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18"/>
  </p:notesMasterIdLst>
  <p:handoutMasterIdLst>
    <p:handoutMasterId r:id="rId19"/>
  </p:handoutMasterIdLst>
  <p:sldIdLst>
    <p:sldId id="256" r:id="rId7"/>
    <p:sldId id="271" r:id="rId8"/>
    <p:sldId id="269" r:id="rId9"/>
    <p:sldId id="260" r:id="rId10"/>
    <p:sldId id="272" r:id="rId11"/>
    <p:sldId id="262" r:id="rId12"/>
    <p:sldId id="263" r:id="rId13"/>
    <p:sldId id="266" r:id="rId14"/>
    <p:sldId id="261" r:id="rId15"/>
    <p:sldId id="270" r:id="rId16"/>
    <p:sldId id="258" r:id="rId1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Zwickl (TUW-EEG)" initials="SZ(" lastIdx="1" clrIdx="0">
    <p:extLst>
      <p:ext uri="{19B8F6BF-5375-455C-9EA6-DF929625EA0E}">
        <p15:presenceInfo xmlns:p15="http://schemas.microsoft.com/office/powerpoint/2012/main" userId="Sebastian Zwickl (TUW-EE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5A3"/>
    <a:srgbClr val="00579C"/>
    <a:srgbClr val="00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 autoAdjust="0"/>
    <p:restoredTop sz="80318" autoAdjust="0"/>
  </p:normalViewPr>
  <p:slideViewPr>
    <p:cSldViewPr snapToGrid="0" snapToObjects="1">
      <p:cViewPr varScale="1">
        <p:scale>
          <a:sx n="98" d="100"/>
          <a:sy n="98" d="100"/>
        </p:scale>
        <p:origin x="127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1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9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109880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3777"/>
            <a:ext cx="2628900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0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986"/>
            <a:ext cx="9610344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8748" y="6352806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10591185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596321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482692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482692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677042"/>
            <a:ext cx="1065885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29416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20DCE6-B4EA-8444-92C3-D609C5C13BC3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6"/>
            <a:ext cx="10658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DATE - 'Insert &gt; Header and footer &gt; Fixed'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i.org/https:/doi.org/10.1007/s00502-020-00832-7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i.org/10.1016/j.energy.2021.121805" TargetMode="External"/><Relationship Id="rId4" Type="http://schemas.openxmlformats.org/officeDocument/2006/relationships/hyperlink" Target="https://ec.europa.eu/eurostat/web/products-eurostat-news/-/ddn-20200211-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i.org/10.3390/en10101468" TargetMode="External"/><Relationship Id="rId4" Type="http://schemas.openxmlformats.org/officeDocument/2006/relationships/hyperlink" Target="https://openentrance.e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Downscaling European decarbonization scenarios of the heating sector to the Austrian community level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3A771C5-F9C0-EA48-9322-8BAE62E23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Assessing the heat density gap of centralized heat networks between 2050 and today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A47107-F1EE-C449-94A9-924A67658D52}"/>
              </a:ext>
            </a:extLst>
          </p:cNvPr>
          <p:cNvSpPr txBox="1">
            <a:spLocks/>
          </p:cNvSpPr>
          <p:nvPr/>
        </p:nvSpPr>
        <p:spPr>
          <a:xfrm>
            <a:off x="7639699" y="5908430"/>
            <a:ext cx="4384725" cy="591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Young Scientist Summer Program 2021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Final colloquium presentation 21/08/25</a:t>
            </a:r>
            <a:endParaRPr lang="en-GB" sz="1400" noProof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2460893" y="5959734"/>
            <a:ext cx="5462750" cy="48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1400" kern="0" dirty="0" smtClean="0">
                <a:latin typeface="Calibri Light"/>
              </a:rPr>
              <a:t>Corresponding author/Presenter: zwickl@eeg.tuwien.ac.at</a:t>
            </a:r>
            <a:r>
              <a:rPr lang="en-US" sz="1400" kern="0" dirty="0">
                <a:latin typeface="Calibri Light"/>
              </a:rPr>
              <a:t/>
            </a:r>
            <a:br>
              <a:rPr lang="en-US" sz="1400" kern="0" dirty="0">
                <a:latin typeface="Calibri Light"/>
              </a:rPr>
            </a:br>
            <a:r>
              <a:rPr lang="de-DE" sz="1400" kern="0" dirty="0" smtClean="0">
                <a:latin typeface="Calibri Light"/>
              </a:rPr>
              <a:t>https</a:t>
            </a:r>
            <a:r>
              <a:rPr lang="de-DE" sz="1400" kern="0" dirty="0">
                <a:latin typeface="Calibri Light"/>
              </a:rPr>
              <a:t>://github.com/sebastianzwickl</a:t>
            </a:r>
          </a:p>
          <a:p>
            <a:pPr lvl="0"/>
            <a:endParaRPr lang="en-US" kern="0" dirty="0" smtClean="0">
              <a:latin typeface="Calibri Light"/>
            </a:endParaRPr>
          </a:p>
        </p:txBody>
      </p:sp>
      <p:pic>
        <p:nvPicPr>
          <p:cNvPr id="10" name="Picture 2" descr="https://upload.wikimedia.org/wikipedia/commons/thumb/a/a1/TU_Wien-Logo.svg/2000px-TU_Wien-Logo.svg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924" y="4949186"/>
            <a:ext cx="2173877" cy="63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456497" y="4761126"/>
            <a:ext cx="7068519" cy="100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l"/>
            <a:r>
              <a:rPr lang="de-AT" u="sng" kern="0" dirty="0" smtClean="0">
                <a:latin typeface="Calibri Light"/>
              </a:rPr>
              <a:t>Sebastian Zwickl-Bernhard</a:t>
            </a:r>
            <a:r>
              <a:rPr lang="de-AT" kern="0" baseline="30000" dirty="0" smtClean="0">
                <a:latin typeface="Calibri Light"/>
              </a:rPr>
              <a:t>1</a:t>
            </a:r>
            <a:r>
              <a:rPr lang="de-AT" kern="0" dirty="0" smtClean="0">
                <a:latin typeface="Calibri Light"/>
              </a:rPr>
              <a:t>, Daniel Huppmann</a:t>
            </a:r>
            <a:r>
              <a:rPr lang="de-AT" kern="0" baseline="30000" dirty="0" smtClean="0">
                <a:latin typeface="Calibri Light"/>
              </a:rPr>
              <a:t>2</a:t>
            </a:r>
          </a:p>
          <a:p>
            <a:pPr lvl="0" algn="l"/>
            <a:r>
              <a:rPr lang="de-AT" sz="1400" kern="0" baseline="30000" dirty="0" smtClean="0">
                <a:latin typeface="Calibri Light"/>
              </a:rPr>
              <a:t>1</a:t>
            </a:r>
            <a:r>
              <a:rPr lang="de-AT" sz="1400" kern="0" dirty="0" smtClean="0">
                <a:latin typeface="Calibri Light"/>
              </a:rPr>
              <a:t>Energy Economics Group (EEG), Technische Universität Wien</a:t>
            </a:r>
          </a:p>
          <a:p>
            <a:pPr lvl="0" algn="l"/>
            <a:r>
              <a:rPr lang="de-AT" sz="1400" kern="0" baseline="30000" dirty="0" smtClean="0">
                <a:latin typeface="Calibri Light"/>
              </a:rPr>
              <a:t>2</a:t>
            </a:r>
            <a:r>
              <a:rPr lang="de-AT" sz="1400" kern="0" dirty="0" smtClean="0">
                <a:latin typeface="Calibri Light"/>
              </a:rPr>
              <a:t>International Institute for Applied Systems Analysis</a:t>
            </a:r>
            <a:endParaRPr lang="de-DE" sz="1400" kern="0" baseline="30000" dirty="0">
              <a:latin typeface="Calibri Light"/>
            </a:endParaRPr>
          </a:p>
          <a:p>
            <a:pPr lvl="0"/>
            <a:endParaRPr lang="en-US" kern="0" dirty="0" smtClean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86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2712" y="1594884"/>
            <a:ext cx="10803128" cy="451807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Disaggregating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values of the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heating sector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require more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advanced downscaling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techniques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than proportional downscaling (e.g., the population as a proxy)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Otherwise, misinterpretation of cost-minimal solutions supplying the heat demand and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misestimating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the potentials of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centralized heat networks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on the local level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 particular, prioritized preferences and graph theory-based benchmarking can improve the meaningfulness of downscaled values of the heating sector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Despite improved accuracy, a significant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reduction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of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heat densities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of centralized heat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networks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compared to today’s networks is expected by 2050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Incentives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heat supply companies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are likely to become necessary to ensure that they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provide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heat network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infrastructure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for high efficient and local usage of heat sources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47A728-470D-DD4C-B25D-8FA003B4B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712" y="727661"/>
            <a:ext cx="9659112" cy="685484"/>
          </a:xfrm>
        </p:spPr>
        <p:txBody>
          <a:bodyPr/>
          <a:lstStyle/>
          <a:p>
            <a:r>
              <a:rPr lang="de-AT" dirty="0" err="1" smtClean="0"/>
              <a:t>Acknowledgments</a:t>
            </a:r>
            <a:r>
              <a:rPr lang="de-AT" dirty="0" smtClean="0"/>
              <a:t> / References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48C746E-366C-DB4A-B639-D75934F8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711" y="1863225"/>
            <a:ext cx="10469411" cy="2251575"/>
          </a:xfrm>
        </p:spPr>
        <p:txBody>
          <a:bodyPr>
            <a:normAutofit/>
          </a:bodyPr>
          <a:lstStyle/>
          <a:p>
            <a:r>
              <a:rPr lang="de-AT" dirty="0" smtClean="0"/>
              <a:t>Collaborators</a:t>
            </a:r>
            <a:endParaRPr lang="de-AT" dirty="0"/>
          </a:p>
          <a:p>
            <a:pPr lvl="1" algn="l"/>
            <a:r>
              <a:rPr lang="de-AT" dirty="0" smtClean="0"/>
              <a:t>Daniel Huppmann (International Institute for Applied Systems Analysis)</a:t>
            </a:r>
          </a:p>
          <a:p>
            <a:pPr lvl="1" algn="l"/>
            <a:r>
              <a:rPr lang="de-AT" dirty="0"/>
              <a:t>Antonia Golab (Energy Economics Group – Technische Universität </a:t>
            </a:r>
            <a:r>
              <a:rPr lang="de-AT" dirty="0" smtClean="0"/>
              <a:t>Wien)</a:t>
            </a:r>
          </a:p>
          <a:p>
            <a:pPr lvl="1" algn="l"/>
            <a:r>
              <a:rPr lang="de-AT" dirty="0" smtClean="0"/>
              <a:t>Hans </a:t>
            </a:r>
            <a:r>
              <a:rPr lang="de-AT" dirty="0"/>
              <a:t>Auer (Energy Economics Group – Technische Universität Wien)</a:t>
            </a:r>
            <a:endParaRPr lang="de-AT" dirty="0" smtClean="0"/>
          </a:p>
          <a:p>
            <a:pPr lvl="1" algn="l"/>
            <a:r>
              <a:rPr lang="de-AT" dirty="0" smtClean="0"/>
              <a:t> </a:t>
            </a:r>
            <a:endParaRPr lang="en-US" dirty="0"/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id="{448C746E-366C-DB4A-B639-D75934F8A8B9}"/>
              </a:ext>
            </a:extLst>
          </p:cNvPr>
          <p:cNvSpPr txBox="1">
            <a:spLocks/>
          </p:cNvSpPr>
          <p:nvPr/>
        </p:nvSpPr>
        <p:spPr>
          <a:xfrm>
            <a:off x="362712" y="3439092"/>
            <a:ext cx="9929812" cy="317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References</a:t>
            </a:r>
          </a:p>
          <a:p>
            <a:pPr lvl="1" algn="l"/>
            <a:r>
              <a:rPr lang="de-AT" dirty="0" smtClean="0"/>
              <a:t>H. Auer et al. (2020). Development and </a:t>
            </a:r>
            <a:r>
              <a:rPr lang="de-AT" dirty="0" err="1" smtClean="0"/>
              <a:t>modelling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different decarbonization </a:t>
            </a:r>
            <a:r>
              <a:rPr lang="de-AT" dirty="0" err="1" smtClean="0"/>
              <a:t>scenarios</a:t>
            </a:r>
            <a:r>
              <a:rPr lang="de-AT" dirty="0" smtClean="0"/>
              <a:t> at </a:t>
            </a:r>
            <a:r>
              <a:rPr lang="de-AT" dirty="0" err="1" smtClean="0"/>
              <a:t>the</a:t>
            </a:r>
            <a:r>
              <a:rPr lang="de-AT" dirty="0" smtClean="0"/>
              <a:t> European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system</a:t>
            </a:r>
            <a:r>
              <a:rPr lang="de-AT" dirty="0" smtClean="0"/>
              <a:t> </a:t>
            </a:r>
            <a:r>
              <a:rPr lang="de-AT" dirty="0" err="1" smtClean="0"/>
              <a:t>until</a:t>
            </a:r>
            <a:r>
              <a:rPr lang="de-AT" dirty="0" smtClean="0"/>
              <a:t> 2050 </a:t>
            </a:r>
            <a:r>
              <a:rPr lang="de-AT" dirty="0" err="1" smtClean="0"/>
              <a:t>as</a:t>
            </a:r>
            <a:r>
              <a:rPr lang="de-AT" dirty="0" smtClean="0"/>
              <a:t> a </a:t>
            </a:r>
            <a:r>
              <a:rPr lang="de-AT" dirty="0" err="1" smtClean="0"/>
              <a:t>contribution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achieving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ambitious</a:t>
            </a:r>
            <a:r>
              <a:rPr lang="de-AT" dirty="0" smtClean="0"/>
              <a:t> 1.5°C </a:t>
            </a:r>
            <a:r>
              <a:rPr lang="de-AT" dirty="0" err="1" smtClean="0"/>
              <a:t>climate</a:t>
            </a:r>
            <a:r>
              <a:rPr lang="de-AT" dirty="0" smtClean="0"/>
              <a:t> </a:t>
            </a:r>
            <a:r>
              <a:rPr lang="de-AT" dirty="0" err="1" smtClean="0"/>
              <a:t>target</a:t>
            </a:r>
            <a:r>
              <a:rPr lang="de-AT" dirty="0" smtClean="0"/>
              <a:t> – </a:t>
            </a:r>
            <a:r>
              <a:rPr lang="de-AT" dirty="0" err="1" smtClean="0"/>
              <a:t>establishment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open </a:t>
            </a:r>
            <a:r>
              <a:rPr lang="de-AT" dirty="0" err="1" smtClean="0"/>
              <a:t>source</a:t>
            </a:r>
            <a:r>
              <a:rPr lang="de-AT" dirty="0" smtClean="0"/>
              <a:t>/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modelling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European H2020 </a:t>
            </a:r>
            <a:r>
              <a:rPr lang="de-AT" dirty="0" err="1" smtClean="0"/>
              <a:t>project</a:t>
            </a:r>
            <a:r>
              <a:rPr lang="de-AT" dirty="0" smtClean="0"/>
              <a:t> openENTRANCE, </a:t>
            </a:r>
            <a:r>
              <a:rPr lang="de-AT" i="1" dirty="0" err="1" smtClean="0"/>
              <a:t>e&amp;i</a:t>
            </a:r>
            <a:r>
              <a:rPr lang="de-AT" i="1" dirty="0" smtClean="0"/>
              <a:t> Elektrotechnik und Informationstechnik</a:t>
            </a:r>
            <a:r>
              <a:rPr lang="de-AT" dirty="0" smtClean="0"/>
              <a:t>, 1-13. </a:t>
            </a:r>
            <a:r>
              <a:rPr lang="de-AT" dirty="0" err="1" smtClean="0"/>
              <a:t>doi</a:t>
            </a:r>
            <a:r>
              <a:rPr lang="de-AT" dirty="0"/>
              <a:t>: </a:t>
            </a:r>
            <a:r>
              <a:rPr lang="de-AT" dirty="0" smtClean="0">
                <a:hlinkClick r:id="rId2"/>
              </a:rPr>
              <a:t>10.1007/s00502-020-00832-7 </a:t>
            </a:r>
            <a:endParaRPr lang="de-AT" dirty="0" smtClean="0"/>
          </a:p>
          <a:p>
            <a:pPr lvl="1" algn="l"/>
            <a:r>
              <a:rPr lang="de-AT" dirty="0" smtClean="0"/>
              <a:t> 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A7501B-6D4B-BF40-BF47-B468346D9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524" y="3939045"/>
            <a:ext cx="1709757" cy="10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62712" y="1594884"/>
                <a:ext cx="11646148" cy="4518071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The average share of renewables in the heating &amp; cooling sector is only just above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on average in all EU member states</a:t>
                </a:r>
                <a:r>
                  <a:rPr lang="en-US" baseline="300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en-US" baseline="30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In Austria 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34%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- but fossil fuels continue to dominant the provision of heating and cooling services there as well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900,000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dwellings are heated with natural gas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500,000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with oil (Austria 2020)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Retrofitting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50,000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appliances per year, or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per day since the viability of green gas is uncertain at the end-user device level</a:t>
                </a:r>
                <a:r>
                  <a:rPr lang="en-US" baseline="30000" dirty="0" smtClean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Requires to a massive expansion of centralized heating (and cooling) networks to…</a:t>
                </a:r>
              </a:p>
              <a:p>
                <a:pPr marL="10287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…ensure a highly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efficient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usage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energy carriers (e.g., biomass/waste, hydrogen, etc.)</a:t>
                </a:r>
              </a:p>
              <a:p>
                <a:pPr marL="10287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…achieve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the necessary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retrofitting rate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at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all</a:t>
                </a:r>
              </a:p>
              <a:p>
                <a:pPr marL="10287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…unburden the electricity sector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aseline="300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2712" y="1594884"/>
                <a:ext cx="11646148" cy="4518071"/>
              </a:xfrm>
              <a:blipFill>
                <a:blip r:embed="rId3"/>
                <a:stretch>
                  <a:fillRect l="-471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of changes in the European heating sector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0" y="6353175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765040" y="6012517"/>
            <a:ext cx="724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Eurostat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hlinkClick r:id="rId4"/>
              </a:rPr>
              <a:t>https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linkClick r:id="rId4"/>
              </a:rPr>
              <a:t>://ec.europa.eu/eurostat/web/products-eurostat-news/-/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hlinkClick r:id="rId4"/>
              </a:rPr>
              <a:t>ddn-20200211-1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Zwickl-Bernhard &amp; Auer, 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Energy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(2021).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doi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hlinkClick r:id="rId5"/>
              </a:rPr>
              <a:t>10.1016/j.energy.2021.121805</a:t>
            </a:r>
            <a:endParaRPr lang="en-US" sz="1400" i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The core objective is the downscaling of decarbonization scenarios</a:t>
                </a:r>
                <a:r>
                  <a:rPr lang="en-US" baseline="300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of the heating sector, taking into account the infrastructure/network requirements of heat generation technologies/sources from the country to the local level.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In particular, the prioritized preference of heat sources in centralized heat networks plays a crucial role, ensuring highly efficient usage of heat sources.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The assessment of centralized heat networks using heat density as a criterion is important in this analysis.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An Austrian case study </a:t>
                </a:r>
                <a:r>
                  <a:rPr lang="en-US" smtClean="0">
                    <a:solidFill>
                      <a:schemeClr val="bg1">
                        <a:lumMod val="50000"/>
                      </a:schemeClr>
                    </a:solidFill>
                  </a:rPr>
                  <a:t>is conducted,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downscaling cost-minimized energy generation mix solutions of the heating sector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2050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, obtained from the large numerical energy system model GENeSYS-MOD</a:t>
                </a:r>
                <a:r>
                  <a:rPr lang="en-US" baseline="30000" dirty="0" smtClean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, from the country to the community level. </a:t>
                </a:r>
              </a:p>
            </p:txBody>
          </p:sp>
        </mc:Choice>
        <mc:Fallback xmlns=""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518" t="-810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core</a:t>
            </a:r>
            <a:r>
              <a:rPr lang="de-AT" dirty="0" smtClean="0"/>
              <a:t> </a:t>
            </a:r>
            <a:r>
              <a:rPr lang="de-AT" dirty="0" err="1"/>
              <a:t>objective</a:t>
            </a:r>
            <a:r>
              <a:rPr lang="de-AT" dirty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work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0" y="6353175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924430" y="6015003"/>
            <a:ext cx="5049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Developed in the European H2020 project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hlinkClick r:id="rId4"/>
              </a:rPr>
              <a:t>openENTRANCE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aiming for the 1.5/2.0°C global warming climate target</a:t>
            </a:r>
          </a:p>
          <a:p>
            <a:pPr algn="r"/>
            <a:r>
              <a:rPr lang="en-US" sz="1400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Löffler et al., 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Energies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(2017).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doi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linkClick r:id="rId5"/>
              </a:rPr>
              <a:t>10.3390/en10101468</a:t>
            </a:r>
            <a:endParaRPr lang="en-US" sz="1400" i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half" idx="1"/>
          </p:nvPr>
        </p:nvSpPr>
        <p:spPr>
          <a:xfrm>
            <a:off x="362712" y="1305715"/>
            <a:ext cx="10591185" cy="45180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Three different scenario-independent downscaling techniques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Proportional downscaling using population as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proxy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(NUTS0 to the LAU level)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Sequential downscaling algorithm using population density and infrastructure requirements of heat technologies/sources as additional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criterion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(NUTS0 to the NUTS3)</a:t>
            </a:r>
          </a:p>
          <a:p>
            <a:pPr marL="11430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Iterative downscaling algorithm based on graph-theory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benchmarking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(NUTS3 to the LAU level)</a:t>
            </a: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0" y="6353175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87" y="4071815"/>
            <a:ext cx="9762738" cy="22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half" idx="1"/>
          </p:nvPr>
        </p:nvSpPr>
        <p:spPr>
          <a:xfrm>
            <a:off x="362712" y="1001375"/>
            <a:ext cx="10063011" cy="45180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 different decarbonization scenarios of the European energy system aiming for the 1.5/2.0°C global warming climate target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Directed Transition scenario (strong policy incentives) 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Societal Commitment scenario (strong societal acceptance, decentralized renewables)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Techno-Friendly scenario (market-driven breakthrough of renewables)</a:t>
            </a:r>
          </a:p>
          <a:p>
            <a:pPr marL="11430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Gradual Development scenario (“little of each”)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Values of the decarbonized heating sector in Austria 2050 obtained by the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large-numerical energy system model GENeSYS-MOD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 and scenarios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0" y="6353175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016370" y="6353175"/>
            <a:ext cx="995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Scenario a) to c) considers the 1.5°C global warming target and d) the less ambitious 2.0°C.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9346" b="12833"/>
          <a:stretch/>
        </p:blipFill>
        <p:spPr>
          <a:xfrm>
            <a:off x="1512383" y="4417752"/>
            <a:ext cx="3842757" cy="18780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r="44504"/>
          <a:stretch/>
        </p:blipFill>
        <p:spPr>
          <a:xfrm>
            <a:off x="5976700" y="4611898"/>
            <a:ext cx="4083556" cy="84953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900246" y="4978399"/>
            <a:ext cx="493971" cy="137477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829907" y="4609986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2050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4"/>
          <a:srcRect l="57915" t="21359"/>
          <a:stretch/>
        </p:blipFill>
        <p:spPr>
          <a:xfrm>
            <a:off x="5976700" y="5519446"/>
            <a:ext cx="3096720" cy="668086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743200" y="4342499"/>
            <a:ext cx="25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 Techno-Friendly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Results (1/4)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r="4712" b="4115"/>
          <a:stretch/>
        </p:blipFill>
        <p:spPr>
          <a:xfrm>
            <a:off x="1938217" y="499277"/>
            <a:ext cx="8284308" cy="5890708"/>
          </a:xfrm>
        </p:spPr>
      </p:pic>
    </p:spTree>
    <p:extLst>
      <p:ext uri="{BB962C8B-B14F-4D97-AF65-F5344CB8AC3E}">
        <p14:creationId xmlns:p14="http://schemas.microsoft.com/office/powerpoint/2010/main" val="30146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05" y="541228"/>
            <a:ext cx="8400790" cy="5775544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Results (2/4)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0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Results (3/4)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1470" r="1741" b="4139"/>
          <a:stretch/>
        </p:blipFill>
        <p:spPr>
          <a:xfrm>
            <a:off x="1750646" y="595923"/>
            <a:ext cx="8690708" cy="5666155"/>
          </a:xfrm>
        </p:spPr>
      </p:pic>
    </p:spTree>
    <p:extLst>
      <p:ext uri="{BB962C8B-B14F-4D97-AF65-F5344CB8AC3E}">
        <p14:creationId xmlns:p14="http://schemas.microsoft.com/office/powerpoint/2010/main" val="25405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Results (4/4)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3590" b="3657"/>
          <a:stretch/>
        </p:blipFill>
        <p:spPr>
          <a:xfrm>
            <a:off x="1766032" y="674077"/>
            <a:ext cx="8659936" cy="5509846"/>
          </a:xfrm>
        </p:spPr>
      </p:pic>
    </p:spTree>
    <p:extLst>
      <p:ext uri="{BB962C8B-B14F-4D97-AF65-F5344CB8AC3E}">
        <p14:creationId xmlns:p14="http://schemas.microsoft.com/office/powerpoint/2010/main" val="1548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FB4EE621-5097-1245-A4F5-8FBE2839CC67}"/>
    </a:ext>
  </a:extLst>
</a:theme>
</file>

<file path=ppt/theme/theme2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11CFE96F-7000-6746-8225-94DCB5E6FE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D93C57-A7ED-44E6-88BF-DA3984EE19E6}">
  <ds:schemaRefs>
    <ds:schemaRef ds:uri="http://purl.org/dc/elements/1.1/"/>
    <ds:schemaRef ds:uri="06814371-4dd9-40ea-9cc7-40b39613c6ae"/>
    <ds:schemaRef ds:uri="http://purl.org/dc/dcmitype/"/>
    <ds:schemaRef ds:uri="http://schemas.microsoft.com/office/infopath/2007/PartnerControls"/>
    <ds:schemaRef ds:uri="749ef8e9-4186-4c55-b2d4-b1c3f2fa9400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0689c177-5e19-464b-8532-40aa8fde3a94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PodHandler.ashx</Template>
  <TotalTime>0</TotalTime>
  <Words>774</Words>
  <Application>Microsoft Office PowerPoint</Application>
  <PresentationFormat>Breitbild</PresentationFormat>
  <Paragraphs>79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Tahoma</vt:lpstr>
      <vt:lpstr>Wingdings</vt:lpstr>
      <vt:lpstr>Office Theme</vt:lpstr>
      <vt:lpstr>IIASA alternatives</vt:lpstr>
      <vt:lpstr>Downscaling European decarbonization scenarios of the heating sector to the Austrian community level</vt:lpstr>
      <vt:lpstr>The scope of changes in the European heating sector</vt:lpstr>
      <vt:lpstr>The core objective of this work</vt:lpstr>
      <vt:lpstr>Methodology</vt:lpstr>
      <vt:lpstr>Numerical example and scenarios</vt:lpstr>
      <vt:lpstr>PowerPoint-Präsentation</vt:lpstr>
      <vt:lpstr>PowerPoint-Präsentation</vt:lpstr>
      <vt:lpstr>PowerPoint-Präsentation</vt:lpstr>
      <vt:lpstr>PowerPoint-Präsentation</vt:lpstr>
      <vt:lpstr>Conclusions</vt:lpstr>
      <vt:lpstr>Acknowledgments /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 Tanja</dc:creator>
  <cp:lastModifiedBy>Sebastian Zwickl (TUW-EEG)</cp:lastModifiedBy>
  <cp:revision>142</cp:revision>
  <cp:lastPrinted>2018-09-04T06:30:47Z</cp:lastPrinted>
  <dcterms:created xsi:type="dcterms:W3CDTF">2019-05-17T07:14:44Z</dcterms:created>
  <dcterms:modified xsi:type="dcterms:W3CDTF">2021-08-23T13:17:50Z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