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0"/>
  </p:notesMasterIdLst>
  <p:handoutMasterIdLst>
    <p:handoutMasterId r:id="rId21"/>
  </p:handoutMasterIdLst>
  <p:sldIdLst>
    <p:sldId id="282" r:id="rId7"/>
    <p:sldId id="271" r:id="rId8"/>
    <p:sldId id="269" r:id="rId9"/>
    <p:sldId id="260" r:id="rId10"/>
    <p:sldId id="281" r:id="rId11"/>
    <p:sldId id="280" r:id="rId12"/>
    <p:sldId id="272" r:id="rId13"/>
    <p:sldId id="262" r:id="rId14"/>
    <p:sldId id="263" r:id="rId15"/>
    <p:sldId id="266" r:id="rId16"/>
    <p:sldId id="261" r:id="rId17"/>
    <p:sldId id="270" r:id="rId18"/>
    <p:sldId id="258" r:id="rId19"/>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C"/>
    <a:srgbClr val="FF9900"/>
    <a:srgbClr val="BEE397"/>
    <a:srgbClr val="C0FCCE"/>
    <a:srgbClr val="C7EDF5"/>
    <a:srgbClr val="2455A3"/>
    <a:srgbClr val="839EC1"/>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77" autoAdjust="0"/>
    <p:restoredTop sz="79606" autoAdjust="0"/>
  </p:normalViewPr>
  <p:slideViewPr>
    <p:cSldViewPr snapToGrid="0" snapToObjects="1">
      <p:cViewPr varScale="1">
        <p:scale>
          <a:sx n="99" d="100"/>
          <a:sy n="99" d="100"/>
        </p:scale>
        <p:origin x="86" y="59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10/27/2021</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10/27/2021</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277051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Here, the applied methodology is briefly explained. First, as we focus here on spatial downscaling, we have to define different spatial levels. Therefore, we use the Nomenclature of Territorial Units for Statistics (NUTS) for different spatial granularities. The table at the top shows the different NUTS classifications and some examples for Austria. For example NUTS0 corresponds to the country level. In our study, we use the three gray-marked NUTS classifications NUTS0, NUTS3 and LAU. An example for a NUTS3 region in Austria is the area Linz-Wels in Upper Austria and includes a population of around 500 thousand people. The LAU level represents small communities, for example the area of </a:t>
            </a:r>
            <a:r>
              <a:rPr lang="en-US" dirty="0" err="1"/>
              <a:t>Enns</a:t>
            </a:r>
            <a:r>
              <a:rPr lang="en-US" dirty="0"/>
              <a:t> with a population of 11 thousand. The country of Austria is split into more than 2 thousand of those communities. We use three different scenario-independent downscaling techniques. First, proportional downscaling, using population as a proxy as a reference and well-established downscaling technique. Second, a sequential downscaling algorithm, using population density and infrastructure requirements of heat sources as a criterion and an iterative downscaling algorithm, which bases on graph-theory benchmarking. </a:t>
            </a:r>
          </a:p>
          <a:p>
            <a:endParaRPr lang="en-US" baseline="0" dirty="0" smtClean="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295746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We analyze four different decarbonization scenarios of the European energy system considering the 1.5/2°C climate targets. The scenarios are developed in the H2020 project openENTRANCE and cover a wide range of future developments and uncertainties. The four scenarios are named: Directed Transition, Societal Commitment, Techno-Friendly, and Gradual Development. The underlying concept of the scenarios is a three-dimensional space, whereby each scenario emphasizes a strong sustainable development of one dimension. For example, the Directed Transition scenario (a) considers strong policy incentives enabling the sustainable transition. In contrast, the Techno-friendly scenario takes into account a significant market-driven breakthrough of renewables without being dependent on energy policy measures.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2468788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following four slide present the highlights of the generated results. First, here we see the heat generation by source on different spatial levels and in the four different scenarios. The heat sources that are prioritized in the district heating network are marked by the blue edge. As you can see, those technologies only supply highly populated areas, whereby rural areas are supplied by direct electric heating, small-scale air-sourced heat pumps and heat storage. The graph on the right shows the district heating network topology. Each point represents the quantity of heat demand supplied by the network. The largest network is obtained in the Gradual development scenario at the bottom right, since this scenario considers the less ambitious 2.0°C global warming target and reduces the total heat demand less than the other scenarios.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64048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This </a:t>
            </a:r>
            <a:r>
              <a:rPr lang="en-US" dirty="0" err="1"/>
              <a:t>heatmap</a:t>
            </a:r>
            <a:r>
              <a:rPr lang="en-US" dirty="0"/>
              <a:t> shows the potentials of centralized heat networks 2050 in Austria. As you can see, there are centralized heat networks in six NUTS3 regions. The heat demand supplied by the district heating networks varies among the areas and scenarios between 1.5 and almost 8 </a:t>
            </a:r>
            <a:r>
              <a:rPr lang="en-US" dirty="0" err="1"/>
              <a:t>TWh</a:t>
            </a:r>
            <a:r>
              <a:rPr lang="en-US" dirty="0"/>
              <a:t>. The other sub-regions are supplied by decentralized heating systems as shown in the rural sub-figure on the previous slide. However, obtaining a more realistic estimate of district heating networks in the six sub-regions requires an even finer spatial granularity, as indicated by the orange box. We therefore subjected each of these 6 regions of potential to a further downscaling algorithm that provides more accurate projections of district heating networks based on graph theory benchmarking.</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135331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example of the NUTS3 region in the orange box is illustrated here. The initial condition means the supply of heat demand in all 75 communities. This large supply area results in a difficult network topology since communities are connected with low heat densities. This results in a low benchmark indicator value of the network. As you can see, our downscaling algorithm improves the network topology by reallocation of the centralized heat supply. The smaller supply area in the final condition has a higher benchmark indicator values and includes 47 communities. The improvement of the network topology results in reduction of the population connected (-13.3%) to the network, as you can see at the bottom right. </a:t>
            </a:r>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468089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figure shows the heat density of the</a:t>
            </a:r>
            <a:r>
              <a:rPr lang="en-US" baseline="0" dirty="0" smtClean="0"/>
              <a:t> NUTS3 sub-region Graz 2050 in the Techno-Friendly scenario. As you can see by the waterfall diagram, the different downscaling techniques significantly increase the estimates of the heat density. We obtain for the specific region in the Techno-Friendly scenario a heat density of the district heating network for more than 2.5 </a:t>
            </a:r>
            <a:r>
              <a:rPr lang="en-US" baseline="0" dirty="0" err="1" smtClean="0"/>
              <a:t>GWh</a:t>
            </a:r>
            <a:r>
              <a:rPr lang="en-US" baseline="0" dirty="0" smtClean="0"/>
              <a:t> per square kilometer. However, the pink bar indicates the gap of heat density between the projection of 2050 and the today’s networks. This gap is the smallest in the Techno-Friendly, why we used this scenario here for the waterfall, and the largest in the Societal Commitment scenario. The difference of the heat density gap between the scenarios is indicated by the gray bar and the different markers.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33139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1113018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s://creativecommons.org/licenses/by/4.0/" TargetMode="Externa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
        <p:nvSpPr>
          <p:cNvPr id="7" name="Rechteck 6">
            <a:extLst>
              <a:ext uri="{FF2B5EF4-FFF2-40B4-BE49-F238E27FC236}">
                <a16:creationId xmlns:a16="http://schemas.microsoft.com/office/drawing/2014/main" id="{D08A5CE4-AF6D-2841-AEED-E154ABAC48A1}"/>
              </a:ext>
            </a:extLst>
          </p:cNvPr>
          <p:cNvSpPr/>
          <p:nvPr userDrawn="1"/>
        </p:nvSpPr>
        <p:spPr>
          <a:xfrm>
            <a:off x="4793350" y="5940332"/>
            <a:ext cx="6096000" cy="492849"/>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mn-lt"/>
                <a:cs typeface="Calibri"/>
              </a:rPr>
              <a:t>This presentation is licensed under</a:t>
            </a:r>
            <a:br>
              <a:rPr lang="en-US" sz="1400" dirty="0">
                <a:solidFill>
                  <a:schemeClr val="bg2">
                    <a:lumMod val="50000"/>
                  </a:schemeClr>
                </a:solidFill>
                <a:latin typeface="+mn-lt"/>
                <a:cs typeface="Calibri"/>
              </a:rPr>
            </a:br>
            <a:r>
              <a:rPr lang="en-US" sz="1400" dirty="0">
                <a:solidFill>
                  <a:schemeClr val="bg2">
                    <a:lumMod val="50000"/>
                  </a:schemeClr>
                </a:solidFill>
                <a:latin typeface="+mn-lt"/>
                <a:cs typeface="Calibri"/>
              </a:rPr>
              <a:t>a </a:t>
            </a:r>
            <a:r>
              <a:rPr lang="en-US" sz="1400" dirty="0">
                <a:solidFill>
                  <a:schemeClr val="tx2"/>
                </a:solidFill>
                <a:latin typeface="+mn-lt"/>
                <a:cs typeface="Calibri"/>
                <a:hlinkClick r:id="rId5">
                  <a:extLst>
                    <a:ext uri="{A12FA001-AC4F-418D-AE19-62706E023703}">
                      <ahyp:hlinkClr xmlns:ahyp="http://schemas.microsoft.com/office/drawing/2018/hyperlinkcolor" xmlns="" val="tx"/>
                    </a:ext>
                  </a:extLst>
                </a:hlinkClick>
              </a:rPr>
              <a:t>Creative Commons Attribution 4.0 International License </a:t>
            </a:r>
            <a:endParaRPr lang="en-US" sz="1400" dirty="0">
              <a:solidFill>
                <a:schemeClr val="tx2"/>
              </a:solidFill>
              <a:latin typeface="+mn-lt"/>
              <a:cs typeface="Calibri"/>
            </a:endParaRPr>
          </a:p>
        </p:txBody>
      </p:sp>
      <p:pic>
        <p:nvPicPr>
          <p:cNvPr id="8"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6"/>
          <a:stretch>
            <a:fillRect/>
          </a:stretch>
        </p:blipFill>
        <p:spPr>
          <a:xfrm>
            <a:off x="10995886" y="5969422"/>
            <a:ext cx="1117600" cy="393700"/>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2"/>
          <a:stretch>
            <a:fillRect/>
          </a:stretch>
        </p:blipFill>
        <p:spPr>
          <a:xfrm>
            <a:off x="9832062" y="276512"/>
            <a:ext cx="2086125" cy="598709"/>
          </a:xfrm>
          <a:prstGeom prst="rect">
            <a:avLst/>
          </a:prstGeom>
        </p:spPr>
      </p:pic>
      <p:pic>
        <p:nvPicPr>
          <p:cNvPr id="7" name="Graphic 5">
            <a:extLst>
              <a:ext uri="{FF2B5EF4-FFF2-40B4-BE49-F238E27FC236}">
                <a16:creationId xmlns:a16="http://schemas.microsoft.com/office/drawing/2014/main" id="{9BF33A2F-51D4-1343-8EE3-CCE839C2F135}"/>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480843" y="203200"/>
            <a:ext cx="743962" cy="743962"/>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8A8516C-0F66-4B9D-A118-584F507CAEFF}"/>
              </a:ext>
            </a:extLst>
          </p:cNvPr>
          <p:cNvPicPr>
            <a:picLocks noChangeAspect="1"/>
          </p:cNvPicPr>
          <p:nvPr userDrawn="1"/>
        </p:nvPicPr>
        <p:blipFill rotWithShape="1">
          <a:blip r:embed="rId5"/>
          <a:srcRect t="80618" b="2464"/>
          <a:stretch/>
        </p:blipFill>
        <p:spPr>
          <a:xfrm>
            <a:off x="0" y="5943599"/>
            <a:ext cx="12192000" cy="914401"/>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0" indent="0">
              <a:lnSpc>
                <a:spcPct val="110000"/>
              </a:lnSpc>
              <a:buNone/>
              <a:defRPr sz="2000"/>
            </a:lvl1pPr>
          </a:lstStyle>
          <a:p>
            <a:pPr lvl="0"/>
            <a:r>
              <a:rPr lang="en-US" dirty="0"/>
              <a:t>Enter text here</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9.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8.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16" name="Picture 15">
            <a:extLst>
              <a:ext uri="{FF2B5EF4-FFF2-40B4-BE49-F238E27FC236}">
                <a16:creationId xmlns:a16="http://schemas.microsoft.com/office/drawing/2014/main" id="{A420DCE6-B4EA-8444-92C3-D609C5C13BC3}"/>
              </a:ext>
            </a:extLst>
          </p:cNvPr>
          <p:cNvPicPr>
            <a:picLocks noChangeAspect="1"/>
          </p:cNvPicPr>
          <p:nvPr userDrawn="1"/>
        </p:nvPicPr>
        <p:blipFill>
          <a:blip r:embed="rId16"/>
          <a:stretch>
            <a:fillRect/>
          </a:stretch>
        </p:blipFill>
        <p:spPr>
          <a:xfrm>
            <a:off x="11473704" y="161471"/>
            <a:ext cx="459381" cy="653342"/>
          </a:xfrm>
          <a:prstGeom prst="rect">
            <a:avLst/>
          </a:prstGeom>
        </p:spPr>
      </p:pic>
      <p:pic>
        <p:nvPicPr>
          <p:cNvPr id="11" name="Graphic 5">
            <a:extLst>
              <a:ext uri="{FF2B5EF4-FFF2-40B4-BE49-F238E27FC236}">
                <a16:creationId xmlns:a16="http://schemas.microsoft.com/office/drawing/2014/main" id="{9BF33A2F-51D4-1343-8EE3-CCE839C2F135}"/>
              </a:ext>
            </a:extLst>
          </p:cNvPr>
          <p:cNvPicPr>
            <a:picLocks noChangeAspect="1"/>
          </p:cNvPicPr>
          <p:nvPr userDrawn="1"/>
        </p:nvPicPr>
        <p:blipFill>
          <a:blip r:embed="rId17">
            <a:extLst>
              <a:ext uri="{96DAC541-7B7A-43D3-8B79-37D633B846F1}">
                <asvg:svgBlip xmlns="" xmlns:asvg="http://schemas.microsoft.com/office/drawing/2016/SVG/main" r:embed="rId18"/>
              </a:ext>
            </a:extLst>
          </a:blip>
          <a:stretch>
            <a:fillRect/>
          </a:stretch>
        </p:blipFill>
        <p:spPr>
          <a:xfrm>
            <a:off x="11331413" y="116161"/>
            <a:ext cx="743962" cy="743962"/>
          </a:xfrm>
          <a:prstGeom prst="rect">
            <a:avLst/>
          </a:prstGeom>
        </p:spPr>
      </p:pic>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hyperlink" Target="https://creativecommons.org/licenses/by/4.0/" TargetMode="Externa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austrian-heatmap.gv.at/kar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https:/doi.org/10.1007/s00502-020-00832-7"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ec.europa.eu/eurostat/web/products-eurostat-news/-/ddn-20200211-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openentrance.e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oi.org/10.3390/en101014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66ACFD8-8D76-4DC1-BC1E-4A74A8E91A7C}"/>
              </a:ext>
            </a:extLst>
          </p:cNvPr>
          <p:cNvSpPr/>
          <p:nvPr/>
        </p:nvSpPr>
        <p:spPr>
          <a:xfrm>
            <a:off x="0" y="-7816"/>
            <a:ext cx="12192000" cy="2998879"/>
          </a:xfrm>
          <a:prstGeom prst="rect">
            <a:avLst/>
          </a:prstGeom>
          <a:solidFill>
            <a:srgbClr val="364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a:extLst>
              <a:ext uri="{FF2B5EF4-FFF2-40B4-BE49-F238E27FC236}">
                <a16:creationId xmlns:a16="http://schemas.microsoft.com/office/drawing/2014/main" id="{6250A2F0-B418-DC43-914C-087F95AA0A0C}"/>
              </a:ext>
            </a:extLst>
          </p:cNvPr>
          <p:cNvSpPr>
            <a:spLocks noGrp="1"/>
          </p:cNvSpPr>
          <p:nvPr>
            <p:ph type="ctrTitle"/>
          </p:nvPr>
        </p:nvSpPr>
        <p:spPr>
          <a:xfrm>
            <a:off x="2477999" y="2804713"/>
            <a:ext cx="9396043" cy="1664417"/>
          </a:xfrm>
        </p:spPr>
        <p:txBody>
          <a:bodyPr>
            <a:noAutofit/>
          </a:bodyPr>
          <a:lstStyle/>
          <a:p>
            <a:pPr algn="l"/>
            <a:r>
              <a:rPr lang="en-US" sz="3600" dirty="0" smtClean="0">
                <a:latin typeface="Vistol Sans" pitchFamily="2" charset="0"/>
              </a:rPr>
              <a:t>Disclosing the heat density of centralized heat networks under the 1.5°C climate target</a:t>
            </a:r>
            <a:endParaRPr lang="en-US" sz="3600" dirty="0">
              <a:latin typeface="Vistol Sans" pitchFamily="2" charset="0"/>
            </a:endParaRPr>
          </a:p>
        </p:txBody>
      </p:sp>
      <p:pic>
        <p:nvPicPr>
          <p:cNvPr id="11" name="Grafik 10" descr="Ein Bild, das Text enthält.&#10;&#10;Automatisch generierte Beschreibung">
            <a:extLst>
              <a:ext uri="{FF2B5EF4-FFF2-40B4-BE49-F238E27FC236}">
                <a16:creationId xmlns:a16="http://schemas.microsoft.com/office/drawing/2014/main" id="{D6F8BA03-5D09-48FF-935C-EAB124F69F62}"/>
              </a:ext>
            </a:extLst>
          </p:cNvPr>
          <p:cNvPicPr>
            <a:picLocks noChangeAspect="1"/>
          </p:cNvPicPr>
          <p:nvPr/>
        </p:nvPicPr>
        <p:blipFill rotWithShape="1">
          <a:blip r:embed="rId2"/>
          <a:srcRect t="4085" b="27210"/>
          <a:stretch/>
        </p:blipFill>
        <p:spPr>
          <a:xfrm>
            <a:off x="0" y="-7815"/>
            <a:ext cx="9845583" cy="2998879"/>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C8A8516C-0F66-4B9D-A118-584F507CAEFF}"/>
              </a:ext>
            </a:extLst>
          </p:cNvPr>
          <p:cNvPicPr>
            <a:picLocks noChangeAspect="1"/>
          </p:cNvPicPr>
          <p:nvPr/>
        </p:nvPicPr>
        <p:blipFill rotWithShape="1">
          <a:blip r:embed="rId3"/>
          <a:srcRect t="80618" b="2464"/>
          <a:stretch/>
        </p:blipFill>
        <p:spPr>
          <a:xfrm>
            <a:off x="0" y="5947199"/>
            <a:ext cx="12192000" cy="914401"/>
          </a:xfrm>
          <a:prstGeom prst="rect">
            <a:avLst/>
          </a:prstGeom>
        </p:spPr>
      </p:pic>
      <p:sp>
        <p:nvSpPr>
          <p:cNvPr id="8" name="Textplatzhalter 2">
            <a:extLst>
              <a:ext uri="{FF2B5EF4-FFF2-40B4-BE49-F238E27FC236}">
                <a16:creationId xmlns:a16="http://schemas.microsoft.com/office/drawing/2014/main" id="{BBCB1D6F-051A-674E-AC87-457DD3DD09FE}"/>
              </a:ext>
            </a:extLst>
          </p:cNvPr>
          <p:cNvSpPr txBox="1">
            <a:spLocks/>
          </p:cNvSpPr>
          <p:nvPr/>
        </p:nvSpPr>
        <p:spPr bwMode="auto">
          <a:xfrm>
            <a:off x="3060704" y="4653721"/>
            <a:ext cx="8813338" cy="13468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Daniel Huppmann</a:t>
            </a:r>
            <a:r>
              <a:rPr lang="de-AT" kern="0" baseline="30000" dirty="0" smtClean="0">
                <a:latin typeface="Calibri Light"/>
              </a:rPr>
              <a:t>2</a:t>
            </a:r>
            <a:r>
              <a:rPr lang="de-AT" kern="0" dirty="0" smtClean="0">
                <a:latin typeface="Calibri Light"/>
              </a:rPr>
              <a:t>, Antonia Golab</a:t>
            </a:r>
            <a:r>
              <a:rPr lang="de-AT" kern="0" baseline="30000" dirty="0" smtClean="0">
                <a:latin typeface="Calibri Light"/>
              </a:rPr>
              <a:t>1</a:t>
            </a:r>
            <a:r>
              <a:rPr lang="de-AT" kern="0" dirty="0" smtClean="0">
                <a:latin typeface="Calibri Light"/>
              </a:rPr>
              <a:t>, Hans Auer</a:t>
            </a:r>
            <a:r>
              <a:rPr lang="de-AT" kern="0" baseline="30000" dirty="0" smtClean="0">
                <a:latin typeface="Calibri Light"/>
              </a:rPr>
              <a:t>1</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de-AT" sz="1400" kern="0" dirty="0" smtClean="0">
                <a:latin typeface="Calibri Light"/>
              </a:rPr>
              <a:t>International Institute for Applied Systems Analysis</a:t>
            </a:r>
            <a:br>
              <a:rPr lang="de-AT" sz="1400" kern="0" dirty="0" smtClean="0">
                <a:latin typeface="Calibri Light"/>
              </a:rPr>
            </a:br>
            <a:endParaRPr lang="de-AT" sz="1400" kern="0" dirty="0">
              <a:latin typeface="Calibri Light"/>
            </a:endParaRPr>
          </a:p>
          <a:p>
            <a:pPr lvl="0" algn="l"/>
            <a:endParaRPr lang="de-AT" sz="1400" kern="0" dirty="0" smtClean="0">
              <a:latin typeface="Calibri Light"/>
            </a:endParaRPr>
          </a:p>
          <a:p>
            <a:pPr lvl="0" algn="l"/>
            <a:endParaRPr lang="de-DE" sz="1400" kern="0" baseline="30000" dirty="0">
              <a:latin typeface="Calibri Light"/>
            </a:endParaRPr>
          </a:p>
          <a:p>
            <a:pPr lvl="0"/>
            <a:endParaRPr lang="en-US" kern="0" dirty="0" smtClean="0">
              <a:latin typeface="Calibri Light"/>
            </a:endParaRPr>
          </a:p>
        </p:txBody>
      </p:sp>
      <p:pic>
        <p:nvPicPr>
          <p:cNvPr id="9" name="Grafik 8">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10419868" y="4579755"/>
            <a:ext cx="1486482" cy="944534"/>
          </a:xfrm>
          <a:prstGeom prst="rect">
            <a:avLst/>
          </a:prstGeom>
        </p:spPr>
      </p:pic>
      <p:pic>
        <p:nvPicPr>
          <p:cNvPr id="13" name="Picture 2" descr="https://upload.wikimedia.org/wikipedia/commons/thumb/a/a1/TU_Wien-Logo.svg/2000px-TU_Wien-Logo.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73020" y="3784295"/>
            <a:ext cx="1731959"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opportunitiesforafricans.com/wp-content/uploads/2018/10/iiasa.jpg"/>
          <p:cNvPicPr>
            <a:picLocks noChangeAspect="1" noChangeArrowheads="1"/>
          </p:cNvPicPr>
          <p:nvPr/>
        </p:nvPicPr>
        <p:blipFill rotWithShape="1">
          <a:blip r:embed="rId6">
            <a:extLst>
              <a:ext uri="{28A0092B-C50C-407E-A947-70E740481C1C}">
                <a14:useLocalDpi xmlns:a14="http://schemas.microsoft.com/office/drawing/2010/main" val="0"/>
              </a:ext>
            </a:extLst>
          </a:blip>
          <a:srcRect t="17844"/>
          <a:stretch/>
        </p:blipFill>
        <p:spPr bwMode="auto">
          <a:xfrm>
            <a:off x="373020" y="4549842"/>
            <a:ext cx="1643213" cy="576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0" y="5654810"/>
            <a:ext cx="6853881" cy="584775"/>
          </a:xfrm>
          <a:prstGeom prst="rect">
            <a:avLst/>
          </a:prstGeom>
          <a:noFill/>
        </p:spPr>
        <p:txBody>
          <a:bodyPr wrap="square" rtlCol="0">
            <a:spAutoFit/>
          </a:bodyPr>
          <a:lstStyle/>
          <a:p>
            <a:r>
              <a:rPr lang="en-US" sz="1400" b="1" dirty="0" smtClean="0">
                <a:solidFill>
                  <a:schemeClr val="tx1">
                    <a:lumMod val="50000"/>
                    <a:lumOff val="50000"/>
                  </a:schemeClr>
                </a:solidFill>
              </a:rPr>
              <a:t>Parallel Session 4: Improving Integration and Efficiency (Day 1) </a:t>
            </a:r>
          </a:p>
          <a:p>
            <a:endParaRPr lang="en-US" dirty="0"/>
          </a:p>
        </p:txBody>
      </p:sp>
      <p:sp>
        <p:nvSpPr>
          <p:cNvPr id="18" name="Rechteck 17">
            <a:extLst>
              <a:ext uri="{FF2B5EF4-FFF2-40B4-BE49-F238E27FC236}">
                <a16:creationId xmlns:a16="http://schemas.microsoft.com/office/drawing/2014/main" id="{D08A5CE4-AF6D-2841-AEED-E154ABAC48A1}"/>
              </a:ext>
            </a:extLst>
          </p:cNvPr>
          <p:cNvSpPr/>
          <p:nvPr/>
        </p:nvSpPr>
        <p:spPr>
          <a:xfrm>
            <a:off x="1297787" y="6335002"/>
            <a:ext cx="5135964" cy="492849"/>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eaLnBrk="0" hangingPunct="0">
              <a:spcBef>
                <a:spcPct val="20000"/>
              </a:spcBef>
              <a:buFontTx/>
              <a:buNone/>
            </a:pPr>
            <a:r>
              <a:rPr lang="en-US" sz="1400" dirty="0">
                <a:solidFill>
                  <a:schemeClr val="bg1"/>
                </a:solidFill>
                <a:latin typeface="+mn-lt"/>
                <a:cs typeface="Calibri"/>
              </a:rPr>
              <a:t>This presentation is licensed under</a:t>
            </a:r>
            <a:br>
              <a:rPr lang="en-US" sz="1400" dirty="0">
                <a:solidFill>
                  <a:schemeClr val="bg1"/>
                </a:solidFill>
                <a:latin typeface="+mn-lt"/>
                <a:cs typeface="Calibri"/>
              </a:rPr>
            </a:br>
            <a:r>
              <a:rPr lang="en-US" sz="1400" dirty="0">
                <a:solidFill>
                  <a:schemeClr val="bg1"/>
                </a:solidFill>
                <a:latin typeface="+mn-lt"/>
                <a:cs typeface="Calibri"/>
              </a:rPr>
              <a:t>a </a:t>
            </a:r>
            <a:r>
              <a:rPr lang="en-US" sz="1400" dirty="0">
                <a:solidFill>
                  <a:schemeClr val="tx2"/>
                </a:solidFill>
                <a:latin typeface="+mn-lt"/>
                <a:cs typeface="Calibri"/>
                <a:hlinkClick r:id="rId7">
                  <a:extLst>
                    <a:ext uri="{A12FA001-AC4F-418D-AE19-62706E023703}">
                      <ahyp:hlinkClr xmlns:ahyp="http://schemas.microsoft.com/office/drawing/2018/hyperlinkcolor" xmlns="" val="tx"/>
                    </a:ext>
                  </a:extLst>
                </a:hlinkClick>
              </a:rPr>
              <a:t>Creative Commons Attribution 4.0 International License </a:t>
            </a:r>
            <a:endParaRPr lang="en-US" sz="1400" dirty="0">
              <a:solidFill>
                <a:schemeClr val="tx2"/>
              </a:solidFill>
              <a:latin typeface="+mn-lt"/>
              <a:cs typeface="Calibri"/>
            </a:endParaRPr>
          </a:p>
        </p:txBody>
      </p:sp>
      <p:pic>
        <p:nvPicPr>
          <p:cNvPr id="19" name="Picture 8">
            <a:extLst>
              <a:ext uri="{FF2B5EF4-FFF2-40B4-BE49-F238E27FC236}">
                <a16:creationId xmlns:a16="http://schemas.microsoft.com/office/drawing/2014/main" id="{A82F99E0-AE91-AF47-86ED-7E85D0F62E5F}"/>
              </a:ext>
            </a:extLst>
          </p:cNvPr>
          <p:cNvPicPr>
            <a:picLocks noChangeAspect="1"/>
          </p:cNvPicPr>
          <p:nvPr/>
        </p:nvPicPr>
        <p:blipFill>
          <a:blip r:embed="rId8"/>
          <a:stretch>
            <a:fillRect/>
          </a:stretch>
        </p:blipFill>
        <p:spPr>
          <a:xfrm>
            <a:off x="77026" y="6374853"/>
            <a:ext cx="1117600" cy="393700"/>
          </a:xfrm>
          <a:prstGeom prst="rect">
            <a:avLst/>
          </a:prstGeom>
        </p:spPr>
      </p:pic>
      <p:sp>
        <p:nvSpPr>
          <p:cNvPr id="14" name="Textplatzhalter 2">
            <a:extLst>
              <a:ext uri="{FF2B5EF4-FFF2-40B4-BE49-F238E27FC236}">
                <a16:creationId xmlns:a16="http://schemas.microsoft.com/office/drawing/2014/main" id="{BBCB1D6F-051A-674E-AC87-457DD3DD09FE}"/>
              </a:ext>
            </a:extLst>
          </p:cNvPr>
          <p:cNvSpPr txBox="1">
            <a:spLocks/>
          </p:cNvSpPr>
          <p:nvPr/>
        </p:nvSpPr>
        <p:spPr bwMode="auto">
          <a:xfrm>
            <a:off x="6507956" y="5712195"/>
            <a:ext cx="5462750" cy="288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endParaRPr lang="de-DE" sz="1400" kern="0" dirty="0">
              <a:latin typeface="Calibri Light"/>
            </a:endParaRPr>
          </a:p>
          <a:p>
            <a:pPr lvl="0"/>
            <a:endParaRPr lang="en-US" kern="0" dirty="0" smtClean="0">
              <a:latin typeface="Calibri Light"/>
            </a:endParaRPr>
          </a:p>
        </p:txBody>
      </p:sp>
    </p:spTree>
    <p:extLst>
      <p:ext uri="{BB962C8B-B14F-4D97-AF65-F5344CB8AC3E}">
        <p14:creationId xmlns:p14="http://schemas.microsoft.com/office/powerpoint/2010/main" val="4220549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3" name="Rechteck 2"/>
          <p:cNvSpPr/>
          <p:nvPr/>
        </p:nvSpPr>
        <p:spPr>
          <a:xfrm>
            <a:off x="3446585" y="1758461"/>
            <a:ext cx="2451798" cy="1075174"/>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p:cNvPicPr>
            <a:picLocks noGrp="1" noChangeAspect="1"/>
          </p:cNvPicPr>
          <p:nvPr>
            <p:ph sz="half" idx="1"/>
          </p:nvPr>
        </p:nvPicPr>
        <p:blipFill>
          <a:blip r:embed="rId3"/>
          <a:stretch>
            <a:fillRect/>
          </a:stretch>
        </p:blipFill>
        <p:spPr>
          <a:xfrm>
            <a:off x="1357790" y="625756"/>
            <a:ext cx="9081186" cy="5646332"/>
          </a:xfrm>
          <a:prstGeom prst="rect">
            <a:avLst/>
          </a:prstGeom>
        </p:spPr>
      </p:pic>
      <p:sp>
        <p:nvSpPr>
          <p:cNvPr id="6" name="Fußzeilenplatzhalter 8"/>
          <p:cNvSpPr txBox="1">
            <a:spLocks/>
          </p:cNvSpPr>
          <p:nvPr/>
        </p:nvSpPr>
        <p:spPr>
          <a:xfrm>
            <a:off x="116852" y="6499860"/>
            <a:ext cx="9296375" cy="246221"/>
          </a:xfrm>
          <a:prstGeom prst="rect">
            <a:avLst/>
          </a:prstGeom>
        </p:spPr>
        <p:txBody>
          <a:bodyPr vert="horz" lIns="91440" tIns="45720" rIns="91440" bIns="45720" rtlCol="0" anchor="b" anchorCtr="0">
            <a:norm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Results (3/4)</a:t>
            </a:r>
            <a:endParaRPr lang="en-GB" dirty="0"/>
          </a:p>
        </p:txBody>
      </p:sp>
    </p:spTree>
    <p:extLst>
      <p:ext uri="{BB962C8B-B14F-4D97-AF65-F5344CB8AC3E}">
        <p14:creationId xmlns:p14="http://schemas.microsoft.com/office/powerpoint/2010/main" val="254050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dirty="0" smtClean="0">
                <a:solidFill>
                  <a:schemeClr val="bg1">
                    <a:lumMod val="65000"/>
                  </a:schemeClr>
                </a:solidFill>
                <a:hlinkClick r:id="rId3"/>
              </a:rPr>
              <a:t>http</a:t>
            </a:r>
            <a:r>
              <a:rPr lang="en-US" sz="1400" dirty="0">
                <a:solidFill>
                  <a:schemeClr val="bg1">
                    <a:lumMod val="65000"/>
                  </a:schemeClr>
                </a:solidFill>
                <a:hlinkClick r:id="rId3"/>
              </a:rPr>
              <a:t>://</a:t>
            </a:r>
            <a:r>
              <a:rPr lang="en-US" sz="1400" dirty="0" smtClean="0">
                <a:solidFill>
                  <a:schemeClr val="bg1">
                    <a:lumMod val="65000"/>
                  </a:schemeClr>
                </a:solidFill>
                <a:hlinkClick r:id="rId3"/>
              </a:rPr>
              <a:t>www.austrian-heatmap.gv.at/karte/</a:t>
            </a:r>
            <a:endParaRPr lang="en-US" sz="1400" dirty="0" smtClean="0">
              <a:solidFill>
                <a:schemeClr val="bg1">
                  <a:lumMod val="65000"/>
                </a:schemeClr>
              </a:solidFill>
            </a:endParaRPr>
          </a:p>
        </p:txBody>
      </p:sp>
      <p:pic>
        <p:nvPicPr>
          <p:cNvPr id="5" name="Inhaltsplatzhalter 4"/>
          <p:cNvPicPr>
            <a:picLocks noGrp="1" noChangeAspect="1"/>
          </p:cNvPicPr>
          <p:nvPr>
            <p:ph sz="half" idx="1"/>
          </p:nvPr>
        </p:nvPicPr>
        <p:blipFill>
          <a:blip r:embed="rId4"/>
          <a:stretch>
            <a:fillRect/>
          </a:stretch>
        </p:blipFill>
        <p:spPr>
          <a:xfrm>
            <a:off x="1141970" y="693171"/>
            <a:ext cx="9443652" cy="5721560"/>
          </a:xfrm>
          <a:prstGeom prst="rect">
            <a:avLst/>
          </a:prstGeom>
        </p:spPr>
      </p:pic>
      <p:sp>
        <p:nvSpPr>
          <p:cNvPr id="7" name="Fußzeilenplatzhalter 8"/>
          <p:cNvSpPr txBox="1">
            <a:spLocks/>
          </p:cNvSpPr>
          <p:nvPr/>
        </p:nvSpPr>
        <p:spPr>
          <a:xfrm>
            <a:off x="116852" y="6499860"/>
            <a:ext cx="9296375" cy="246221"/>
          </a:xfrm>
          <a:prstGeom prst="rect">
            <a:avLst/>
          </a:prstGeom>
        </p:spPr>
        <p:txBody>
          <a:bodyPr vert="horz" lIns="91440" tIns="45720" rIns="91440" bIns="45720" rtlCol="0" anchor="b" anchorCtr="0">
            <a:norm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Results (4/4)</a:t>
            </a:r>
            <a:endParaRPr lang="en-GB" dirty="0"/>
          </a:p>
        </p:txBody>
      </p:sp>
    </p:spTree>
    <p:extLst>
      <p:ext uri="{BB962C8B-B14F-4D97-AF65-F5344CB8AC3E}">
        <p14:creationId xmlns:p14="http://schemas.microsoft.com/office/powerpoint/2010/main" val="15481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3" name="Inhaltsplatzhalter 2"/>
          <p:cNvSpPr>
            <a:spLocks noGrp="1"/>
          </p:cNvSpPr>
          <p:nvPr>
            <p:ph sz="half" idx="1"/>
          </p:nvPr>
        </p:nvSpPr>
        <p:spPr>
          <a:xfrm>
            <a:off x="362712" y="1196340"/>
            <a:ext cx="10803128" cy="4916615"/>
          </a:xfrm>
        </p:spPr>
        <p:txBody>
          <a:bodyPr>
            <a:normAutofit lnSpcReduction="10000"/>
          </a:bodyPr>
          <a:lstStyle/>
          <a:p>
            <a:pPr marL="342900" indent="-342900">
              <a:buFont typeface="Wingdings" panose="05000000000000000000" pitchFamily="2" charset="2"/>
              <a:buChar char="§"/>
            </a:pPr>
            <a:r>
              <a:rPr lang="en-US" dirty="0">
                <a:solidFill>
                  <a:schemeClr val="bg1">
                    <a:lumMod val="50000"/>
                  </a:schemeClr>
                </a:solidFill>
                <a:sym typeface="Wingdings" panose="05000000000000000000" pitchFamily="2" charset="2"/>
              </a:rPr>
              <a:t>We found that the prioritized perspective of efficiency and local utilization </a:t>
            </a:r>
            <a:r>
              <a:rPr lang="en-US" dirty="0" smtClean="0">
                <a:solidFill>
                  <a:schemeClr val="bg1">
                    <a:lumMod val="50000"/>
                  </a:schemeClr>
                </a:solidFill>
                <a:sym typeface="Wingdings" panose="05000000000000000000" pitchFamily="2" charset="2"/>
              </a:rPr>
              <a:t>of renewable </a:t>
            </a:r>
            <a:r>
              <a:rPr lang="en-US" dirty="0">
                <a:solidFill>
                  <a:schemeClr val="bg1">
                    <a:lumMod val="50000"/>
                  </a:schemeClr>
                </a:solidFill>
                <a:sym typeface="Wingdings" panose="05000000000000000000" pitchFamily="2" charset="2"/>
              </a:rPr>
              <a:t>heat sources implies </a:t>
            </a:r>
            <a:r>
              <a:rPr lang="en-US" dirty="0" smtClean="0">
                <a:solidFill>
                  <a:schemeClr val="bg1">
                    <a:lumMod val="50000"/>
                  </a:schemeClr>
                </a:solidFill>
                <a:sym typeface="Wingdings" panose="05000000000000000000" pitchFamily="2" charset="2"/>
              </a:rPr>
              <a:t>substantial </a:t>
            </a:r>
            <a:r>
              <a:rPr lang="en-US" dirty="0">
                <a:solidFill>
                  <a:schemeClr val="bg1">
                    <a:lumMod val="50000"/>
                  </a:schemeClr>
                </a:solidFill>
                <a:sym typeface="Wingdings" panose="05000000000000000000" pitchFamily="2" charset="2"/>
              </a:rPr>
              <a:t>changes for the further </a:t>
            </a:r>
            <a:r>
              <a:rPr lang="en-US" dirty="0" smtClean="0">
                <a:solidFill>
                  <a:schemeClr val="bg1">
                    <a:lumMod val="50000"/>
                  </a:schemeClr>
                </a:solidFill>
                <a:sym typeface="Wingdings" panose="05000000000000000000" pitchFamily="2" charset="2"/>
              </a:rPr>
              <a:t>development of </a:t>
            </a:r>
            <a:r>
              <a:rPr lang="en-US" dirty="0">
                <a:solidFill>
                  <a:schemeClr val="bg1">
                    <a:lumMod val="50000"/>
                  </a:schemeClr>
                </a:solidFill>
                <a:sym typeface="Wingdings" panose="05000000000000000000" pitchFamily="2" charset="2"/>
              </a:rPr>
              <a:t>district heating networks in the decarbonized Austrian heat supply </a:t>
            </a:r>
            <a:r>
              <a:rPr lang="en-US" dirty="0" smtClean="0">
                <a:solidFill>
                  <a:schemeClr val="bg1">
                    <a:lumMod val="50000"/>
                  </a:schemeClr>
                </a:solidFill>
                <a:sym typeface="Wingdings" panose="05000000000000000000" pitchFamily="2" charset="2"/>
              </a:rPr>
              <a:t>toward 2050.</a:t>
            </a:r>
          </a:p>
          <a:p>
            <a:pPr marL="342900" indent="-342900">
              <a:buFont typeface="Wingdings" panose="05000000000000000000" pitchFamily="2" charset="2"/>
              <a:buChar char="§"/>
            </a:pPr>
            <a:r>
              <a:rPr lang="en-US" dirty="0">
                <a:solidFill>
                  <a:schemeClr val="bg1">
                    <a:lumMod val="50000"/>
                  </a:schemeClr>
                </a:solidFill>
                <a:sym typeface="Wingdings" panose="05000000000000000000" pitchFamily="2" charset="2"/>
              </a:rPr>
              <a:t>The results </a:t>
            </a:r>
            <a:r>
              <a:rPr lang="en-US" dirty="0" smtClean="0">
                <a:solidFill>
                  <a:schemeClr val="bg1">
                    <a:lumMod val="50000"/>
                  </a:schemeClr>
                </a:solidFill>
                <a:sym typeface="Wingdings" panose="05000000000000000000" pitchFamily="2" charset="2"/>
              </a:rPr>
              <a:t>demonstrate </a:t>
            </a:r>
            <a:r>
              <a:rPr lang="en-US" dirty="0">
                <a:solidFill>
                  <a:schemeClr val="bg1">
                    <a:lumMod val="50000"/>
                  </a:schemeClr>
                </a:solidFill>
                <a:sym typeface="Wingdings" panose="05000000000000000000" pitchFamily="2" charset="2"/>
              </a:rPr>
              <a:t>that particularly densely populated areas are still beneficial supply </a:t>
            </a:r>
            <a:r>
              <a:rPr lang="en-US" dirty="0" smtClean="0">
                <a:solidFill>
                  <a:schemeClr val="bg1">
                    <a:lumMod val="50000"/>
                  </a:schemeClr>
                </a:solidFill>
                <a:sym typeface="Wingdings" panose="05000000000000000000" pitchFamily="2" charset="2"/>
              </a:rPr>
              <a:t>areas for </a:t>
            </a:r>
            <a:r>
              <a:rPr lang="en-US" dirty="0">
                <a:solidFill>
                  <a:schemeClr val="bg1">
                    <a:lumMod val="50000"/>
                  </a:schemeClr>
                </a:solidFill>
                <a:sym typeface="Wingdings" panose="05000000000000000000" pitchFamily="2" charset="2"/>
              </a:rPr>
              <a:t>district heating networks and offer adequate heat densities</a:t>
            </a:r>
            <a:r>
              <a:rPr lang="en-US" dirty="0" smtClean="0">
                <a:solidFill>
                  <a:schemeClr val="bg1">
                    <a:lumMod val="50000"/>
                  </a:schemeClr>
                </a:solidFill>
                <a:sym typeface="Wingdings" panose="05000000000000000000" pitchFamily="2" charset="2"/>
              </a:rPr>
              <a:t>.</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Nevertheless, most </a:t>
            </a:r>
            <a:r>
              <a:rPr lang="en-US" dirty="0">
                <a:solidFill>
                  <a:schemeClr val="bg1">
                    <a:lumMod val="50000"/>
                  </a:schemeClr>
                </a:solidFill>
                <a:sym typeface="Wingdings" panose="05000000000000000000" pitchFamily="2" charset="2"/>
              </a:rPr>
              <a:t>district heating networks in 2050 (seven of eight) will not reach the </a:t>
            </a:r>
            <a:r>
              <a:rPr lang="en-US" dirty="0" smtClean="0">
                <a:solidFill>
                  <a:schemeClr val="bg1">
                    <a:lumMod val="50000"/>
                  </a:schemeClr>
                </a:solidFill>
                <a:sym typeface="Wingdings" panose="05000000000000000000" pitchFamily="2" charset="2"/>
              </a:rPr>
              <a:t>heat density </a:t>
            </a:r>
            <a:r>
              <a:rPr lang="en-US" dirty="0">
                <a:solidFill>
                  <a:schemeClr val="bg1">
                    <a:lumMod val="50000"/>
                  </a:schemeClr>
                </a:solidFill>
                <a:sym typeface="Wingdings" panose="05000000000000000000" pitchFamily="2" charset="2"/>
              </a:rPr>
              <a:t>benchmarks of today’s networks and have a significant heat density gap.</a:t>
            </a:r>
          </a:p>
          <a:p>
            <a:pPr marL="342900" indent="-342900">
              <a:buFont typeface="Wingdings" panose="05000000000000000000" pitchFamily="2" charset="2"/>
              <a:buChar char="§"/>
            </a:pPr>
            <a:r>
              <a:rPr lang="en-US" dirty="0">
                <a:solidFill>
                  <a:schemeClr val="bg1">
                    <a:lumMod val="50000"/>
                  </a:schemeClr>
                </a:solidFill>
                <a:sym typeface="Wingdings" panose="05000000000000000000" pitchFamily="2" charset="2"/>
              </a:rPr>
              <a:t>However, considering the increasing importance of local renewable heat </a:t>
            </a:r>
            <a:r>
              <a:rPr lang="en-US" dirty="0" smtClean="0">
                <a:solidFill>
                  <a:schemeClr val="bg1">
                    <a:lumMod val="50000"/>
                  </a:schemeClr>
                </a:solidFill>
                <a:sym typeface="Wingdings" panose="05000000000000000000" pitchFamily="2" charset="2"/>
              </a:rPr>
              <a:t>sources feeding </a:t>
            </a:r>
            <a:r>
              <a:rPr lang="en-US" dirty="0">
                <a:solidFill>
                  <a:schemeClr val="bg1">
                    <a:lumMod val="50000"/>
                  </a:schemeClr>
                </a:solidFill>
                <a:sym typeface="Wingdings" panose="05000000000000000000" pitchFamily="2" charset="2"/>
              </a:rPr>
              <a:t>into district heating networks, we assume that these centralized </a:t>
            </a:r>
            <a:r>
              <a:rPr lang="en-US" dirty="0" smtClean="0">
                <a:solidFill>
                  <a:schemeClr val="bg1">
                    <a:lumMod val="50000"/>
                  </a:schemeClr>
                </a:solidFill>
                <a:sym typeface="Wingdings" panose="05000000000000000000" pitchFamily="2" charset="2"/>
              </a:rPr>
              <a:t>networks </a:t>
            </a:r>
            <a:r>
              <a:rPr lang="en-US" dirty="0">
                <a:solidFill>
                  <a:schemeClr val="bg1">
                    <a:lumMod val="50000"/>
                  </a:schemeClr>
                </a:solidFill>
                <a:sym typeface="Wingdings" panose="05000000000000000000" pitchFamily="2" charset="2"/>
              </a:rPr>
              <a:t>will become required in the future and crucial in the decarbonization </a:t>
            </a:r>
            <a:r>
              <a:rPr lang="en-US" dirty="0" smtClean="0">
                <a:solidFill>
                  <a:schemeClr val="bg1">
                    <a:lumMod val="50000"/>
                  </a:schemeClr>
                </a:solidFill>
                <a:sym typeface="Wingdings" panose="05000000000000000000" pitchFamily="2" charset="2"/>
              </a:rPr>
              <a:t>of the </a:t>
            </a:r>
            <a:r>
              <a:rPr lang="en-US" dirty="0">
                <a:solidFill>
                  <a:schemeClr val="bg1">
                    <a:lumMod val="50000"/>
                  </a:schemeClr>
                </a:solidFill>
                <a:sym typeface="Wingdings" panose="05000000000000000000" pitchFamily="2" charset="2"/>
              </a:rPr>
              <a:t>heating sector</a:t>
            </a:r>
            <a:r>
              <a:rPr lang="en-US" dirty="0" smtClean="0">
                <a:solidFill>
                  <a:schemeClr val="bg1">
                    <a:lumMod val="50000"/>
                  </a:schemeClr>
                </a:solidFill>
                <a:sym typeface="Wingdings" panose="05000000000000000000" pitchFamily="2" charset="2"/>
              </a:rPr>
              <a:t>.</a:t>
            </a:r>
          </a:p>
          <a:p>
            <a:pPr marL="342900" indent="-342900">
              <a:buFont typeface="Wingdings" panose="05000000000000000000" pitchFamily="2" charset="2"/>
              <a:buChar char="§"/>
            </a:pPr>
            <a:r>
              <a:rPr lang="en-US" dirty="0">
                <a:solidFill>
                  <a:schemeClr val="bg1">
                    <a:lumMod val="50000"/>
                  </a:schemeClr>
                </a:solidFill>
                <a:sym typeface="Wingdings" panose="05000000000000000000" pitchFamily="2" charset="2"/>
              </a:rPr>
              <a:t>We anticipate our work as a starting point for discussing the role of </a:t>
            </a:r>
            <a:r>
              <a:rPr lang="en-US" dirty="0" smtClean="0">
                <a:solidFill>
                  <a:schemeClr val="bg1">
                    <a:lumMod val="50000"/>
                  </a:schemeClr>
                </a:solidFill>
                <a:sym typeface="Wingdings" panose="05000000000000000000" pitchFamily="2" charset="2"/>
              </a:rPr>
              <a:t>centralized heat </a:t>
            </a:r>
            <a:r>
              <a:rPr lang="en-US" dirty="0">
                <a:solidFill>
                  <a:schemeClr val="bg1">
                    <a:lumMod val="50000"/>
                  </a:schemeClr>
                </a:solidFill>
                <a:sym typeface="Wingdings" panose="05000000000000000000" pitchFamily="2" charset="2"/>
              </a:rPr>
              <a:t>network infrastructure for enabling large-scale, highly efficient and </a:t>
            </a:r>
            <a:r>
              <a:rPr lang="en-US" dirty="0" smtClean="0">
                <a:solidFill>
                  <a:schemeClr val="bg1">
                    <a:lumMod val="50000"/>
                  </a:schemeClr>
                </a:solidFill>
                <a:sym typeface="Wingdings" panose="05000000000000000000" pitchFamily="2" charset="2"/>
              </a:rPr>
              <a:t>local integration </a:t>
            </a:r>
            <a:r>
              <a:rPr lang="en-US" dirty="0">
                <a:solidFill>
                  <a:schemeClr val="bg1">
                    <a:lumMod val="50000"/>
                  </a:schemeClr>
                </a:solidFill>
                <a:sym typeface="Wingdings" panose="05000000000000000000" pitchFamily="2" charset="2"/>
              </a:rPr>
              <a:t>of renewable heat sources such as biomass/waste, hydrogen, </a:t>
            </a:r>
            <a:r>
              <a:rPr lang="en-US" dirty="0" smtClean="0">
                <a:solidFill>
                  <a:schemeClr val="bg1">
                    <a:lumMod val="50000"/>
                  </a:schemeClr>
                </a:solidFill>
                <a:sym typeface="Wingdings" panose="05000000000000000000" pitchFamily="2" charset="2"/>
              </a:rPr>
              <a:t>ground-sourced </a:t>
            </a:r>
            <a:r>
              <a:rPr lang="en-US" dirty="0">
                <a:solidFill>
                  <a:schemeClr val="bg1">
                    <a:lumMod val="50000"/>
                  </a:schemeClr>
                </a:solidFill>
                <a:sym typeface="Wingdings" panose="05000000000000000000" pitchFamily="2" charset="2"/>
              </a:rPr>
              <a:t>heat pumps, or geothermal units.</a:t>
            </a:r>
            <a:endParaRPr lang="en-US" dirty="0" smtClean="0">
              <a:solidFill>
                <a:schemeClr val="bg1">
                  <a:lumMod val="50000"/>
                </a:schemeClr>
              </a:solidFill>
              <a:sym typeface="Wingdings" panose="05000000000000000000" pitchFamily="2" charset="2"/>
            </a:endParaRPr>
          </a:p>
          <a:p>
            <a:pPr marL="342900" indent="-342900">
              <a:buFont typeface="Wingdings" panose="05000000000000000000" pitchFamily="2" charset="2"/>
              <a:buChar char="§"/>
            </a:pPr>
            <a:endParaRPr lang="en-US" dirty="0" smtClean="0">
              <a:solidFill>
                <a:schemeClr val="bg1">
                  <a:lumMod val="50000"/>
                </a:schemeClr>
              </a:solidFill>
              <a:sym typeface="Wingdings" panose="05000000000000000000" pitchFamily="2" charset="2"/>
            </a:endParaRP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A728-470D-DD4C-B25D-8FA003B4B04D}"/>
              </a:ext>
            </a:extLst>
          </p:cNvPr>
          <p:cNvSpPr>
            <a:spLocks noGrp="1"/>
          </p:cNvSpPr>
          <p:nvPr>
            <p:ph type="ctrTitle"/>
          </p:nvPr>
        </p:nvSpPr>
        <p:spPr>
          <a:xfrm>
            <a:off x="362712" y="727661"/>
            <a:ext cx="9659112" cy="685484"/>
          </a:xfrm>
        </p:spPr>
        <p:txBody>
          <a:bodyPr/>
          <a:lstStyle/>
          <a:p>
            <a:r>
              <a:rPr lang="de-AT" dirty="0" err="1" smtClean="0"/>
              <a:t>Acknowledgments</a:t>
            </a:r>
            <a:r>
              <a:rPr lang="de-AT" dirty="0" smtClean="0"/>
              <a:t> / References</a:t>
            </a:r>
            <a:endParaRPr lang="en-US" dirty="0"/>
          </a:p>
        </p:txBody>
      </p:sp>
      <p:sp>
        <p:nvSpPr>
          <p:cNvPr id="8" name="Subtitle 7">
            <a:extLst>
              <a:ext uri="{FF2B5EF4-FFF2-40B4-BE49-F238E27FC236}">
                <a16:creationId xmlns:a16="http://schemas.microsoft.com/office/drawing/2014/main" id="{448C746E-366C-DB4A-B639-D75934F8A8B9}"/>
              </a:ext>
            </a:extLst>
          </p:cNvPr>
          <p:cNvSpPr>
            <a:spLocks noGrp="1"/>
          </p:cNvSpPr>
          <p:nvPr>
            <p:ph type="subTitle" idx="1"/>
          </p:nvPr>
        </p:nvSpPr>
        <p:spPr>
          <a:xfrm>
            <a:off x="362711" y="1863225"/>
            <a:ext cx="10469411" cy="2251575"/>
          </a:xfrm>
        </p:spPr>
        <p:txBody>
          <a:bodyPr>
            <a:normAutofit/>
          </a:bodyPr>
          <a:lstStyle/>
          <a:p>
            <a:r>
              <a:rPr lang="de-AT" dirty="0" smtClean="0"/>
              <a:t>Collaborators</a:t>
            </a:r>
            <a:endParaRPr lang="de-AT" dirty="0"/>
          </a:p>
          <a:p>
            <a:pPr lvl="1" algn="l"/>
            <a:r>
              <a:rPr lang="de-AT" dirty="0" smtClean="0"/>
              <a:t>Daniel Huppmann (International Institute for Applied Systems Analysis)</a:t>
            </a:r>
          </a:p>
          <a:p>
            <a:pPr lvl="1" algn="l"/>
            <a:r>
              <a:rPr lang="de-AT" dirty="0"/>
              <a:t>Antonia Golab (Energy Economics Group – Technische Universität </a:t>
            </a:r>
            <a:r>
              <a:rPr lang="de-AT" dirty="0" smtClean="0"/>
              <a:t>Wien)</a:t>
            </a:r>
          </a:p>
          <a:p>
            <a:pPr lvl="1" algn="l"/>
            <a:r>
              <a:rPr lang="de-AT" dirty="0" smtClean="0"/>
              <a:t>Hans </a:t>
            </a:r>
            <a:r>
              <a:rPr lang="de-AT" dirty="0"/>
              <a:t>Auer (Energy Economics Group – Technische Universität Wien)</a:t>
            </a:r>
            <a:endParaRPr lang="de-AT" dirty="0" smtClean="0"/>
          </a:p>
          <a:p>
            <a:pPr lvl="1" algn="l"/>
            <a:r>
              <a:rPr lang="de-AT" dirty="0" smtClean="0"/>
              <a:t> </a:t>
            </a:r>
            <a:endParaRPr lang="en-US" dirty="0"/>
          </a:p>
        </p:txBody>
      </p:sp>
      <p:sp>
        <p:nvSpPr>
          <p:cNvPr id="6" name="Subtitle 7">
            <a:extLst>
              <a:ext uri="{FF2B5EF4-FFF2-40B4-BE49-F238E27FC236}">
                <a16:creationId xmlns:a16="http://schemas.microsoft.com/office/drawing/2014/main" id="{448C746E-366C-DB4A-B639-D75934F8A8B9}"/>
              </a:ext>
            </a:extLst>
          </p:cNvPr>
          <p:cNvSpPr txBox="1">
            <a:spLocks/>
          </p:cNvSpPr>
          <p:nvPr/>
        </p:nvSpPr>
        <p:spPr>
          <a:xfrm>
            <a:off x="362712" y="3439092"/>
            <a:ext cx="9929812" cy="31727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Further references</a:t>
            </a:r>
          </a:p>
          <a:p>
            <a:pPr lvl="1" algn="l"/>
            <a:r>
              <a:rPr lang="de-AT" dirty="0" smtClean="0"/>
              <a:t>H. Auer et al. (2020). Development and </a:t>
            </a:r>
            <a:r>
              <a:rPr lang="de-AT" dirty="0" err="1" smtClean="0"/>
              <a:t>modelling</a:t>
            </a:r>
            <a:r>
              <a:rPr lang="de-AT" dirty="0" smtClean="0"/>
              <a:t> </a:t>
            </a:r>
            <a:r>
              <a:rPr lang="de-AT" dirty="0" err="1" smtClean="0"/>
              <a:t>of</a:t>
            </a:r>
            <a:r>
              <a:rPr lang="de-AT" dirty="0" smtClean="0"/>
              <a:t> different decarbonization </a:t>
            </a:r>
            <a:r>
              <a:rPr lang="de-AT" dirty="0" err="1" smtClean="0"/>
              <a:t>scenarios</a:t>
            </a:r>
            <a:r>
              <a:rPr lang="de-AT" dirty="0" smtClean="0"/>
              <a:t> at </a:t>
            </a:r>
            <a:r>
              <a:rPr lang="de-AT" dirty="0" err="1" smtClean="0"/>
              <a:t>the</a:t>
            </a:r>
            <a:r>
              <a:rPr lang="de-AT" dirty="0" smtClean="0"/>
              <a:t> European </a:t>
            </a:r>
            <a:r>
              <a:rPr lang="de-AT" dirty="0" err="1" smtClean="0"/>
              <a:t>energy</a:t>
            </a:r>
            <a:r>
              <a:rPr lang="de-AT" dirty="0" smtClean="0"/>
              <a:t> </a:t>
            </a:r>
            <a:r>
              <a:rPr lang="de-AT" dirty="0" err="1" smtClean="0"/>
              <a:t>system</a:t>
            </a:r>
            <a:r>
              <a:rPr lang="de-AT" dirty="0" smtClean="0"/>
              <a:t> </a:t>
            </a:r>
            <a:r>
              <a:rPr lang="de-AT" dirty="0" err="1" smtClean="0"/>
              <a:t>until</a:t>
            </a:r>
            <a:r>
              <a:rPr lang="de-AT" dirty="0" smtClean="0"/>
              <a:t> 2050 </a:t>
            </a:r>
            <a:r>
              <a:rPr lang="de-AT" dirty="0" err="1" smtClean="0"/>
              <a:t>as</a:t>
            </a:r>
            <a:r>
              <a:rPr lang="de-AT" dirty="0" smtClean="0"/>
              <a:t> a </a:t>
            </a:r>
            <a:r>
              <a:rPr lang="de-AT" dirty="0" err="1" smtClean="0"/>
              <a:t>contribution</a:t>
            </a:r>
            <a:r>
              <a:rPr lang="de-AT" dirty="0" smtClean="0"/>
              <a:t> </a:t>
            </a:r>
            <a:r>
              <a:rPr lang="de-AT" dirty="0" err="1" smtClean="0"/>
              <a:t>to</a:t>
            </a:r>
            <a:r>
              <a:rPr lang="de-AT" dirty="0" smtClean="0"/>
              <a:t> </a:t>
            </a:r>
            <a:r>
              <a:rPr lang="de-AT" dirty="0" err="1" smtClean="0"/>
              <a:t>achieving</a:t>
            </a:r>
            <a:r>
              <a:rPr lang="de-AT" dirty="0" smtClean="0"/>
              <a:t> </a:t>
            </a:r>
            <a:r>
              <a:rPr lang="de-AT" dirty="0" err="1" smtClean="0"/>
              <a:t>the</a:t>
            </a:r>
            <a:r>
              <a:rPr lang="de-AT" dirty="0" smtClean="0"/>
              <a:t> </a:t>
            </a:r>
            <a:r>
              <a:rPr lang="de-AT" dirty="0" err="1" smtClean="0"/>
              <a:t>ambitious</a:t>
            </a:r>
            <a:r>
              <a:rPr lang="de-AT" dirty="0" smtClean="0"/>
              <a:t> 1.5°C </a:t>
            </a:r>
            <a:r>
              <a:rPr lang="de-AT" dirty="0" err="1" smtClean="0"/>
              <a:t>climate</a:t>
            </a:r>
            <a:r>
              <a:rPr lang="de-AT" dirty="0" smtClean="0"/>
              <a:t> </a:t>
            </a:r>
            <a:r>
              <a:rPr lang="de-AT" dirty="0" err="1" smtClean="0"/>
              <a:t>target</a:t>
            </a:r>
            <a:r>
              <a:rPr lang="de-AT" dirty="0" smtClean="0"/>
              <a:t> – </a:t>
            </a:r>
            <a:r>
              <a:rPr lang="de-AT" dirty="0" err="1" smtClean="0"/>
              <a:t>establishment</a:t>
            </a:r>
            <a:r>
              <a:rPr lang="de-AT" dirty="0" smtClean="0"/>
              <a:t> </a:t>
            </a:r>
            <a:r>
              <a:rPr lang="de-AT" dirty="0" err="1" smtClean="0"/>
              <a:t>of</a:t>
            </a:r>
            <a:r>
              <a:rPr lang="de-AT" dirty="0" smtClean="0"/>
              <a:t> open </a:t>
            </a:r>
            <a:r>
              <a:rPr lang="de-AT" dirty="0" err="1" smtClean="0"/>
              <a:t>source</a:t>
            </a:r>
            <a:r>
              <a:rPr lang="de-AT" dirty="0" smtClean="0"/>
              <a:t>/</a:t>
            </a:r>
            <a:r>
              <a:rPr lang="de-AT" dirty="0" err="1" smtClean="0"/>
              <a:t>data</a:t>
            </a:r>
            <a:r>
              <a:rPr lang="de-AT" dirty="0" smtClean="0"/>
              <a:t> </a:t>
            </a:r>
            <a:r>
              <a:rPr lang="de-AT" dirty="0" err="1" smtClean="0"/>
              <a:t>modelling</a:t>
            </a:r>
            <a:r>
              <a:rPr lang="de-AT" dirty="0" smtClean="0"/>
              <a:t> in </a:t>
            </a:r>
            <a:r>
              <a:rPr lang="de-AT" dirty="0" err="1" smtClean="0"/>
              <a:t>the</a:t>
            </a:r>
            <a:r>
              <a:rPr lang="de-AT" dirty="0" smtClean="0"/>
              <a:t> European H2020 </a:t>
            </a:r>
            <a:r>
              <a:rPr lang="de-AT" dirty="0" err="1" smtClean="0"/>
              <a:t>project</a:t>
            </a:r>
            <a:r>
              <a:rPr lang="de-AT" dirty="0" smtClean="0"/>
              <a:t> openENTRANCE, </a:t>
            </a:r>
            <a:r>
              <a:rPr lang="de-AT" i="1" dirty="0" err="1" smtClean="0"/>
              <a:t>e&amp;i</a:t>
            </a:r>
            <a:r>
              <a:rPr lang="de-AT" i="1" dirty="0" smtClean="0"/>
              <a:t> Elektrotechnik und Informationstechnik</a:t>
            </a:r>
            <a:r>
              <a:rPr lang="de-AT" dirty="0" smtClean="0"/>
              <a:t>, 1-13. </a:t>
            </a:r>
            <a:r>
              <a:rPr lang="de-AT" dirty="0" err="1" smtClean="0"/>
              <a:t>doi</a:t>
            </a:r>
            <a:r>
              <a:rPr lang="de-AT" dirty="0"/>
              <a:t>: </a:t>
            </a:r>
            <a:r>
              <a:rPr lang="de-AT" dirty="0" smtClean="0">
                <a:hlinkClick r:id="rId3"/>
              </a:rPr>
              <a:t>10.1007/s00502-020-00832-7 </a:t>
            </a:r>
            <a:endParaRPr lang="de-AT" dirty="0" smtClean="0"/>
          </a:p>
          <a:p>
            <a:pPr lvl="1" algn="l"/>
            <a:r>
              <a:rPr lang="de-AT" dirty="0" smtClean="0"/>
              <a:t> </a:t>
            </a:r>
            <a:endParaRPr lang="en-US" dirty="0"/>
          </a:p>
        </p:txBody>
      </p:sp>
      <p:pic>
        <p:nvPicPr>
          <p:cNvPr id="10" name="Grafik 9">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9707445" y="2445808"/>
            <a:ext cx="1709757" cy="1086408"/>
          </a:xfrm>
          <a:prstGeom prst="rect">
            <a:avLst/>
          </a:prstGeom>
        </p:spPr>
      </p:pic>
      <p:pic>
        <p:nvPicPr>
          <p:cNvPr id="9" name="Picture 11">
            <a:extLst>
              <a:ext uri="{FF2B5EF4-FFF2-40B4-BE49-F238E27FC236}">
                <a16:creationId xmlns:a16="http://schemas.microsoft.com/office/drawing/2014/main" id="{08B0BDEA-FE41-464D-AF6B-B1BED7619A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412" y="6085396"/>
            <a:ext cx="916909" cy="612000"/>
          </a:xfrm>
          <a:prstGeom prst="rect">
            <a:avLst/>
          </a:prstGeom>
          <a:noFill/>
          <a:ln>
            <a:noFill/>
          </a:ln>
        </p:spPr>
      </p:pic>
      <p:sp>
        <p:nvSpPr>
          <p:cNvPr id="11" name="Rectangle 12">
            <a:extLst>
              <a:ext uri="{FF2B5EF4-FFF2-40B4-BE49-F238E27FC236}">
                <a16:creationId xmlns:a16="http://schemas.microsoft.com/office/drawing/2014/main" id="{9FA777E0-13D2-4BCE-A7CB-82E08FC20CBF}"/>
              </a:ext>
            </a:extLst>
          </p:cNvPr>
          <p:cNvSpPr/>
          <p:nvPr/>
        </p:nvSpPr>
        <p:spPr>
          <a:xfrm>
            <a:off x="1161465" y="5968652"/>
            <a:ext cx="4168360" cy="814325"/>
          </a:xfrm>
          <a:prstGeom prst="rect">
            <a:avLst/>
          </a:prstGeom>
        </p:spPr>
        <p:txBody>
          <a:bodyPr wrap="square">
            <a:spAutoFit/>
          </a:bodyPr>
          <a:lstStyle/>
          <a:p>
            <a:pPr marR="30480">
              <a:lnSpc>
                <a:spcPct val="115000"/>
              </a:lnSpc>
              <a:spcBef>
                <a:spcPts val="600"/>
              </a:spcBef>
              <a:spcAft>
                <a:spcPts val="600"/>
              </a:spcAft>
            </a:pPr>
            <a:r>
              <a:rPr lang="en-US" sz="1400" noProof="1">
                <a:latin typeface="Segoe UI Light" panose="020B0502040204020203" pitchFamily="34" charset="0"/>
                <a:ea typeface="Cambria" panose="02040503050406030204" pitchFamily="18" charset="0"/>
                <a:cs typeface="Segoe UI Light" panose="020B0502040204020203" pitchFamily="34" charset="0"/>
              </a:rPr>
              <a:t>This project has received funding from the European Union’s Horizon 2020 research and innovation programme under grant agreement No. 835896</a:t>
            </a:r>
          </a:p>
        </p:txBody>
      </p:sp>
    </p:spTree>
    <p:extLst>
      <p:ext uri="{BB962C8B-B14F-4D97-AF65-F5344CB8AC3E}">
        <p14:creationId xmlns:p14="http://schemas.microsoft.com/office/powerpoint/2010/main" val="988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Inhaltsplatzhalter 7"/>
              <p:cNvSpPr>
                <a:spLocks noGrp="1"/>
              </p:cNvSpPr>
              <p:nvPr>
                <p:ph sz="half" idx="1"/>
              </p:nvPr>
            </p:nvSpPr>
            <p:spPr>
              <a:xfrm>
                <a:off x="362712" y="1594884"/>
                <a:ext cx="11646148" cy="4904976"/>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The average share of renewables in the heating &amp; cooling sector is only just above </a:t>
                </a:r>
                <a14:m>
                  <m:oMath xmlns:m="http://schemas.openxmlformats.org/officeDocument/2006/math">
                    <m:r>
                      <a:rPr lang="en-US" i="1" dirty="0" smtClean="0">
                        <a:solidFill>
                          <a:schemeClr val="bg1">
                            <a:lumMod val="50000"/>
                          </a:schemeClr>
                        </a:solidFill>
                        <a:latin typeface="Cambria Math" panose="02040503050406030204" pitchFamily="18" charset="0"/>
                      </a:rPr>
                      <m:t>20%</m:t>
                    </m:r>
                  </m:oMath>
                </a14:m>
                <a:r>
                  <a:rPr lang="en-US" dirty="0" smtClean="0">
                    <a:solidFill>
                      <a:schemeClr val="bg1">
                        <a:lumMod val="50000"/>
                      </a:schemeClr>
                    </a:solidFill>
                  </a:rPr>
                  <a:t> on average in all EU member states</a:t>
                </a:r>
                <a:r>
                  <a:rPr lang="en-US" baseline="30000" dirty="0" smtClean="0">
                    <a:solidFill>
                      <a:schemeClr val="bg1">
                        <a:lumMod val="50000"/>
                      </a:schemeClr>
                    </a:solidFill>
                  </a:rPr>
                  <a:t>1</a:t>
                </a:r>
                <a:endParaRPr lang="en-US" baseline="30000" dirty="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In Austria it is </a:t>
                </a:r>
                <a14:m>
                  <m:oMath xmlns:m="http://schemas.openxmlformats.org/officeDocument/2006/math">
                    <m:r>
                      <a:rPr lang="en-US" i="1" dirty="0" smtClean="0">
                        <a:solidFill>
                          <a:schemeClr val="bg1">
                            <a:lumMod val="50000"/>
                          </a:schemeClr>
                        </a:solidFill>
                        <a:latin typeface="Cambria Math" panose="02040503050406030204" pitchFamily="18" charset="0"/>
                      </a:rPr>
                      <m:t>34%</m:t>
                    </m:r>
                  </m:oMath>
                </a14:m>
                <a:r>
                  <a:rPr lang="en-US" dirty="0" smtClean="0">
                    <a:solidFill>
                      <a:schemeClr val="bg1">
                        <a:lumMod val="50000"/>
                      </a:schemeClr>
                    </a:solidFill>
                  </a:rPr>
                  <a:t> - but fossil fuels continue to dominant the provision of heating and cooling services here as well</a:t>
                </a:r>
              </a:p>
              <a:p>
                <a:pPr marL="342900" indent="-342900">
                  <a:buFont typeface="Arial" panose="020B0604020202020204" pitchFamily="34" charset="0"/>
                  <a:buChar char="•"/>
                </a:pPr>
                <a14:m>
                  <m:oMath xmlns:m="http://schemas.openxmlformats.org/officeDocument/2006/math">
                    <m:r>
                      <a:rPr lang="en-US" i="1" dirty="0" smtClean="0">
                        <a:solidFill>
                          <a:schemeClr val="bg1">
                            <a:lumMod val="50000"/>
                          </a:schemeClr>
                        </a:solidFill>
                        <a:latin typeface="Cambria Math" panose="02040503050406030204" pitchFamily="18" charset="0"/>
                      </a:rPr>
                      <m:t>900,000</m:t>
                    </m:r>
                  </m:oMath>
                </a14:m>
                <a:r>
                  <a:rPr lang="en-US" dirty="0" smtClean="0">
                    <a:solidFill>
                      <a:schemeClr val="bg1">
                        <a:lumMod val="50000"/>
                      </a:schemeClr>
                    </a:solidFill>
                  </a:rPr>
                  <a:t> dwellings are heated with natural gas and </a:t>
                </a:r>
                <a14:m>
                  <m:oMath xmlns:m="http://schemas.openxmlformats.org/officeDocument/2006/math">
                    <m:r>
                      <a:rPr lang="en-US" i="1" dirty="0" smtClean="0">
                        <a:solidFill>
                          <a:schemeClr val="bg1">
                            <a:lumMod val="50000"/>
                          </a:schemeClr>
                        </a:solidFill>
                        <a:latin typeface="Cambria Math" panose="02040503050406030204" pitchFamily="18" charset="0"/>
                      </a:rPr>
                      <m:t>500,000</m:t>
                    </m:r>
                  </m:oMath>
                </a14:m>
                <a:r>
                  <a:rPr lang="en-US" dirty="0" smtClean="0">
                    <a:solidFill>
                      <a:schemeClr val="bg1">
                        <a:lumMod val="50000"/>
                      </a:schemeClr>
                    </a:solidFill>
                  </a:rPr>
                  <a:t> with oil (Austria 2020)</a:t>
                </a:r>
              </a:p>
              <a:p>
                <a:pPr marL="342900" indent="-342900">
                  <a:buFont typeface="Arial" panose="020B0604020202020204" pitchFamily="34" charset="0"/>
                  <a:buChar char="•"/>
                </a:pPr>
                <a:r>
                  <a:rPr lang="en-US" dirty="0" smtClean="0">
                    <a:solidFill>
                      <a:schemeClr val="bg1">
                        <a:lumMod val="50000"/>
                      </a:schemeClr>
                    </a:solidFill>
                  </a:rPr>
                  <a:t>Retrofitting of </a:t>
                </a:r>
                <a14:m>
                  <m:oMath xmlns:m="http://schemas.openxmlformats.org/officeDocument/2006/math">
                    <m:r>
                      <a:rPr lang="en-US" i="1" dirty="0" smtClean="0">
                        <a:solidFill>
                          <a:schemeClr val="bg1">
                            <a:lumMod val="50000"/>
                          </a:schemeClr>
                        </a:solidFill>
                        <a:latin typeface="Cambria Math" panose="02040503050406030204" pitchFamily="18" charset="0"/>
                      </a:rPr>
                      <m:t>50,000</m:t>
                    </m:r>
                  </m:oMath>
                </a14:m>
                <a:r>
                  <a:rPr lang="en-US" dirty="0" smtClean="0">
                    <a:solidFill>
                      <a:schemeClr val="bg1">
                        <a:lumMod val="50000"/>
                      </a:schemeClr>
                    </a:solidFill>
                  </a:rPr>
                  <a:t> appliances per year, or more than </a:t>
                </a:r>
                <a14:m>
                  <m:oMath xmlns:m="http://schemas.openxmlformats.org/officeDocument/2006/math">
                    <m:r>
                      <a:rPr lang="en-US" i="1" dirty="0" smtClean="0">
                        <a:solidFill>
                          <a:schemeClr val="bg1">
                            <a:lumMod val="50000"/>
                          </a:schemeClr>
                        </a:solidFill>
                        <a:latin typeface="Cambria Math" panose="02040503050406030204" pitchFamily="18" charset="0"/>
                      </a:rPr>
                      <m:t>130</m:t>
                    </m:r>
                  </m:oMath>
                </a14:m>
                <a:r>
                  <a:rPr lang="en-US" dirty="0" smtClean="0">
                    <a:solidFill>
                      <a:schemeClr val="bg1">
                        <a:lumMod val="50000"/>
                      </a:schemeClr>
                    </a:solidFill>
                  </a:rPr>
                  <a:t> per day since the viability of green gas is uncertain at the end-user device level</a:t>
                </a:r>
                <a:endParaRPr lang="en-US" baseline="30000" dirty="0" smtClean="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Requires to a massive expansion of centralized heating (and cooling) networks to…</a:t>
                </a:r>
              </a:p>
              <a:p>
                <a:pPr marL="1028700" lvl="1" indent="-342900">
                  <a:buFont typeface="Arial" panose="020B0604020202020204" pitchFamily="34" charset="0"/>
                  <a:buChar char="•"/>
                </a:pPr>
                <a:r>
                  <a:rPr lang="en-US" dirty="0" smtClean="0">
                    <a:solidFill>
                      <a:schemeClr val="bg1">
                        <a:lumMod val="50000"/>
                      </a:schemeClr>
                    </a:solidFill>
                  </a:rPr>
                  <a:t>…ensure a highly </a:t>
                </a:r>
                <a:r>
                  <a:rPr lang="en-US" dirty="0">
                    <a:solidFill>
                      <a:schemeClr val="bg1">
                        <a:lumMod val="50000"/>
                      </a:schemeClr>
                    </a:solidFill>
                  </a:rPr>
                  <a:t>efficient </a:t>
                </a:r>
                <a:r>
                  <a:rPr lang="en-US" dirty="0" smtClean="0">
                    <a:solidFill>
                      <a:schemeClr val="bg1">
                        <a:lumMod val="50000"/>
                      </a:schemeClr>
                    </a:solidFill>
                  </a:rPr>
                  <a:t>usage </a:t>
                </a:r>
                <a:r>
                  <a:rPr lang="en-US" dirty="0">
                    <a:solidFill>
                      <a:schemeClr val="bg1">
                        <a:lumMod val="50000"/>
                      </a:schemeClr>
                    </a:solidFill>
                  </a:rPr>
                  <a:t>of </a:t>
                </a:r>
                <a:r>
                  <a:rPr lang="en-US" dirty="0" smtClean="0">
                    <a:solidFill>
                      <a:schemeClr val="bg1">
                        <a:lumMod val="50000"/>
                      </a:schemeClr>
                    </a:solidFill>
                  </a:rPr>
                  <a:t>renewable heat sources (e.g., biomass/waste, hydrogen)</a:t>
                </a:r>
              </a:p>
              <a:p>
                <a:pPr marL="1028700" lvl="1" indent="-342900">
                  <a:buFont typeface="Arial" panose="020B0604020202020204" pitchFamily="34" charset="0"/>
                  <a:buChar char="•"/>
                </a:pPr>
                <a:r>
                  <a:rPr lang="en-US" dirty="0" smtClean="0">
                    <a:solidFill>
                      <a:schemeClr val="bg1">
                        <a:lumMod val="50000"/>
                      </a:schemeClr>
                    </a:solidFill>
                  </a:rPr>
                  <a:t>…achieve significant retrofitting rates by high connection rates </a:t>
                </a:r>
              </a:p>
              <a:p>
                <a:pPr marL="1028700" lvl="1" indent="-342900">
                  <a:buFont typeface="Arial" panose="020B0604020202020204" pitchFamily="34" charset="0"/>
                  <a:buChar char="•"/>
                </a:pPr>
                <a:r>
                  <a:rPr lang="en-US" dirty="0" smtClean="0">
                    <a:solidFill>
                      <a:schemeClr val="bg1">
                        <a:lumMod val="50000"/>
                      </a:schemeClr>
                    </a:solidFill>
                  </a:rPr>
                  <a:t>…unburden the electricity sector (high electrification of different energy service needs)</a:t>
                </a:r>
              </a:p>
              <a:p>
                <a:pPr marL="342900" indent="-342900">
                  <a:buFont typeface="Arial" panose="020B0604020202020204" pitchFamily="34" charset="0"/>
                  <a:buChar char="•"/>
                </a:pPr>
                <a:endParaRPr lang="en-US" baseline="30000" dirty="0" smtClean="0">
                  <a:solidFill>
                    <a:schemeClr val="bg1">
                      <a:lumMod val="50000"/>
                    </a:schemeClr>
                  </a:solidFill>
                </a:endParaRPr>
              </a:p>
              <a:p>
                <a:pPr marL="342900" indent="-342900">
                  <a:buFont typeface="Arial" panose="020B0604020202020204" pitchFamily="34" charset="0"/>
                  <a:buChar char="•"/>
                </a:pPr>
                <a:endParaRPr lang="en-US" dirty="0" smtClean="0">
                  <a:solidFill>
                    <a:schemeClr val="bg1">
                      <a:lumMod val="50000"/>
                    </a:schemeClr>
                  </a:solidFill>
                </a:endParaRPr>
              </a:p>
            </p:txBody>
          </p:sp>
        </mc:Choice>
        <mc:Fallback xmlns="">
          <p:sp>
            <p:nvSpPr>
              <p:cNvPr id="8" name="Inhaltsplatzhalter 7"/>
              <p:cNvSpPr>
                <a:spLocks noGrp="1" noRot="1" noChangeAspect="1" noMove="1" noResize="1" noEditPoints="1" noAdjustHandles="1" noChangeArrowheads="1" noChangeShapeType="1" noTextEdit="1"/>
              </p:cNvSpPr>
              <p:nvPr>
                <p:ph sz="half" idx="1"/>
              </p:nvPr>
            </p:nvSpPr>
            <p:spPr>
              <a:xfrm>
                <a:off x="362712" y="1594884"/>
                <a:ext cx="11646148" cy="4904976"/>
              </a:xfrm>
              <a:blipFill>
                <a:blip r:embed="rId3"/>
                <a:stretch>
                  <a:fillRect l="-471" t="-746"/>
                </a:stretch>
              </a:blipFill>
            </p:spPr>
            <p:txBody>
              <a:bodyPr/>
              <a:lstStyle/>
              <a:p>
                <a:r>
                  <a:rPr lang="en-US">
                    <a:noFill/>
                  </a:rPr>
                  <a:t> </a:t>
                </a:r>
              </a:p>
            </p:txBody>
          </p:sp>
        </mc:Fallback>
      </mc:AlternateContent>
      <p:sp>
        <p:nvSpPr>
          <p:cNvPr id="7" name="Titel 6"/>
          <p:cNvSpPr>
            <a:spLocks noGrp="1"/>
          </p:cNvSpPr>
          <p:nvPr>
            <p:ph type="title"/>
          </p:nvPr>
        </p:nvSpPr>
        <p:spPr/>
        <p:txBody>
          <a:bodyPr/>
          <a:lstStyle/>
          <a:p>
            <a:r>
              <a:rPr lang="en-US" dirty="0" smtClean="0"/>
              <a:t>Current </a:t>
            </a:r>
            <a:r>
              <a:rPr lang="en-US" dirty="0"/>
              <a:t>state of the European heating sector</a:t>
            </a:r>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2</a:t>
            </a:fld>
            <a:endParaRPr lang="en-US" dirty="0"/>
          </a:p>
        </p:txBody>
      </p:sp>
      <p:sp>
        <p:nvSpPr>
          <p:cNvPr id="3" name="Textfeld 2"/>
          <p:cNvSpPr txBox="1"/>
          <p:nvPr/>
        </p:nvSpPr>
        <p:spPr>
          <a:xfrm>
            <a:off x="4765040" y="6410523"/>
            <a:ext cx="7243820" cy="307777"/>
          </a:xfrm>
          <a:prstGeom prst="rect">
            <a:avLst/>
          </a:prstGeom>
          <a:noFill/>
        </p:spPr>
        <p:txBody>
          <a:bodyPr wrap="square" rtlCol="0">
            <a:spAutoFit/>
          </a:bodyPr>
          <a:lstStyle/>
          <a:p>
            <a:r>
              <a:rPr lang="en-US" sz="1400" baseline="30000" dirty="0" smtClean="0">
                <a:solidFill>
                  <a:schemeClr val="bg1">
                    <a:lumMod val="65000"/>
                  </a:schemeClr>
                </a:solidFill>
              </a:rPr>
              <a:t>1</a:t>
            </a:r>
            <a:r>
              <a:rPr lang="en-US" sz="1400" dirty="0" smtClean="0">
                <a:solidFill>
                  <a:schemeClr val="bg1">
                    <a:lumMod val="65000"/>
                  </a:schemeClr>
                </a:solidFill>
              </a:rPr>
              <a:t>Eurostat </a:t>
            </a:r>
            <a:r>
              <a:rPr lang="en-US" sz="1400" dirty="0" smtClean="0">
                <a:solidFill>
                  <a:schemeClr val="bg1">
                    <a:lumMod val="65000"/>
                  </a:schemeClr>
                </a:solidFill>
                <a:hlinkClick r:id="rId4"/>
              </a:rPr>
              <a:t>https</a:t>
            </a:r>
            <a:r>
              <a:rPr lang="en-US" sz="1400" dirty="0">
                <a:solidFill>
                  <a:schemeClr val="bg1">
                    <a:lumMod val="65000"/>
                  </a:schemeClr>
                </a:solidFill>
                <a:hlinkClick r:id="rId4"/>
              </a:rPr>
              <a:t>://ec.europa.eu/eurostat/web/products-eurostat-news/-/</a:t>
            </a:r>
            <a:r>
              <a:rPr lang="en-US" sz="1400" dirty="0" smtClean="0">
                <a:solidFill>
                  <a:schemeClr val="bg1">
                    <a:lumMod val="65000"/>
                  </a:schemeClr>
                </a:solidFill>
                <a:hlinkClick r:id="rId4"/>
              </a:rPr>
              <a:t>ddn-20200211-1</a:t>
            </a:r>
            <a:endParaRPr lang="en-US" sz="1400" dirty="0" smtClean="0">
              <a:solidFill>
                <a:schemeClr val="bg1">
                  <a:lumMod val="65000"/>
                </a:schemeClr>
              </a:solidFill>
            </a:endParaRPr>
          </a:p>
        </p:txBody>
      </p:sp>
      <p:sp>
        <p:nvSpPr>
          <p:cNvPr id="6" name="Fußzeilenplatzhalter 8"/>
          <p:cNvSpPr>
            <a:spLocks noGrp="1"/>
          </p:cNvSpPr>
          <p:nvPr>
            <p:ph type="ftr" sz="quarter" idx="3"/>
          </p:nvPr>
        </p:nvSpPr>
        <p:spPr>
          <a:xfrm>
            <a:off x="116852" y="6499860"/>
            <a:ext cx="9296375" cy="246221"/>
          </a:xfrm>
        </p:spPr>
        <p:txBody>
          <a:bodyPr/>
          <a:lstStyle/>
          <a:p>
            <a:pPr algn="l"/>
            <a:r>
              <a:rPr lang="en-US" dirty="0" smtClean="0"/>
              <a:t>Introduction (1/2)</a:t>
            </a:r>
            <a:endParaRPr lang="en-GB"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p:cNvSpPr>
            <a:spLocks noGrp="1"/>
          </p:cNvSpPr>
          <p:nvPr>
            <p:ph sz="half" idx="1"/>
          </p:nvPr>
        </p:nvSpPr>
        <p:spPr>
          <a:xfrm>
            <a:off x="362712" y="1226820"/>
            <a:ext cx="10591185" cy="5126355"/>
          </a:xfrm>
        </p:spPr>
        <p:txBody>
          <a:bodyPr>
            <a:normAutofit fontScale="92500" lnSpcReduction="10000"/>
          </a:bodyPr>
          <a:lstStyle/>
          <a:p>
            <a:pPr marL="342900" indent="-342900">
              <a:buFont typeface="Wingdings" panose="05000000000000000000" pitchFamily="2" charset="2"/>
              <a:buChar char="Ø"/>
            </a:pPr>
            <a:r>
              <a:rPr lang="en-US" dirty="0" smtClean="0">
                <a:solidFill>
                  <a:schemeClr val="bg1">
                    <a:lumMod val="50000"/>
                  </a:schemeClr>
                </a:solidFill>
              </a:rPr>
              <a:t>The </a:t>
            </a:r>
            <a:r>
              <a:rPr lang="en-US" dirty="0">
                <a:solidFill>
                  <a:schemeClr val="bg1">
                    <a:lumMod val="50000"/>
                  </a:schemeClr>
                </a:solidFill>
              </a:rPr>
              <a:t>core objective of this work is downscaling </a:t>
            </a:r>
            <a:r>
              <a:rPr lang="en-US" dirty="0" smtClean="0">
                <a:solidFill>
                  <a:schemeClr val="bg1">
                    <a:lumMod val="50000"/>
                  </a:schemeClr>
                </a:solidFill>
              </a:rPr>
              <a:t>European </a:t>
            </a:r>
            <a:r>
              <a:rPr lang="en-US" dirty="0">
                <a:solidFill>
                  <a:schemeClr val="bg1">
                    <a:lumMod val="50000"/>
                  </a:schemeClr>
                </a:solidFill>
              </a:rPr>
              <a:t>decarbonization </a:t>
            </a:r>
            <a:r>
              <a:rPr lang="en-US" dirty="0" smtClean="0">
                <a:solidFill>
                  <a:schemeClr val="bg1">
                    <a:lumMod val="50000"/>
                  </a:schemeClr>
                </a:solidFill>
              </a:rPr>
              <a:t>scenarios</a:t>
            </a:r>
            <a:r>
              <a:rPr lang="en-US" baseline="30000" dirty="0" smtClean="0">
                <a:solidFill>
                  <a:schemeClr val="bg1">
                    <a:lumMod val="50000"/>
                  </a:schemeClr>
                </a:solidFill>
              </a:rPr>
              <a:t>1</a:t>
            </a:r>
            <a:r>
              <a:rPr lang="en-US" dirty="0" smtClean="0">
                <a:solidFill>
                  <a:schemeClr val="bg1">
                    <a:lumMod val="50000"/>
                  </a:schemeClr>
                </a:solidFill>
              </a:rPr>
              <a:t> </a:t>
            </a:r>
            <a:r>
              <a:rPr lang="en-US" dirty="0">
                <a:solidFill>
                  <a:schemeClr val="bg1">
                    <a:lumMod val="50000"/>
                  </a:schemeClr>
                </a:solidFill>
              </a:rPr>
              <a:t>of the heating sector to the community/distribution grid level serving end-users in 2050</a:t>
            </a:r>
            <a:r>
              <a:rPr lang="en-US" dirty="0" smtClean="0">
                <a:solidFill>
                  <a:schemeClr val="bg1">
                    <a:lumMod val="50000"/>
                  </a:schemeClr>
                </a:solidFill>
              </a:rPr>
              <a:t>.</a:t>
            </a:r>
          </a:p>
          <a:p>
            <a:pPr marL="342900" indent="-342900">
              <a:buFont typeface="Wingdings" panose="05000000000000000000" pitchFamily="2" charset="2"/>
              <a:buChar char="Ø"/>
            </a:pPr>
            <a:r>
              <a:rPr lang="en-US" dirty="0" smtClean="0">
                <a:solidFill>
                  <a:schemeClr val="bg1">
                    <a:lumMod val="50000"/>
                  </a:schemeClr>
                </a:solidFill>
              </a:rPr>
              <a:t>In </a:t>
            </a:r>
            <a:r>
              <a:rPr lang="en-US" dirty="0">
                <a:solidFill>
                  <a:schemeClr val="bg1">
                    <a:lumMod val="50000"/>
                  </a:schemeClr>
                </a:solidFill>
              </a:rPr>
              <a:t>particular, downscaling considers </a:t>
            </a:r>
            <a:r>
              <a:rPr lang="en-US" dirty="0" smtClean="0">
                <a:solidFill>
                  <a:schemeClr val="bg1">
                    <a:lumMod val="50000"/>
                  </a:schemeClr>
                </a:solidFill>
              </a:rPr>
              <a:t>the highly </a:t>
            </a:r>
            <a:r>
              <a:rPr lang="en-US" dirty="0">
                <a:solidFill>
                  <a:schemeClr val="bg1">
                    <a:lumMod val="50000"/>
                  </a:schemeClr>
                </a:solidFill>
              </a:rPr>
              <a:t>efficient and local use of sustainable heat sources in centralized </a:t>
            </a:r>
            <a:r>
              <a:rPr lang="en-US" dirty="0" smtClean="0">
                <a:solidFill>
                  <a:schemeClr val="bg1">
                    <a:lumMod val="50000"/>
                  </a:schemeClr>
                </a:solidFill>
              </a:rPr>
              <a:t>heat networks </a:t>
            </a:r>
            <a:r>
              <a:rPr lang="en-US" dirty="0">
                <a:solidFill>
                  <a:schemeClr val="bg1">
                    <a:lumMod val="50000"/>
                  </a:schemeClr>
                </a:solidFill>
              </a:rPr>
              <a:t>(e.g., co-firing hydrogen in cogeneration plants and large-scale </a:t>
            </a:r>
            <a:r>
              <a:rPr lang="en-US" dirty="0" smtClean="0">
                <a:solidFill>
                  <a:schemeClr val="bg1">
                    <a:lumMod val="50000"/>
                  </a:schemeClr>
                </a:solidFill>
              </a:rPr>
              <a:t>waste utilization</a:t>
            </a:r>
            <a:r>
              <a:rPr lang="en-US" dirty="0">
                <a:solidFill>
                  <a:schemeClr val="bg1">
                    <a:lumMod val="50000"/>
                  </a:schemeClr>
                </a:solidFill>
              </a:rPr>
              <a:t>, etc</a:t>
            </a:r>
            <a:r>
              <a:rPr lang="en-US" dirty="0" smtClean="0">
                <a:solidFill>
                  <a:schemeClr val="bg1">
                    <a:lumMod val="50000"/>
                  </a:schemeClr>
                </a:solidFill>
              </a:rPr>
              <a:t>.).</a:t>
            </a:r>
          </a:p>
          <a:p>
            <a:pPr marL="342900" indent="-342900">
              <a:buFont typeface="Wingdings" panose="05000000000000000000" pitchFamily="2" charset="2"/>
              <a:buChar char="Ø"/>
            </a:pPr>
            <a:r>
              <a:rPr lang="en-US" dirty="0">
                <a:solidFill>
                  <a:schemeClr val="bg1">
                    <a:lumMod val="50000"/>
                  </a:schemeClr>
                </a:solidFill>
              </a:rPr>
              <a:t>In addition, the topography of district heating networks </a:t>
            </a:r>
            <a:r>
              <a:rPr lang="en-US" dirty="0" smtClean="0">
                <a:solidFill>
                  <a:schemeClr val="bg1">
                    <a:lumMod val="50000"/>
                  </a:schemeClr>
                </a:solidFill>
              </a:rPr>
              <a:t>is of </a:t>
            </a:r>
            <a:r>
              <a:rPr lang="en-US" dirty="0">
                <a:solidFill>
                  <a:schemeClr val="bg1">
                    <a:lumMod val="50000"/>
                  </a:schemeClr>
                </a:solidFill>
              </a:rPr>
              <a:t>particular importance and plays a crucial role in applied downscaling</a:t>
            </a:r>
            <a:r>
              <a:rPr lang="en-US" dirty="0" smtClean="0">
                <a:solidFill>
                  <a:schemeClr val="bg1">
                    <a:lumMod val="50000"/>
                  </a:schemeClr>
                </a:solidFill>
              </a:rPr>
              <a:t>.</a:t>
            </a:r>
          </a:p>
          <a:p>
            <a:pPr marL="342900" indent="-342900">
              <a:buFont typeface="Wingdings" panose="05000000000000000000" pitchFamily="2" charset="2"/>
              <a:buChar char="Ø"/>
            </a:pPr>
            <a:r>
              <a:rPr lang="en-US" dirty="0" smtClean="0">
                <a:solidFill>
                  <a:schemeClr val="bg1">
                    <a:lumMod val="50000"/>
                  </a:schemeClr>
                </a:solidFill>
              </a:rPr>
              <a:t>This allows </a:t>
            </a:r>
            <a:r>
              <a:rPr lang="en-US" dirty="0">
                <a:solidFill>
                  <a:schemeClr val="bg1">
                    <a:lumMod val="50000"/>
                  </a:schemeClr>
                </a:solidFill>
              </a:rPr>
              <a:t>estimates of realistic and cost-effective decarbonized district heating </a:t>
            </a:r>
            <a:r>
              <a:rPr lang="en-US" dirty="0" smtClean="0">
                <a:solidFill>
                  <a:schemeClr val="bg1">
                    <a:lumMod val="50000"/>
                  </a:schemeClr>
                </a:solidFill>
              </a:rPr>
              <a:t>networks </a:t>
            </a:r>
            <a:r>
              <a:rPr lang="en-US" dirty="0">
                <a:solidFill>
                  <a:schemeClr val="bg1">
                    <a:lumMod val="50000"/>
                  </a:schemeClr>
                </a:solidFill>
              </a:rPr>
              <a:t>in 2050 to be obtained, which can be compared with existing </a:t>
            </a:r>
            <a:r>
              <a:rPr lang="en-US" dirty="0" smtClean="0">
                <a:solidFill>
                  <a:schemeClr val="bg1">
                    <a:lumMod val="50000"/>
                  </a:schemeClr>
                </a:solidFill>
              </a:rPr>
              <a:t>networks. Thereby</a:t>
            </a:r>
            <a:r>
              <a:rPr lang="en-US" dirty="0">
                <a:solidFill>
                  <a:schemeClr val="bg1">
                    <a:lumMod val="50000"/>
                  </a:schemeClr>
                </a:solidFill>
              </a:rPr>
              <a:t>, the heat density of district heating networks serves as a </a:t>
            </a:r>
            <a:r>
              <a:rPr lang="en-US" dirty="0" smtClean="0">
                <a:solidFill>
                  <a:schemeClr val="bg1">
                    <a:lumMod val="50000"/>
                  </a:schemeClr>
                </a:solidFill>
              </a:rPr>
              <a:t>comparative indicator </a:t>
            </a:r>
            <a:r>
              <a:rPr lang="en-US" dirty="0">
                <a:solidFill>
                  <a:schemeClr val="bg1">
                    <a:lumMod val="50000"/>
                  </a:schemeClr>
                </a:solidFill>
              </a:rPr>
              <a:t>and permits a rough estimation of the changes needed for </a:t>
            </a:r>
            <a:r>
              <a:rPr lang="en-US" dirty="0" smtClean="0">
                <a:solidFill>
                  <a:schemeClr val="bg1">
                    <a:lumMod val="50000"/>
                  </a:schemeClr>
                </a:solidFill>
              </a:rPr>
              <a:t>centralized heating </a:t>
            </a:r>
            <a:r>
              <a:rPr lang="en-US" dirty="0">
                <a:solidFill>
                  <a:schemeClr val="bg1">
                    <a:lumMod val="50000"/>
                  </a:schemeClr>
                </a:solidFill>
              </a:rPr>
              <a:t>networks considering the 1.5°C climate target.</a:t>
            </a:r>
          </a:p>
          <a:p>
            <a:pPr marL="342900" indent="-342900">
              <a:buFont typeface="Wingdings" panose="05000000000000000000" pitchFamily="2" charset="2"/>
              <a:buChar char="Ø"/>
            </a:pPr>
            <a:r>
              <a:rPr lang="en-US" dirty="0">
                <a:solidFill>
                  <a:schemeClr val="bg1">
                    <a:lumMod val="50000"/>
                  </a:schemeClr>
                </a:solidFill>
              </a:rPr>
              <a:t>An Austrian case </a:t>
            </a:r>
            <a:r>
              <a:rPr lang="en-US" dirty="0" smtClean="0">
                <a:solidFill>
                  <a:schemeClr val="bg1">
                    <a:lumMod val="50000"/>
                  </a:schemeClr>
                </a:solidFill>
              </a:rPr>
              <a:t>study is </a:t>
            </a:r>
            <a:r>
              <a:rPr lang="en-US" dirty="0">
                <a:solidFill>
                  <a:schemeClr val="bg1">
                    <a:lumMod val="50000"/>
                  </a:schemeClr>
                </a:solidFill>
              </a:rPr>
              <a:t>conducted, downscaling the results of the heating sector in 2050 from </a:t>
            </a:r>
            <a:r>
              <a:rPr lang="en-US" dirty="0" smtClean="0">
                <a:solidFill>
                  <a:schemeClr val="bg1">
                    <a:lumMod val="50000"/>
                  </a:schemeClr>
                </a:solidFill>
              </a:rPr>
              <a:t>the large </a:t>
            </a:r>
            <a:r>
              <a:rPr lang="en-US" dirty="0">
                <a:solidFill>
                  <a:schemeClr val="bg1">
                    <a:lumMod val="50000"/>
                  </a:schemeClr>
                </a:solidFill>
              </a:rPr>
              <a:t>numerical energy system model </a:t>
            </a:r>
            <a:r>
              <a:rPr lang="en-US" dirty="0" smtClean="0">
                <a:solidFill>
                  <a:schemeClr val="bg1">
                    <a:lumMod val="50000"/>
                  </a:schemeClr>
                </a:solidFill>
              </a:rPr>
              <a:t>GENeSYS-MOD</a:t>
            </a:r>
            <a:r>
              <a:rPr lang="en-US" baseline="30000" dirty="0" smtClean="0">
                <a:solidFill>
                  <a:schemeClr val="bg1">
                    <a:lumMod val="50000"/>
                  </a:schemeClr>
                </a:solidFill>
              </a:rPr>
              <a:t>2</a:t>
            </a:r>
            <a:r>
              <a:rPr lang="en-US" dirty="0" smtClean="0">
                <a:solidFill>
                  <a:schemeClr val="bg1">
                    <a:lumMod val="50000"/>
                  </a:schemeClr>
                </a:solidFill>
              </a:rPr>
              <a:t>, </a:t>
            </a:r>
            <a:r>
              <a:rPr lang="en-US" dirty="0">
                <a:solidFill>
                  <a:schemeClr val="bg1">
                    <a:lumMod val="50000"/>
                  </a:schemeClr>
                </a:solidFill>
              </a:rPr>
              <a:t>from the country to </a:t>
            </a:r>
            <a:r>
              <a:rPr lang="en-US" dirty="0" smtClean="0">
                <a:solidFill>
                  <a:schemeClr val="bg1">
                    <a:lumMod val="50000"/>
                  </a:schemeClr>
                </a:solidFill>
              </a:rPr>
              <a:t>the community/distribution </a:t>
            </a:r>
            <a:r>
              <a:rPr lang="en-US" dirty="0">
                <a:solidFill>
                  <a:schemeClr val="bg1">
                    <a:lumMod val="50000"/>
                  </a:schemeClr>
                </a:solidFill>
              </a:rPr>
              <a:t>grid levels.</a:t>
            </a:r>
            <a:endParaRPr lang="en-US" dirty="0" smtClean="0">
              <a:solidFill>
                <a:schemeClr val="bg1">
                  <a:lumMod val="50000"/>
                </a:schemeClr>
              </a:solidFill>
            </a:endParaRPr>
          </a:p>
        </p:txBody>
      </p:sp>
      <p:sp>
        <p:nvSpPr>
          <p:cNvPr id="8" name="Titel 7"/>
          <p:cNvSpPr>
            <a:spLocks noGrp="1"/>
          </p:cNvSpPr>
          <p:nvPr>
            <p:ph type="title"/>
          </p:nvPr>
        </p:nvSpPr>
        <p:spPr/>
        <p:txBody>
          <a:bodyPr/>
          <a:lstStyle/>
          <a:p>
            <a:r>
              <a:rPr lang="de-AT" dirty="0" smtClean="0"/>
              <a:t>The </a:t>
            </a:r>
            <a:r>
              <a:rPr lang="de-AT" dirty="0" err="1" smtClean="0"/>
              <a:t>core</a:t>
            </a:r>
            <a:r>
              <a:rPr lang="de-AT" dirty="0" smtClean="0"/>
              <a:t> </a:t>
            </a:r>
            <a:r>
              <a:rPr lang="de-AT" dirty="0" err="1"/>
              <a:t>objective</a:t>
            </a:r>
            <a:r>
              <a:rPr lang="de-AT" dirty="0"/>
              <a:t> </a:t>
            </a:r>
            <a:r>
              <a:rPr lang="de-AT" dirty="0" err="1" smtClean="0"/>
              <a:t>of</a:t>
            </a:r>
            <a:r>
              <a:rPr lang="de-AT" dirty="0" smtClean="0"/>
              <a:t> </a:t>
            </a:r>
            <a:r>
              <a:rPr lang="de-AT" dirty="0" err="1" smtClean="0"/>
              <a:t>this</a:t>
            </a:r>
            <a:r>
              <a:rPr lang="de-AT" dirty="0" smtClean="0"/>
              <a:t> </a:t>
            </a:r>
            <a:r>
              <a:rPr lang="de-AT" dirty="0" err="1" smtClean="0"/>
              <a:t>work</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
        <p:nvSpPr>
          <p:cNvPr id="7" name="Textfeld 6"/>
          <p:cNvSpPr txBox="1"/>
          <p:nvPr/>
        </p:nvSpPr>
        <p:spPr>
          <a:xfrm>
            <a:off x="2251710" y="6195080"/>
            <a:ext cx="9722615" cy="523220"/>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Developed in the European H2020 project </a:t>
            </a:r>
            <a:r>
              <a:rPr lang="en-US" sz="1400" dirty="0" smtClean="0">
                <a:solidFill>
                  <a:schemeClr val="bg1">
                    <a:lumMod val="65000"/>
                  </a:schemeClr>
                </a:solidFill>
                <a:hlinkClick r:id="rId3"/>
              </a:rPr>
              <a:t>openENTRANCE</a:t>
            </a:r>
            <a:r>
              <a:rPr lang="en-US" sz="1400" dirty="0" smtClean="0">
                <a:solidFill>
                  <a:schemeClr val="bg1">
                    <a:lumMod val="65000"/>
                  </a:schemeClr>
                </a:solidFill>
              </a:rPr>
              <a:t> aiming for the 1.5/2.0°C global warming climate target</a:t>
            </a:r>
          </a:p>
          <a:p>
            <a:pPr algn="r"/>
            <a:r>
              <a:rPr lang="en-US" sz="1400" baseline="30000" dirty="0" smtClean="0">
                <a:solidFill>
                  <a:schemeClr val="bg1">
                    <a:lumMod val="65000"/>
                  </a:schemeClr>
                </a:solidFill>
              </a:rPr>
              <a:t>2</a:t>
            </a:r>
            <a:r>
              <a:rPr lang="en-US" sz="1400" dirty="0" smtClean="0">
                <a:solidFill>
                  <a:schemeClr val="bg1">
                    <a:lumMod val="65000"/>
                  </a:schemeClr>
                </a:solidFill>
              </a:rPr>
              <a:t>Löffler et al., </a:t>
            </a:r>
            <a:r>
              <a:rPr lang="en-US" sz="1400" i="1" dirty="0" smtClean="0">
                <a:solidFill>
                  <a:schemeClr val="bg1">
                    <a:lumMod val="65000"/>
                  </a:schemeClr>
                </a:solidFill>
              </a:rPr>
              <a:t>Energies</a:t>
            </a:r>
            <a:r>
              <a:rPr lang="en-US" sz="1400" dirty="0" smtClean="0">
                <a:solidFill>
                  <a:schemeClr val="bg1">
                    <a:lumMod val="65000"/>
                  </a:schemeClr>
                </a:solidFill>
              </a:rPr>
              <a:t>, (2017).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a:solidFill>
                  <a:schemeClr val="bg1">
                    <a:lumMod val="65000"/>
                  </a:schemeClr>
                </a:solidFill>
                <a:hlinkClick r:id="rId4"/>
              </a:rPr>
              <a:t>10.3390/en10101468</a:t>
            </a:r>
            <a:endParaRPr lang="en-US" sz="1400" i="1" dirty="0" smtClean="0">
              <a:solidFill>
                <a:schemeClr val="bg1">
                  <a:lumMod val="65000"/>
                </a:schemeClr>
              </a:solidFill>
            </a:endParaRPr>
          </a:p>
        </p:txBody>
      </p:sp>
      <p:sp>
        <p:nvSpPr>
          <p:cNvPr id="6" name="Fußzeilenplatzhalter 8"/>
          <p:cNvSpPr>
            <a:spLocks noGrp="1"/>
          </p:cNvSpPr>
          <p:nvPr>
            <p:ph type="ftr" sz="quarter" idx="3"/>
          </p:nvPr>
        </p:nvSpPr>
        <p:spPr>
          <a:xfrm>
            <a:off x="116852" y="6499860"/>
            <a:ext cx="9296375" cy="246221"/>
          </a:xfrm>
        </p:spPr>
        <p:txBody>
          <a:bodyPr/>
          <a:lstStyle/>
          <a:p>
            <a:pPr algn="l"/>
            <a:r>
              <a:rPr lang="en-US" dirty="0" smtClean="0"/>
              <a:t>Introduction (2/2)</a:t>
            </a:r>
            <a:endParaRPr lang="en-GB"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3161056"/>
            <a:ext cx="10591185" cy="2760546"/>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Three different scenario-independent downscaling techniques</a:t>
            </a:r>
          </a:p>
          <a:p>
            <a:pPr marL="1143000" lvl="1" indent="-457200">
              <a:lnSpc>
                <a:spcPct val="100000"/>
              </a:lnSpc>
              <a:buFont typeface="+mj-lt"/>
              <a:buAutoNum type="arabicPeriod"/>
            </a:pPr>
            <a:r>
              <a:rPr lang="en-US" b="1" dirty="0">
                <a:solidFill>
                  <a:schemeClr val="bg1">
                    <a:lumMod val="50000"/>
                  </a:schemeClr>
                </a:solidFill>
              </a:rPr>
              <a:t>Proportional downscaling </a:t>
            </a:r>
            <a:r>
              <a:rPr lang="en-US" dirty="0">
                <a:solidFill>
                  <a:schemeClr val="bg1">
                    <a:lumMod val="50000"/>
                  </a:schemeClr>
                </a:solidFill>
              </a:rPr>
              <a:t>using population as a </a:t>
            </a:r>
            <a:r>
              <a:rPr lang="en-US" dirty="0" smtClean="0">
                <a:solidFill>
                  <a:schemeClr val="bg1">
                    <a:lumMod val="50000"/>
                  </a:schemeClr>
                </a:solidFill>
              </a:rPr>
              <a:t>proxy </a:t>
            </a:r>
            <a:br>
              <a:rPr lang="en-US" dirty="0" smtClean="0">
                <a:solidFill>
                  <a:schemeClr val="bg1">
                    <a:lumMod val="50000"/>
                  </a:schemeClr>
                </a:solidFill>
              </a:rPr>
            </a:br>
            <a:r>
              <a:rPr lang="en-US" dirty="0" smtClean="0">
                <a:solidFill>
                  <a:schemeClr val="bg1">
                    <a:lumMod val="50000"/>
                  </a:schemeClr>
                </a:solidFill>
              </a:rPr>
              <a:t>(NUTS0 to the LAU level)</a:t>
            </a:r>
          </a:p>
          <a:p>
            <a:pPr marL="1143000" lvl="1" indent="-457200">
              <a:lnSpc>
                <a:spcPct val="100000"/>
              </a:lnSpc>
              <a:buFont typeface="+mj-lt"/>
              <a:buAutoNum type="arabicPeriod"/>
            </a:pPr>
            <a:r>
              <a:rPr lang="en-US" b="1" dirty="0">
                <a:solidFill>
                  <a:schemeClr val="bg1">
                    <a:lumMod val="50000"/>
                  </a:schemeClr>
                </a:solidFill>
              </a:rPr>
              <a:t>Sequential downscaling </a:t>
            </a:r>
            <a:r>
              <a:rPr lang="en-US" dirty="0">
                <a:solidFill>
                  <a:schemeClr val="bg1">
                    <a:lumMod val="50000"/>
                  </a:schemeClr>
                </a:solidFill>
              </a:rPr>
              <a:t>algorithm using population density and infrastructure requirements of heat technologies/sources as additional </a:t>
            </a:r>
            <a:r>
              <a:rPr lang="en-US" dirty="0" smtClean="0">
                <a:solidFill>
                  <a:schemeClr val="bg1">
                    <a:lumMod val="50000"/>
                  </a:schemeClr>
                </a:solidFill>
              </a:rPr>
              <a:t>criterion </a:t>
            </a:r>
            <a:br>
              <a:rPr lang="en-US" dirty="0" smtClean="0">
                <a:solidFill>
                  <a:schemeClr val="bg1">
                    <a:lumMod val="50000"/>
                  </a:schemeClr>
                </a:solidFill>
              </a:rPr>
            </a:br>
            <a:r>
              <a:rPr lang="en-US" dirty="0" smtClean="0">
                <a:solidFill>
                  <a:schemeClr val="bg1">
                    <a:lumMod val="50000"/>
                  </a:schemeClr>
                </a:solidFill>
              </a:rPr>
              <a:t>(NUTS0 to the NUTS3)</a:t>
            </a:r>
          </a:p>
          <a:p>
            <a:pPr marL="1143000" lvl="1" indent="-457200">
              <a:lnSpc>
                <a:spcPct val="100000"/>
              </a:lnSpc>
              <a:buFont typeface="+mj-lt"/>
              <a:buAutoNum type="arabicPeriod"/>
            </a:pPr>
            <a:r>
              <a:rPr lang="en-US" b="1" dirty="0">
                <a:solidFill>
                  <a:schemeClr val="bg1">
                    <a:lumMod val="50000"/>
                  </a:schemeClr>
                </a:solidFill>
              </a:rPr>
              <a:t>Iterative downscaling </a:t>
            </a:r>
            <a:r>
              <a:rPr lang="en-US" dirty="0">
                <a:solidFill>
                  <a:schemeClr val="bg1">
                    <a:lumMod val="50000"/>
                  </a:schemeClr>
                </a:solidFill>
              </a:rPr>
              <a:t>algorithm based on graph-theory </a:t>
            </a:r>
            <a:r>
              <a:rPr lang="en-US" dirty="0" smtClean="0">
                <a:solidFill>
                  <a:schemeClr val="bg1">
                    <a:lumMod val="50000"/>
                  </a:schemeClr>
                </a:solidFill>
              </a:rPr>
              <a:t>benchmarking </a:t>
            </a:r>
            <a:br>
              <a:rPr lang="en-US" dirty="0" smtClean="0">
                <a:solidFill>
                  <a:schemeClr val="bg1">
                    <a:lumMod val="50000"/>
                  </a:schemeClr>
                </a:solidFill>
              </a:rPr>
            </a:br>
            <a:r>
              <a:rPr lang="en-US" dirty="0" smtClean="0">
                <a:solidFill>
                  <a:schemeClr val="bg1">
                    <a:lumMod val="50000"/>
                  </a:schemeClr>
                </a:solidFill>
              </a:rPr>
              <a:t>(NUTS3 to the LAU level)</a:t>
            </a: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Methodology</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pic>
        <p:nvPicPr>
          <p:cNvPr id="5" name="Grafik 4"/>
          <p:cNvPicPr>
            <a:picLocks noChangeAspect="1"/>
          </p:cNvPicPr>
          <p:nvPr/>
        </p:nvPicPr>
        <p:blipFill rotWithShape="1">
          <a:blip r:embed="rId3"/>
          <a:srcRect b="21375"/>
          <a:stretch/>
        </p:blipFill>
        <p:spPr>
          <a:xfrm>
            <a:off x="1214631" y="1163183"/>
            <a:ext cx="9762738" cy="1797321"/>
          </a:xfrm>
          <a:prstGeom prst="rect">
            <a:avLst/>
          </a:prstGeom>
        </p:spPr>
      </p:pic>
      <p:sp>
        <p:nvSpPr>
          <p:cNvPr id="8" name="Textfeld 7"/>
          <p:cNvSpPr txBox="1"/>
          <p:nvPr/>
        </p:nvSpPr>
        <p:spPr>
          <a:xfrm>
            <a:off x="2743201" y="6274127"/>
            <a:ext cx="9260978" cy="523220"/>
          </a:xfrm>
          <a:prstGeom prst="rect">
            <a:avLst/>
          </a:prstGeom>
          <a:noFill/>
        </p:spPr>
        <p:txBody>
          <a:bodyPr wrap="square" rtlCol="0">
            <a:spAutoFit/>
          </a:bodyPr>
          <a:lstStyle/>
          <a:p>
            <a:pPr algn="r"/>
            <a:r>
              <a:rPr lang="en-US" sz="1400" dirty="0" smtClean="0">
                <a:solidFill>
                  <a:schemeClr val="bg1">
                    <a:lumMod val="65000"/>
                  </a:schemeClr>
                </a:solidFill>
              </a:rPr>
              <a:t>The </a:t>
            </a:r>
            <a:r>
              <a:rPr lang="en-US" sz="1400" dirty="0">
                <a:solidFill>
                  <a:schemeClr val="bg1">
                    <a:lumMod val="65000"/>
                  </a:schemeClr>
                </a:solidFill>
              </a:rPr>
              <a:t>Nomenclature of Territorial Units for Statistics (NUTS) were created by Eurostat in order to define territorial units for the production of regional statistics across the European Union.</a:t>
            </a:r>
            <a:endParaRPr lang="en-US" sz="1400" i="1" dirty="0" smtClean="0">
              <a:solidFill>
                <a:schemeClr val="bg1">
                  <a:lumMod val="65000"/>
                </a:schemeClr>
              </a:solidFill>
            </a:endParaRPr>
          </a:p>
        </p:txBody>
      </p:sp>
      <p:sp>
        <p:nvSpPr>
          <p:cNvPr id="9" name="Geschweifte Klammer rechts 8"/>
          <p:cNvSpPr/>
          <p:nvPr/>
        </p:nvSpPr>
        <p:spPr>
          <a:xfrm>
            <a:off x="7994984" y="3599836"/>
            <a:ext cx="316531" cy="627458"/>
          </a:xfrm>
          <a:prstGeom prst="rightBrace">
            <a:avLst>
              <a:gd name="adj1" fmla="val 1447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feld 9"/>
          <p:cNvSpPr txBox="1"/>
          <p:nvPr/>
        </p:nvSpPr>
        <p:spPr>
          <a:xfrm>
            <a:off x="8018511" y="3759676"/>
            <a:ext cx="2618855" cy="307777"/>
          </a:xfrm>
          <a:prstGeom prst="rect">
            <a:avLst/>
          </a:prstGeom>
          <a:noFill/>
        </p:spPr>
        <p:txBody>
          <a:bodyPr wrap="square" rtlCol="0">
            <a:spAutoFit/>
          </a:bodyPr>
          <a:lstStyle/>
          <a:p>
            <a:pPr algn="ctr"/>
            <a:r>
              <a:rPr lang="en-US" sz="1400" dirty="0" smtClean="0">
                <a:solidFill>
                  <a:schemeClr val="accent2"/>
                </a:solidFill>
              </a:rPr>
              <a:t>Reference technique</a:t>
            </a:r>
            <a:endParaRPr lang="en-US" sz="1400" dirty="0">
              <a:solidFill>
                <a:schemeClr val="accent2"/>
              </a:solidFill>
            </a:endParaRPr>
          </a:p>
        </p:txBody>
      </p:sp>
      <p:sp>
        <p:nvSpPr>
          <p:cNvPr id="12" name="Geschweifte Klammer rechts 11"/>
          <p:cNvSpPr/>
          <p:nvPr/>
        </p:nvSpPr>
        <p:spPr>
          <a:xfrm>
            <a:off x="10637366" y="4306338"/>
            <a:ext cx="316531" cy="1615264"/>
          </a:xfrm>
          <a:prstGeom prst="rightBrace">
            <a:avLst>
              <a:gd name="adj1" fmla="val 14470"/>
              <a:gd name="adj2"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feld 12"/>
          <p:cNvSpPr txBox="1"/>
          <p:nvPr/>
        </p:nvSpPr>
        <p:spPr>
          <a:xfrm rot="16200000">
            <a:off x="9890484" y="4964135"/>
            <a:ext cx="2618855" cy="307777"/>
          </a:xfrm>
          <a:prstGeom prst="rect">
            <a:avLst/>
          </a:prstGeom>
          <a:noFill/>
        </p:spPr>
        <p:txBody>
          <a:bodyPr wrap="square" rtlCol="0">
            <a:spAutoFit/>
          </a:bodyPr>
          <a:lstStyle/>
          <a:p>
            <a:pPr algn="ctr"/>
            <a:r>
              <a:rPr lang="en-US" sz="1400" dirty="0" smtClean="0">
                <a:solidFill>
                  <a:schemeClr val="accent4"/>
                </a:solidFill>
              </a:rPr>
              <a:t>Techniques</a:t>
            </a:r>
            <a:r>
              <a:rPr lang="en-US" sz="1400" dirty="0">
                <a:solidFill>
                  <a:schemeClr val="accent4"/>
                </a:solidFill>
              </a:rPr>
              <a:t> </a:t>
            </a:r>
            <a:r>
              <a:rPr lang="en-US" sz="1400" dirty="0" smtClean="0">
                <a:solidFill>
                  <a:schemeClr val="accent4"/>
                </a:solidFill>
              </a:rPr>
              <a:t>developed</a:t>
            </a:r>
            <a:endParaRPr lang="en-US" sz="1400" dirty="0">
              <a:solidFill>
                <a:schemeClr val="accent4"/>
              </a:solidFill>
            </a:endParaRPr>
          </a:p>
        </p:txBody>
      </p:sp>
      <p:sp>
        <p:nvSpPr>
          <p:cNvPr id="14" name="Fußzeilenplatzhalter 8"/>
          <p:cNvSpPr>
            <a:spLocks noGrp="1"/>
          </p:cNvSpPr>
          <p:nvPr>
            <p:ph type="ftr" sz="quarter" idx="3"/>
          </p:nvPr>
        </p:nvSpPr>
        <p:spPr>
          <a:xfrm>
            <a:off x="116852" y="6499860"/>
            <a:ext cx="9296375" cy="246221"/>
          </a:xfrm>
        </p:spPr>
        <p:txBody>
          <a:bodyPr/>
          <a:lstStyle/>
          <a:p>
            <a:pPr algn="l"/>
            <a:r>
              <a:rPr lang="en-US" dirty="0" smtClean="0"/>
              <a:t>Methodology (1/3)</a:t>
            </a:r>
            <a:endParaRPr lang="en-GB" dirty="0"/>
          </a:p>
        </p:txBody>
      </p:sp>
    </p:spTree>
    <p:extLst>
      <p:ext uri="{BB962C8B-B14F-4D97-AF65-F5344CB8AC3E}">
        <p14:creationId xmlns:p14="http://schemas.microsoft.com/office/powerpoint/2010/main" val="408306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platzhalter 11"/>
          <p:cNvSpPr>
            <a:spLocks noGrp="1"/>
          </p:cNvSpPr>
          <p:nvPr>
            <p:ph type="body" idx="1"/>
          </p:nvPr>
        </p:nvSpPr>
        <p:spPr/>
        <p:txBody>
          <a:bodyPr>
            <a:normAutofit/>
          </a:bodyPr>
          <a:lstStyle/>
          <a:p>
            <a:r>
              <a:rPr lang="en-US" sz="2000" dirty="0" smtClean="0"/>
              <a:t>Heat source A has </a:t>
            </a:r>
            <a:r>
              <a:rPr lang="en-US" sz="2000" b="1" dirty="0" smtClean="0"/>
              <a:t>high requirements </a:t>
            </a:r>
            <a:r>
              <a:rPr lang="en-US" sz="2000" dirty="0" smtClean="0"/>
              <a:t>for heat network infrastructure (e.g., hydrogen)</a:t>
            </a:r>
            <a:endParaRPr lang="en-US" sz="2000" dirty="0"/>
          </a:p>
        </p:txBody>
      </p:sp>
      <p:sp>
        <p:nvSpPr>
          <p:cNvPr id="13" name="Textplatzhalter 12"/>
          <p:cNvSpPr>
            <a:spLocks noGrp="1"/>
          </p:cNvSpPr>
          <p:nvPr>
            <p:ph type="body" sz="quarter" idx="3"/>
          </p:nvPr>
        </p:nvSpPr>
        <p:spPr>
          <a:xfrm>
            <a:off x="6208776" y="1482692"/>
            <a:ext cx="5592303" cy="823912"/>
          </a:xfrm>
        </p:spPr>
        <p:txBody>
          <a:bodyPr>
            <a:normAutofit/>
          </a:bodyPr>
          <a:lstStyle/>
          <a:p>
            <a:r>
              <a:rPr lang="en-US" sz="2000" dirty="0" smtClean="0"/>
              <a:t>Heat source B has </a:t>
            </a:r>
            <a:r>
              <a:rPr lang="en-US" sz="2000" b="1" dirty="0" smtClean="0"/>
              <a:t>median requirements </a:t>
            </a:r>
            <a:r>
              <a:rPr lang="en-US" sz="2000" dirty="0" smtClean="0"/>
              <a:t>for heat network infrastructure (e.g., biomass)</a:t>
            </a:r>
            <a:endParaRPr lang="en-US" sz="2000" dirty="0"/>
          </a:p>
        </p:txBody>
      </p:sp>
      <p:pic>
        <p:nvPicPr>
          <p:cNvPr id="16" name="Inhaltsplatzhalter 15"/>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387872" y="2684737"/>
            <a:ext cx="5523455" cy="3182388"/>
          </a:xfrm>
        </p:spPr>
      </p:pic>
      <p:pic>
        <p:nvPicPr>
          <p:cNvPr id="17" name="Inhaltsplatzhalter 16"/>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6283721" y="2687786"/>
            <a:ext cx="5517358" cy="3176291"/>
          </a:xfrm>
        </p:spPr>
      </p:pic>
      <p:sp>
        <p:nvSpPr>
          <p:cNvPr id="11" name="Titel 10"/>
          <p:cNvSpPr>
            <a:spLocks noGrp="1"/>
          </p:cNvSpPr>
          <p:nvPr>
            <p:ph type="title"/>
          </p:nvPr>
        </p:nvSpPr>
        <p:spPr/>
        <p:txBody>
          <a:bodyPr/>
          <a:lstStyle/>
          <a:p>
            <a:r>
              <a:rPr lang="en-US" dirty="0" smtClean="0"/>
              <a:t>Main concept of the sequential downscaling algorithm</a:t>
            </a:r>
            <a:endParaRPr lang="en-US" dirty="0"/>
          </a:p>
        </p:txBody>
      </p:sp>
      <p:sp>
        <p:nvSpPr>
          <p:cNvPr id="4" name="Foliennummernplatzhalter 3"/>
          <p:cNvSpPr>
            <a:spLocks noGrp="1"/>
          </p:cNvSpPr>
          <p:nvPr>
            <p:ph type="sldNum" sz="quarter" idx="16"/>
          </p:nvPr>
        </p:nvSpPr>
        <p:spPr/>
        <p:txBody>
          <a:bodyPr/>
          <a:lstStyle/>
          <a:p>
            <a:fld id="{838B0777-827F-8D42-90B1-61394C340E65}" type="slidenum">
              <a:rPr lang="en-US" smtClean="0"/>
              <a:pPr/>
              <a:t>5</a:t>
            </a:fld>
            <a:endParaRPr lang="en-US" dirty="0"/>
          </a:p>
        </p:txBody>
      </p:sp>
      <p:sp>
        <p:nvSpPr>
          <p:cNvPr id="20" name="Textfeld 19"/>
          <p:cNvSpPr txBox="1"/>
          <p:nvPr/>
        </p:nvSpPr>
        <p:spPr>
          <a:xfrm>
            <a:off x="5128941" y="2730403"/>
            <a:ext cx="2309560" cy="1169551"/>
          </a:xfrm>
          <a:prstGeom prst="rect">
            <a:avLst/>
          </a:prstGeom>
          <a:solidFill>
            <a:srgbClr val="BEE397">
              <a:alpha val="54902"/>
            </a:srgbClr>
          </a:solidFill>
          <a:ln w="6350">
            <a:solidFill>
              <a:srgbClr val="2455A3"/>
            </a:solidFill>
            <a:prstDash val="lgDash"/>
          </a:ln>
        </p:spPr>
        <p:txBody>
          <a:bodyPr wrap="square" rtlCol="0">
            <a:spAutoFit/>
          </a:bodyPr>
          <a:lstStyle/>
          <a:p>
            <a:pPr algn="ctr"/>
            <a:r>
              <a:rPr lang="en-US" sz="1400" dirty="0" smtClean="0">
                <a:latin typeface="+mj-lt"/>
              </a:rPr>
              <a:t>Requirements for heat network infrastructure determine the sub-regions to which is downscaled and the order.</a:t>
            </a:r>
            <a:endParaRPr lang="en-US" sz="1400" dirty="0">
              <a:latin typeface="+mj-lt"/>
            </a:endParaRPr>
          </a:p>
        </p:txBody>
      </p:sp>
      <p:sp>
        <p:nvSpPr>
          <p:cNvPr id="37" name="Textfeld 36"/>
          <p:cNvSpPr txBox="1"/>
          <p:nvPr/>
        </p:nvSpPr>
        <p:spPr>
          <a:xfrm>
            <a:off x="497428" y="5922092"/>
            <a:ext cx="11216640" cy="646331"/>
          </a:xfrm>
          <a:prstGeom prst="rect">
            <a:avLst/>
          </a:prstGeom>
          <a:noFill/>
        </p:spPr>
        <p:txBody>
          <a:bodyPr wrap="square" rtlCol="0">
            <a:spAutoFit/>
          </a:bodyPr>
          <a:lstStyle/>
          <a:p>
            <a:pPr algn="ctr"/>
            <a:r>
              <a:rPr lang="en-US" dirty="0" smtClean="0"/>
              <a:t>Heat sources without requirements for heat network infrastructure are downscaled last. For example, direct-electric heating is disaggregated to all sub-regions proportionally.</a:t>
            </a:r>
            <a:endParaRPr lang="en-US" dirty="0"/>
          </a:p>
        </p:txBody>
      </p:sp>
      <p:sp>
        <p:nvSpPr>
          <p:cNvPr id="38" name="Textfeld 37"/>
          <p:cNvSpPr txBox="1"/>
          <p:nvPr/>
        </p:nvSpPr>
        <p:spPr>
          <a:xfrm>
            <a:off x="4199662" y="3297389"/>
            <a:ext cx="638288" cy="369332"/>
          </a:xfrm>
          <a:prstGeom prst="rect">
            <a:avLst/>
          </a:prstGeom>
          <a:noFill/>
        </p:spPr>
        <p:txBody>
          <a:bodyPr wrap="square" rtlCol="0">
            <a:spAutoFit/>
          </a:bodyPr>
          <a:lstStyle/>
          <a:p>
            <a:r>
              <a:rPr lang="en-US" b="1" dirty="0" smtClean="0">
                <a:solidFill>
                  <a:srgbClr val="92D050"/>
                </a:solidFill>
              </a:rPr>
              <a:t>[1]</a:t>
            </a:r>
            <a:endParaRPr lang="en-US" b="1" dirty="0">
              <a:solidFill>
                <a:srgbClr val="92D050"/>
              </a:solidFill>
            </a:endParaRPr>
          </a:p>
        </p:txBody>
      </p:sp>
      <p:sp>
        <p:nvSpPr>
          <p:cNvPr id="53" name="Textfeld 52"/>
          <p:cNvSpPr txBox="1"/>
          <p:nvPr/>
        </p:nvSpPr>
        <p:spPr>
          <a:xfrm>
            <a:off x="10222752" y="3477444"/>
            <a:ext cx="638288" cy="369332"/>
          </a:xfrm>
          <a:prstGeom prst="rect">
            <a:avLst/>
          </a:prstGeom>
          <a:noFill/>
        </p:spPr>
        <p:txBody>
          <a:bodyPr wrap="square" rtlCol="0">
            <a:spAutoFit/>
          </a:bodyPr>
          <a:lstStyle/>
          <a:p>
            <a:r>
              <a:rPr lang="en-US" b="1" dirty="0" smtClean="0">
                <a:solidFill>
                  <a:srgbClr val="92D050"/>
                </a:solidFill>
              </a:rPr>
              <a:t>[2]</a:t>
            </a:r>
            <a:endParaRPr lang="en-US" b="1" dirty="0">
              <a:solidFill>
                <a:srgbClr val="92D050"/>
              </a:solidFill>
            </a:endParaRPr>
          </a:p>
        </p:txBody>
      </p:sp>
      <p:sp>
        <p:nvSpPr>
          <p:cNvPr id="55" name="Textfeld 54"/>
          <p:cNvSpPr txBox="1"/>
          <p:nvPr/>
        </p:nvSpPr>
        <p:spPr>
          <a:xfrm>
            <a:off x="178284" y="5737426"/>
            <a:ext cx="638288" cy="369332"/>
          </a:xfrm>
          <a:prstGeom prst="rect">
            <a:avLst/>
          </a:prstGeom>
          <a:noFill/>
        </p:spPr>
        <p:txBody>
          <a:bodyPr wrap="square" rtlCol="0">
            <a:spAutoFit/>
          </a:bodyPr>
          <a:lstStyle/>
          <a:p>
            <a:r>
              <a:rPr lang="en-US" b="1" dirty="0" smtClean="0">
                <a:solidFill>
                  <a:srgbClr val="92D050"/>
                </a:solidFill>
              </a:rPr>
              <a:t>[3]</a:t>
            </a:r>
            <a:endParaRPr lang="en-US" b="1" dirty="0">
              <a:solidFill>
                <a:srgbClr val="92D050"/>
              </a:solidFill>
            </a:endParaRPr>
          </a:p>
        </p:txBody>
      </p:sp>
      <p:sp>
        <p:nvSpPr>
          <p:cNvPr id="18" name="Fußzeilenplatzhalter 8"/>
          <p:cNvSpPr>
            <a:spLocks noGrp="1"/>
          </p:cNvSpPr>
          <p:nvPr>
            <p:ph type="ftr" sz="quarter" idx="3"/>
          </p:nvPr>
        </p:nvSpPr>
        <p:spPr>
          <a:xfrm>
            <a:off x="116852" y="6499860"/>
            <a:ext cx="9296375" cy="246221"/>
          </a:xfrm>
        </p:spPr>
        <p:txBody>
          <a:bodyPr>
            <a:normAutofit/>
          </a:bodyPr>
          <a:lstStyle/>
          <a:p>
            <a:pPr lvl="0">
              <a:lnSpc>
                <a:spcPct val="100000"/>
              </a:lnSpc>
              <a:spcBef>
                <a:spcPts val="0"/>
              </a:spcBef>
            </a:pPr>
            <a:r>
              <a:rPr lang="en-US" sz="1000" dirty="0">
                <a:solidFill>
                  <a:srgbClr val="000000">
                    <a:tint val="75000"/>
                  </a:srgbClr>
                </a:solidFill>
              </a:rPr>
              <a:t>Methodology </a:t>
            </a:r>
            <a:r>
              <a:rPr lang="en-US" sz="1000" dirty="0" smtClean="0">
                <a:solidFill>
                  <a:srgbClr val="000000">
                    <a:tint val="75000"/>
                  </a:srgbClr>
                </a:solidFill>
              </a:rPr>
              <a:t>(2/3</a:t>
            </a:r>
            <a:r>
              <a:rPr lang="en-US" sz="1000" dirty="0">
                <a:solidFill>
                  <a:srgbClr val="000000">
                    <a:tint val="75000"/>
                  </a:srgbClr>
                </a:solidFill>
              </a:rPr>
              <a:t>)</a:t>
            </a:r>
            <a:endParaRPr lang="en-GB" sz="1000" dirty="0">
              <a:solidFill>
                <a:srgbClr val="000000">
                  <a:tint val="75000"/>
                </a:srgbClr>
              </a:solidFill>
            </a:endParaRPr>
          </a:p>
        </p:txBody>
      </p:sp>
    </p:spTree>
    <p:extLst>
      <p:ext uri="{BB962C8B-B14F-4D97-AF65-F5344CB8AC3E}">
        <p14:creationId xmlns:p14="http://schemas.microsoft.com/office/powerpoint/2010/main" val="3268689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Main concept of the iterative downscaling algorithm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6</a:t>
            </a:fld>
            <a:endParaRPr lang="en-US" dirty="0"/>
          </a:p>
        </p:txBody>
      </p:sp>
      <p:pic>
        <p:nvPicPr>
          <p:cNvPr id="3" name="Inhaltsplatzhalter 2"/>
          <p:cNvPicPr>
            <a:picLocks noGrp="1" noChangeAspect="1"/>
          </p:cNvPicPr>
          <p:nvPr>
            <p:ph sz="half" idx="1"/>
          </p:nvPr>
        </p:nvPicPr>
        <p:blipFill>
          <a:blip r:embed="rId2"/>
          <a:stretch>
            <a:fillRect/>
          </a:stretch>
        </p:blipFill>
        <p:spPr>
          <a:xfrm>
            <a:off x="2651039" y="1365154"/>
            <a:ext cx="6889922" cy="3691028"/>
          </a:xfrm>
          <a:prstGeom prst="rect">
            <a:avLst/>
          </a:prstGeom>
          <a:ln>
            <a:solidFill>
              <a:schemeClr val="bg1">
                <a:lumMod val="75000"/>
              </a:schemeClr>
            </a:solidFill>
          </a:ln>
        </p:spPr>
      </p:pic>
      <p:sp>
        <p:nvSpPr>
          <p:cNvPr id="8" name="Fußzeilenplatzhalter 8"/>
          <p:cNvSpPr>
            <a:spLocks noGrp="1"/>
          </p:cNvSpPr>
          <p:nvPr>
            <p:ph type="ftr" sz="quarter" idx="3"/>
          </p:nvPr>
        </p:nvSpPr>
        <p:spPr>
          <a:xfrm>
            <a:off x="116852" y="6499860"/>
            <a:ext cx="9296375" cy="246221"/>
          </a:xfrm>
        </p:spPr>
        <p:txBody>
          <a:bodyPr/>
          <a:lstStyle/>
          <a:p>
            <a:pPr algn="l"/>
            <a:r>
              <a:rPr lang="en-US" dirty="0" smtClean="0"/>
              <a:t>Methodology (3/3)</a:t>
            </a:r>
            <a:endParaRPr lang="en-GB" dirty="0"/>
          </a:p>
        </p:txBody>
      </p:sp>
      <p:sp>
        <p:nvSpPr>
          <p:cNvPr id="17" name="Inhaltsplatzhalter 7"/>
          <p:cNvSpPr txBox="1">
            <a:spLocks/>
          </p:cNvSpPr>
          <p:nvPr/>
        </p:nvSpPr>
        <p:spPr>
          <a:xfrm>
            <a:off x="735783" y="5390670"/>
            <a:ext cx="10720434" cy="1354774"/>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romanLcParenBoth"/>
            </a:pPr>
            <a:r>
              <a:rPr lang="en-US" sz="1600" dirty="0" smtClean="0"/>
              <a:t>High connection rate to the centralized heat network at the nodes</a:t>
            </a:r>
          </a:p>
          <a:p>
            <a:pPr marL="514350" indent="-514350">
              <a:buFont typeface="Arial" panose="020B0604020202020204" pitchFamily="34" charset="0"/>
              <a:buAutoNum type="romanLcParenBoth"/>
            </a:pPr>
            <a:r>
              <a:rPr lang="en-US" sz="1600" dirty="0" smtClean="0"/>
              <a:t>Connection of those nodes with a high amount of heat demand and heat density respectively</a:t>
            </a:r>
          </a:p>
        </p:txBody>
      </p:sp>
      <p:sp>
        <p:nvSpPr>
          <p:cNvPr id="19" name="Textfeld 18"/>
          <p:cNvSpPr txBox="1"/>
          <p:nvPr/>
        </p:nvSpPr>
        <p:spPr>
          <a:xfrm>
            <a:off x="3995351" y="6433019"/>
            <a:ext cx="8171935" cy="400110"/>
          </a:xfrm>
          <a:prstGeom prst="rect">
            <a:avLst/>
          </a:prstGeom>
          <a:noFill/>
          <a:ln>
            <a:noFill/>
          </a:ln>
        </p:spPr>
        <p:txBody>
          <a:bodyPr wrap="square" rtlCol="0">
            <a:spAutoFit/>
          </a:bodyPr>
          <a:lstStyle/>
          <a:p>
            <a:pPr algn="r"/>
            <a:r>
              <a:rPr lang="en-US" sz="1000" dirty="0">
                <a:solidFill>
                  <a:schemeClr val="bg1">
                    <a:lumMod val="65000"/>
                  </a:schemeClr>
                </a:solidFill>
              </a:rPr>
              <a:t>Cui, Y., Wang, X., &amp; Li, J. (2014). Detecting overlapping communities in networks using the maximal sub-graph and the clustering coefficient. Physica A: Statistical Mechanics and its Applications, 405, 85-91.</a:t>
            </a:r>
          </a:p>
        </p:txBody>
      </p:sp>
      <mc:AlternateContent xmlns:mc="http://schemas.openxmlformats.org/markup-compatibility/2006" xmlns:a14="http://schemas.microsoft.com/office/drawing/2010/main">
        <mc:Choice Requires="a14">
          <p:sp>
            <p:nvSpPr>
              <p:cNvPr id="20" name="Inhaltsplatzhalter 7"/>
              <p:cNvSpPr txBox="1">
                <a:spLocks/>
              </p:cNvSpPr>
              <p:nvPr/>
            </p:nvSpPr>
            <p:spPr>
              <a:xfrm>
                <a:off x="-415531" y="2783732"/>
                <a:ext cx="3158731" cy="853871"/>
              </a:xfrm>
              <a:prstGeom prst="rect">
                <a:avLst/>
              </a:prstGeom>
              <a:noFill/>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de-AT" b="0" i="1" smtClean="0">
                              <a:solidFill>
                                <a:srgbClr val="00579C"/>
                              </a:solidFill>
                              <a:latin typeface="Cambria Math" panose="02040503050406030204" pitchFamily="18" charset="0"/>
                            </a:rPr>
                          </m:ctrlPr>
                        </m:sSubPr>
                        <m:e>
                          <m:r>
                            <a:rPr lang="de-AT" b="0" i="1" smtClean="0">
                              <a:solidFill>
                                <a:srgbClr val="00579C"/>
                              </a:solidFill>
                              <a:latin typeface="Cambria Math" panose="02040503050406030204" pitchFamily="18" charset="0"/>
                            </a:rPr>
                            <m:t>𝑐</m:t>
                          </m:r>
                        </m:e>
                        <m:sub>
                          <m:r>
                            <a:rPr lang="de-AT" b="0" i="1" smtClean="0">
                              <a:solidFill>
                                <a:srgbClr val="00579C"/>
                              </a:solidFill>
                              <a:latin typeface="Cambria Math" panose="02040503050406030204" pitchFamily="18" charset="0"/>
                            </a:rPr>
                            <m:t>𝑛</m:t>
                          </m:r>
                        </m:sub>
                      </m:sSub>
                      <m:r>
                        <a:rPr lang="de-AT" b="0" i="1" smtClean="0">
                          <a:solidFill>
                            <a:srgbClr val="00579C"/>
                          </a:solidFill>
                          <a:latin typeface="Cambria Math" panose="02040503050406030204" pitchFamily="18" charset="0"/>
                        </a:rPr>
                        <m:t>=</m:t>
                      </m:r>
                      <m:f>
                        <m:fPr>
                          <m:ctrlPr>
                            <a:rPr lang="de-AT" b="0" i="1" smtClean="0">
                              <a:solidFill>
                                <a:srgbClr val="00579C"/>
                              </a:solidFill>
                              <a:latin typeface="Cambria Math" panose="02040503050406030204" pitchFamily="18" charset="0"/>
                            </a:rPr>
                          </m:ctrlPr>
                        </m:fPr>
                        <m:num>
                          <m:sSub>
                            <m:sSubPr>
                              <m:ctrlPr>
                                <a:rPr lang="de-AT" b="0" i="1" smtClean="0">
                                  <a:solidFill>
                                    <a:srgbClr val="00579C"/>
                                  </a:solidFill>
                                  <a:latin typeface="Cambria Math" panose="02040503050406030204" pitchFamily="18" charset="0"/>
                                </a:rPr>
                              </m:ctrlPr>
                            </m:sSubPr>
                            <m:e>
                              <m:r>
                                <a:rPr lang="de-AT" b="0" i="1" smtClean="0">
                                  <a:solidFill>
                                    <a:srgbClr val="00579C"/>
                                  </a:solidFill>
                                  <a:latin typeface="Cambria Math" panose="02040503050406030204" pitchFamily="18" charset="0"/>
                                </a:rPr>
                                <m:t>𝑞</m:t>
                              </m:r>
                            </m:e>
                            <m:sub>
                              <m:r>
                                <a:rPr lang="de-AT" b="0" i="1" smtClean="0">
                                  <a:solidFill>
                                    <a:srgbClr val="00579C"/>
                                  </a:solidFill>
                                  <a:latin typeface="Cambria Math" panose="02040503050406030204" pitchFamily="18" charset="0"/>
                                </a:rPr>
                                <m:t>𝑛</m:t>
                              </m:r>
                            </m:sub>
                          </m:sSub>
                        </m:num>
                        <m:den>
                          <m:sSub>
                            <m:sSubPr>
                              <m:ctrlPr>
                                <a:rPr lang="de-AT" b="0" i="1" smtClean="0">
                                  <a:solidFill>
                                    <a:srgbClr val="00579C"/>
                                  </a:solidFill>
                                  <a:latin typeface="Cambria Math" panose="02040503050406030204" pitchFamily="18" charset="0"/>
                                </a:rPr>
                              </m:ctrlPr>
                            </m:sSubPr>
                            <m:e>
                              <m:r>
                                <a:rPr lang="de-AT" b="0" i="1" smtClean="0">
                                  <a:solidFill>
                                    <a:srgbClr val="00579C"/>
                                  </a:solidFill>
                                  <a:latin typeface="Cambria Math" panose="02040503050406030204" pitchFamily="18" charset="0"/>
                                </a:rPr>
                                <m:t>𝑞</m:t>
                              </m:r>
                            </m:e>
                            <m:sub>
                              <m:r>
                                <a:rPr lang="de-AT" b="0" i="1" smtClean="0">
                                  <a:solidFill>
                                    <a:srgbClr val="00579C"/>
                                  </a:solidFill>
                                  <a:latin typeface="Cambria Math" panose="02040503050406030204" pitchFamily="18" charset="0"/>
                                </a:rPr>
                                <m:t>𝑚𝑎𝑥</m:t>
                              </m:r>
                            </m:sub>
                          </m:sSub>
                        </m:den>
                      </m:f>
                      <m:r>
                        <a:rPr lang="de-AT" b="0" i="1" smtClean="0">
                          <a:solidFill>
                            <a:srgbClr val="00579C"/>
                          </a:solidFill>
                          <a:latin typeface="Cambria Math" panose="02040503050406030204" pitchFamily="18" charset="0"/>
                          <a:ea typeface="Cambria Math" panose="02040503050406030204" pitchFamily="18" charset="0"/>
                        </a:rPr>
                        <m:t>×</m:t>
                      </m:r>
                      <m:f>
                        <m:fPr>
                          <m:ctrlPr>
                            <a:rPr lang="de-AT" b="0" i="1" smtClean="0">
                              <a:solidFill>
                                <a:srgbClr val="00579C"/>
                              </a:solidFill>
                              <a:latin typeface="Cambria Math" panose="02040503050406030204" pitchFamily="18" charset="0"/>
                              <a:ea typeface="Cambria Math" panose="02040503050406030204" pitchFamily="18" charset="0"/>
                            </a:rPr>
                          </m:ctrlPr>
                        </m:fPr>
                        <m:num>
                          <m:sSub>
                            <m:sSubPr>
                              <m:ctrlPr>
                                <a:rPr lang="de-AT" b="0" i="1" smtClean="0">
                                  <a:solidFill>
                                    <a:srgbClr val="00579C"/>
                                  </a:solidFill>
                                  <a:latin typeface="Cambria Math" panose="02040503050406030204" pitchFamily="18" charset="0"/>
                                  <a:ea typeface="Cambria Math" panose="02040503050406030204" pitchFamily="18" charset="0"/>
                                </a:rPr>
                              </m:ctrlPr>
                            </m:sSubPr>
                            <m:e>
                              <m:r>
                                <a:rPr lang="de-AT" i="1">
                                  <a:solidFill>
                                    <a:srgbClr val="00579C"/>
                                  </a:solidFill>
                                  <a:latin typeface="Cambria Math" panose="02040503050406030204" pitchFamily="18" charset="0"/>
                                  <a:ea typeface="Cambria Math" panose="02040503050406030204" pitchFamily="18" charset="0"/>
                                </a:rPr>
                                <m:t>𝛼</m:t>
                              </m:r>
                            </m:e>
                            <m:sub>
                              <m:r>
                                <a:rPr lang="de-AT" b="0" i="1" smtClean="0">
                                  <a:solidFill>
                                    <a:srgbClr val="00579C"/>
                                  </a:solidFill>
                                  <a:latin typeface="Cambria Math" panose="02040503050406030204" pitchFamily="18" charset="0"/>
                                  <a:ea typeface="Cambria Math" panose="02040503050406030204" pitchFamily="18" charset="0"/>
                                </a:rPr>
                                <m:t>𝑛</m:t>
                              </m:r>
                            </m:sub>
                          </m:sSub>
                        </m:num>
                        <m:den>
                          <m:sSub>
                            <m:sSubPr>
                              <m:ctrlPr>
                                <a:rPr lang="de-AT" b="0" i="1" smtClean="0">
                                  <a:solidFill>
                                    <a:srgbClr val="00579C"/>
                                  </a:solidFill>
                                  <a:latin typeface="Cambria Math" panose="02040503050406030204" pitchFamily="18" charset="0"/>
                                  <a:ea typeface="Cambria Math" panose="02040503050406030204" pitchFamily="18" charset="0"/>
                                </a:rPr>
                              </m:ctrlPr>
                            </m:sSubPr>
                            <m:e>
                              <m:r>
                                <a:rPr lang="de-AT" i="1">
                                  <a:solidFill>
                                    <a:srgbClr val="00579C"/>
                                  </a:solidFill>
                                  <a:latin typeface="Cambria Math" panose="02040503050406030204" pitchFamily="18" charset="0"/>
                                  <a:ea typeface="Cambria Math" panose="02040503050406030204" pitchFamily="18" charset="0"/>
                                </a:rPr>
                                <m:t>𝛽</m:t>
                              </m:r>
                            </m:e>
                            <m:sub>
                              <m:r>
                                <a:rPr lang="de-AT" b="0" i="1" smtClean="0">
                                  <a:solidFill>
                                    <a:srgbClr val="00579C"/>
                                  </a:solidFill>
                                  <a:latin typeface="Cambria Math" panose="02040503050406030204" pitchFamily="18" charset="0"/>
                                  <a:ea typeface="Cambria Math" panose="02040503050406030204" pitchFamily="18" charset="0"/>
                                </a:rPr>
                                <m:t>𝑛</m:t>
                              </m:r>
                            </m:sub>
                          </m:sSub>
                        </m:den>
                      </m:f>
                    </m:oMath>
                  </m:oMathPara>
                </a14:m>
                <a:endParaRPr lang="en-US" dirty="0" smtClean="0">
                  <a:solidFill>
                    <a:srgbClr val="00579C"/>
                  </a:solidFill>
                </a:endParaRPr>
              </a:p>
            </p:txBody>
          </p:sp>
        </mc:Choice>
        <mc:Fallback xmlns="">
          <p:sp>
            <p:nvSpPr>
              <p:cNvPr id="20" name="Inhaltsplatzhalter 7"/>
              <p:cNvSpPr txBox="1">
                <a:spLocks noRot="1" noChangeAspect="1" noMove="1" noResize="1" noEditPoints="1" noAdjustHandles="1" noChangeArrowheads="1" noChangeShapeType="1" noTextEdit="1"/>
              </p:cNvSpPr>
              <p:nvPr/>
            </p:nvSpPr>
            <p:spPr>
              <a:xfrm>
                <a:off x="-415531" y="2783732"/>
                <a:ext cx="3158731" cy="853871"/>
              </a:xfrm>
              <a:prstGeom prst="rect">
                <a:avLst/>
              </a:prstGeom>
              <a:blipFill>
                <a:blip r:embed="rId3"/>
                <a:stretch>
                  <a:fillRect/>
                </a:stretch>
              </a:blipFill>
              <a:ln>
                <a:noFill/>
              </a:ln>
            </p:spPr>
            <p:txBody>
              <a:bodyPr/>
              <a:lstStyle/>
              <a:p>
                <a:r>
                  <a:rPr lang="en-US">
                    <a:noFill/>
                  </a:rPr>
                  <a:t> </a:t>
                </a:r>
              </a:p>
            </p:txBody>
          </p:sp>
        </mc:Fallback>
      </mc:AlternateContent>
      <p:sp>
        <p:nvSpPr>
          <p:cNvPr id="21" name="Geschweifte Klammer links 20"/>
          <p:cNvSpPr/>
          <p:nvPr/>
        </p:nvSpPr>
        <p:spPr>
          <a:xfrm rot="16200000">
            <a:off x="977299" y="2765331"/>
            <a:ext cx="373071" cy="1878226"/>
          </a:xfrm>
          <a:prstGeom prst="leftBrace">
            <a:avLst>
              <a:gd name="adj1" fmla="val 5470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hteck 21"/>
          <p:cNvSpPr/>
          <p:nvPr/>
        </p:nvSpPr>
        <p:spPr>
          <a:xfrm>
            <a:off x="116852" y="3948209"/>
            <a:ext cx="2101793" cy="738664"/>
          </a:xfrm>
          <a:prstGeom prst="rect">
            <a:avLst/>
          </a:prstGeom>
        </p:spPr>
        <p:txBody>
          <a:bodyPr wrap="none">
            <a:spAutoFit/>
          </a:bodyPr>
          <a:lstStyle/>
          <a:p>
            <a:pPr algn="ctr"/>
            <a:r>
              <a:rPr lang="en-US" sz="1400" dirty="0">
                <a:solidFill>
                  <a:schemeClr val="accent1"/>
                </a:solidFill>
              </a:rPr>
              <a:t>Cluster(</a:t>
            </a:r>
            <a:r>
              <a:rPr lang="en-US" sz="1400" dirty="0" err="1">
                <a:solidFill>
                  <a:schemeClr val="accent1"/>
                </a:solidFill>
              </a:rPr>
              <a:t>ing</a:t>
            </a:r>
            <a:r>
              <a:rPr lang="en-US" sz="1400" dirty="0">
                <a:solidFill>
                  <a:schemeClr val="accent1"/>
                </a:solidFill>
              </a:rPr>
              <a:t>) coefficient </a:t>
            </a:r>
            <a:r>
              <a:rPr lang="en-US" sz="1400" i="1" dirty="0" smtClean="0">
                <a:solidFill>
                  <a:schemeClr val="accent1"/>
                </a:solidFill>
              </a:rPr>
              <a:t>c</a:t>
            </a:r>
            <a:br>
              <a:rPr lang="en-US" sz="1400" i="1" dirty="0" smtClean="0">
                <a:solidFill>
                  <a:schemeClr val="accent1"/>
                </a:solidFill>
              </a:rPr>
            </a:br>
            <a:r>
              <a:rPr lang="en-US" sz="1400" i="1" dirty="0" smtClean="0">
                <a:solidFill>
                  <a:schemeClr val="accent1"/>
                </a:solidFill>
              </a:rPr>
              <a:t>=</a:t>
            </a:r>
          </a:p>
          <a:p>
            <a:pPr algn="ctr"/>
            <a:r>
              <a:rPr lang="en-US" sz="1400" i="1" dirty="0" smtClean="0">
                <a:solidFill>
                  <a:schemeClr val="accent1"/>
                </a:solidFill>
              </a:rPr>
              <a:t>Indicator value</a:t>
            </a:r>
            <a:endParaRPr lang="en-US" sz="1400" dirty="0">
              <a:solidFill>
                <a:schemeClr val="accent1"/>
              </a:solidFill>
            </a:endParaRPr>
          </a:p>
        </p:txBody>
      </p:sp>
    </p:spTree>
    <p:extLst>
      <p:ext uri="{BB962C8B-B14F-4D97-AF65-F5344CB8AC3E}">
        <p14:creationId xmlns:p14="http://schemas.microsoft.com/office/powerpoint/2010/main" val="2891177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1001375"/>
            <a:ext cx="10063011" cy="4518071"/>
          </a:xfrm>
        </p:spPr>
        <p:txBody>
          <a:bodyPr/>
          <a:lstStyle/>
          <a:p>
            <a:pPr marL="342900" indent="-342900">
              <a:buFont typeface="Arial" panose="020B0604020202020204" pitchFamily="34" charset="0"/>
              <a:buChar char="•"/>
            </a:pPr>
            <a:r>
              <a:rPr lang="en-US" dirty="0" smtClean="0">
                <a:solidFill>
                  <a:schemeClr val="bg1">
                    <a:lumMod val="50000"/>
                  </a:schemeClr>
                </a:solidFill>
              </a:rPr>
              <a:t>Four different decarbonization scenarios of the European energy system aiming for the 1.5/2.0°C global warming climate target</a:t>
            </a:r>
            <a:r>
              <a:rPr lang="en-US" baseline="30000" dirty="0" smtClean="0">
                <a:solidFill>
                  <a:schemeClr val="bg1">
                    <a:lumMod val="50000"/>
                  </a:schemeClr>
                </a:solidFill>
              </a:rPr>
              <a:t>1</a:t>
            </a:r>
          </a:p>
          <a:p>
            <a:pPr marL="1143000" lvl="1" indent="-457200">
              <a:buFont typeface="+mj-lt"/>
              <a:buAutoNum type="alphaLcParenR"/>
            </a:pPr>
            <a:r>
              <a:rPr lang="en-US" dirty="0" smtClean="0">
                <a:solidFill>
                  <a:schemeClr val="bg1">
                    <a:lumMod val="50000"/>
                  </a:schemeClr>
                </a:solidFill>
              </a:rPr>
              <a:t>Directed Transition scenario (strong policy incentives) </a:t>
            </a:r>
          </a:p>
          <a:p>
            <a:pPr marL="1143000" lvl="1" indent="-457200">
              <a:buFont typeface="+mj-lt"/>
              <a:buAutoNum type="alphaLcParenR"/>
            </a:pPr>
            <a:r>
              <a:rPr lang="en-US" dirty="0" smtClean="0">
                <a:solidFill>
                  <a:schemeClr val="bg1">
                    <a:lumMod val="50000"/>
                  </a:schemeClr>
                </a:solidFill>
              </a:rPr>
              <a:t>Societal Commitment scenario (strong societal acceptance, decentralized renewables)</a:t>
            </a:r>
          </a:p>
          <a:p>
            <a:pPr marL="1143000" lvl="1" indent="-457200">
              <a:buFont typeface="+mj-lt"/>
              <a:buAutoNum type="alphaLcParenR"/>
            </a:pPr>
            <a:r>
              <a:rPr lang="en-US" dirty="0" smtClean="0">
                <a:solidFill>
                  <a:schemeClr val="bg1">
                    <a:lumMod val="50000"/>
                  </a:schemeClr>
                </a:solidFill>
              </a:rPr>
              <a:t>Techno-Friendly scenario (market-driven breakthrough of renewables)</a:t>
            </a:r>
          </a:p>
          <a:p>
            <a:pPr marL="1143000" lvl="1" indent="-457200">
              <a:buFont typeface="+mj-lt"/>
              <a:buAutoNum type="alphaLcParenR"/>
            </a:pPr>
            <a:r>
              <a:rPr lang="en-US" dirty="0" smtClean="0">
                <a:solidFill>
                  <a:schemeClr val="bg1">
                    <a:lumMod val="50000"/>
                  </a:schemeClr>
                </a:solidFill>
              </a:rPr>
              <a:t>Gradual Development scenario (“little of each”)</a:t>
            </a:r>
          </a:p>
          <a:p>
            <a:pPr marL="457200" indent="-457200">
              <a:buFont typeface="Arial" panose="020B0604020202020204" pitchFamily="34" charset="0"/>
              <a:buChar char="•"/>
            </a:pPr>
            <a:r>
              <a:rPr lang="en-US" dirty="0" smtClean="0">
                <a:solidFill>
                  <a:schemeClr val="bg1">
                    <a:lumMod val="50000"/>
                  </a:schemeClr>
                </a:solidFill>
              </a:rPr>
              <a:t>Values of the decarbonized heating sector in Austria 2050 obtained by the </a:t>
            </a:r>
            <a:br>
              <a:rPr lang="en-US" dirty="0" smtClean="0">
                <a:solidFill>
                  <a:schemeClr val="bg1">
                    <a:lumMod val="50000"/>
                  </a:schemeClr>
                </a:solidFill>
              </a:rPr>
            </a:br>
            <a:r>
              <a:rPr lang="en-US" dirty="0" smtClean="0">
                <a:solidFill>
                  <a:schemeClr val="bg1">
                    <a:lumMod val="50000"/>
                  </a:schemeClr>
                </a:solidFill>
              </a:rPr>
              <a:t>large-numerical energy system model GENeSYS-MOD</a:t>
            </a:r>
          </a:p>
          <a:p>
            <a:pPr marL="1028700" lvl="1" indent="-342900">
              <a:buFont typeface="Arial" panose="020B0604020202020204" pitchFamily="34" charset="0"/>
              <a:buChar char="•"/>
            </a:pPr>
            <a:endParaRPr lang="en-US" dirty="0" smtClean="0">
              <a:solidFill>
                <a:schemeClr val="bg1">
                  <a:lumMod val="50000"/>
                </a:schemeClr>
              </a:solidFill>
            </a:endParaRPr>
          </a:p>
          <a:p>
            <a:pPr marL="1028700" lvl="1" indent="-342900">
              <a:buFont typeface="Arial" panose="020B0604020202020204" pitchFamily="34" charset="0"/>
              <a:buChar char="•"/>
            </a:pP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Numerical example and scenarios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7</a:t>
            </a:fld>
            <a:endParaRPr lang="en-US"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Scenario a) to c) considers the 1.5°C global warming target and d) the less ambitious 2.0°C.</a:t>
            </a:r>
          </a:p>
        </p:txBody>
      </p:sp>
      <p:pic>
        <p:nvPicPr>
          <p:cNvPr id="5" name="Grafik 4"/>
          <p:cNvPicPr>
            <a:picLocks noChangeAspect="1"/>
          </p:cNvPicPr>
          <p:nvPr/>
        </p:nvPicPr>
        <p:blipFill rotWithShape="1">
          <a:blip r:embed="rId3"/>
          <a:srcRect t="9346" b="12833"/>
          <a:stretch/>
        </p:blipFill>
        <p:spPr>
          <a:xfrm>
            <a:off x="1512383" y="4417752"/>
            <a:ext cx="3842757" cy="1878075"/>
          </a:xfrm>
          <a:prstGeom prst="rect">
            <a:avLst/>
          </a:prstGeom>
        </p:spPr>
      </p:pic>
      <p:pic>
        <p:nvPicPr>
          <p:cNvPr id="7" name="Grafik 6"/>
          <p:cNvPicPr>
            <a:picLocks noChangeAspect="1"/>
          </p:cNvPicPr>
          <p:nvPr/>
        </p:nvPicPr>
        <p:blipFill rotWithShape="1">
          <a:blip r:embed="rId4"/>
          <a:srcRect r="44504"/>
          <a:stretch/>
        </p:blipFill>
        <p:spPr>
          <a:xfrm>
            <a:off x="5972516" y="4299551"/>
            <a:ext cx="5619128" cy="1168994"/>
          </a:xfrm>
          <a:prstGeom prst="rect">
            <a:avLst/>
          </a:prstGeom>
        </p:spPr>
      </p:pic>
      <p:sp>
        <p:nvSpPr>
          <p:cNvPr id="8" name="Rechteck 7"/>
          <p:cNvSpPr/>
          <p:nvPr/>
        </p:nvSpPr>
        <p:spPr>
          <a:xfrm>
            <a:off x="4900246" y="4978399"/>
            <a:ext cx="493971" cy="13747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4829907" y="4609986"/>
            <a:ext cx="1617785" cy="369332"/>
          </a:xfrm>
          <a:prstGeom prst="rect">
            <a:avLst/>
          </a:prstGeom>
          <a:noFill/>
        </p:spPr>
        <p:txBody>
          <a:bodyPr wrap="square" rtlCol="0">
            <a:spAutoFit/>
          </a:bodyPr>
          <a:lstStyle/>
          <a:p>
            <a:r>
              <a:rPr lang="en-US" dirty="0" smtClean="0"/>
              <a:t>2050</a:t>
            </a:r>
            <a:endParaRPr lang="en-US" dirty="0"/>
          </a:p>
        </p:txBody>
      </p:sp>
      <p:pic>
        <p:nvPicPr>
          <p:cNvPr id="12" name="Grafik 11"/>
          <p:cNvPicPr>
            <a:picLocks noChangeAspect="1"/>
          </p:cNvPicPr>
          <p:nvPr/>
        </p:nvPicPr>
        <p:blipFill rotWithShape="1">
          <a:blip r:embed="rId4"/>
          <a:srcRect l="57915" t="21359"/>
          <a:stretch/>
        </p:blipFill>
        <p:spPr>
          <a:xfrm>
            <a:off x="6001471" y="5404292"/>
            <a:ext cx="4261204" cy="919312"/>
          </a:xfrm>
          <a:prstGeom prst="rect">
            <a:avLst/>
          </a:prstGeom>
        </p:spPr>
      </p:pic>
      <p:sp>
        <p:nvSpPr>
          <p:cNvPr id="13" name="Textfeld 12"/>
          <p:cNvSpPr txBox="1"/>
          <p:nvPr/>
        </p:nvSpPr>
        <p:spPr>
          <a:xfrm>
            <a:off x="2743200" y="4342499"/>
            <a:ext cx="2564212" cy="369332"/>
          </a:xfrm>
          <a:prstGeom prst="rect">
            <a:avLst/>
          </a:prstGeom>
          <a:noFill/>
        </p:spPr>
        <p:txBody>
          <a:bodyPr wrap="square" rtlCol="0">
            <a:spAutoFit/>
          </a:bodyPr>
          <a:lstStyle/>
          <a:p>
            <a:r>
              <a:rPr lang="en-US" dirty="0" smtClean="0"/>
              <a:t>c) Techno-Friendly</a:t>
            </a:r>
            <a:endParaRPr lang="en-US" dirty="0"/>
          </a:p>
        </p:txBody>
      </p:sp>
      <p:pic>
        <p:nvPicPr>
          <p:cNvPr id="14" name="Grafik 13">
            <a:extLst>
              <a:ext uri="{FF2B5EF4-FFF2-40B4-BE49-F238E27FC236}">
                <a16:creationId xmlns:a16="http://schemas.microsoft.com/office/drawing/2014/main" id="{43A7501B-6D4B-BF40-BF47-B468346D9A40}"/>
              </a:ext>
            </a:extLst>
          </p:cNvPr>
          <p:cNvPicPr>
            <a:picLocks noChangeAspect="1"/>
          </p:cNvPicPr>
          <p:nvPr/>
        </p:nvPicPr>
        <p:blipFill>
          <a:blip r:embed="rId5"/>
          <a:stretch>
            <a:fillRect/>
          </a:stretch>
        </p:blipFill>
        <p:spPr>
          <a:xfrm>
            <a:off x="10060256" y="2229552"/>
            <a:ext cx="1709757" cy="1086408"/>
          </a:xfrm>
          <a:prstGeom prst="rect">
            <a:avLst/>
          </a:prstGeom>
        </p:spPr>
      </p:pic>
    </p:spTree>
    <p:extLst>
      <p:ext uri="{BB962C8B-B14F-4D97-AF65-F5344CB8AC3E}">
        <p14:creationId xmlns:p14="http://schemas.microsoft.com/office/powerpoint/2010/main" val="295807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4" name="Fußzeilenplatzhalter 3"/>
          <p:cNvSpPr>
            <a:spLocks noGrp="1"/>
          </p:cNvSpPr>
          <p:nvPr>
            <p:ph type="ftr" sz="quarter" idx="3"/>
          </p:nvPr>
        </p:nvSpPr>
        <p:spPr/>
        <p:txBody>
          <a:bodyPr/>
          <a:lstStyle/>
          <a:p>
            <a:pPr algn="ctr"/>
            <a:r>
              <a:rPr lang="en-US" dirty="0" smtClean="0"/>
              <a:t>Results (1/6)</a:t>
            </a:r>
            <a:endParaRPr lang="en-GB" dirty="0"/>
          </a:p>
        </p:txBody>
      </p:sp>
      <p:pic>
        <p:nvPicPr>
          <p:cNvPr id="3" name="Grafik 2"/>
          <p:cNvPicPr>
            <a:picLocks noChangeAspect="1"/>
          </p:cNvPicPr>
          <p:nvPr/>
        </p:nvPicPr>
        <p:blipFill>
          <a:blip r:embed="rId3"/>
          <a:stretch>
            <a:fillRect/>
          </a:stretch>
        </p:blipFill>
        <p:spPr>
          <a:xfrm>
            <a:off x="1172120" y="673558"/>
            <a:ext cx="9273458" cy="5724442"/>
          </a:xfrm>
          <a:prstGeom prst="rect">
            <a:avLst/>
          </a:prstGeom>
        </p:spPr>
      </p:pic>
      <p:sp>
        <p:nvSpPr>
          <p:cNvPr id="5" name="Fußzeilenplatzhalter 8"/>
          <p:cNvSpPr txBox="1">
            <a:spLocks/>
          </p:cNvSpPr>
          <p:nvPr/>
        </p:nvSpPr>
        <p:spPr>
          <a:xfrm>
            <a:off x="116852" y="6499860"/>
            <a:ext cx="9296375" cy="246221"/>
          </a:xfrm>
          <a:prstGeom prst="rect">
            <a:avLst/>
          </a:prstGeom>
        </p:spPr>
        <p:txBody>
          <a:bodyPr vert="horz" lIns="91440" tIns="45720" rIns="91440" bIns="45720" rtlCol="0" anchor="b" anchorCtr="0">
            <a:norm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Results (1/4)</a:t>
            </a:r>
            <a:endParaRPr lang="en-GB" dirty="0"/>
          </a:p>
        </p:txBody>
      </p:sp>
    </p:spTree>
    <p:extLst>
      <p:ext uri="{BB962C8B-B14F-4D97-AF65-F5344CB8AC3E}">
        <p14:creationId xmlns:p14="http://schemas.microsoft.com/office/powerpoint/2010/main" val="301467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pic>
        <p:nvPicPr>
          <p:cNvPr id="6" name="Inhaltsplatzhalt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228" t="1143" r="2952"/>
          <a:stretch/>
        </p:blipFill>
        <p:spPr>
          <a:xfrm>
            <a:off x="1659510" y="451672"/>
            <a:ext cx="8398145" cy="6083696"/>
          </a:xfrm>
        </p:spPr>
      </p:pic>
      <p:sp>
        <p:nvSpPr>
          <p:cNvPr id="7" name="Fußzeilenplatzhalter 8"/>
          <p:cNvSpPr txBox="1">
            <a:spLocks/>
          </p:cNvSpPr>
          <p:nvPr/>
        </p:nvSpPr>
        <p:spPr>
          <a:xfrm>
            <a:off x="116852" y="6499860"/>
            <a:ext cx="9296375" cy="246221"/>
          </a:xfrm>
          <a:prstGeom prst="rect">
            <a:avLst/>
          </a:prstGeom>
        </p:spPr>
        <p:txBody>
          <a:bodyPr vert="horz" lIns="91440" tIns="45720" rIns="91440" bIns="45720" rtlCol="0" anchor="b" anchorCtr="0">
            <a:norm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Results (2/4)</a:t>
            </a:r>
            <a:endParaRPr lang="en-GB" dirty="0"/>
          </a:p>
        </p:txBody>
      </p:sp>
    </p:spTree>
    <p:extLst>
      <p:ext uri="{BB962C8B-B14F-4D97-AF65-F5344CB8AC3E}">
        <p14:creationId xmlns:p14="http://schemas.microsoft.com/office/powerpoint/2010/main" val="396403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D93C57-A7ED-44E6-88BF-DA3984EE19E6}">
  <ds:schemaRefs>
    <ds:schemaRef ds:uri="06814371-4dd9-40ea-9cc7-40b39613c6ae"/>
    <ds:schemaRef ds:uri="http://schemas.microsoft.com/office/2006/documentManagement/types"/>
    <ds:schemaRef ds:uri="http://purl.org/dc/dcmitype/"/>
    <ds:schemaRef ds:uri="http://schemas.microsoft.com/office/2006/metadata/properties"/>
    <ds:schemaRef ds:uri="749ef8e9-4186-4c55-b2d4-b1c3f2fa9400"/>
    <ds:schemaRef ds:uri="http://schemas.microsoft.com/office/infopath/2007/PartnerControls"/>
    <ds:schemaRef ds:uri="0689c177-5e19-464b-8532-40aa8fde3a94"/>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3.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4.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2386</Words>
  <Application>Microsoft Office PowerPoint</Application>
  <PresentationFormat>Breitbild</PresentationFormat>
  <Paragraphs>116</Paragraphs>
  <Slides>13</Slides>
  <Notes>10</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13</vt:i4>
      </vt:variant>
    </vt:vector>
  </HeadingPairs>
  <TitlesOfParts>
    <vt:vector size="25" baseType="lpstr">
      <vt:lpstr>Arial</vt:lpstr>
      <vt:lpstr>Calibri</vt:lpstr>
      <vt:lpstr>Calibri Light</vt:lpstr>
      <vt:lpstr>Cambria</vt:lpstr>
      <vt:lpstr>Cambria Math</vt:lpstr>
      <vt:lpstr>Courier New</vt:lpstr>
      <vt:lpstr>Segoe UI Light</vt:lpstr>
      <vt:lpstr>Tahoma</vt:lpstr>
      <vt:lpstr>Vistol Sans</vt:lpstr>
      <vt:lpstr>Wingdings</vt:lpstr>
      <vt:lpstr>Office Theme</vt:lpstr>
      <vt:lpstr>IIASA alternatives</vt:lpstr>
      <vt:lpstr>Disclosing the heat density of centralized heat networks under the 1.5°C climate target</vt:lpstr>
      <vt:lpstr>Current state of the European heating sector</vt:lpstr>
      <vt:lpstr>The core objective of this work</vt:lpstr>
      <vt:lpstr>Methodology</vt:lpstr>
      <vt:lpstr>Main concept of the sequential downscaling algorithm</vt:lpstr>
      <vt:lpstr>Main concept of the iterative downscaling algorithm</vt:lpstr>
      <vt:lpstr>Numerical example and scenarios</vt:lpstr>
      <vt:lpstr>PowerPoint-Präsentation</vt:lpstr>
      <vt:lpstr>PowerPoint-Präsentation</vt:lpstr>
      <vt:lpstr>PowerPoint-Präsentation</vt:lpstr>
      <vt:lpstr>PowerPoint-Präsentation</vt:lpstr>
      <vt:lpstr>Conclusions</vt:lpstr>
      <vt:lpstr>Acknowledgments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279</cp:revision>
  <cp:lastPrinted>2021-09-07T07:42:17Z</cp:lastPrinted>
  <dcterms:created xsi:type="dcterms:W3CDTF">2019-05-17T07:14:44Z</dcterms:created>
  <dcterms:modified xsi:type="dcterms:W3CDTF">2021-10-27T05:50:30Z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