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17"/>
  </p:notesMasterIdLst>
  <p:handoutMasterIdLst>
    <p:handoutMasterId r:id="rId18"/>
  </p:handoutMasterIdLst>
  <p:sldIdLst>
    <p:sldId id="256" r:id="rId7"/>
    <p:sldId id="271" r:id="rId8"/>
    <p:sldId id="269" r:id="rId9"/>
    <p:sldId id="260" r:id="rId10"/>
    <p:sldId id="262" r:id="rId11"/>
    <p:sldId id="263" r:id="rId12"/>
    <p:sldId id="266" r:id="rId13"/>
    <p:sldId id="261" r:id="rId14"/>
    <p:sldId id="270" r:id="rId15"/>
    <p:sldId id="258" r:id="rId16"/>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5A3"/>
    <a:srgbClr val="00579C"/>
    <a:srgbClr val="0058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0" autoAdjust="0"/>
    <p:restoredTop sz="80318" autoAdjust="0"/>
  </p:normalViewPr>
  <p:slideViewPr>
    <p:cSldViewPr snapToGrid="0" snapToObjects="1">
      <p:cViewPr varScale="1">
        <p:scale>
          <a:sx n="98" d="100"/>
          <a:sy n="98" d="100"/>
        </p:scale>
        <p:origin x="1272" y="7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362D56F-4014-E440-B414-1949875DC54A}" type="datetimeFigureOut">
              <a:rPr lang="en-US" smtClean="0"/>
              <a:t>7/15/2021</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EAC332E-8893-FE4E-9A25-93BB30EFA0DA}" type="datetimeFigureOut">
              <a:rPr lang="en-US" smtClean="0"/>
              <a:t>7/15/2021</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a:t>
            </a:fld>
            <a:endParaRPr lang="en-US"/>
          </a:p>
        </p:txBody>
      </p:sp>
    </p:spTree>
    <p:extLst>
      <p:ext uri="{BB962C8B-B14F-4D97-AF65-F5344CB8AC3E}">
        <p14:creationId xmlns:p14="http://schemas.microsoft.com/office/powerpoint/2010/main" val="185510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motivation</a:t>
            </a:r>
            <a:r>
              <a:rPr lang="en-US" baseline="0" dirty="0" smtClean="0"/>
              <a:t> of my YSSP program is to better understand sustainable supply of heat service needs on the local level. In most cases, we study decarbonization scenarios on the global, regional or country level using integrated assessment models and see that the heating sector faces fundamental changes. The implications of these changes in the context of centralized heat networks on the local level are the focus of my project.</a:t>
            </a:r>
            <a:endParaRPr lang="en-US" dirty="0" smtClean="0"/>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2</a:t>
            </a:fld>
            <a:endParaRPr lang="en-US"/>
          </a:p>
        </p:txBody>
      </p:sp>
    </p:spTree>
    <p:extLst>
      <p:ext uri="{BB962C8B-B14F-4D97-AF65-F5344CB8AC3E}">
        <p14:creationId xmlns:p14="http://schemas.microsoft.com/office/powerpoint/2010/main" val="131266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So we defined</a:t>
            </a:r>
            <a:r>
              <a:rPr lang="en-US" baseline="0" dirty="0" smtClean="0"/>
              <a:t> essentially three core objectives for this work. First: </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3</a:t>
            </a:fld>
            <a:endParaRPr lang="en-US"/>
          </a:p>
        </p:txBody>
      </p:sp>
    </p:spTree>
    <p:extLst>
      <p:ext uri="{BB962C8B-B14F-4D97-AF65-F5344CB8AC3E}">
        <p14:creationId xmlns:p14="http://schemas.microsoft.com/office/powerpoint/2010/main" val="686891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We developed so far two different</a:t>
            </a:r>
            <a:r>
              <a:rPr lang="en-US" baseline="0" dirty="0" smtClean="0"/>
              <a:t> downscaling algorithms. The sequential downscaling algorithm is used to downscale integrated assessment model results from the country to 35 sub-regions in Austria using population density and infrastructure requirements of the different heat generation technologies as criteria. The iterative downscaling algorithm takes the results from Algorithm 1 and downscales to more than 2000 small sub-regions using graph-theory based benchmarking. Subsequently we obtain centralized heat networks on a high spatial granularity. </a:t>
            </a:r>
          </a:p>
        </p:txBody>
      </p:sp>
      <p:sp>
        <p:nvSpPr>
          <p:cNvPr id="4" name="Foliennummernplatzhalter 3"/>
          <p:cNvSpPr>
            <a:spLocks noGrp="1"/>
          </p:cNvSpPr>
          <p:nvPr>
            <p:ph type="sldNum" sz="quarter" idx="10"/>
          </p:nvPr>
        </p:nvSpPr>
        <p:spPr/>
        <p:txBody>
          <a:bodyPr/>
          <a:lstStyle/>
          <a:p>
            <a:fld id="{0B17A1DD-B70C-B048-99CA-ED854228726D}" type="slidenum">
              <a:rPr lang="en-US" smtClean="0"/>
              <a:t>4</a:t>
            </a:fld>
            <a:endParaRPr lang="en-US"/>
          </a:p>
        </p:txBody>
      </p:sp>
    </p:spTree>
    <p:extLst>
      <p:ext uri="{BB962C8B-B14F-4D97-AF65-F5344CB8AC3E}">
        <p14:creationId xmlns:p14="http://schemas.microsoft.com/office/powerpoint/2010/main" val="2957462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First result slide: Here you see the heat technology generation on the country, sub-region, and small sub-region level. In the two subfigures in the middle, we highlight the difference between a rural and a urban sub-region</a:t>
            </a:r>
            <a:r>
              <a:rPr lang="en-US" baseline="0" dirty="0" smtClean="0"/>
              <a:t> </a:t>
            </a:r>
            <a:r>
              <a:rPr lang="en-US" dirty="0" smtClean="0"/>
              <a:t>showing that those heat generation technologies that require network infrastructure are only downscaled to densely populated areas. This is indicated by the blue edge of the generation shares</a:t>
            </a:r>
            <a:r>
              <a:rPr lang="en-US" baseline="0" dirty="0" smtClean="0"/>
              <a:t> for example of hydrogen in light blue. </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5</a:t>
            </a:fld>
            <a:endParaRPr lang="en-US"/>
          </a:p>
        </p:txBody>
      </p:sp>
    </p:spTree>
    <p:extLst>
      <p:ext uri="{BB962C8B-B14F-4D97-AF65-F5344CB8AC3E}">
        <p14:creationId xmlns:p14="http://schemas.microsoft.com/office/powerpoint/2010/main" val="3640482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This </a:t>
            </a:r>
            <a:r>
              <a:rPr lang="en-US" dirty="0" err="1" smtClean="0"/>
              <a:t>heatmap</a:t>
            </a:r>
            <a:r>
              <a:rPr lang="en-US" dirty="0" smtClean="0"/>
              <a:t> shows</a:t>
            </a:r>
            <a:r>
              <a:rPr lang="en-US" baseline="0" dirty="0" smtClean="0"/>
              <a:t> the potentials for centralized heat networks in Austria 2050. We see that we expect only six different sub-regions that provide the characteristics for heat networks. However, and this is indicated by the orange box, if we want to predict realistic heat networks on the local level, we have to increase the spatial granularity. Consequently this are the results of the sequential downscaling, and the orange box shows the input of the iterative algorithm. </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6</a:t>
            </a:fld>
            <a:endParaRPr lang="en-US"/>
          </a:p>
        </p:txBody>
      </p:sp>
    </p:spTree>
    <p:extLst>
      <p:ext uri="{BB962C8B-B14F-4D97-AF65-F5344CB8AC3E}">
        <p14:creationId xmlns:p14="http://schemas.microsoft.com/office/powerpoint/2010/main" val="1353312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…and this are the results of algorithm 2</a:t>
            </a:r>
            <a:r>
              <a:rPr lang="en-US" baseline="0" dirty="0" smtClean="0"/>
              <a:t>. The algorithm improves for those regions with potentials of centralized heat networks (in the Austrian example the six sub-regions) the network. This is done iteratively by benchmarking each small sub-region with an indicator and removing the small sub-region with the lowest indicator value. Thus the average indicator value of the remaining network improves with each iteration step and this is illustrated here. </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7</a:t>
            </a:fld>
            <a:endParaRPr lang="en-US"/>
          </a:p>
        </p:txBody>
      </p:sp>
    </p:spTree>
    <p:extLst>
      <p:ext uri="{BB962C8B-B14F-4D97-AF65-F5344CB8AC3E}">
        <p14:creationId xmlns:p14="http://schemas.microsoft.com/office/powerpoint/2010/main" val="1468089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This figure summarized the generated results by showing the heat density of centralized heat networks in 2050 (in the six subfigures at the bottom) and the gap to today’s centralized heat networks (blue). It indicates that we can significantly reduce the heat density gap by improvement of the downscaling technique. However, the gap remains significant due</a:t>
            </a:r>
            <a:r>
              <a:rPr lang="en-US" baseline="0" dirty="0" smtClean="0"/>
              <a:t> to</a:t>
            </a:r>
            <a:r>
              <a:rPr lang="en-US" dirty="0" smtClean="0"/>
              <a:t> the assumptions of the different decarbonization scenarios. So we conclude that this gap of heat density will have a high impact on the performance of centralized heat networks in the future and needs to be considered when benchmarking and </a:t>
            </a:r>
            <a:r>
              <a:rPr lang="en-US" smtClean="0"/>
              <a:t>regulating heat </a:t>
            </a:r>
            <a:r>
              <a:rPr lang="en-US" dirty="0" smtClean="0"/>
              <a:t>supply companies in the future. </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8</a:t>
            </a:fld>
            <a:endParaRPr lang="en-US"/>
          </a:p>
        </p:txBody>
      </p:sp>
    </p:spTree>
    <p:extLst>
      <p:ext uri="{BB962C8B-B14F-4D97-AF65-F5344CB8AC3E}">
        <p14:creationId xmlns:p14="http://schemas.microsoft.com/office/powerpoint/2010/main" val="13313932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p:nvPr>
        </p:nvSpPr>
        <p:spPr>
          <a:xfrm>
            <a:off x="362712" y="2255548"/>
            <a:ext cx="9659112" cy="1254416"/>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0" indent="0">
              <a:lnSpc>
                <a:spcPct val="110000"/>
              </a:lnSpc>
              <a:buNone/>
              <a:defRPr sz="2000"/>
            </a:lvl1pPr>
          </a:lstStyle>
          <a:p>
            <a:pPr lvl="0"/>
            <a:r>
              <a:rPr lang="en-US" dirty="0"/>
              <a:t>Enter text here</a:t>
            </a:r>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6"/>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7"/>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16" name="Picture 15">
            <a:extLst>
              <a:ext uri="{FF2B5EF4-FFF2-40B4-BE49-F238E27FC236}">
                <a16:creationId xmlns:a16="http://schemas.microsoft.com/office/drawing/2014/main" id="{A420DCE6-B4EA-8444-92C3-D609C5C13BC3}"/>
              </a:ext>
            </a:extLst>
          </p:cNvPr>
          <p:cNvPicPr>
            <a:picLocks noChangeAspect="1"/>
          </p:cNvPicPr>
          <p:nvPr userDrawn="1"/>
        </p:nvPicPr>
        <p:blipFill>
          <a:blip r:embed="rId18"/>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ebastianzwickl" TargetMode="External"/><Relationship Id="rId2" Type="http://schemas.openxmlformats.org/officeDocument/2006/relationships/hyperlink" Target="https://orcid.org/0000-0002-8599-6278"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84C5-BA83-4541-BEA4-A4DB4AFC4E0B}"/>
              </a:ext>
            </a:extLst>
          </p:cNvPr>
          <p:cNvSpPr>
            <a:spLocks noGrp="1"/>
          </p:cNvSpPr>
          <p:nvPr>
            <p:ph type="ctrTitle"/>
          </p:nvPr>
        </p:nvSpPr>
        <p:spPr/>
        <p:txBody>
          <a:bodyPr>
            <a:normAutofit/>
          </a:bodyPr>
          <a:lstStyle/>
          <a:p>
            <a:r>
              <a:rPr lang="en-US" dirty="0"/>
              <a:t>Benchmarking local network topology of sustainable heat </a:t>
            </a:r>
            <a:r>
              <a:rPr lang="en-US" dirty="0" smtClean="0"/>
              <a:t>supply</a:t>
            </a:r>
            <a:endParaRPr lang="en-US" dirty="0"/>
          </a:p>
        </p:txBody>
      </p:sp>
      <p:sp>
        <p:nvSpPr>
          <p:cNvPr id="9" name="Subtitle 8">
            <a:extLst>
              <a:ext uri="{FF2B5EF4-FFF2-40B4-BE49-F238E27FC236}">
                <a16:creationId xmlns:a16="http://schemas.microsoft.com/office/drawing/2014/main" id="{B3A771C5-F9C0-EA48-9322-8BAE62E232A5}"/>
              </a:ext>
            </a:extLst>
          </p:cNvPr>
          <p:cNvSpPr>
            <a:spLocks noGrp="1"/>
          </p:cNvSpPr>
          <p:nvPr>
            <p:ph type="subTitle" idx="1"/>
          </p:nvPr>
        </p:nvSpPr>
        <p:spPr/>
        <p:txBody>
          <a:bodyPr/>
          <a:lstStyle/>
          <a:p>
            <a:r>
              <a:rPr lang="en-US" dirty="0"/>
              <a:t>An open-source approach</a:t>
            </a:r>
            <a:br>
              <a:rPr lang="en-US" dirty="0"/>
            </a:br>
            <a:r>
              <a:rPr lang="en-US" dirty="0"/>
              <a:t>downscaling integrated assessment model results</a:t>
            </a:r>
          </a:p>
        </p:txBody>
      </p:sp>
      <p:sp>
        <p:nvSpPr>
          <p:cNvPr id="4" name="Subtitle 2">
            <a:extLst>
              <a:ext uri="{FF2B5EF4-FFF2-40B4-BE49-F238E27FC236}">
                <a16:creationId xmlns:a16="http://schemas.microsoft.com/office/drawing/2014/main" id="{87A47107-F1EE-C449-94A9-924A67658D52}"/>
              </a:ext>
            </a:extLst>
          </p:cNvPr>
          <p:cNvSpPr txBox="1">
            <a:spLocks/>
          </p:cNvSpPr>
          <p:nvPr/>
        </p:nvSpPr>
        <p:spPr>
          <a:xfrm>
            <a:off x="7639699" y="5396524"/>
            <a:ext cx="4384725" cy="1103514"/>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sz="1200" noProof="0" dirty="0" smtClean="0">
                <a:solidFill>
                  <a:schemeClr val="tx1">
                    <a:lumMod val="50000"/>
                    <a:lumOff val="50000"/>
                  </a:schemeClr>
                </a:solidFill>
              </a:rPr>
              <a:t>Sebastian Zwickl-Bernhard (TUW-EEG)</a:t>
            </a:r>
            <a:r>
              <a:rPr lang="en-GB" sz="1200" dirty="0">
                <a:solidFill>
                  <a:schemeClr val="tx1">
                    <a:lumMod val="50000"/>
                    <a:lumOff val="50000"/>
                  </a:schemeClr>
                </a:solidFill>
              </a:rPr>
              <a:t/>
            </a:r>
            <a:br>
              <a:rPr lang="en-GB" sz="1200" dirty="0">
                <a:solidFill>
                  <a:schemeClr val="tx1">
                    <a:lumMod val="50000"/>
                    <a:lumOff val="50000"/>
                  </a:schemeClr>
                </a:solidFill>
              </a:rPr>
            </a:br>
            <a:r>
              <a:rPr lang="en-GB" sz="1200" dirty="0" smtClean="0">
                <a:solidFill>
                  <a:schemeClr val="tx1">
                    <a:lumMod val="50000"/>
                    <a:lumOff val="50000"/>
                  </a:schemeClr>
                </a:solidFill>
              </a:rPr>
              <a:t>Daniel Huppmann (IIASA)</a:t>
            </a:r>
          </a:p>
          <a:p>
            <a:pPr algn="r"/>
            <a:r>
              <a:rPr lang="en-GB" sz="1200" noProof="0" dirty="0" smtClean="0">
                <a:solidFill>
                  <a:schemeClr val="tx1">
                    <a:lumMod val="50000"/>
                    <a:lumOff val="50000"/>
                  </a:schemeClr>
                </a:solidFill>
              </a:rPr>
              <a:t>Young Scientist Summer Program 2021</a:t>
            </a:r>
            <a:r>
              <a:rPr lang="en-GB" sz="1200" dirty="0">
                <a:solidFill>
                  <a:schemeClr val="tx1">
                    <a:lumMod val="50000"/>
                    <a:lumOff val="50000"/>
                  </a:schemeClr>
                </a:solidFill>
              </a:rPr>
              <a:t/>
            </a:r>
            <a:br>
              <a:rPr lang="en-GB" sz="1200" dirty="0">
                <a:solidFill>
                  <a:schemeClr val="tx1">
                    <a:lumMod val="50000"/>
                    <a:lumOff val="50000"/>
                  </a:schemeClr>
                </a:solidFill>
              </a:rPr>
            </a:br>
            <a:r>
              <a:rPr lang="en-GB" sz="1200" dirty="0" smtClean="0">
                <a:solidFill>
                  <a:schemeClr val="tx1">
                    <a:lumMod val="50000"/>
                    <a:lumOff val="50000"/>
                  </a:schemeClr>
                </a:solidFill>
              </a:rPr>
              <a:t>Mid-term presentation 21/07/15</a:t>
            </a:r>
            <a:endParaRPr lang="en-GB" sz="1200" noProof="0" dirty="0" smtClean="0">
              <a:solidFill>
                <a:schemeClr val="tx1">
                  <a:lumMod val="50000"/>
                  <a:lumOff val="50000"/>
                </a:schemeClr>
              </a:solidFill>
            </a:endParaRPr>
          </a:p>
        </p:txBody>
      </p:sp>
    </p:spTree>
    <p:extLst>
      <p:ext uri="{BB962C8B-B14F-4D97-AF65-F5344CB8AC3E}">
        <p14:creationId xmlns:p14="http://schemas.microsoft.com/office/powerpoint/2010/main" val="3708670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47A728-470D-DD4C-B25D-8FA003B4B04D}"/>
              </a:ext>
            </a:extLst>
          </p:cNvPr>
          <p:cNvSpPr>
            <a:spLocks noGrp="1"/>
          </p:cNvSpPr>
          <p:nvPr>
            <p:ph type="ctrTitle"/>
          </p:nvPr>
        </p:nvSpPr>
        <p:spPr/>
        <p:txBody>
          <a:bodyPr/>
          <a:lstStyle/>
          <a:p>
            <a:r>
              <a:rPr lang="de-AT" dirty="0" err="1" smtClean="0"/>
              <a:t>Thank</a:t>
            </a:r>
            <a:r>
              <a:rPr lang="de-AT" dirty="0" smtClean="0"/>
              <a:t> </a:t>
            </a:r>
            <a:r>
              <a:rPr lang="de-AT" dirty="0" err="1" smtClean="0"/>
              <a:t>you</a:t>
            </a:r>
            <a:r>
              <a:rPr lang="de-AT" dirty="0" smtClean="0"/>
              <a:t> </a:t>
            </a:r>
            <a:r>
              <a:rPr lang="de-AT" dirty="0" err="1" smtClean="0"/>
              <a:t>for</a:t>
            </a:r>
            <a:r>
              <a:rPr lang="de-AT" dirty="0" smtClean="0"/>
              <a:t> </a:t>
            </a:r>
            <a:r>
              <a:rPr lang="de-AT" dirty="0" err="1" smtClean="0"/>
              <a:t>your</a:t>
            </a:r>
            <a:r>
              <a:rPr lang="de-AT" dirty="0" smtClean="0"/>
              <a:t> </a:t>
            </a:r>
            <a:r>
              <a:rPr lang="de-AT" dirty="0" err="1" smtClean="0"/>
              <a:t>attention</a:t>
            </a:r>
            <a:r>
              <a:rPr lang="de-AT" dirty="0" smtClean="0"/>
              <a:t>. </a:t>
            </a:r>
            <a:endParaRPr lang="en-US" dirty="0"/>
          </a:p>
        </p:txBody>
      </p:sp>
      <p:sp>
        <p:nvSpPr>
          <p:cNvPr id="8" name="Subtitle 7">
            <a:extLst>
              <a:ext uri="{FF2B5EF4-FFF2-40B4-BE49-F238E27FC236}">
                <a16:creationId xmlns:a16="http://schemas.microsoft.com/office/drawing/2014/main" id="{448C746E-366C-DB4A-B639-D75934F8A8B9}"/>
              </a:ext>
            </a:extLst>
          </p:cNvPr>
          <p:cNvSpPr>
            <a:spLocks noGrp="1"/>
          </p:cNvSpPr>
          <p:nvPr>
            <p:ph type="subTitle" idx="1"/>
          </p:nvPr>
        </p:nvSpPr>
        <p:spPr/>
        <p:txBody>
          <a:bodyPr/>
          <a:lstStyle/>
          <a:p>
            <a:r>
              <a:rPr lang="de-AT" dirty="0" err="1" smtClean="0"/>
              <a:t>Any</a:t>
            </a:r>
            <a:r>
              <a:rPr lang="de-AT" dirty="0" smtClean="0"/>
              <a:t> </a:t>
            </a:r>
            <a:r>
              <a:rPr lang="de-AT" dirty="0" err="1" smtClean="0"/>
              <a:t>questions</a:t>
            </a:r>
            <a:r>
              <a:rPr lang="de-AT" dirty="0"/>
              <a:t> </a:t>
            </a:r>
            <a:r>
              <a:rPr lang="de-AT" dirty="0" smtClean="0">
                <a:sym typeface="Wingdings" panose="05000000000000000000" pitchFamily="2" charset="2"/>
              </a:rPr>
              <a:t> </a:t>
            </a:r>
            <a:endParaRPr lang="en-US" dirty="0"/>
          </a:p>
        </p:txBody>
      </p:sp>
      <p:sp>
        <p:nvSpPr>
          <p:cNvPr id="9" name="Subtitle 2">
            <a:extLst>
              <a:ext uri="{FF2B5EF4-FFF2-40B4-BE49-F238E27FC236}">
                <a16:creationId xmlns:a16="http://schemas.microsoft.com/office/drawing/2014/main" id="{2BD5F9E9-B034-8E41-B1A0-51D1AD708286}"/>
              </a:ext>
            </a:extLst>
          </p:cNvPr>
          <p:cNvSpPr txBox="1">
            <a:spLocks/>
          </p:cNvSpPr>
          <p:nvPr/>
        </p:nvSpPr>
        <p:spPr>
          <a:xfrm>
            <a:off x="7575395" y="5192202"/>
            <a:ext cx="4384725" cy="125767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sz="1200" b="1" noProof="0" dirty="0" smtClean="0">
                <a:solidFill>
                  <a:schemeClr val="tx1">
                    <a:lumMod val="50000"/>
                    <a:lumOff val="50000"/>
                  </a:schemeClr>
                </a:solidFill>
              </a:rPr>
              <a:t>Sebastian Zwickl-Bernhard</a:t>
            </a:r>
            <a:r>
              <a:rPr lang="en-GB" sz="1200" noProof="0" dirty="0">
                <a:solidFill>
                  <a:schemeClr val="tx1">
                    <a:lumMod val="50000"/>
                    <a:lumOff val="50000"/>
                  </a:schemeClr>
                </a:solidFill>
              </a:rPr>
              <a:t/>
            </a:r>
            <a:br>
              <a:rPr lang="en-GB" sz="1200" noProof="0" dirty="0">
                <a:solidFill>
                  <a:schemeClr val="tx1">
                    <a:lumMod val="50000"/>
                    <a:lumOff val="50000"/>
                  </a:schemeClr>
                </a:solidFill>
              </a:rPr>
            </a:br>
            <a:r>
              <a:rPr lang="en-GB" sz="1200" noProof="0" dirty="0" smtClean="0">
                <a:solidFill>
                  <a:schemeClr val="tx1">
                    <a:lumMod val="50000"/>
                    <a:lumOff val="50000"/>
                  </a:schemeClr>
                </a:solidFill>
              </a:rPr>
              <a:t>Young Scientist Summer </a:t>
            </a:r>
            <a:r>
              <a:rPr lang="en-GB" sz="1200" noProof="0" dirty="0" err="1" smtClean="0">
                <a:solidFill>
                  <a:schemeClr val="tx1">
                    <a:lumMod val="50000"/>
                    <a:lumOff val="50000"/>
                  </a:schemeClr>
                </a:solidFill>
              </a:rPr>
              <a:t>Programm</a:t>
            </a:r>
            <a:r>
              <a:rPr lang="en-GB" sz="1200" noProof="0" dirty="0">
                <a:solidFill>
                  <a:schemeClr val="tx1">
                    <a:lumMod val="50000"/>
                    <a:lumOff val="50000"/>
                  </a:schemeClr>
                </a:solidFill>
              </a:rPr>
              <a:t/>
            </a:r>
            <a:br>
              <a:rPr lang="en-GB" sz="1200" noProof="0" dirty="0">
                <a:solidFill>
                  <a:schemeClr val="tx1">
                    <a:lumMod val="50000"/>
                    <a:lumOff val="50000"/>
                  </a:schemeClr>
                </a:solidFill>
              </a:rPr>
            </a:br>
            <a:r>
              <a:rPr lang="en-GB" sz="1200" noProof="0" dirty="0" smtClean="0">
                <a:solidFill>
                  <a:schemeClr val="tx1">
                    <a:lumMod val="50000"/>
                    <a:lumOff val="50000"/>
                  </a:schemeClr>
                </a:solidFill>
              </a:rPr>
              <a:t>Zwickl@eeg.tuwien.ac.at</a:t>
            </a:r>
            <a:r>
              <a:rPr lang="en-GB" sz="1200" noProof="0" dirty="0">
                <a:solidFill>
                  <a:schemeClr val="tx1">
                    <a:lumMod val="50000"/>
                    <a:lumOff val="50000"/>
                  </a:schemeClr>
                </a:solidFill>
              </a:rPr>
              <a:t/>
            </a:r>
            <a:br>
              <a:rPr lang="en-GB" sz="1200" noProof="0" dirty="0">
                <a:solidFill>
                  <a:schemeClr val="tx1">
                    <a:lumMod val="50000"/>
                    <a:lumOff val="50000"/>
                  </a:schemeClr>
                </a:solidFill>
              </a:rPr>
            </a:br>
            <a:r>
              <a:rPr lang="en-GB" sz="1200" dirty="0">
                <a:solidFill>
                  <a:schemeClr val="tx1">
                    <a:lumMod val="50000"/>
                    <a:lumOff val="50000"/>
                  </a:schemeClr>
                </a:solidFill>
                <a:hlinkClick r:id="rId2"/>
              </a:rPr>
              <a:t>https://</a:t>
            </a:r>
            <a:r>
              <a:rPr lang="en-GB" sz="1200" dirty="0" smtClean="0">
                <a:solidFill>
                  <a:schemeClr val="tx1">
                    <a:lumMod val="50000"/>
                    <a:lumOff val="50000"/>
                  </a:schemeClr>
                </a:solidFill>
                <a:hlinkClick r:id="rId2"/>
              </a:rPr>
              <a:t>orcid.org/0000-0002-8599-6278</a:t>
            </a:r>
            <a:r>
              <a:rPr lang="en-GB" sz="1200" dirty="0">
                <a:solidFill>
                  <a:schemeClr val="tx1">
                    <a:lumMod val="50000"/>
                    <a:lumOff val="50000"/>
                  </a:schemeClr>
                </a:solidFill>
              </a:rPr>
              <a:t/>
            </a:r>
            <a:br>
              <a:rPr lang="en-GB" sz="1200" dirty="0">
                <a:solidFill>
                  <a:schemeClr val="tx1">
                    <a:lumMod val="50000"/>
                    <a:lumOff val="50000"/>
                  </a:schemeClr>
                </a:solidFill>
              </a:rPr>
            </a:br>
            <a:r>
              <a:rPr lang="en-GB" sz="1200" dirty="0" smtClean="0">
                <a:solidFill>
                  <a:schemeClr val="tx1">
                    <a:lumMod val="50000"/>
                    <a:lumOff val="50000"/>
                  </a:schemeClr>
                </a:solidFill>
                <a:hlinkClick r:id="rId3"/>
              </a:rPr>
              <a:t>https</a:t>
            </a:r>
            <a:r>
              <a:rPr lang="en-GB" sz="1200" dirty="0">
                <a:solidFill>
                  <a:schemeClr val="tx1">
                    <a:lumMod val="50000"/>
                    <a:lumOff val="50000"/>
                  </a:schemeClr>
                </a:solidFill>
                <a:hlinkClick r:id="rId3"/>
              </a:rPr>
              <a:t>://</a:t>
            </a:r>
            <a:r>
              <a:rPr lang="en-GB" sz="1200" dirty="0" smtClean="0">
                <a:solidFill>
                  <a:schemeClr val="tx1">
                    <a:lumMod val="50000"/>
                    <a:lumOff val="50000"/>
                  </a:schemeClr>
                </a:solidFill>
                <a:hlinkClick r:id="rId3"/>
              </a:rPr>
              <a:t>github.com/sebastianzwickl</a:t>
            </a:r>
            <a:endParaRPr lang="en-GB" sz="1200" dirty="0">
              <a:solidFill>
                <a:schemeClr val="tx1">
                  <a:lumMod val="50000"/>
                  <a:lumOff val="50000"/>
                </a:schemeClr>
              </a:solidFill>
            </a:endParaRPr>
          </a:p>
        </p:txBody>
      </p:sp>
    </p:spTree>
    <p:extLst>
      <p:ext uri="{BB962C8B-B14F-4D97-AF65-F5344CB8AC3E}">
        <p14:creationId xmlns:p14="http://schemas.microsoft.com/office/powerpoint/2010/main" val="98875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half" idx="1"/>
          </p:nvPr>
        </p:nvSpPr>
        <p:spPr/>
        <p:txBody>
          <a:bodyPr/>
          <a:lstStyle/>
          <a:p>
            <a:pPr marL="342900" indent="-342900">
              <a:buFont typeface="Arial" panose="020B0604020202020204" pitchFamily="34" charset="0"/>
              <a:buChar char="•"/>
            </a:pPr>
            <a:r>
              <a:rPr lang="en-US" dirty="0" smtClean="0">
                <a:solidFill>
                  <a:schemeClr val="bg1">
                    <a:lumMod val="50000"/>
                  </a:schemeClr>
                </a:solidFill>
              </a:rPr>
              <a:t>We want to better understand the sustainable provision of heat service needs on the local level </a:t>
            </a:r>
          </a:p>
          <a:p>
            <a:pPr marL="342900" indent="-342900">
              <a:buFont typeface="Arial" panose="020B0604020202020204" pitchFamily="34" charset="0"/>
              <a:buChar char="•"/>
            </a:pPr>
            <a:r>
              <a:rPr lang="en-US" dirty="0" smtClean="0">
                <a:solidFill>
                  <a:schemeClr val="bg1">
                    <a:lumMod val="50000"/>
                  </a:schemeClr>
                </a:solidFill>
              </a:rPr>
              <a:t>Decarbonization </a:t>
            </a:r>
            <a:r>
              <a:rPr lang="en-US" dirty="0">
                <a:solidFill>
                  <a:schemeClr val="bg1">
                    <a:lumMod val="50000"/>
                  </a:schemeClr>
                </a:solidFill>
              </a:rPr>
              <a:t>scenarios on the global, regional or country level using integrated assessment </a:t>
            </a:r>
            <a:r>
              <a:rPr lang="en-US" dirty="0" smtClean="0">
                <a:solidFill>
                  <a:schemeClr val="bg1">
                    <a:lumMod val="50000"/>
                  </a:schemeClr>
                </a:solidFill>
              </a:rPr>
              <a:t>models (IAMs)</a:t>
            </a:r>
          </a:p>
          <a:p>
            <a:pPr marL="342900" indent="-342900">
              <a:buFont typeface="Arial" panose="020B0604020202020204" pitchFamily="34" charset="0"/>
              <a:buChar char="•"/>
            </a:pPr>
            <a:r>
              <a:rPr lang="en-US" dirty="0" smtClean="0">
                <a:solidFill>
                  <a:schemeClr val="bg1">
                    <a:lumMod val="50000"/>
                  </a:schemeClr>
                </a:solidFill>
              </a:rPr>
              <a:t>We see </a:t>
            </a:r>
            <a:r>
              <a:rPr lang="en-US" dirty="0">
                <a:solidFill>
                  <a:schemeClr val="bg1">
                    <a:lumMod val="50000"/>
                  </a:schemeClr>
                </a:solidFill>
              </a:rPr>
              <a:t>that the heating sector faces fundamental </a:t>
            </a:r>
            <a:r>
              <a:rPr lang="en-US" dirty="0" smtClean="0">
                <a:solidFill>
                  <a:schemeClr val="bg1">
                    <a:lumMod val="50000"/>
                  </a:schemeClr>
                </a:solidFill>
              </a:rPr>
              <a:t>changes in the sustainable energy transition</a:t>
            </a:r>
          </a:p>
          <a:p>
            <a:pPr marL="342900" indent="-342900">
              <a:buFont typeface="Arial" panose="020B0604020202020204" pitchFamily="34" charset="0"/>
              <a:buChar char="•"/>
            </a:pPr>
            <a:r>
              <a:rPr lang="en-US" dirty="0" smtClean="0">
                <a:solidFill>
                  <a:schemeClr val="bg1">
                    <a:lumMod val="50000"/>
                  </a:schemeClr>
                </a:solidFill>
              </a:rPr>
              <a:t>Investigate the </a:t>
            </a:r>
            <a:r>
              <a:rPr lang="en-US" dirty="0">
                <a:solidFill>
                  <a:schemeClr val="bg1">
                    <a:lumMod val="50000"/>
                  </a:schemeClr>
                </a:solidFill>
              </a:rPr>
              <a:t>implications of the results of IAMs on </a:t>
            </a:r>
            <a:r>
              <a:rPr lang="en-US" dirty="0" smtClean="0">
                <a:solidFill>
                  <a:schemeClr val="bg1">
                    <a:lumMod val="50000"/>
                  </a:schemeClr>
                </a:solidFill>
              </a:rPr>
              <a:t>the local level focusing on centralized </a:t>
            </a:r>
            <a:r>
              <a:rPr lang="en-US" dirty="0">
                <a:solidFill>
                  <a:schemeClr val="bg1">
                    <a:lumMod val="50000"/>
                  </a:schemeClr>
                </a:solidFill>
              </a:rPr>
              <a:t>heat </a:t>
            </a:r>
            <a:r>
              <a:rPr lang="en-US" dirty="0" smtClean="0">
                <a:solidFill>
                  <a:schemeClr val="bg1">
                    <a:lumMod val="50000"/>
                  </a:schemeClr>
                </a:solidFill>
              </a:rPr>
              <a:t>networks</a:t>
            </a: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
        <p:nvSpPr>
          <p:cNvPr id="7" name="Titel 6"/>
          <p:cNvSpPr>
            <a:spLocks noGrp="1"/>
          </p:cNvSpPr>
          <p:nvPr>
            <p:ph type="title"/>
          </p:nvPr>
        </p:nvSpPr>
        <p:spPr/>
        <p:txBody>
          <a:bodyPr/>
          <a:lstStyle/>
          <a:p>
            <a:r>
              <a:rPr lang="en-US" dirty="0" smtClean="0"/>
              <a:t>Motivation</a:t>
            </a:r>
            <a:endParaRPr lang="en-US" dirty="0"/>
          </a:p>
        </p:txBody>
      </p:sp>
      <p:sp>
        <p:nvSpPr>
          <p:cNvPr id="6" name="Fußzeilenplatzhalter 5"/>
          <p:cNvSpPr>
            <a:spLocks noGrp="1"/>
          </p:cNvSpPr>
          <p:nvPr>
            <p:ph type="ftr" sz="quarter" idx="3"/>
          </p:nvPr>
        </p:nvSpPr>
        <p:spPr/>
        <p:txBody>
          <a:bodyPr/>
          <a:lstStyle/>
          <a:p>
            <a:pPr algn="ctr"/>
            <a:r>
              <a:rPr lang="en-US" dirty="0" smtClean="0"/>
              <a:t>Introduction (1/2)</a:t>
            </a:r>
            <a:endParaRPr lang="en-GB"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2</a:t>
            </a:fld>
            <a:endParaRPr lang="en-US" dirty="0"/>
          </a:p>
        </p:txBody>
      </p:sp>
    </p:spTree>
    <p:extLst>
      <p:ext uri="{BB962C8B-B14F-4D97-AF65-F5344CB8AC3E}">
        <p14:creationId xmlns:p14="http://schemas.microsoft.com/office/powerpoint/2010/main" val="3906654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nhaltsplatzhalter 8"/>
          <p:cNvSpPr>
            <a:spLocks noGrp="1"/>
          </p:cNvSpPr>
          <p:nvPr>
            <p:ph sz="half" idx="1"/>
          </p:nvPr>
        </p:nvSpPr>
        <p:spPr/>
        <p:txBody>
          <a:bodyPr/>
          <a:lstStyle/>
          <a:p>
            <a:pPr marL="342900" indent="-342900">
              <a:buFont typeface="Wingdings" panose="05000000000000000000" pitchFamily="2" charset="2"/>
              <a:buChar char="Ø"/>
            </a:pPr>
            <a:r>
              <a:rPr lang="en-US" dirty="0">
                <a:solidFill>
                  <a:schemeClr val="bg1">
                    <a:lumMod val="50000"/>
                  </a:schemeClr>
                </a:solidFill>
              </a:rPr>
              <a:t>Which </a:t>
            </a:r>
            <a:r>
              <a:rPr lang="en-US" b="1" dirty="0">
                <a:solidFill>
                  <a:schemeClr val="bg1">
                    <a:lumMod val="50000"/>
                  </a:schemeClr>
                </a:solidFill>
              </a:rPr>
              <a:t>downscaling </a:t>
            </a:r>
            <a:r>
              <a:rPr lang="en-US" b="1" dirty="0" smtClean="0">
                <a:solidFill>
                  <a:schemeClr val="bg1">
                    <a:lumMod val="50000"/>
                  </a:schemeClr>
                </a:solidFill>
              </a:rPr>
              <a:t>technique </a:t>
            </a:r>
            <a:r>
              <a:rPr lang="en-US" dirty="0">
                <a:solidFill>
                  <a:schemeClr val="bg1">
                    <a:lumMod val="50000"/>
                  </a:schemeClr>
                </a:solidFill>
              </a:rPr>
              <a:t>for heat generation technologies comes closer to </a:t>
            </a:r>
            <a:r>
              <a:rPr lang="en-US" b="1" dirty="0">
                <a:solidFill>
                  <a:schemeClr val="bg1">
                    <a:lumMod val="50000"/>
                  </a:schemeClr>
                </a:solidFill>
              </a:rPr>
              <a:t>predicting</a:t>
            </a:r>
            <a:r>
              <a:rPr lang="en-US" dirty="0">
                <a:solidFill>
                  <a:schemeClr val="bg1">
                    <a:lumMod val="50000"/>
                  </a:schemeClr>
                </a:solidFill>
              </a:rPr>
              <a:t> </a:t>
            </a:r>
            <a:r>
              <a:rPr lang="en-US" b="1" dirty="0" smtClean="0">
                <a:solidFill>
                  <a:schemeClr val="bg1">
                    <a:lumMod val="50000"/>
                  </a:schemeClr>
                </a:solidFill>
              </a:rPr>
              <a:t>centralized </a:t>
            </a:r>
            <a:r>
              <a:rPr lang="en-US" b="1" dirty="0">
                <a:solidFill>
                  <a:schemeClr val="bg1">
                    <a:lumMod val="50000"/>
                  </a:schemeClr>
                </a:solidFill>
              </a:rPr>
              <a:t>heat networks </a:t>
            </a:r>
            <a:r>
              <a:rPr lang="en-US" dirty="0">
                <a:solidFill>
                  <a:schemeClr val="bg1">
                    <a:lumMod val="50000"/>
                  </a:schemeClr>
                </a:solidFill>
              </a:rPr>
              <a:t>in the residential and commercial heat </a:t>
            </a:r>
            <a:r>
              <a:rPr lang="en-US" dirty="0" smtClean="0">
                <a:solidFill>
                  <a:schemeClr val="bg1">
                    <a:lumMod val="50000"/>
                  </a:schemeClr>
                </a:solidFill>
              </a:rPr>
              <a:t>supply 2050 accounting </a:t>
            </a:r>
            <a:r>
              <a:rPr lang="en-US" dirty="0">
                <a:solidFill>
                  <a:schemeClr val="bg1">
                    <a:lumMod val="50000"/>
                  </a:schemeClr>
                </a:solidFill>
              </a:rPr>
              <a:t>for heat generation technologies‘ infrastructure needs on a high spatial granularity</a:t>
            </a:r>
            <a:r>
              <a:rPr lang="en-US" dirty="0" smtClean="0">
                <a:solidFill>
                  <a:schemeClr val="bg1">
                    <a:lumMod val="50000"/>
                  </a:schemeClr>
                </a:solidFill>
              </a:rPr>
              <a:t>?</a:t>
            </a:r>
          </a:p>
          <a:p>
            <a:pPr marL="342900" indent="-342900">
              <a:buFont typeface="Wingdings" panose="05000000000000000000" pitchFamily="2" charset="2"/>
              <a:buChar char="Ø"/>
            </a:pPr>
            <a:r>
              <a:rPr lang="en-US" dirty="0">
                <a:solidFill>
                  <a:schemeClr val="bg1">
                    <a:lumMod val="50000"/>
                  </a:schemeClr>
                </a:solidFill>
              </a:rPr>
              <a:t>What is the </a:t>
            </a:r>
            <a:r>
              <a:rPr lang="en-US" b="1" dirty="0">
                <a:solidFill>
                  <a:schemeClr val="bg1">
                    <a:lumMod val="50000"/>
                  </a:schemeClr>
                </a:solidFill>
              </a:rPr>
              <a:t>gap </a:t>
            </a:r>
            <a:r>
              <a:rPr lang="en-US" dirty="0">
                <a:solidFill>
                  <a:schemeClr val="bg1">
                    <a:lumMod val="50000"/>
                  </a:schemeClr>
                </a:solidFill>
              </a:rPr>
              <a:t>in</a:t>
            </a:r>
            <a:r>
              <a:rPr lang="en-US" b="1" dirty="0">
                <a:solidFill>
                  <a:schemeClr val="bg1">
                    <a:lumMod val="50000"/>
                  </a:schemeClr>
                </a:solidFill>
              </a:rPr>
              <a:t> heat density</a:t>
            </a:r>
            <a:r>
              <a:rPr lang="en-US" dirty="0">
                <a:solidFill>
                  <a:schemeClr val="bg1">
                    <a:lumMod val="50000"/>
                  </a:schemeClr>
                </a:solidFill>
              </a:rPr>
              <a:t> between centralized heat networks obtained from different European </a:t>
            </a:r>
            <a:r>
              <a:rPr lang="en-US" b="1" dirty="0">
                <a:solidFill>
                  <a:schemeClr val="bg1">
                    <a:lumMod val="50000"/>
                  </a:schemeClr>
                </a:solidFill>
              </a:rPr>
              <a:t>decarbonization scenarios </a:t>
            </a:r>
            <a:r>
              <a:rPr lang="en-US" dirty="0" smtClean="0">
                <a:solidFill>
                  <a:schemeClr val="bg1">
                    <a:lumMod val="50000"/>
                  </a:schemeClr>
                </a:solidFill>
              </a:rPr>
              <a:t>and </a:t>
            </a:r>
            <a:r>
              <a:rPr lang="en-US" b="1" dirty="0" smtClean="0">
                <a:solidFill>
                  <a:schemeClr val="bg1">
                    <a:lumMod val="50000"/>
                  </a:schemeClr>
                </a:solidFill>
              </a:rPr>
              <a:t>today’s</a:t>
            </a:r>
            <a:r>
              <a:rPr lang="en-US" dirty="0" smtClean="0">
                <a:solidFill>
                  <a:schemeClr val="bg1">
                    <a:lumMod val="50000"/>
                  </a:schemeClr>
                </a:solidFill>
              </a:rPr>
              <a:t> </a:t>
            </a:r>
            <a:r>
              <a:rPr lang="en-US" dirty="0">
                <a:solidFill>
                  <a:schemeClr val="bg1">
                    <a:lumMod val="50000"/>
                  </a:schemeClr>
                </a:solidFill>
              </a:rPr>
              <a:t>centralized heat networks</a:t>
            </a:r>
            <a:r>
              <a:rPr lang="en-US" dirty="0" smtClean="0">
                <a:solidFill>
                  <a:schemeClr val="bg1">
                    <a:lumMod val="50000"/>
                  </a:schemeClr>
                </a:solidFill>
              </a:rPr>
              <a:t>?</a:t>
            </a:r>
          </a:p>
          <a:p>
            <a:pPr marL="342900" indent="-342900">
              <a:buFont typeface="Wingdings" panose="05000000000000000000" pitchFamily="2" charset="2"/>
              <a:buChar char="Ø"/>
            </a:pPr>
            <a:r>
              <a:rPr lang="en-US" dirty="0">
                <a:solidFill>
                  <a:schemeClr val="bg1">
                    <a:lumMod val="50000"/>
                  </a:schemeClr>
                </a:solidFill>
              </a:rPr>
              <a:t>What, if any, are the </a:t>
            </a:r>
            <a:r>
              <a:rPr lang="en-US" b="1" dirty="0">
                <a:solidFill>
                  <a:schemeClr val="bg1">
                    <a:lumMod val="50000"/>
                  </a:schemeClr>
                </a:solidFill>
              </a:rPr>
              <a:t>implications</a:t>
            </a:r>
            <a:r>
              <a:rPr lang="en-US" dirty="0">
                <a:solidFill>
                  <a:schemeClr val="bg1">
                    <a:lumMod val="50000"/>
                  </a:schemeClr>
                </a:solidFill>
              </a:rPr>
              <a:t> of such predicted centralized heat networks and corresponding heat densities </a:t>
            </a:r>
            <a:r>
              <a:rPr lang="en-US" dirty="0" smtClean="0">
                <a:solidFill>
                  <a:schemeClr val="bg1">
                    <a:lumMod val="50000"/>
                  </a:schemeClr>
                </a:solidFill>
              </a:rPr>
              <a:t>in </a:t>
            </a:r>
            <a:r>
              <a:rPr lang="en-US" dirty="0">
                <a:solidFill>
                  <a:schemeClr val="bg1">
                    <a:lumMod val="50000"/>
                  </a:schemeClr>
                </a:solidFill>
              </a:rPr>
              <a:t>the context of benchmarking the </a:t>
            </a:r>
            <a:r>
              <a:rPr lang="en-US" b="1" dirty="0">
                <a:solidFill>
                  <a:schemeClr val="bg1">
                    <a:lumMod val="50000"/>
                  </a:schemeClr>
                </a:solidFill>
              </a:rPr>
              <a:t>efficiency</a:t>
            </a:r>
            <a:r>
              <a:rPr lang="en-US" dirty="0">
                <a:solidFill>
                  <a:schemeClr val="bg1">
                    <a:lumMod val="50000"/>
                  </a:schemeClr>
                </a:solidFill>
              </a:rPr>
              <a:t> of </a:t>
            </a:r>
            <a:r>
              <a:rPr lang="en-US" b="1" dirty="0">
                <a:solidFill>
                  <a:schemeClr val="bg1">
                    <a:lumMod val="50000"/>
                  </a:schemeClr>
                </a:solidFill>
              </a:rPr>
              <a:t>heat supply companies</a:t>
            </a:r>
            <a:r>
              <a:rPr lang="en-US" dirty="0" smtClean="0">
                <a:solidFill>
                  <a:schemeClr val="bg1">
                    <a:lumMod val="50000"/>
                  </a:schemeClr>
                </a:solidFill>
              </a:rPr>
              <a:t>?</a:t>
            </a:r>
          </a:p>
          <a:p>
            <a:pPr marL="342900" indent="-342900">
              <a:buFont typeface="Arial" panose="020B0604020202020204" pitchFamily="34" charset="0"/>
              <a:buChar char="•"/>
            </a:pPr>
            <a:endParaRPr lang="en-US" dirty="0"/>
          </a:p>
        </p:txBody>
      </p:sp>
      <p:sp>
        <p:nvSpPr>
          <p:cNvPr id="8" name="Titel 7"/>
          <p:cNvSpPr>
            <a:spLocks noGrp="1"/>
          </p:cNvSpPr>
          <p:nvPr>
            <p:ph type="title"/>
          </p:nvPr>
        </p:nvSpPr>
        <p:spPr/>
        <p:txBody>
          <a:bodyPr/>
          <a:lstStyle/>
          <a:p>
            <a:r>
              <a:rPr lang="de-AT" dirty="0"/>
              <a:t>Core </a:t>
            </a:r>
            <a:r>
              <a:rPr lang="de-AT" dirty="0" err="1"/>
              <a:t>objective</a:t>
            </a:r>
            <a:r>
              <a:rPr lang="de-AT" dirty="0"/>
              <a:t> </a:t>
            </a:r>
            <a:r>
              <a:rPr lang="de-AT" dirty="0" err="1"/>
              <a:t>and</a:t>
            </a:r>
            <a:r>
              <a:rPr lang="de-AT" dirty="0"/>
              <a:t> </a:t>
            </a:r>
            <a:r>
              <a:rPr lang="de-AT" dirty="0" err="1"/>
              <a:t>main</a:t>
            </a:r>
            <a:r>
              <a:rPr lang="de-AT" dirty="0"/>
              <a:t> </a:t>
            </a:r>
            <a:r>
              <a:rPr lang="de-AT" dirty="0" err="1"/>
              <a:t>research</a:t>
            </a:r>
            <a:r>
              <a:rPr lang="de-AT" dirty="0"/>
              <a:t> </a:t>
            </a:r>
            <a:r>
              <a:rPr lang="de-AT" dirty="0" err="1"/>
              <a:t>question</a:t>
            </a:r>
            <a:endParaRPr lang="en-US" dirty="0"/>
          </a:p>
        </p:txBody>
      </p:sp>
      <p:sp>
        <p:nvSpPr>
          <p:cNvPr id="6" name="Fußzeilenplatzhalter 5"/>
          <p:cNvSpPr>
            <a:spLocks noGrp="1"/>
          </p:cNvSpPr>
          <p:nvPr>
            <p:ph type="ftr" sz="quarter" idx="3"/>
          </p:nvPr>
        </p:nvSpPr>
        <p:spPr/>
        <p:txBody>
          <a:bodyPr/>
          <a:lstStyle/>
          <a:p>
            <a:pPr algn="ctr"/>
            <a:r>
              <a:rPr lang="en-US" dirty="0" smtClean="0"/>
              <a:t>Introduction (2/2)</a:t>
            </a:r>
            <a:endParaRPr lang="en-GB"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3</a:t>
            </a:fld>
            <a:endParaRPr lang="en-US" dirty="0"/>
          </a:p>
        </p:txBody>
      </p:sp>
    </p:spTree>
    <p:extLst>
      <p:ext uri="{BB962C8B-B14F-4D97-AF65-F5344CB8AC3E}">
        <p14:creationId xmlns:p14="http://schemas.microsoft.com/office/powerpoint/2010/main" val="912474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5"/>
          </p:nvPr>
        </p:nvSpPr>
        <p:spPr/>
        <p:txBody>
          <a:bodyPr/>
          <a:lstStyle/>
          <a:p>
            <a:fld id="{838B0777-827F-8D42-90B1-61394C340E65}" type="slidenum">
              <a:rPr lang="en-US" smtClean="0"/>
              <a:pPr/>
              <a:t>4</a:t>
            </a:fld>
            <a:endParaRPr lang="en-US" dirty="0"/>
          </a:p>
        </p:txBody>
      </p:sp>
      <p:sp>
        <p:nvSpPr>
          <p:cNvPr id="2" name="Titel 1"/>
          <p:cNvSpPr>
            <a:spLocks noGrp="1"/>
          </p:cNvSpPr>
          <p:nvPr>
            <p:ph type="title"/>
          </p:nvPr>
        </p:nvSpPr>
        <p:spPr/>
        <p:txBody>
          <a:bodyPr/>
          <a:lstStyle/>
          <a:p>
            <a:r>
              <a:rPr lang="en-US" dirty="0" smtClean="0"/>
              <a:t>Methodology</a:t>
            </a:r>
            <a:endParaRPr lang="en-US" dirty="0"/>
          </a:p>
        </p:txBody>
      </p:sp>
      <p:sp>
        <p:nvSpPr>
          <p:cNvPr id="11" name="Inhaltsplatzhalter 10"/>
          <p:cNvSpPr>
            <a:spLocks noGrp="1"/>
          </p:cNvSpPr>
          <p:nvPr>
            <p:ph sz="half" idx="1"/>
          </p:nvPr>
        </p:nvSpPr>
        <p:spPr/>
        <p:txBody>
          <a:bodyPr/>
          <a:lstStyle/>
          <a:p>
            <a:pPr marL="342900" indent="-342900">
              <a:buFont typeface="Arial" panose="020B0604020202020204" pitchFamily="34" charset="0"/>
              <a:buChar char="•"/>
            </a:pPr>
            <a:r>
              <a:rPr lang="en-US" dirty="0" smtClean="0">
                <a:solidFill>
                  <a:schemeClr val="bg1">
                    <a:lumMod val="50000"/>
                  </a:schemeClr>
                </a:solidFill>
              </a:rPr>
              <a:t>Two downscaling algorithms on different spatial granularity levels are developed </a:t>
            </a:r>
          </a:p>
          <a:p>
            <a:pPr marL="342900" indent="-342900">
              <a:buFont typeface="Arial" panose="020B0604020202020204" pitchFamily="34" charset="0"/>
              <a:buChar char="•"/>
            </a:pPr>
            <a:r>
              <a:rPr lang="en-US" dirty="0" smtClean="0">
                <a:solidFill>
                  <a:schemeClr val="bg1">
                    <a:lumMod val="50000"/>
                  </a:schemeClr>
                </a:solidFill>
              </a:rPr>
              <a:t>Sequential downscaling from the country to the sub-region level (35 in Austria)</a:t>
            </a:r>
          </a:p>
          <a:p>
            <a:pPr marL="1028700" lvl="1" indent="-342900">
              <a:buFont typeface="Arial" panose="020B0604020202020204" pitchFamily="34" charset="0"/>
              <a:buChar char="•"/>
            </a:pPr>
            <a:r>
              <a:rPr lang="en-US" dirty="0" smtClean="0">
                <a:solidFill>
                  <a:schemeClr val="bg1">
                    <a:lumMod val="50000"/>
                  </a:schemeClr>
                </a:solidFill>
              </a:rPr>
              <a:t>Population density as criteria</a:t>
            </a:r>
          </a:p>
          <a:p>
            <a:pPr marL="1028700" lvl="1" indent="-342900">
              <a:buFont typeface="Arial" panose="020B0604020202020204" pitchFamily="34" charset="0"/>
              <a:buChar char="•"/>
            </a:pPr>
            <a:r>
              <a:rPr lang="en-US" dirty="0" smtClean="0">
                <a:solidFill>
                  <a:schemeClr val="bg1">
                    <a:lumMod val="50000"/>
                  </a:schemeClr>
                </a:solidFill>
              </a:rPr>
              <a:t>Infrastructure/network requirements of heat generation technology</a:t>
            </a:r>
          </a:p>
          <a:p>
            <a:pPr marL="342900" indent="-342900">
              <a:buFont typeface="Arial" panose="020B0604020202020204" pitchFamily="34" charset="0"/>
              <a:buChar char="•"/>
            </a:pPr>
            <a:r>
              <a:rPr lang="en-US" dirty="0" smtClean="0">
                <a:solidFill>
                  <a:schemeClr val="bg1">
                    <a:lumMod val="50000"/>
                  </a:schemeClr>
                </a:solidFill>
              </a:rPr>
              <a:t>Iterative downscaling from the sub-region to the small sub-region level (2095 in Austria)</a:t>
            </a:r>
          </a:p>
          <a:p>
            <a:pPr marL="1028700" lvl="1" indent="-342900">
              <a:buFont typeface="Arial" panose="020B0604020202020204" pitchFamily="34" charset="0"/>
              <a:buChar char="•"/>
            </a:pPr>
            <a:r>
              <a:rPr lang="en-US" dirty="0" smtClean="0">
                <a:solidFill>
                  <a:schemeClr val="bg1">
                    <a:lumMod val="50000"/>
                  </a:schemeClr>
                </a:solidFill>
              </a:rPr>
              <a:t>Based on graph-theory</a:t>
            </a:r>
          </a:p>
          <a:p>
            <a:pPr marL="1028700" lvl="1" indent="-342900">
              <a:buFont typeface="Arial" panose="020B0604020202020204" pitchFamily="34" charset="0"/>
              <a:buChar char="•"/>
            </a:pPr>
            <a:r>
              <a:rPr lang="en-US" dirty="0" smtClean="0">
                <a:solidFill>
                  <a:schemeClr val="bg1">
                    <a:lumMod val="50000"/>
                  </a:schemeClr>
                </a:solidFill>
              </a:rPr>
              <a:t>Benchmarking using tailor-made indicators  </a:t>
            </a:r>
          </a:p>
          <a:p>
            <a:pPr marL="1028700" lvl="1" indent="-342900">
              <a:buFont typeface="Arial" panose="020B0604020202020204" pitchFamily="34" charset="0"/>
              <a:buChar char="•"/>
            </a:pPr>
            <a:endParaRPr lang="en-US" dirty="0" smtClean="0"/>
          </a:p>
          <a:p>
            <a:pPr marL="1028700" lvl="1" indent="-342900">
              <a:buFont typeface="Arial" panose="020B0604020202020204" pitchFamily="34" charset="0"/>
              <a:buChar char="•"/>
            </a:pPr>
            <a:endParaRPr lang="en-US" dirty="0"/>
          </a:p>
        </p:txBody>
      </p:sp>
      <p:pic>
        <p:nvPicPr>
          <p:cNvPr id="32" name="Inhaltsplatzhalter 31"/>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7169754" y="1612682"/>
            <a:ext cx="3834308" cy="3834306"/>
          </a:xfrm>
        </p:spPr>
      </p:pic>
      <p:sp>
        <p:nvSpPr>
          <p:cNvPr id="34" name="Fußzeilenplatzhalter 33"/>
          <p:cNvSpPr>
            <a:spLocks noGrp="1"/>
          </p:cNvSpPr>
          <p:nvPr>
            <p:ph type="ftr" sz="quarter" idx="3"/>
          </p:nvPr>
        </p:nvSpPr>
        <p:spPr/>
        <p:txBody>
          <a:bodyPr/>
          <a:lstStyle/>
          <a:p>
            <a:pPr algn="ctr"/>
            <a:r>
              <a:rPr lang="en-US" dirty="0" smtClean="0"/>
              <a:t>Methodology </a:t>
            </a:r>
            <a:endParaRPr lang="en-GB" dirty="0"/>
          </a:p>
        </p:txBody>
      </p:sp>
    </p:spTree>
    <p:extLst>
      <p:ext uri="{BB962C8B-B14F-4D97-AF65-F5344CB8AC3E}">
        <p14:creationId xmlns:p14="http://schemas.microsoft.com/office/powerpoint/2010/main" val="4083069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5</a:t>
            </a:fld>
            <a:endParaRPr lang="en-US" dirty="0"/>
          </a:p>
        </p:txBody>
      </p:sp>
      <p:pic>
        <p:nvPicPr>
          <p:cNvPr id="7" name="Inhaltsplatzhalt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901868" y="545535"/>
            <a:ext cx="8388264" cy="5766930"/>
          </a:xfrm>
        </p:spPr>
      </p:pic>
      <p:sp>
        <p:nvSpPr>
          <p:cNvPr id="4" name="Fußzeilenplatzhalter 3"/>
          <p:cNvSpPr>
            <a:spLocks noGrp="1"/>
          </p:cNvSpPr>
          <p:nvPr>
            <p:ph type="ftr" sz="quarter" idx="3"/>
          </p:nvPr>
        </p:nvSpPr>
        <p:spPr/>
        <p:txBody>
          <a:bodyPr/>
          <a:lstStyle/>
          <a:p>
            <a:pPr algn="ctr"/>
            <a:r>
              <a:rPr lang="en-US" dirty="0" smtClean="0"/>
              <a:t>Results (1/4)</a:t>
            </a:r>
            <a:endParaRPr lang="en-GB" dirty="0"/>
          </a:p>
        </p:txBody>
      </p:sp>
    </p:spTree>
    <p:extLst>
      <p:ext uri="{BB962C8B-B14F-4D97-AF65-F5344CB8AC3E}">
        <p14:creationId xmlns:p14="http://schemas.microsoft.com/office/powerpoint/2010/main" val="3014675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6</a:t>
            </a:fld>
            <a:endParaRPr lang="en-US" dirty="0"/>
          </a:p>
        </p:txBody>
      </p:sp>
      <p:pic>
        <p:nvPicPr>
          <p:cNvPr id="4" name="Inhaltsplatzhalt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95605" y="541228"/>
            <a:ext cx="8400790" cy="5775544"/>
          </a:xfrm>
        </p:spPr>
      </p:pic>
      <p:sp>
        <p:nvSpPr>
          <p:cNvPr id="5" name="Fußzeilenplatzhalter 4"/>
          <p:cNvSpPr>
            <a:spLocks noGrp="1"/>
          </p:cNvSpPr>
          <p:nvPr>
            <p:ph type="ftr" sz="quarter" idx="3"/>
          </p:nvPr>
        </p:nvSpPr>
        <p:spPr/>
        <p:txBody>
          <a:bodyPr/>
          <a:lstStyle/>
          <a:p>
            <a:pPr algn="ctr"/>
            <a:r>
              <a:rPr lang="en-US" dirty="0" smtClean="0"/>
              <a:t>Results (2/4) </a:t>
            </a:r>
            <a:endParaRPr lang="en-GB" dirty="0"/>
          </a:p>
        </p:txBody>
      </p:sp>
    </p:spTree>
    <p:extLst>
      <p:ext uri="{BB962C8B-B14F-4D97-AF65-F5344CB8AC3E}">
        <p14:creationId xmlns:p14="http://schemas.microsoft.com/office/powerpoint/2010/main" val="3964037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7</a:t>
            </a:fld>
            <a:endParaRPr lang="en-US" dirty="0"/>
          </a:p>
        </p:txBody>
      </p:sp>
      <p:sp>
        <p:nvSpPr>
          <p:cNvPr id="4" name="Fußzeilenplatzhalter 3"/>
          <p:cNvSpPr>
            <a:spLocks noGrp="1"/>
          </p:cNvSpPr>
          <p:nvPr>
            <p:ph type="ftr" sz="quarter" idx="3"/>
          </p:nvPr>
        </p:nvSpPr>
        <p:spPr/>
        <p:txBody>
          <a:bodyPr/>
          <a:lstStyle/>
          <a:p>
            <a:pPr algn="ctr"/>
            <a:r>
              <a:rPr lang="en-US" dirty="0" smtClean="0"/>
              <a:t>Results (3/4)</a:t>
            </a:r>
            <a:endParaRPr lang="en-GB" dirty="0"/>
          </a:p>
        </p:txBody>
      </p:sp>
      <p:pic>
        <p:nvPicPr>
          <p:cNvPr id="6" name="Inhaltsplatzhalt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002338" y="614608"/>
            <a:ext cx="8187324" cy="5628784"/>
          </a:xfrm>
        </p:spPr>
      </p:pic>
    </p:spTree>
    <p:extLst>
      <p:ext uri="{BB962C8B-B14F-4D97-AF65-F5344CB8AC3E}">
        <p14:creationId xmlns:p14="http://schemas.microsoft.com/office/powerpoint/2010/main" val="2540508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8</a:t>
            </a:fld>
            <a:endParaRPr lang="en-US" dirty="0"/>
          </a:p>
        </p:txBody>
      </p:sp>
      <p:pic>
        <p:nvPicPr>
          <p:cNvPr id="8" name="Inhaltsplatzhalter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902129" y="545714"/>
            <a:ext cx="8387742" cy="5766572"/>
          </a:xfrm>
        </p:spPr>
      </p:pic>
      <p:sp>
        <p:nvSpPr>
          <p:cNvPr id="9" name="Fußzeilenplatzhalter 8"/>
          <p:cNvSpPr>
            <a:spLocks noGrp="1"/>
          </p:cNvSpPr>
          <p:nvPr>
            <p:ph type="ftr" sz="quarter" idx="3"/>
          </p:nvPr>
        </p:nvSpPr>
        <p:spPr/>
        <p:txBody>
          <a:bodyPr/>
          <a:lstStyle/>
          <a:p>
            <a:pPr algn="ctr"/>
            <a:r>
              <a:rPr lang="en-US" dirty="0" smtClean="0"/>
              <a:t>Results (4/4)</a:t>
            </a:r>
            <a:endParaRPr lang="en-GB" dirty="0"/>
          </a:p>
        </p:txBody>
      </p:sp>
    </p:spTree>
    <p:extLst>
      <p:ext uri="{BB962C8B-B14F-4D97-AF65-F5344CB8AC3E}">
        <p14:creationId xmlns:p14="http://schemas.microsoft.com/office/powerpoint/2010/main" val="154816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9</a:t>
            </a:fld>
            <a:endParaRPr lang="en-US" dirty="0"/>
          </a:p>
        </p:txBody>
      </p:sp>
      <p:sp>
        <p:nvSpPr>
          <p:cNvPr id="3" name="Inhaltsplatzhalter 2"/>
          <p:cNvSpPr>
            <a:spLocks noGrp="1"/>
          </p:cNvSpPr>
          <p:nvPr>
            <p:ph sz="half" idx="1"/>
          </p:nvPr>
        </p:nvSpPr>
        <p:spPr/>
        <p:txBody>
          <a:bodyPr/>
          <a:lstStyle/>
          <a:p>
            <a:pPr marL="342900" indent="-342900">
              <a:buFont typeface="Wingdings" panose="05000000000000000000" pitchFamily="2" charset="2"/>
              <a:buChar char="q"/>
            </a:pPr>
            <a:r>
              <a:rPr lang="en-US" dirty="0" smtClean="0"/>
              <a:t>Enhance figures of the results (</a:t>
            </a:r>
            <a:r>
              <a:rPr lang="en-US" i="1" dirty="0" smtClean="0"/>
              <a:t>more intuitive</a:t>
            </a:r>
            <a:r>
              <a:rPr lang="en-US" dirty="0" smtClean="0"/>
              <a:t> </a:t>
            </a:r>
            <a:r>
              <a:rPr lang="en-US" dirty="0" smtClean="0">
                <a:sym typeface="Wingdings" panose="05000000000000000000" pitchFamily="2" charset="2"/>
              </a:rPr>
              <a:t>)</a:t>
            </a:r>
          </a:p>
          <a:p>
            <a:pPr marL="342900" indent="-342900">
              <a:buFont typeface="Wingdings" panose="05000000000000000000" pitchFamily="2" charset="2"/>
              <a:buChar char="q"/>
            </a:pPr>
            <a:r>
              <a:rPr lang="en-US" dirty="0" smtClean="0">
                <a:sym typeface="Wingdings" panose="05000000000000000000" pitchFamily="2" charset="2"/>
              </a:rPr>
              <a:t>Progress with the paper manuscript </a:t>
            </a:r>
          </a:p>
          <a:p>
            <a:pPr marL="1028700" lvl="1" indent="-342900">
              <a:buFont typeface="Wingdings" panose="05000000000000000000" pitchFamily="2" charset="2"/>
              <a:buChar char="ü"/>
            </a:pPr>
            <a:r>
              <a:rPr lang="en-US" dirty="0" smtClean="0">
                <a:sym typeface="Wingdings" panose="05000000000000000000" pitchFamily="2" charset="2"/>
              </a:rPr>
              <a:t>Structure of the manuscript</a:t>
            </a:r>
          </a:p>
          <a:p>
            <a:pPr marL="1028700" lvl="1" indent="-342900">
              <a:buFont typeface="Wingdings" panose="05000000000000000000" pitchFamily="2" charset="2"/>
              <a:buChar char="ü"/>
            </a:pPr>
            <a:r>
              <a:rPr lang="en-US" dirty="0" smtClean="0">
                <a:sym typeface="Wingdings" panose="05000000000000000000" pitchFamily="2" charset="2"/>
              </a:rPr>
              <a:t>Draft version of the result chapter (inclusive first iteration with supervisor)</a:t>
            </a:r>
          </a:p>
          <a:p>
            <a:pPr marL="342900" indent="-342900">
              <a:buFont typeface="Wingdings" panose="05000000000000000000" pitchFamily="2" charset="2"/>
              <a:buChar char="q"/>
            </a:pPr>
            <a:r>
              <a:rPr lang="en-US" dirty="0" smtClean="0">
                <a:sym typeface="Wingdings" panose="05000000000000000000" pitchFamily="2" charset="2"/>
              </a:rPr>
              <a:t>Publish the software code as an open-source python package  </a:t>
            </a:r>
          </a:p>
          <a:p>
            <a:pPr marL="1028700" lvl="1" indent="-342900">
              <a:buFont typeface="Wingdings" panose="05000000000000000000" pitchFamily="2" charset="2"/>
              <a:buChar char="q"/>
            </a:pPr>
            <a:r>
              <a:rPr lang="en-US" dirty="0" smtClean="0">
                <a:sym typeface="Wingdings" panose="05000000000000000000" pitchFamily="2" charset="2"/>
              </a:rPr>
              <a:t>Coding best practices </a:t>
            </a:r>
          </a:p>
          <a:p>
            <a:pPr marL="1028700" lvl="1" indent="-342900">
              <a:buFont typeface="Wingdings" panose="05000000000000000000" pitchFamily="2" charset="2"/>
              <a:buChar char="q"/>
            </a:pPr>
            <a:r>
              <a:rPr lang="en-US" dirty="0" smtClean="0">
                <a:sym typeface="Wingdings" panose="05000000000000000000" pitchFamily="2" charset="2"/>
              </a:rPr>
              <a:t>Documentation</a:t>
            </a:r>
          </a:p>
          <a:p>
            <a:pPr marL="1028700" lvl="1" indent="-342900">
              <a:buFont typeface="Wingdings" panose="05000000000000000000" pitchFamily="2" charset="2"/>
              <a:buChar char="q"/>
            </a:pPr>
            <a:r>
              <a:rPr lang="en-US" dirty="0" smtClean="0">
                <a:sym typeface="Wingdings" panose="05000000000000000000" pitchFamily="2" charset="2"/>
              </a:rPr>
              <a:t>Testing functions</a:t>
            </a:r>
          </a:p>
          <a:p>
            <a:pPr marL="1028700" lvl="1" indent="-342900">
              <a:buFont typeface="Wingdings" panose="05000000000000000000" pitchFamily="2" charset="2"/>
              <a:buChar char="q"/>
            </a:pPr>
            <a:r>
              <a:rPr lang="en-US" dirty="0" smtClean="0">
                <a:sym typeface="Wingdings" panose="05000000000000000000" pitchFamily="2" charset="2"/>
              </a:rPr>
              <a:t>Showcase examples, etc. </a:t>
            </a:r>
          </a:p>
          <a:p>
            <a:pPr marL="1028700" lvl="1" indent="-342900">
              <a:buFont typeface="Wingdings" panose="05000000000000000000" pitchFamily="2" charset="2"/>
              <a:buChar char="ü"/>
            </a:pPr>
            <a:endParaRPr lang="en-US" dirty="0" smtClean="0">
              <a:sym typeface="Wingdings" panose="05000000000000000000" pitchFamily="2" charset="2"/>
            </a:endParaRPr>
          </a:p>
          <a:p>
            <a:pPr marL="1028700" lvl="1" indent="-342900">
              <a:buFont typeface="Wingdings" panose="05000000000000000000" pitchFamily="2" charset="2"/>
              <a:buChar char="ü"/>
            </a:pPr>
            <a:endParaRPr lang="en-US" dirty="0" smtClean="0">
              <a:sym typeface="Wingdings" panose="05000000000000000000" pitchFamily="2" charset="2"/>
            </a:endParaRPr>
          </a:p>
        </p:txBody>
      </p:sp>
      <p:sp>
        <p:nvSpPr>
          <p:cNvPr id="4" name="Titel 3"/>
          <p:cNvSpPr>
            <a:spLocks noGrp="1"/>
          </p:cNvSpPr>
          <p:nvPr>
            <p:ph type="title"/>
          </p:nvPr>
        </p:nvSpPr>
        <p:spPr/>
        <p:txBody>
          <a:bodyPr/>
          <a:lstStyle/>
          <a:p>
            <a:r>
              <a:rPr lang="en-US" dirty="0" smtClean="0"/>
              <a:t>Outlook until the final colloquium </a:t>
            </a:r>
            <a:endParaRPr lang="en-US" dirty="0"/>
          </a:p>
        </p:txBody>
      </p:sp>
      <p:sp>
        <p:nvSpPr>
          <p:cNvPr id="5" name="Fußzeilenplatzhalter 4"/>
          <p:cNvSpPr>
            <a:spLocks noGrp="1"/>
          </p:cNvSpPr>
          <p:nvPr>
            <p:ph type="ftr" sz="quarter" idx="3"/>
          </p:nvPr>
        </p:nvSpPr>
        <p:spPr/>
        <p:txBody>
          <a:bodyPr/>
          <a:lstStyle/>
          <a:p>
            <a:r>
              <a:rPr lang="en-US" dirty="0" smtClean="0"/>
              <a:t>FOOTER - </a:t>
            </a:r>
            <a:r>
              <a:rPr lang="en-US" dirty="0" err="1" smtClean="0"/>
              <a:t>Goto</a:t>
            </a:r>
            <a:r>
              <a:rPr lang="en-US" dirty="0" smtClean="0"/>
              <a:t> 'Insert &gt; Header and footer &gt; Footer'</a:t>
            </a:r>
            <a:endParaRPr lang="en-GB" dirty="0"/>
          </a:p>
        </p:txBody>
      </p:sp>
    </p:spTree>
    <p:extLst>
      <p:ext uri="{BB962C8B-B14F-4D97-AF65-F5344CB8AC3E}">
        <p14:creationId xmlns:p14="http://schemas.microsoft.com/office/powerpoint/2010/main" val="507768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D93C57-A7ED-44E6-88BF-DA3984EE19E6}">
  <ds:schemaRefs>
    <ds:schemaRef ds:uri="http://purl.org/dc/elements/1.1/"/>
    <ds:schemaRef ds:uri="06814371-4dd9-40ea-9cc7-40b39613c6ae"/>
    <ds:schemaRef ds:uri="http://purl.org/dc/dcmitype/"/>
    <ds:schemaRef ds:uri="http://schemas.microsoft.com/office/infopath/2007/PartnerControls"/>
    <ds:schemaRef ds:uri="749ef8e9-4186-4c55-b2d4-b1c3f2fa9400"/>
    <ds:schemaRef ds:uri="http://www.w3.org/XML/1998/namespace"/>
    <ds:schemaRef ds:uri="http://schemas.microsoft.com/office/2006/documentManagement/types"/>
    <ds:schemaRef ds:uri="http://schemas.openxmlformats.org/package/2006/metadata/core-properties"/>
    <ds:schemaRef ds:uri="0689c177-5e19-464b-8532-40aa8fde3a94"/>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4.xml><?xml version="1.0" encoding="utf-8"?>
<ds:datastoreItem xmlns:ds="http://schemas.openxmlformats.org/officeDocument/2006/customXml" ds:itemID="{B0542633-460B-4F10-AED0-D9CC98DDA49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905</Words>
  <Application>Microsoft Office PowerPoint</Application>
  <PresentationFormat>Breitbild</PresentationFormat>
  <Paragraphs>65</Paragraphs>
  <Slides>10</Slides>
  <Notes>8</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10</vt:i4>
      </vt:variant>
    </vt:vector>
  </HeadingPairs>
  <TitlesOfParts>
    <vt:vector size="17" baseType="lpstr">
      <vt:lpstr>Arial</vt:lpstr>
      <vt:lpstr>Calibri</vt:lpstr>
      <vt:lpstr>Courier New</vt:lpstr>
      <vt:lpstr>Tahoma</vt:lpstr>
      <vt:lpstr>Wingdings</vt:lpstr>
      <vt:lpstr>Office Theme</vt:lpstr>
      <vt:lpstr>IIASA alternatives</vt:lpstr>
      <vt:lpstr>Benchmarking local network topology of sustainable heat supply</vt:lpstr>
      <vt:lpstr>Motivation</vt:lpstr>
      <vt:lpstr>Core objective and main research question</vt:lpstr>
      <vt:lpstr>Methodology</vt:lpstr>
      <vt:lpstr>PowerPoint-Präsentation</vt:lpstr>
      <vt:lpstr>PowerPoint-Präsentation</vt:lpstr>
      <vt:lpstr>PowerPoint-Präsentation</vt:lpstr>
      <vt:lpstr>PowerPoint-Präsentation</vt:lpstr>
      <vt:lpstr>Outlook until the final colloquium </vt:lpstr>
      <vt:lpstr>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Sebastian Zwickl (TUW-EEG)</cp:lastModifiedBy>
  <cp:revision>90</cp:revision>
  <cp:lastPrinted>2018-09-04T06:30:47Z</cp:lastPrinted>
  <dcterms:created xsi:type="dcterms:W3CDTF">2019-05-17T07:14:44Z</dcterms:created>
  <dcterms:modified xsi:type="dcterms:W3CDTF">2021-07-15T11:57:48Z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