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  <p:sldMasterId id="2147483673" r:id="rId6"/>
  </p:sldMasterIdLst>
  <p:notesMasterIdLst>
    <p:notesMasterId r:id="rId13"/>
  </p:notesMasterIdLst>
  <p:handoutMasterIdLst>
    <p:handoutMasterId r:id="rId14"/>
  </p:handoutMasterIdLst>
  <p:sldIdLst>
    <p:sldId id="256" r:id="rId7"/>
    <p:sldId id="261" r:id="rId8"/>
    <p:sldId id="259" r:id="rId9"/>
    <p:sldId id="260" r:id="rId10"/>
    <p:sldId id="262" r:id="rId11"/>
    <p:sldId id="258" r:id="rId1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5A3"/>
    <a:srgbClr val="00579C"/>
    <a:srgbClr val="005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0" autoAdjust="0"/>
    <p:restoredTop sz="94752" autoAdjust="0"/>
  </p:normalViewPr>
  <p:slideViewPr>
    <p:cSldViewPr snapToGrid="0" snapToObjects="1">
      <p:cViewPr varScale="1">
        <p:scale>
          <a:sx n="120" d="100"/>
          <a:sy n="120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58DE6F-BC6E-364C-91D6-6B9C603C2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9228810-255C-0747-AA61-5D5198D3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AD2DE6-E43E-6044-9983-6D2115FA61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7"/>
            <a:ext cx="109880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BCE835-694B-EC4D-AD29-A3BF23C07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58B064A-C26D-E948-B1F9-58944195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031FA7-02D1-0645-9048-0AAD35E9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4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3777"/>
            <a:ext cx="2628900" cy="5553186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FA3B52-24C6-BC49-B1FB-EF1DE3CE3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7668D43-9CA0-B748-8221-47607963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7BDEB2-5457-E84E-8E88-F426D3C1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Thank you for your time.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00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1" y="5948414"/>
            <a:ext cx="3362425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919986"/>
            <a:ext cx="9610344" cy="59093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4AF39-23DB-0740-938A-1A583332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8748" y="6352806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7748E00D-B3B4-FE4D-A3E5-E8C8A25C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4E4032-E757-2144-A88B-ABFF9C43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18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4238B-024D-294E-AD4C-68C413D97E1A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92FE64-D177-274B-901F-D336A79314A8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0DF604-D9D6-5045-B588-839447328165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BA2C8-6FAC-B54C-9845-66F221B9B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FA112B-E57E-7B4A-8833-D3D8FEC4EC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10591185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8C8EE7-3B3F-3F41-B5AD-6718598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44BCAD86-58E8-C64B-B919-51804E09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4675424-66C5-6140-A915-8C73CF29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4E4AF7-5B90-4A4A-9190-EF7AF1E8A7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1DBDDF-7B8D-E049-BE5A-2AC650B2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7FBAFA6-39D8-1045-BD48-582B3322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990A56-77DE-384E-846A-6EC505691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596321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FC52E0-46F2-2443-B309-D4A67BCEE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B7B320-CA87-A342-9115-47E9E4F9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8D14D24-78FD-A045-8D62-111F0EEE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B93BEA1-60BB-9942-B17D-B28C0344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482692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482692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0E8D-9016-4C42-8F5F-E450B003AB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9CBCAFA1-511A-EE41-B15A-62ABD0689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BEB7C4-26A5-2A49-A685-31012189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071B-8956-1F45-8413-D77E45140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7A5CF-4029-5441-9751-E360C7BA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CA39AD3-F023-5741-9EB7-A0EBA453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5F8A-53F2-9A4F-89B7-679F5D96A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F830C8-3B22-4D44-AD5B-EAC20E22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1969A2-10C2-C546-977D-603DF985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2400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4C3DC-0931-ED45-859D-7DC2E02D5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3CEEAF4-4B04-7F42-81A2-3D6474988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89A40C2-EB4C-F849-86CB-ACD53C9F5BD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677042"/>
            <a:ext cx="1065885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14BBBCD-90CB-2F47-9BDE-CEED80DD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29416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20DCE6-B4EA-8444-92C3-D609C5C13BC3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6"/>
            <a:ext cx="10658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73F24A-72E1-514B-A669-66B08B94475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entrance.eu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mconsortium/pya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astianzwickl" TargetMode="External"/><Relationship Id="rId2" Type="http://schemas.openxmlformats.org/officeDocument/2006/relationships/hyperlink" Target="https://orcid.org/0000-0002-8599-6278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B184C5-BA83-4541-BEA4-A4DB4AFC4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Downscaling</a:t>
            </a:r>
            <a:r>
              <a:rPr lang="de-AT" dirty="0" smtClean="0"/>
              <a:t> </a:t>
            </a:r>
            <a:r>
              <a:rPr lang="de-AT" dirty="0" err="1" smtClean="0"/>
              <a:t>integrated</a:t>
            </a:r>
            <a:r>
              <a:rPr lang="de-AT" dirty="0" smtClean="0"/>
              <a:t> </a:t>
            </a:r>
            <a:r>
              <a:rPr lang="de-AT" dirty="0" err="1" smtClean="0"/>
              <a:t>assessment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results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residential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commercial</a:t>
            </a:r>
            <a:r>
              <a:rPr lang="de-AT" dirty="0" smtClean="0"/>
              <a:t> </a:t>
            </a:r>
            <a:r>
              <a:rPr lang="de-AT" dirty="0" err="1" smtClean="0"/>
              <a:t>heating</a:t>
            </a:r>
            <a:r>
              <a:rPr lang="de-AT" dirty="0" smtClean="0"/>
              <a:t> </a:t>
            </a:r>
            <a:r>
              <a:rPr lang="de-AT" dirty="0" err="1" smtClean="0"/>
              <a:t>sector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3A771C5-F9C0-EA48-9322-8BAE62E23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An open-</a:t>
            </a:r>
            <a:r>
              <a:rPr lang="de-AT" dirty="0" err="1" smtClean="0"/>
              <a:t>source</a:t>
            </a:r>
            <a:r>
              <a:rPr lang="de-AT" dirty="0" smtClean="0"/>
              <a:t> </a:t>
            </a:r>
            <a:r>
              <a:rPr lang="de-AT" dirty="0" err="1" smtClean="0"/>
              <a:t>approach</a:t>
            </a:r>
            <a:r>
              <a:rPr lang="de-AT" dirty="0" smtClean="0"/>
              <a:t> </a:t>
            </a:r>
            <a:r>
              <a:rPr lang="de-AT" dirty="0" err="1" smtClean="0"/>
              <a:t>accounting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generation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r>
              <a:rPr lang="de-AT" dirty="0" smtClean="0"/>
              <a:t>‘ </a:t>
            </a:r>
            <a:r>
              <a:rPr lang="de-AT" dirty="0" err="1" smtClean="0"/>
              <a:t>infrastructure</a:t>
            </a:r>
            <a:r>
              <a:rPr lang="de-AT" dirty="0" smtClean="0"/>
              <a:t> </a:t>
            </a:r>
            <a:r>
              <a:rPr lang="de-AT" dirty="0" err="1" smtClean="0"/>
              <a:t>requirements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A47107-F1EE-C449-94A9-924A67658D52}"/>
              </a:ext>
            </a:extLst>
          </p:cNvPr>
          <p:cNvSpPr txBox="1">
            <a:spLocks/>
          </p:cNvSpPr>
          <p:nvPr/>
        </p:nvSpPr>
        <p:spPr>
          <a:xfrm>
            <a:off x="7639699" y="5396524"/>
            <a:ext cx="4384725" cy="1103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Sebastian Zwickl-Bernhard (TUW-EEG)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Daniel Huppmann (IIASA)</a:t>
            </a:r>
          </a:p>
          <a:p>
            <a:pPr algn="r"/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Young Scientist Summer Program 2021</a:t>
            </a:r>
          </a:p>
        </p:txBody>
      </p:sp>
    </p:spTree>
    <p:extLst>
      <p:ext uri="{BB962C8B-B14F-4D97-AF65-F5344CB8AC3E}">
        <p14:creationId xmlns:p14="http://schemas.microsoft.com/office/powerpoint/2010/main" val="37086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My</a:t>
            </a:r>
            <a:r>
              <a:rPr lang="de-AT" dirty="0" smtClean="0"/>
              <a:t> </a:t>
            </a:r>
            <a:r>
              <a:rPr lang="de-AT" dirty="0" err="1" smtClean="0"/>
              <a:t>Phd</a:t>
            </a:r>
            <a:r>
              <a:rPr lang="de-AT" dirty="0" smtClean="0"/>
              <a:t> </a:t>
            </a:r>
            <a:r>
              <a:rPr lang="de-AT" dirty="0" err="1" smtClean="0"/>
              <a:t>thesis</a:t>
            </a:r>
            <a:r>
              <a:rPr lang="de-AT" dirty="0" smtClean="0"/>
              <a:t> </a:t>
            </a:r>
            <a:r>
              <a:rPr lang="de-AT" dirty="0" err="1" smtClean="0"/>
              <a:t>elaborates</a:t>
            </a:r>
            <a:r>
              <a:rPr lang="de-AT" dirty="0" smtClean="0"/>
              <a:t> on…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err="1" smtClean="0"/>
              <a:t>Involved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openENTRANCE</a:t>
            </a:r>
            <a:r>
              <a:rPr lang="de-AT" dirty="0" smtClean="0"/>
              <a:t> </a:t>
            </a:r>
            <a:r>
              <a:rPr lang="de-AT" dirty="0" err="1" smtClean="0"/>
              <a:t>project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dirty="0" err="1" smtClean="0"/>
              <a:t>Local</a:t>
            </a:r>
            <a:r>
              <a:rPr lang="de-AT" dirty="0" smtClean="0"/>
              <a:t> </a:t>
            </a:r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 smtClean="0"/>
              <a:t>systems</a:t>
            </a:r>
            <a:r>
              <a:rPr lang="de-AT" dirty="0" smtClean="0"/>
              <a:t> </a:t>
            </a:r>
            <a:r>
              <a:rPr lang="de-AT" dirty="0" err="1" smtClean="0"/>
              <a:t>focussing</a:t>
            </a:r>
            <a:r>
              <a:rPr lang="de-AT" dirty="0" smtClean="0"/>
              <a:t> on </a:t>
            </a:r>
            <a:br>
              <a:rPr lang="de-AT" dirty="0" smtClean="0"/>
            </a:br>
            <a:r>
              <a:rPr lang="de-AT" dirty="0" smtClean="0"/>
              <a:t>multiple-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carrier</a:t>
            </a:r>
            <a:r>
              <a:rPr lang="de-AT" dirty="0" smtClean="0"/>
              <a:t> </a:t>
            </a:r>
            <a:r>
              <a:rPr lang="de-AT" dirty="0" err="1" smtClean="0"/>
              <a:t>systems</a:t>
            </a:r>
            <a:endParaRPr lang="de-AT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dirty="0" smtClean="0"/>
              <a:t>System </a:t>
            </a:r>
            <a:r>
              <a:rPr lang="de-AT" dirty="0" err="1"/>
              <a:t>analysis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microgrids</a:t>
            </a:r>
            <a:r>
              <a:rPr lang="de-AT" dirty="0"/>
              <a:t>/</a:t>
            </a:r>
            <a:r>
              <a:rPr lang="de-AT" dirty="0" err="1"/>
              <a:t>energy</a:t>
            </a:r>
            <a:r>
              <a:rPr lang="de-AT" dirty="0"/>
              <a:t> </a:t>
            </a:r>
            <a:r>
              <a:rPr lang="de-AT" dirty="0" err="1" smtClean="0"/>
              <a:t>communities</a:t>
            </a:r>
            <a:r>
              <a:rPr lang="de-AT" dirty="0" smtClean="0"/>
              <a:t> (ECs)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en-US" dirty="0"/>
              <a:t>Energy communities enable, among others, energy-sharing mechanisms without being necessarily physically </a:t>
            </a:r>
            <a:r>
              <a:rPr lang="en-US" dirty="0" smtClean="0"/>
              <a:t>constrained</a:t>
            </a:r>
            <a:endParaRPr lang="de-AT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dirty="0"/>
              <a:t>Energy </a:t>
            </a:r>
            <a:r>
              <a:rPr lang="de-AT" dirty="0" err="1"/>
              <a:t>infrastructure</a:t>
            </a:r>
            <a:r>
              <a:rPr lang="de-AT" dirty="0"/>
              <a:t> </a:t>
            </a:r>
            <a:r>
              <a:rPr lang="de-AT" dirty="0" err="1"/>
              <a:t>planning</a:t>
            </a:r>
            <a:r>
              <a:rPr lang="de-AT" dirty="0"/>
              <a:t> </a:t>
            </a:r>
            <a:r>
              <a:rPr lang="de-AT" dirty="0" err="1"/>
              <a:t>focussing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 smtClean="0"/>
              <a:t>grid</a:t>
            </a:r>
            <a:endParaRPr lang="de-AT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AT" dirty="0"/>
          </a:p>
          <a:p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de-AT" i="1" dirty="0" smtClean="0"/>
              <a:t>….</a:t>
            </a:r>
            <a:r>
              <a:rPr lang="de-AT" i="1" dirty="0" err="1" smtClean="0"/>
              <a:t>aims</a:t>
            </a:r>
            <a:r>
              <a:rPr lang="de-AT" i="1" dirty="0" smtClean="0"/>
              <a:t> at </a:t>
            </a:r>
            <a:r>
              <a:rPr lang="de-AT" i="1" dirty="0" err="1" smtClean="0"/>
              <a:t>developing</a:t>
            </a:r>
            <a:r>
              <a:rPr lang="de-AT" i="1" dirty="0" smtClean="0"/>
              <a:t>, </a:t>
            </a:r>
            <a:r>
              <a:rPr lang="de-AT" i="1" dirty="0" err="1" smtClean="0"/>
              <a:t>using</a:t>
            </a:r>
            <a:r>
              <a:rPr lang="de-AT" i="1" dirty="0" smtClean="0"/>
              <a:t> </a:t>
            </a:r>
            <a:r>
              <a:rPr lang="de-AT" i="1" dirty="0" err="1" smtClean="0"/>
              <a:t>and</a:t>
            </a:r>
            <a:r>
              <a:rPr lang="de-AT" i="1" dirty="0" smtClean="0"/>
              <a:t> </a:t>
            </a:r>
            <a:r>
              <a:rPr lang="de-AT" i="1" dirty="0" err="1" smtClean="0"/>
              <a:t>disseminating</a:t>
            </a:r>
            <a:r>
              <a:rPr lang="de-AT" i="1" dirty="0" smtClean="0"/>
              <a:t> an open, transparent </a:t>
            </a:r>
            <a:r>
              <a:rPr lang="de-AT" i="1" dirty="0" err="1" smtClean="0"/>
              <a:t>and</a:t>
            </a:r>
            <a:r>
              <a:rPr lang="de-AT" i="1" dirty="0" smtClean="0"/>
              <a:t> </a:t>
            </a:r>
            <a:r>
              <a:rPr lang="de-AT" i="1" dirty="0" err="1" smtClean="0"/>
              <a:t>integrated</a:t>
            </a:r>
            <a:r>
              <a:rPr lang="de-AT" i="1" dirty="0" smtClean="0"/>
              <a:t> </a:t>
            </a:r>
            <a:r>
              <a:rPr lang="de-AT" i="1" dirty="0" err="1" smtClean="0"/>
              <a:t>modelling</a:t>
            </a:r>
            <a:r>
              <a:rPr lang="de-AT" i="1" dirty="0" smtClean="0"/>
              <a:t> </a:t>
            </a:r>
            <a:r>
              <a:rPr lang="de-AT" i="1" dirty="0" err="1" smtClean="0"/>
              <a:t>platform</a:t>
            </a:r>
            <a:r>
              <a:rPr lang="de-AT" i="1" dirty="0" smtClean="0"/>
              <a:t> </a:t>
            </a:r>
            <a:r>
              <a:rPr lang="de-AT" i="1" dirty="0" err="1" smtClean="0"/>
              <a:t>for</a:t>
            </a:r>
            <a:r>
              <a:rPr lang="de-AT" i="1" dirty="0" smtClean="0"/>
              <a:t> </a:t>
            </a:r>
            <a:r>
              <a:rPr lang="de-AT" i="1" dirty="0" err="1" smtClean="0"/>
              <a:t>assessing</a:t>
            </a:r>
            <a:r>
              <a:rPr lang="de-AT" i="1" dirty="0" smtClean="0"/>
              <a:t> </a:t>
            </a:r>
            <a:r>
              <a:rPr lang="de-AT" i="1" dirty="0" err="1" smtClean="0"/>
              <a:t>low-carbon</a:t>
            </a:r>
            <a:r>
              <a:rPr lang="de-AT" i="1" dirty="0" smtClean="0"/>
              <a:t> </a:t>
            </a:r>
            <a:r>
              <a:rPr lang="de-AT" i="1" dirty="0" err="1" smtClean="0"/>
              <a:t>transition</a:t>
            </a:r>
            <a:r>
              <a:rPr lang="de-AT" i="1" dirty="0" smtClean="0"/>
              <a:t> </a:t>
            </a:r>
            <a:r>
              <a:rPr lang="de-AT" i="1" dirty="0" err="1" smtClean="0"/>
              <a:t>pathways</a:t>
            </a:r>
            <a:r>
              <a:rPr lang="de-AT" i="1" dirty="0" smtClean="0"/>
              <a:t> in Europe. </a:t>
            </a:r>
            <a:r>
              <a:rPr lang="de-AT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AT" sz="1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https</a:t>
            </a:r>
            <a:r>
              <a:rPr lang="de-AT" sz="1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://openentrance.eu</a:t>
            </a:r>
            <a:r>
              <a:rPr lang="de-AT" sz="1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/</a:t>
            </a:r>
            <a:r>
              <a:rPr lang="de-AT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de-A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dirty="0" smtClean="0"/>
              <a:t>Global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system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integrated</a:t>
            </a:r>
            <a:r>
              <a:rPr lang="de-AT" dirty="0" smtClean="0"/>
              <a:t> </a:t>
            </a:r>
            <a:r>
              <a:rPr lang="de-AT" dirty="0" err="1" smtClean="0"/>
              <a:t>assessment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(e.g., </a:t>
            </a:r>
            <a:r>
              <a:rPr lang="de-AT" dirty="0" err="1"/>
              <a:t>GENeSYSMOD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 smtClean="0"/>
              <a:t>MESSAGEix</a:t>
            </a:r>
            <a:r>
              <a:rPr lang="de-AT" dirty="0" smtClean="0"/>
              <a:t>) </a:t>
            </a:r>
            <a:r>
              <a:rPr lang="de-AT" sz="1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Deliverable NO. 3.1.)</a:t>
            </a:r>
            <a:endParaRPr lang="de-AT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Brief </a:t>
            </a:r>
            <a:r>
              <a:rPr lang="de-AT" dirty="0" err="1" smtClean="0"/>
              <a:t>background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motivation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0" y="6353175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(1) Scientific </a:t>
            </a:r>
            <a:r>
              <a:rPr lang="en-US" dirty="0" smtClean="0"/>
              <a:t>novelties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 smtClean="0"/>
              <a:t>(2) Software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downscaling</a:t>
            </a:r>
            <a:r>
              <a:rPr lang="de-AT" dirty="0" smtClean="0"/>
              <a:t> </a:t>
            </a:r>
            <a:r>
              <a:rPr lang="de-AT" dirty="0" err="1" smtClean="0"/>
              <a:t>method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generation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r>
              <a:rPr lang="de-AT" dirty="0" smtClean="0"/>
              <a:t> </a:t>
            </a:r>
            <a:r>
              <a:rPr lang="de-AT" dirty="0" err="1" smtClean="0"/>
              <a:t>comes</a:t>
            </a:r>
            <a:r>
              <a:rPr lang="de-AT" dirty="0" smtClean="0"/>
              <a:t> </a:t>
            </a:r>
            <a:r>
              <a:rPr lang="de-AT" dirty="0" err="1" smtClean="0"/>
              <a:t>closer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predicting</a:t>
            </a:r>
            <a:r>
              <a:rPr lang="de-AT" dirty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local</a:t>
            </a:r>
            <a:r>
              <a:rPr lang="de-AT" dirty="0" smtClean="0"/>
              <a:t> </a:t>
            </a:r>
            <a:r>
              <a:rPr lang="de-AT" dirty="0" err="1" smtClean="0"/>
              <a:t>heat</a:t>
            </a:r>
            <a:r>
              <a:rPr lang="de-AT" dirty="0" smtClean="0"/>
              <a:t> </a:t>
            </a:r>
            <a:r>
              <a:rPr lang="de-AT" dirty="0" err="1" smtClean="0"/>
              <a:t>generation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residential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commercial</a:t>
            </a:r>
            <a:r>
              <a:rPr lang="de-AT" dirty="0" smtClean="0"/>
              <a:t> </a:t>
            </a:r>
            <a:r>
              <a:rPr lang="de-AT" dirty="0" err="1" smtClean="0"/>
              <a:t>sector</a:t>
            </a:r>
            <a:r>
              <a:rPr lang="de-AT" dirty="0" smtClean="0"/>
              <a:t> </a:t>
            </a:r>
            <a:r>
              <a:rPr lang="de-AT" dirty="0" err="1" smtClean="0"/>
              <a:t>accounting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generation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r>
              <a:rPr lang="de-AT" dirty="0" smtClean="0"/>
              <a:t>‘ </a:t>
            </a:r>
            <a:r>
              <a:rPr lang="de-AT" dirty="0" err="1" smtClean="0"/>
              <a:t>infrastructure</a:t>
            </a:r>
            <a:r>
              <a:rPr lang="de-AT" dirty="0" smtClean="0"/>
              <a:t> </a:t>
            </a:r>
            <a:r>
              <a:rPr lang="de-AT" dirty="0" err="1" smtClean="0"/>
              <a:t>needs</a:t>
            </a:r>
            <a:r>
              <a:rPr lang="de-AT" dirty="0" smtClean="0"/>
              <a:t> on a high </a:t>
            </a:r>
            <a:r>
              <a:rPr lang="de-AT" dirty="0" err="1" smtClean="0"/>
              <a:t>spatial</a:t>
            </a:r>
            <a:r>
              <a:rPr lang="de-AT" dirty="0" smtClean="0"/>
              <a:t> </a:t>
            </a:r>
            <a:r>
              <a:rPr lang="de-AT" dirty="0" err="1" smtClean="0"/>
              <a:t>granularity</a:t>
            </a:r>
            <a:r>
              <a:rPr lang="de-AT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dirty="0" err="1" smtClean="0"/>
              <a:t>What</a:t>
            </a:r>
            <a:r>
              <a:rPr lang="de-AT" dirty="0" smtClean="0"/>
              <a:t>,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any</a:t>
            </a:r>
            <a:r>
              <a:rPr lang="de-AT" dirty="0" smtClean="0"/>
              <a:t>,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implications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such </a:t>
            </a:r>
            <a:r>
              <a:rPr lang="de-AT" dirty="0" err="1" smtClean="0"/>
              <a:t>downscaling</a:t>
            </a:r>
            <a:r>
              <a:rPr lang="de-AT" dirty="0" smtClean="0"/>
              <a:t> </a:t>
            </a:r>
            <a:r>
              <a:rPr lang="de-AT" dirty="0" err="1" smtClean="0"/>
              <a:t>techniques</a:t>
            </a:r>
            <a:r>
              <a:rPr lang="de-AT" dirty="0" smtClean="0"/>
              <a:t> on </a:t>
            </a:r>
            <a:r>
              <a:rPr lang="de-AT" dirty="0" err="1" smtClean="0"/>
              <a:t>benchmarking</a:t>
            </a:r>
            <a:r>
              <a:rPr lang="de-AT" dirty="0" smtClean="0"/>
              <a:t> network-</a:t>
            </a:r>
            <a:r>
              <a:rPr lang="de-AT" dirty="0" err="1" smtClean="0"/>
              <a:t>based</a:t>
            </a:r>
            <a:r>
              <a:rPr lang="de-AT" dirty="0" smtClean="0"/>
              <a:t> </a:t>
            </a:r>
            <a:r>
              <a:rPr lang="de-AT" dirty="0" err="1" smtClean="0"/>
              <a:t>heat</a:t>
            </a:r>
            <a:r>
              <a:rPr lang="de-AT" dirty="0" smtClean="0"/>
              <a:t> </a:t>
            </a:r>
            <a:r>
              <a:rPr lang="de-AT" dirty="0" err="1" smtClean="0"/>
              <a:t>service</a:t>
            </a:r>
            <a:r>
              <a:rPr lang="de-AT" dirty="0" smtClean="0"/>
              <a:t> </a:t>
            </a:r>
            <a:r>
              <a:rPr lang="de-AT" dirty="0" err="1" smtClean="0"/>
              <a:t>provision</a:t>
            </a:r>
            <a:r>
              <a:rPr lang="de-AT" dirty="0"/>
              <a:t>?</a:t>
            </a:r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dirty="0" smtClean="0"/>
              <a:t>Extension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Python open-</a:t>
            </a:r>
            <a:r>
              <a:rPr lang="de-AT" dirty="0" err="1" smtClean="0"/>
              <a:t>source</a:t>
            </a:r>
            <a:r>
              <a:rPr lang="de-AT" dirty="0" smtClean="0"/>
              <a:t> </a:t>
            </a:r>
            <a:r>
              <a:rPr lang="de-AT" dirty="0" err="1" smtClean="0"/>
              <a:t>scenario</a:t>
            </a:r>
            <a:r>
              <a:rPr lang="de-AT" dirty="0" smtClean="0"/>
              <a:t> </a:t>
            </a:r>
            <a:r>
              <a:rPr lang="de-AT" dirty="0" err="1" smtClean="0"/>
              <a:t>analysis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visualization</a:t>
            </a:r>
            <a:r>
              <a:rPr lang="de-AT" dirty="0" smtClean="0"/>
              <a:t> </a:t>
            </a:r>
            <a:r>
              <a:rPr lang="de-AT" dirty="0" err="1" smtClean="0"/>
              <a:t>tool</a:t>
            </a:r>
            <a:r>
              <a:rPr lang="de-AT" dirty="0" smtClean="0"/>
              <a:t> </a:t>
            </a:r>
            <a:r>
              <a:rPr lang="de-AT" i="1" dirty="0" err="1" smtClean="0"/>
              <a:t>pyam</a:t>
            </a:r>
            <a:r>
              <a:rPr lang="de-AT" dirty="0" smtClean="0"/>
              <a:t> </a:t>
            </a:r>
            <a:r>
              <a:rPr lang="de-AT" sz="1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AT" sz="1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</a:t>
            </a:r>
            <a:r>
              <a:rPr lang="de-AT" sz="1400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github.com/iamconsortium/pyam</a:t>
            </a:r>
            <a:r>
              <a:rPr lang="de-AT" sz="14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dirty="0" smtClean="0"/>
              <a:t>In </a:t>
            </a:r>
            <a:r>
              <a:rPr lang="de-AT" dirty="0" err="1" smtClean="0"/>
              <a:t>particular</a:t>
            </a:r>
            <a:r>
              <a:rPr lang="de-AT" dirty="0" smtClean="0"/>
              <a:t> </a:t>
            </a:r>
            <a:r>
              <a:rPr lang="de-AT" dirty="0" err="1" smtClean="0"/>
              <a:t>further</a:t>
            </a:r>
            <a:r>
              <a:rPr lang="de-AT" dirty="0" smtClean="0"/>
              <a:t> </a:t>
            </a:r>
            <a:r>
              <a:rPr lang="de-AT" dirty="0" err="1" smtClean="0"/>
              <a:t>developing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existing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i="1" dirty="0" err="1" smtClean="0"/>
              <a:t>downscale_region</a:t>
            </a:r>
            <a:r>
              <a:rPr lang="de-AT" i="1" dirty="0" smtClean="0"/>
              <a:t>()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dirty="0" err="1" smtClean="0"/>
              <a:t>Used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IPCC AR6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several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err="1" smtClean="0"/>
              <a:t>Horizon</a:t>
            </a:r>
            <a:r>
              <a:rPr lang="de-AT" dirty="0" smtClean="0"/>
              <a:t> 2020 </a:t>
            </a:r>
            <a:r>
              <a:rPr lang="de-AT" dirty="0" err="1" smtClean="0"/>
              <a:t>projects</a:t>
            </a:r>
            <a:endParaRPr lang="de-AT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i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i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Core </a:t>
            </a:r>
            <a:r>
              <a:rPr lang="de-AT" dirty="0" err="1" smtClean="0"/>
              <a:t>objective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main</a:t>
            </a:r>
            <a:r>
              <a:rPr lang="de-AT" dirty="0" smtClean="0"/>
              <a:t> </a:t>
            </a:r>
            <a:r>
              <a:rPr lang="de-AT" dirty="0" err="1" smtClean="0"/>
              <a:t>research</a:t>
            </a:r>
            <a:r>
              <a:rPr lang="de-AT" dirty="0" smtClean="0"/>
              <a:t> </a:t>
            </a:r>
            <a:r>
              <a:rPr lang="de-AT" dirty="0" err="1" smtClean="0"/>
              <a:t>question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Development of an empirical-based sequential linear downscaling algorithm using population density as an additional criteria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dirty="0" smtClean="0"/>
              <a:t>Split </a:t>
            </a:r>
            <a:r>
              <a:rPr lang="en-US" dirty="0" smtClean="0"/>
              <a:t>energy</a:t>
            </a:r>
            <a:r>
              <a:rPr lang="de-AT" dirty="0" smtClean="0"/>
              <a:t> </a:t>
            </a:r>
            <a:r>
              <a:rPr lang="en-ZW" dirty="0" smtClean="0"/>
              <a:t>generation</a:t>
            </a:r>
            <a:r>
              <a:rPr lang="de-AT" dirty="0" smtClean="0"/>
              <a:t> </a:t>
            </a:r>
            <a:r>
              <a:rPr lang="en-BZ" dirty="0" smtClean="0"/>
              <a:t>technologies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different </a:t>
            </a:r>
            <a:r>
              <a:rPr lang="en-US" dirty="0" smtClean="0"/>
              <a:t>categories</a:t>
            </a:r>
            <a:r>
              <a:rPr lang="de-AT" dirty="0" smtClean="0"/>
              <a:t> </a:t>
            </a:r>
            <a:r>
              <a:rPr lang="de-AT" dirty="0" err="1" smtClean="0"/>
              <a:t>accounting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their</a:t>
            </a:r>
            <a:r>
              <a:rPr lang="de-AT" dirty="0" smtClean="0"/>
              <a:t> </a:t>
            </a:r>
            <a:r>
              <a:rPr lang="de-AT" dirty="0" err="1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infrastructure</a:t>
            </a:r>
            <a:r>
              <a:rPr lang="de-AT" dirty="0" smtClean="0"/>
              <a:t> </a:t>
            </a:r>
            <a:r>
              <a:rPr lang="de-AT" dirty="0" err="1" smtClean="0"/>
              <a:t>requirements</a:t>
            </a:r>
            <a:r>
              <a:rPr lang="de-AT" dirty="0" smtClean="0"/>
              <a:t> 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E.g. geothermal and large-scale biomass plants are technologies that require for proper network infrastructure 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Hydrogen-based heat generation requires also network infrastructure 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Direct </a:t>
            </a:r>
            <a:r>
              <a:rPr lang="en-US" dirty="0"/>
              <a:t>electric-based heat supply is with limited adaption related to </a:t>
            </a:r>
            <a:r>
              <a:rPr lang="en-US" dirty="0" smtClean="0"/>
              <a:t>the electricity </a:t>
            </a:r>
            <a:r>
              <a:rPr lang="en-US" dirty="0"/>
              <a:t>grid </a:t>
            </a:r>
            <a:r>
              <a:rPr lang="en-US" dirty="0" smtClean="0"/>
              <a:t>possible </a:t>
            </a:r>
            <a:r>
              <a:rPr lang="en-US" dirty="0"/>
              <a:t>as a result of the electricity grid already „in the area</a:t>
            </a:r>
            <a:r>
              <a:rPr lang="en-US" dirty="0" smtClean="0"/>
              <a:t>“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dirty="0" smtClean="0"/>
              <a:t>Benchmarking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resulting</a:t>
            </a:r>
            <a:r>
              <a:rPr lang="de-AT" dirty="0" smtClean="0"/>
              <a:t> network-</a:t>
            </a:r>
            <a:r>
              <a:rPr lang="de-AT" dirty="0" err="1" smtClean="0"/>
              <a:t>based</a:t>
            </a:r>
            <a:r>
              <a:rPr lang="de-AT" dirty="0" smtClean="0"/>
              <a:t> </a:t>
            </a:r>
            <a:r>
              <a:rPr lang="de-AT" dirty="0" err="1" smtClean="0"/>
              <a:t>heat</a:t>
            </a:r>
            <a:r>
              <a:rPr lang="de-AT" dirty="0" smtClean="0"/>
              <a:t> </a:t>
            </a:r>
            <a:r>
              <a:rPr lang="de-AT" dirty="0" err="1" smtClean="0"/>
              <a:t>supply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different </a:t>
            </a:r>
            <a:r>
              <a:rPr lang="en-US" dirty="0" smtClean="0"/>
              <a:t>energy</a:t>
            </a:r>
            <a:r>
              <a:rPr lang="de-AT" dirty="0" smtClean="0"/>
              <a:t> </a:t>
            </a:r>
            <a:r>
              <a:rPr lang="de-AT" dirty="0" err="1" smtClean="0"/>
              <a:t>generation</a:t>
            </a:r>
            <a:r>
              <a:rPr lang="de-AT" dirty="0" smtClean="0"/>
              <a:t> </a:t>
            </a:r>
            <a:r>
              <a:rPr lang="de-AT" dirty="0" err="1" smtClean="0"/>
              <a:t>technologies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key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indicators</a:t>
            </a:r>
            <a:endParaRPr lang="de-AT" dirty="0" smtClean="0"/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de-AT" dirty="0" err="1" smtClean="0"/>
              <a:t>Capability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resource</a:t>
            </a:r>
            <a:r>
              <a:rPr lang="de-AT" dirty="0"/>
              <a:t> </a:t>
            </a:r>
            <a:r>
              <a:rPr lang="de-AT" dirty="0" smtClean="0"/>
              <a:t>KPIs 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de-AT" dirty="0" smtClean="0"/>
              <a:t>Technological/</a:t>
            </a:r>
            <a:r>
              <a:rPr lang="de-AT" dirty="0" err="1" smtClean="0"/>
              <a:t>economic</a:t>
            </a:r>
            <a:r>
              <a:rPr lang="de-AT" dirty="0" smtClean="0"/>
              <a:t> KPIs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de-AT" dirty="0" err="1" smtClean="0"/>
              <a:t>Sustainability</a:t>
            </a:r>
            <a:r>
              <a:rPr lang="de-AT" dirty="0" smtClean="0"/>
              <a:t> KPIs 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(1/2)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0" y="6353175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756" y="1844704"/>
            <a:ext cx="12058488" cy="4019494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Methodology</a:t>
            </a:r>
            <a:r>
              <a:rPr lang="de-AT" dirty="0" smtClean="0"/>
              <a:t> (2/2)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5659474" y="1788585"/>
            <a:ext cx="349858" cy="4532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47A728-470D-DD4C-B25D-8FA003B4B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Thank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your</a:t>
            </a:r>
            <a:r>
              <a:rPr lang="de-AT" dirty="0" smtClean="0"/>
              <a:t> </a:t>
            </a:r>
            <a:r>
              <a:rPr lang="de-AT" dirty="0" err="1" smtClean="0"/>
              <a:t>attention</a:t>
            </a:r>
            <a:r>
              <a:rPr lang="de-AT" dirty="0" smtClean="0"/>
              <a:t>. 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48C746E-366C-DB4A-B639-D75934F8A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Any</a:t>
            </a:r>
            <a:r>
              <a:rPr lang="de-AT" dirty="0" smtClean="0"/>
              <a:t> </a:t>
            </a:r>
            <a:r>
              <a:rPr lang="de-AT" dirty="0" err="1" smtClean="0"/>
              <a:t>questions</a:t>
            </a:r>
            <a:r>
              <a:rPr lang="de-AT" dirty="0"/>
              <a:t> </a:t>
            </a:r>
            <a:r>
              <a:rPr lang="de-AT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D5F9E9-B034-8E41-B1A0-51D1AD708286}"/>
              </a:ext>
            </a:extLst>
          </p:cNvPr>
          <p:cNvSpPr txBox="1">
            <a:spLocks/>
          </p:cNvSpPr>
          <p:nvPr/>
        </p:nvSpPr>
        <p:spPr>
          <a:xfrm>
            <a:off x="7575395" y="5192202"/>
            <a:ext cx="4384725" cy="1257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200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Sebastian Zwickl-Bernhard</a:t>
            </a:r>
            <a:r>
              <a:rPr lang="en-GB" sz="120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GB" sz="120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Young Scientist Summer </a:t>
            </a:r>
            <a:r>
              <a:rPr lang="en-GB" sz="12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Programm</a:t>
            </a:r>
            <a:r>
              <a:rPr lang="en-GB" sz="120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GB" sz="120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Zwickl@eeg.tuwien.ac.at</a:t>
            </a:r>
            <a:r>
              <a:rPr lang="en-GB" sz="120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GB" sz="120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orcid.org/0000-0002-8599-6278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://</a:t>
            </a:r>
            <a:r>
              <a:rPr lang="en-GB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github.com/sebastianzwickl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4A1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FB4EE621-5097-1245-A4F5-8FBE2839CC67}"/>
    </a:ext>
  </a:extLst>
</a:theme>
</file>

<file path=ppt/theme/theme2.xml><?xml version="1.0" encoding="utf-8"?>
<a:theme xmlns:a="http://schemas.openxmlformats.org/drawingml/2006/main" name="IIASA alternative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11CFE96F-7000-6746-8225-94DCB5E6FE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T2EJA6NA5JU7-1903484182-91</_dlc_DocId>
    <_dlc_DocIdUrl xmlns="06814371-4dd9-40ea-9cc7-40b39613c6ae">
      <Url>https://iiasahub.sharepoint.com/sites/intranet/ercl/_layouts/15/DocIdRedir.aspx?ID=T2EJA6NA5JU7-1903484182-91</Url>
      <Description>T2EJA6NA5JU7-1903484182-91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D93C57-A7ED-44E6-88BF-DA3984EE19E6}">
  <ds:schemaRefs>
    <ds:schemaRef ds:uri="http://purl.org/dc/elements/1.1/"/>
    <ds:schemaRef ds:uri="06814371-4dd9-40ea-9cc7-40b39613c6ae"/>
    <ds:schemaRef ds:uri="http://purl.org/dc/dcmitype/"/>
    <ds:schemaRef ds:uri="http://schemas.microsoft.com/office/infopath/2007/PartnerControls"/>
    <ds:schemaRef ds:uri="749ef8e9-4186-4c55-b2d4-b1c3f2fa9400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0689c177-5e19-464b-8532-40aa8fde3a94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PodHandler.ashx</Template>
  <TotalTime>0</TotalTime>
  <Words>388</Words>
  <Application>Microsoft Office PowerPoint</Application>
  <PresentationFormat>Breitbild</PresentationFormat>
  <Paragraphs>40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Tahoma</vt:lpstr>
      <vt:lpstr>Wingdings</vt:lpstr>
      <vt:lpstr>Office Theme</vt:lpstr>
      <vt:lpstr>IIASA alternatives</vt:lpstr>
      <vt:lpstr>Downscaling integrated assessment model results of the residential and commercial heating sector</vt:lpstr>
      <vt:lpstr>Brief background and motivation</vt:lpstr>
      <vt:lpstr>Core objective and main research question</vt:lpstr>
      <vt:lpstr>Methodology (1/2)</vt:lpstr>
      <vt:lpstr>Methodology (2/2)</vt:lpstr>
      <vt:lpstr>Thank you for your attention.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 Tanja</dc:creator>
  <cp:lastModifiedBy>Sebastian Zwickl (TUW-EEG)</cp:lastModifiedBy>
  <cp:revision>27</cp:revision>
  <cp:lastPrinted>2018-09-04T06:30:47Z</cp:lastPrinted>
  <dcterms:created xsi:type="dcterms:W3CDTF">2019-05-17T07:14:44Z</dcterms:created>
  <dcterms:modified xsi:type="dcterms:W3CDTF">2021-06-03T17:19:16Z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0x0101040097C92BAA327FB344B60BEC1DFEEB15C4</vt:lpwstr>
  </property>
  <property fmtid="{D5CDD505-2E9C-101B-9397-08002B2CF9AE}" pid="3" name="_dlc_DocIdItemGuid">
    <vt:lpwstr>21d70297-cd61-47d2-9611-414a1fcff47b</vt:lpwstr>
  </property>
</Properties>
</file>