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16"/>
  </p:notesMasterIdLst>
  <p:sldIdLst>
    <p:sldId id="266" r:id="rId4"/>
    <p:sldId id="305" r:id="rId5"/>
    <p:sldId id="313" r:id="rId6"/>
    <p:sldId id="306" r:id="rId7"/>
    <p:sldId id="295" r:id="rId8"/>
    <p:sldId id="311" r:id="rId9"/>
    <p:sldId id="290" r:id="rId10"/>
    <p:sldId id="308" r:id="rId11"/>
    <p:sldId id="310" r:id="rId12"/>
    <p:sldId id="312" r:id="rId13"/>
    <p:sldId id="292" r:id="rId14"/>
    <p:sldId id="275" r:id="rId1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2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8563" autoAdjust="0"/>
  </p:normalViewPr>
  <p:slideViewPr>
    <p:cSldViewPr>
      <p:cViewPr varScale="1">
        <p:scale>
          <a:sx n="109" d="100"/>
          <a:sy n="109" d="100"/>
        </p:scale>
        <p:origin x="54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50B992-7EB1-4AF1-8D7B-20451243040C}" type="datetimeFigureOut">
              <a:rPr lang="de-DE"/>
              <a:pPr>
                <a:defRPr/>
              </a:pPr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18457B-239C-4400-8439-3AED075B9B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620D8D-2168-47E4-9F8C-A443EA723D10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858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448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248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29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028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279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259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CO2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key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determining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parameter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477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</p:spPr>
        <p:txBody>
          <a:bodyPr/>
          <a:lstStyle>
            <a:lvl1pPr algn="r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4664"/>
            <a:ext cx="2010555" cy="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3554419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7E4D2C2-6E42-4D79-BBA5-A2C0D572BF95}" type="datetime1">
              <a:rPr lang="de-AT" smtClean="0"/>
              <a:t>17.02.2022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843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1484783"/>
            <a:ext cx="4665001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7E4D2C2-6E42-4D79-BBA5-A2C0D572BF95}" type="datetime1">
              <a:rPr lang="de-AT" smtClean="0"/>
              <a:t>17.02.2022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84032" y="1484782"/>
            <a:ext cx="4664968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961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348879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7E4D2C2-6E42-4D79-BBA5-A2C0D572BF95}" type="datetime1">
              <a:rPr lang="de-AT" smtClean="0"/>
              <a:t>17.02.2022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464369" y="2348880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1142966" y="1190479"/>
            <a:ext cx="9906033" cy="70534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Titelmasterformate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7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571747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E9CC3C5-D274-4AD0-B6DE-E52B489C9ACA}" type="datetime1">
              <a:rPr lang="de-AT" smtClean="0"/>
              <a:t>17.02.2022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2B8A3D69-F632-4B8D-A841-C64E81065A7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432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048E8C-3D02-4C3B-A77A-AA0A8FA16D25}" type="datetime1">
              <a:rPr lang="de-AT" smtClean="0"/>
              <a:t>17.02.2022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D1AED25-CDB2-477D-9223-584DB4D4AB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TU_rendering.ti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3A3A3E-BFC8-4265-8485-16FDBB66E5D2}" type="datetime1">
              <a:rPr lang="de-AT" smtClean="0"/>
              <a:t>17.02.2022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7B280E-5524-4E13-BDB5-CC1F2BB0CC4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4" name="Grafik 12" descr="TU_Logo.gi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232668" cy="593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2" r:id="rId2"/>
    <p:sldLayoutId id="214748374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9E7A9-B204-4D20-875B-74DA040DC59F}" type="datetime1">
              <a:rPr lang="de-AT" smtClean="0"/>
              <a:t>17.02.2022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2E4577C-06AC-4B4F-A154-49E76668AD11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3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ALL/;ELX_SESSIONID=FZMjThLLzfxmmMCQGp2Y1s2d3TjwtD8QS3pqdkhXZbwqGwlgY9KN!2064651424?uri=CELEX:32010L00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79376" y="2636912"/>
            <a:ext cx="9433048" cy="1512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Equitable</a:t>
            </a:r>
            <a: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decarbonization </a:t>
            </a:r>
            <a:r>
              <a:rPr lang="de-AT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heat</a:t>
            </a:r>
            <a: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supply</a:t>
            </a:r>
            <a: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de-AT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residential</a:t>
            </a:r>
            <a: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multi-apartment </a:t>
            </a:r>
            <a:r>
              <a:rPr lang="de-AT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buildings</a:t>
            </a:r>
            <a: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de-AT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Optimal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subsidy</a:t>
            </a: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allocation</a:t>
            </a: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property</a:t>
            </a: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owner</a:t>
            </a:r>
            <a:r>
              <a:rPr lang="de-AT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de-AT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tenants</a:t>
            </a:r>
            <a:endParaRPr lang="en-US" alt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95400" y="4293096"/>
            <a:ext cx="9217024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FUTURE OF ENERGY – Innovationen für eine klimaneutrale Zukunft</a:t>
            </a:r>
          </a:p>
          <a:p>
            <a:r>
              <a:rPr lang="de-AT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17. </a:t>
            </a:r>
            <a:r>
              <a:rPr lang="de-AT" sz="1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Symphosium</a:t>
            </a:r>
            <a:r>
              <a:rPr lang="de-AT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Energieinnovationen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Zwickl-Bernhard, Hans Auer*, Antonia Golab</a:t>
            </a:r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18.02.2022</a:t>
            </a:r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4439816" y="6470703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04" y="6486755"/>
            <a:ext cx="792088" cy="279031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367808" y="5695982"/>
            <a:ext cx="5462750" cy="3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Corresponding author/Presenter: auer@eeg.tuwien.ac.at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2C2B8E1-23A1-1546-BBA7-10D0C289F1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" y="6470703"/>
            <a:ext cx="466150" cy="3111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1B7590CF-C75D-E541-92A7-A45DBD5F9BEC}"/>
              </a:ext>
            </a:extLst>
          </p:cNvPr>
          <p:cNvSpPr/>
          <p:nvPr/>
        </p:nvSpPr>
        <p:spPr>
          <a:xfrm>
            <a:off x="695400" y="6470703"/>
            <a:ext cx="6525098" cy="43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000" noProof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work has received funding </a:t>
            </a: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the European </a:t>
            </a:r>
            <a:r>
              <a:rPr lang="en-US" sz="1000" noProof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Union’s Horizon </a:t>
            </a: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b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</a:t>
            </a:r>
            <a:r>
              <a:rPr lang="en-US" sz="1000" noProof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innovation </a:t>
            </a: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programme undere grant No. 835896</a:t>
            </a:r>
            <a:endParaRPr lang="en-US" sz="1000" noProof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A7501B-6D4B-BF40-BF47-B468346D9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4931427"/>
            <a:ext cx="1709757" cy="10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9416" y="62731"/>
            <a:ext cx="10281625" cy="648072"/>
          </a:xfrm>
        </p:spPr>
        <p:txBody>
          <a:bodyPr/>
          <a:lstStyle/>
          <a:p>
            <a:r>
              <a:rPr lang="de-AT" dirty="0" err="1" smtClean="0"/>
              <a:t>Results</a:t>
            </a:r>
            <a:r>
              <a:rPr lang="de-AT" dirty="0" smtClean="0"/>
              <a:t> (4/4) – </a:t>
            </a:r>
            <a:r>
              <a:rPr lang="de-AT" dirty="0" err="1" smtClean="0"/>
              <a:t>Varying</a:t>
            </a:r>
            <a:r>
              <a:rPr lang="de-AT" dirty="0" smtClean="0"/>
              <a:t> </a:t>
            </a:r>
            <a:r>
              <a:rPr lang="de-AT" dirty="0" err="1" smtClean="0"/>
              <a:t>property</a:t>
            </a:r>
            <a:r>
              <a:rPr lang="de-AT" dirty="0" smtClean="0"/>
              <a:t> </a:t>
            </a:r>
            <a:r>
              <a:rPr lang="de-AT" dirty="0" err="1" smtClean="0"/>
              <a:t>owner‘s</a:t>
            </a:r>
            <a:r>
              <a:rPr lang="de-AT" dirty="0" smtClean="0"/>
              <a:t> </a:t>
            </a:r>
            <a:r>
              <a:rPr lang="de-AT" dirty="0" err="1" smtClean="0"/>
              <a:t>interest</a:t>
            </a:r>
            <a:r>
              <a:rPr lang="de-AT" dirty="0" smtClean="0"/>
              <a:t> rate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10</a:t>
            </a:fld>
            <a:endParaRPr lang="de-AT" alt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02"/>
          <a:stretch/>
        </p:blipFill>
        <p:spPr>
          <a:xfrm>
            <a:off x="2446356" y="1412776"/>
            <a:ext cx="7446944" cy="43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Conclusions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outlook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92701" y="1196752"/>
            <a:ext cx="10356299" cy="3554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Rapid and equitable decarbonization of the heat sector in buildings is an indispensable cornerstone in a sustainable society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Special attention is needed for the rented buildings sector since an investment decision is in the property owner’s hands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A fair and equitable switch to a sustainable heat system is possible but with massive public subsidy payments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Heat pump alternative is not competitive in supplying heat service needs in partly renovated old buildings (equitability constraint)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Allocating </a:t>
            </a:r>
            <a:r>
              <a:rPr lang="en-US" sz="2200" dirty="0"/>
              <a:t>the costs of inaction </a:t>
            </a:r>
            <a:r>
              <a:rPr lang="en-US" sz="2200" dirty="0" smtClean="0"/>
              <a:t>between </a:t>
            </a:r>
            <a:r>
              <a:rPr lang="en-US" sz="2200" dirty="0"/>
              <a:t>the governance, the property owner, and the tenants is an important lever </a:t>
            </a:r>
            <a:r>
              <a:rPr lang="en-US" sz="2200" dirty="0" smtClean="0"/>
              <a:t>and </a:t>
            </a:r>
            <a:r>
              <a:rPr lang="en-US" sz="2200" dirty="0"/>
              <a:t>can reduce the </a:t>
            </a:r>
            <a:r>
              <a:rPr lang="en-US" sz="2200" dirty="0" smtClean="0"/>
              <a:t>required subsidy payments</a:t>
            </a:r>
            <a:endParaRPr lang="de-AT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de-AT" sz="2200" dirty="0" smtClean="0"/>
              <a:t>Future </a:t>
            </a:r>
            <a:r>
              <a:rPr lang="de-AT" sz="2200" dirty="0" err="1" smtClean="0"/>
              <a:t>work</a:t>
            </a:r>
            <a:r>
              <a:rPr lang="de-AT" sz="2200" dirty="0" smtClean="0"/>
              <a:t>:</a:t>
            </a:r>
            <a:r>
              <a:rPr lang="en-US" sz="2200" dirty="0"/>
              <a:t> </a:t>
            </a:r>
            <a:r>
              <a:rPr lang="en-US" sz="2200" dirty="0" smtClean="0"/>
              <a:t>active/passive building </a:t>
            </a:r>
            <a:r>
              <a:rPr lang="en-US" sz="2200" dirty="0"/>
              <a:t>renovation measures </a:t>
            </a:r>
            <a:r>
              <a:rPr lang="en-US" sz="2200" dirty="0" smtClean="0"/>
              <a:t>as </a:t>
            </a:r>
            <a:r>
              <a:rPr lang="en-US" sz="2200" dirty="0"/>
              <a:t>a necessary precondition for subsidy </a:t>
            </a:r>
            <a:r>
              <a:rPr lang="en-US" sz="2200" dirty="0" smtClean="0"/>
              <a:t>payments; tenant’s diversification within </a:t>
            </a:r>
            <a:r>
              <a:rPr lang="en-US" sz="2200" dirty="0"/>
              <a:t>the building (e.g., different willingness to pay to contribute to </a:t>
            </a:r>
            <a:r>
              <a:rPr lang="en-US" sz="2200" dirty="0" smtClean="0"/>
              <a:t>CO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mitigation)</a:t>
            </a:r>
            <a:endParaRPr lang="en-US" sz="2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72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4439816" y="6509292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04" y="6525344"/>
            <a:ext cx="792088" cy="279031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52C2B8E1-23A1-1546-BBA7-10D0C289F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" y="6509292"/>
            <a:ext cx="466150" cy="3111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1B7590CF-C75D-E541-92A7-A45DBD5F9BEC}"/>
              </a:ext>
            </a:extLst>
          </p:cNvPr>
          <p:cNvSpPr/>
          <p:nvPr/>
        </p:nvSpPr>
        <p:spPr>
          <a:xfrm>
            <a:off x="695400" y="6509292"/>
            <a:ext cx="6525098" cy="43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000" noProof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work has received funding </a:t>
            </a: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the European </a:t>
            </a:r>
            <a:r>
              <a:rPr lang="en-US" sz="1000" noProof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Union’s Horizon </a:t>
            </a: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b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</a:t>
            </a:r>
            <a:r>
              <a:rPr lang="en-US" sz="1000" noProof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innovation </a:t>
            </a:r>
            <a:r>
              <a:rPr lang="en-US" sz="1000" noProof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programme undere grant No. 835896</a:t>
            </a:r>
            <a:endParaRPr lang="en-US" sz="1000" noProof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63352" y="3284984"/>
            <a:ext cx="376144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GB" sz="20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</a:t>
            </a:r>
            <a:endParaRPr lang="en-GB" sz="20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PhD Candidate – Energy Economics Group (EEG)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13, 1040 Wien, </a:t>
            </a:r>
            <a:r>
              <a:rPr lang="en-GB" sz="1400" noProof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Austria</a:t>
            </a: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zwickl@eeg.tuwien.ac.at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github.com/sebastianzwickl</a:t>
            </a:r>
          </a:p>
          <a:p>
            <a:pPr lvl="0"/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orcid.org/0000-0002-8599-6278</a:t>
            </a: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4247456" y="3284984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GB" sz="20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Hans Auer</a:t>
            </a:r>
            <a:endParaRPr lang="en-GB" sz="20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Associate Professor– Energy Economics Group (EEG)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13, 1040 Wien, </a:t>
            </a:r>
            <a:r>
              <a:rPr lang="en-GB" sz="1400" noProof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Austria</a:t>
            </a: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auer@eeg.tuwien.ac.at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0000-0002-9111-9941</a:t>
            </a:r>
            <a:endParaRPr lang="en-GB" sz="1600" noProof="0" dirty="0" smtClean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D73986B0-8576-464F-8958-22E7DCAC47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717032"/>
            <a:ext cx="2304256" cy="14634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8958580" y="5335573"/>
            <a:ext cx="2066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https://openentrance.eu/</a:t>
            </a:r>
          </a:p>
        </p:txBody>
      </p:sp>
    </p:spTree>
    <p:extLst>
      <p:ext uri="{BB962C8B-B14F-4D97-AF65-F5344CB8AC3E}">
        <p14:creationId xmlns:p14="http://schemas.microsoft.com/office/powerpoint/2010/main" val="1874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Todays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motivation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Case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study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scenarios</a:t>
            </a:r>
            <a:endParaRPr lang="de-A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outlook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2931" y="1124744"/>
            <a:ext cx="9345557" cy="4464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Fit for 55 </a:t>
            </a:r>
            <a:r>
              <a:rPr lang="en-US" dirty="0" smtClean="0"/>
              <a:t>package by the European Commission outlines the pathway until 2030 to reduce greenhouse gas emissions by 55%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 for energy justice with the manner of “no one left behind”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residential building sector calls for particular attention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shares of fossil fuels in the provision of heat service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Inefficient </a:t>
            </a:r>
            <a:r>
              <a:rPr lang="en-US" dirty="0"/>
              <a:t>ways of delivering heat demand caused by </a:t>
            </a:r>
            <a:r>
              <a:rPr lang="en-US" dirty="0" smtClean="0"/>
              <a:t>low standards of both building stock and heating devices</a:t>
            </a:r>
          </a:p>
          <a:p>
            <a:pPr lvl="1"/>
            <a:r>
              <a:rPr lang="en-US" dirty="0" smtClean="0"/>
              <a:t>Complex building ownership structures and the property owner/tenant nexus in rented apartments or dwellings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Buildings are responsible for 40% of EU energy consumption and </a:t>
            </a:r>
            <a:r>
              <a:rPr lang="en-US" dirty="0" smtClean="0"/>
              <a:t>36% </a:t>
            </a:r>
            <a:r>
              <a:rPr lang="en-US" dirty="0"/>
              <a:t>of the greenhouse gas emissions in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75% of EU’s buildings are energy inefficient and 35% are older than 50 years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3</a:t>
            </a:fld>
            <a:endParaRPr lang="de-AT" altLang="de-DE"/>
          </a:p>
        </p:txBody>
      </p:sp>
      <p:sp>
        <p:nvSpPr>
          <p:cNvPr id="8" name="Textfeld 7"/>
          <p:cNvSpPr txBox="1"/>
          <p:nvPr/>
        </p:nvSpPr>
        <p:spPr>
          <a:xfrm>
            <a:off x="0" y="6538915"/>
            <a:ext cx="95050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Source: European Commission,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Energy performance of buildings directive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Sketch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145630" y="1052736"/>
            <a:ext cx="9906069" cy="5040560"/>
          </a:xfrm>
        </p:spPr>
        <p:txBody>
          <a:bodyPr/>
          <a:lstStyle/>
          <a:p>
            <a:pPr marL="0" indent="0"/>
            <a:endParaRPr lang="de-DE" sz="200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4</a:t>
            </a:fld>
            <a:endParaRPr lang="de-AT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1052736"/>
            <a:ext cx="8458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5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59321"/>
                  </p:ext>
                </p:extLst>
              </p:nvPr>
            </p:nvGraphicFramePr>
            <p:xfrm>
              <a:off x="191344" y="2198876"/>
              <a:ext cx="11113912" cy="274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507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458701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080134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limLow>
                                      <m:limLow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 smtClean="0">
                                                <a:latin typeface="Cambria Math" panose="02040503050406030204" pitchFamily="18" charset="0"/>
                                              </a:rPr>
                                              <m:t>Ψ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𝐼𝑛𝑣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.  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𝑔𝑟𝑎𝑛𝑡</m:t>
                                        </m:r>
                                      </m:lim>
                                    </m:limLow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limLow>
                                      <m:limLowPr>
                                        <m:ctrlP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de-A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de-A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de-A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  <m:sup/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num>
                                                      <m:den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(1+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de-AT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de-AT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de-AT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𝑔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sup>
                                                        </m:sSup>
                                                      </m:den>
                                                    </m:f>
                                                    <m: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Ω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𝑚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e>
                                            </m:nary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𝑆𝑢𝑏𝑠𝑖𝑑𝑦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𝑝𝑎𝑦𝑚𝑒𝑛𝑡</m:t>
                                        </m:r>
                                      </m:lim>
                                    </m:limLow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</a:t>
                          </a:r>
                          <a:b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</a:br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function</a:t>
                          </a:r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governance’s total</a:t>
                          </a:r>
                          <a:r>
                            <a:rPr lang="en-US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costs including investment grant (</a:t>
                          </a:r>
                          <a:r>
                            <a:rPr lang="el-GR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Ψ</a:t>
                          </a:r>
                          <a:r>
                            <a:rPr lang="en-US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) and subsidy payment (</a:t>
                          </a:r>
                          <a:r>
                            <a:rPr lang="el-GR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Ω</a:t>
                          </a:r>
                          <a:r>
                            <a:rPr lang="en-US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)</a:t>
                          </a:r>
                          <a:endParaRPr lang="en-US" sz="1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latin typeface="Cambria Math" panose="02040503050406030204" pitchFamily="18" charset="0"/>
                                          </a:rPr>
                                          <m:t>Ψ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A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A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de-A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de-A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/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𝑟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𝑚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sSup>
                                                      <m:sSupPr>
                                                        <m:ctrlP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(1+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𝑔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sup>
                                                    </m:sSup>
                                                  </m:den>
                                                </m:f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groupChr>
                                  </m:e>
                                  <m:lim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𝑝𝑟𝑜𝑝𝑒𝑟𝑡𝑦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𝑜𝑤𝑛𝑒𝑟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𝑓𝑖𝑛𝑎𝑛𝑐𝑖𝑎𝑙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𝑠𝑢𝑝𝑝𝑜𝑟𝑡</m:t>
                                    </m:r>
                                  </m:lim>
                                </m:limLow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A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A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de-A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de-A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/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de-A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Ω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𝑚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sSup>
                                                      <m:sSupPr>
                                                        <m:ctrlP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(1+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de-A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𝑔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de-AT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sup>
                                                    </m:sSup>
                                                  </m:den>
                                                </m:f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groupChr>
                                  </m:e>
                                  <m:lim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𝑡𝑒𝑛𝑎𝑛𝑡𝑠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𝑓𝑖𝑛𝑎𝑛𝑐𝑖𝑎𝑙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𝑠𝑢𝑝𝑝𝑜𝑟𝑡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Equality</a:t>
                          </a:r>
                          <a:b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</a:br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Financial</a:t>
                          </a:r>
                          <a:r>
                            <a:rPr lang="en-US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support parity between property owner and all tenants at the multi-apartment building level</a:t>
                          </a:r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59321"/>
                  </p:ext>
                </p:extLst>
              </p:nvPr>
            </p:nvGraphicFramePr>
            <p:xfrm>
              <a:off x="191344" y="2198876"/>
              <a:ext cx="11113912" cy="274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507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458701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080134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" t="-33333" r="-69416" b="-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</a:t>
                          </a:r>
                          <a:b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</a:br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function</a:t>
                          </a:r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governance’s total</a:t>
                          </a:r>
                          <a:r>
                            <a:rPr lang="en-US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costs including investment grant (</a:t>
                          </a:r>
                          <a:r>
                            <a:rPr lang="el-GR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Ψ</a:t>
                          </a:r>
                          <a:r>
                            <a:rPr lang="en-US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) and subsidy payment (</a:t>
                          </a:r>
                          <a:r>
                            <a:rPr lang="el-GR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Ω</a:t>
                          </a:r>
                          <a:r>
                            <a:rPr lang="en-US" sz="18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)</a:t>
                          </a:r>
                          <a:endParaRPr lang="en-US" sz="1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" t="-132653" r="-69416" b="-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Equality</a:t>
                          </a:r>
                          <a:b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</a:br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Financial</a:t>
                          </a:r>
                          <a:r>
                            <a:rPr lang="en-US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support parity between property owner and all tenants at the multi-apartment building level</a:t>
                          </a:r>
                          <a:endParaRPr lang="en-US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feld 6"/>
          <p:cNvSpPr txBox="1"/>
          <p:nvPr/>
        </p:nvSpPr>
        <p:spPr>
          <a:xfrm>
            <a:off x="47328" y="6308082"/>
            <a:ext cx="95050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Zwickl-Bernhard, S., Auer, H. (2022). Equitable decarbonization of heat supply in residential multi-apartment buildings: Optimal subsidy allocation between the property owner and tenants. </a:t>
            </a:r>
            <a:r>
              <a:rPr lang="en-US" sz="1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Energy and Buildings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forthcoming.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set-up and scenario description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51384" y="1484783"/>
            <a:ext cx="5112568" cy="47525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Partially renovated and natural gas-fired heating system in an old building (privately owned) in Vienna, Austria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Multi-apartment building (including all dwellings) is privately owned by the property owner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decarbonization of the existing heating system can be realized by a connection to district heating or the installation of an air-sourced heat pump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Energy and CO</a:t>
            </a:r>
            <a:r>
              <a:rPr lang="en-US" sz="20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prices from European decarbonization scenarios in line with the remaining European CO</a:t>
            </a:r>
            <a:r>
              <a:rPr lang="en-US" sz="20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budget of the 1.5/2.0°C climate target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6</a:t>
            </a:fld>
            <a:endParaRPr lang="de-AT" alt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830922" y="1988840"/>
            <a:ext cx="5218078" cy="329816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9336" y="6511144"/>
            <a:ext cx="6345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 from the Horizon 2020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openENTRANCE (https://openentrance.eu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/)</a:t>
            </a:r>
            <a:endParaRPr lang="en-US" sz="14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Results</a:t>
            </a:r>
            <a:r>
              <a:rPr lang="de-AT" dirty="0" smtClean="0"/>
              <a:t> (1/4) – </a:t>
            </a:r>
            <a:r>
              <a:rPr lang="de-AT" dirty="0" err="1" smtClean="0"/>
              <a:t>District</a:t>
            </a:r>
            <a:r>
              <a:rPr lang="de-AT" dirty="0" smtClean="0"/>
              <a:t> </a:t>
            </a:r>
            <a:r>
              <a:rPr lang="de-AT" dirty="0" err="1" smtClean="0"/>
              <a:t>Heating</a:t>
            </a:r>
            <a:r>
              <a:rPr lang="de-AT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7</a:t>
            </a:fld>
            <a:endParaRPr lang="de-AT" alt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632" y="1268760"/>
            <a:ext cx="6904148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Results</a:t>
            </a:r>
            <a:r>
              <a:rPr lang="de-AT" dirty="0" smtClean="0"/>
              <a:t> (2/4) – </a:t>
            </a:r>
            <a:r>
              <a:rPr lang="de-AT" dirty="0" err="1" smtClean="0"/>
              <a:t>Heat</a:t>
            </a:r>
            <a:r>
              <a:rPr lang="de-AT" dirty="0" smtClean="0"/>
              <a:t> Pump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8</a:t>
            </a:fld>
            <a:endParaRPr lang="de-AT" alt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059" y="1196752"/>
            <a:ext cx="6843884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Results</a:t>
            </a:r>
            <a:r>
              <a:rPr lang="de-AT" dirty="0" smtClean="0"/>
              <a:t> (3/4) – </a:t>
            </a:r>
            <a:r>
              <a:rPr lang="de-AT" dirty="0" err="1" smtClean="0"/>
              <a:t>Allocation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opportunity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432" y="2413286"/>
            <a:ext cx="9906000" cy="229448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142967" y="3789040"/>
            <a:ext cx="8625441" cy="28803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01DF2FC-8C91-454F-B840-A9C9BB4D794A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77BDF31C-C1A6-48EF-BBE6-112D7A963049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F051AC5-B6CC-4F31-A504-79E031BF319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861</Words>
  <Application>Microsoft Office PowerPoint</Application>
  <PresentationFormat>Breitbild</PresentationFormat>
  <Paragraphs>88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Segoe UI Light</vt:lpstr>
      <vt:lpstr>Symbol</vt:lpstr>
      <vt:lpstr>Wingdings</vt:lpstr>
      <vt:lpstr>Titel mit weißem Rahmen und dunklem Logo</vt:lpstr>
      <vt:lpstr>Inhalt_blauer_Rahmen</vt:lpstr>
      <vt:lpstr>Inhalt_weißer_Rahmen</vt:lpstr>
      <vt:lpstr>Equitable decarbonization of heat supply in residential multi-apartment buildings Optimal subsidy allocation between the property owner and tenants</vt:lpstr>
      <vt:lpstr>Todays‘ agenda</vt:lpstr>
      <vt:lpstr>Background and motivation</vt:lpstr>
      <vt:lpstr>Sketch of the approach</vt:lpstr>
      <vt:lpstr>Mathematical formulation of the model</vt:lpstr>
      <vt:lpstr>Case study set-up and scenario description</vt:lpstr>
      <vt:lpstr>Results (1/4) – District Heating </vt:lpstr>
      <vt:lpstr>Results (2/4) – Heat Pump</vt:lpstr>
      <vt:lpstr>Results (3/4) – Allocation of opportunity costs</vt:lpstr>
      <vt:lpstr>Results (4/4) – Varying property owner‘s interest rate</vt:lpstr>
      <vt:lpstr>Conclusions and outlook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Optimierung – Kraftwerkeinsatzplanung</dc:title>
  <dc:creator>Theresia Perger</dc:creator>
  <cp:lastModifiedBy>zwickl-nb</cp:lastModifiedBy>
  <cp:revision>461</cp:revision>
  <dcterms:created xsi:type="dcterms:W3CDTF">2019-01-30T15:28:06Z</dcterms:created>
  <dcterms:modified xsi:type="dcterms:W3CDTF">2022-02-17T13:55:00Z</dcterms:modified>
</cp:coreProperties>
</file>