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  <p:sldMasterId id="2147483673" r:id="rId6"/>
  </p:sldMasterIdLst>
  <p:notesMasterIdLst>
    <p:notesMasterId r:id="rId13"/>
  </p:notesMasterIdLst>
  <p:handoutMasterIdLst>
    <p:handoutMasterId r:id="rId14"/>
  </p:handoutMasterIdLst>
  <p:sldIdLst>
    <p:sldId id="256" r:id="rId7"/>
    <p:sldId id="303" r:id="rId8"/>
    <p:sldId id="319" r:id="rId9"/>
    <p:sldId id="318" r:id="rId10"/>
    <p:sldId id="320" r:id="rId11"/>
    <p:sldId id="314" r:id="rId12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1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  <p:cmAuthor id="2" name="zwickl-nb" initials="z" lastIdx="1" clrIdx="1">
    <p:extLst>
      <p:ext uri="{19B8F6BF-5375-455C-9EA6-DF929625EA0E}">
        <p15:presenceInfo xmlns:p15="http://schemas.microsoft.com/office/powerpoint/2012/main" userId="497f9bbb497d6863" providerId="Windows Live"/>
      </p:ext>
    </p:extLst>
  </p:cmAuthor>
  <p:cmAuthor id="3" name="zwickl-nb" initials="z [2]" lastIdx="9" clrIdx="2">
    <p:extLst>
      <p:ext uri="{19B8F6BF-5375-455C-9EA6-DF929625EA0E}">
        <p15:presenceInfo xmlns:p15="http://schemas.microsoft.com/office/powerpoint/2012/main" userId="zwickl-n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FFFFFF"/>
    <a:srgbClr val="86A3B8"/>
    <a:srgbClr val="C3ACD0"/>
    <a:srgbClr val="674188"/>
    <a:srgbClr val="5EC260"/>
    <a:srgbClr val="BEE397"/>
    <a:srgbClr val="C0FCCE"/>
    <a:srgbClr val="C7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1" autoAdjust="0"/>
    <p:restoredTop sz="85473" autoAdjust="0"/>
  </p:normalViewPr>
  <p:slideViewPr>
    <p:cSldViewPr snapToGrid="0" snapToObjects="1">
      <p:cViewPr>
        <p:scale>
          <a:sx n="150" d="100"/>
          <a:sy n="150" d="100"/>
        </p:scale>
        <p:origin x="1152" y="-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43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8CE3CE-7885-5440-B7D2-D1C38EEABC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54EA1-D6B4-7C47-AF7F-6ED365519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8362D56F-4014-E440-B414-1949875DC54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EB30-D659-F04F-8BCA-7E5755820E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27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60766-B385-064C-89E0-D696CB68EF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7" y="6747627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84C23E2-02F7-644F-99F5-08AC3BA5EA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1EAC332E-8893-FE4E-9A25-93BB30EFA0D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9000"/>
            <a:ext cx="4256087" cy="239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3" y="3418831"/>
            <a:ext cx="8187690" cy="2797225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7627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7627"/>
            <a:ext cx="4434999" cy="35643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0B17A1DD-B70C-B048-99CA-ED8542287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9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7A1DD-B70C-B048-99CA-ED8542287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2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A875FDE-6D7F-4702-A758-6B468AE40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552" b="32241"/>
          <a:stretch/>
        </p:blipFill>
        <p:spPr>
          <a:xfrm>
            <a:off x="3099018" y="0"/>
            <a:ext cx="5993964" cy="1793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331" y="2253769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31" y="3710686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7668229" y="7768935"/>
            <a:ext cx="1638447" cy="19640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 userDrawn="1"/>
        </p:nvSpPr>
        <p:spPr>
          <a:xfrm>
            <a:off x="2285807" y="6576362"/>
            <a:ext cx="889217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algn="r" eaLnBrk="0" hangingPunct="0">
              <a:spcBef>
                <a:spcPct val="20000"/>
              </a:spcBef>
              <a:buFontTx/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under a </a:t>
            </a:r>
            <a:r>
              <a:rPr lang="en-US" sz="14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 </a:t>
            </a:r>
            <a:endParaRPr lang="en-US" sz="1400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58549" y="6480922"/>
            <a:ext cx="865777" cy="304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151"/>
                    </a14:imgEffect>
                    <a14:imgEffect>
                      <a14:saturation sat="8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4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8DE6F-BC6E-364C-91D6-6B9C603C2F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9228810-255C-0747-AA61-5D5198D3E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AD2DE6-E43E-6044-9983-6D2115FA61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127"/>
            <a:ext cx="109880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BCE835-694B-EC4D-AD29-A3BF23C07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58B064A-C26D-E948-B1F9-58944195E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031FA7-02D1-0645-9048-0AAD35E90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47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23777"/>
            <a:ext cx="2628900" cy="5553186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FA3B52-24C6-BC49-B1FB-EF1DE3CE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7668D43-9CA0-B748-8221-47607963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57BDEB2-5457-E84E-8E88-F426D3C10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43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2712" y="2255548"/>
            <a:ext cx="9659112" cy="12544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Thank you for your time.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2712" y="3712465"/>
            <a:ext cx="8196072" cy="1029657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395C8-E03A-E04C-AA88-72B24AADC6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0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- blue">
    <p:bg>
      <p:bgPr>
        <a:solidFill>
          <a:srgbClr val="245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FD36E0-C784-AE4E-B42C-F7764C6BD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83D7C-0821-A040-BE0C-B5DB8952D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69E957-E916-EA41-8D86-9462424C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bg1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3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1" y="5977289"/>
            <a:ext cx="3362425" cy="88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32D8BEC-2F74-8547-9F2C-AEAE0B302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B0283A15-47DF-8047-8B83-438FA552B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8E8B80-D0B3-954F-9A62-484C9A10F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78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942F0-6E2E-9B45-9065-E71C5FD39597}"/>
              </a:ext>
            </a:extLst>
          </p:cNvPr>
          <p:cNvSpPr/>
          <p:nvPr userDrawn="1"/>
        </p:nvSpPr>
        <p:spPr>
          <a:xfrm>
            <a:off x="1" y="5948414"/>
            <a:ext cx="3362425" cy="90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56797FB-FF82-0F4F-A928-D7AF36F544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C27DB8A-983A-204A-A0E1-0B250973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3EFC6A2-0789-BB4B-9701-8038DFBF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76024C-E78F-814A-ADD4-B2037FCE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8A4A04-F540-E24D-9FF5-8F7FC90CDCFA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E89C228-C4FD-7644-ABB7-614954C945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58748" y="6352806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0B89FE-026E-7249-A3EB-8B2B89BC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5E2E5CD6-A1EE-A841-BFBB-519F206ED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66C81B30-170B-8F41-A120-A0E8F4AD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08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416571-A315-1846-A578-44521F40228B}"/>
              </a:ext>
            </a:extLst>
          </p:cNvPr>
          <p:cNvSpPr/>
          <p:nvPr userDrawn="1"/>
        </p:nvSpPr>
        <p:spPr>
          <a:xfrm>
            <a:off x="1" y="5919538"/>
            <a:ext cx="3362425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A7FE-773F-2D4C-A1FD-78D273094D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FC3704-1948-F84D-88BE-17DA7F45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DBAF8AC-F4B9-2C4F-BBF0-BD58FB50FE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7E7983D-B1A4-B148-B1D4-C4B621AD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919986"/>
            <a:ext cx="9610344" cy="59093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AF39-23DB-0740-938A-1A583332B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58748" y="6352806"/>
            <a:ext cx="2743200" cy="365125"/>
          </a:xfrm>
        </p:spPr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7748E00D-B3B4-FE4D-A3E5-E8C8A25CA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4E4032-E757-2144-A88B-ABFF9C43B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718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AB9D64-C20B-5146-B8DD-95B5D606E73E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9580541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5CED-483C-A348-8E33-D2AA0F23C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53A157-7BBA-5749-8237-8C990161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3953BB51-3F9C-E747-ACA8-03C6016E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9247E92-8FF0-A341-9976-E6095D27E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073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C34238B-024D-294E-AD4C-68C413D97E1A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2D3F-74B7-B64C-800D-13CA52163CD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D7F9956-5A00-5A40-8899-32D1F87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0031E1D5-F0A3-EF45-84AA-C0225E10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305433C-0038-FC49-AAE7-4AE15259F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303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92FE64-D177-274B-901F-D336A79314A8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761617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784319"/>
            <a:ext cx="3675889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989F8-C842-5E4D-A070-A6209E35FC7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E4815-2057-AE40-A83C-99001B9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7">
            <a:extLst>
              <a:ext uri="{FF2B5EF4-FFF2-40B4-BE49-F238E27FC236}">
                <a16:creationId xmlns:a16="http://schemas.microsoft.com/office/drawing/2014/main" id="{2E2EF048-87C8-2B43-AA12-7E550A2A4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0068E4E-9680-554C-B740-1BBB27554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12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0DF604-D9D6-5045-B588-839447328165}"/>
              </a:ext>
            </a:extLst>
          </p:cNvPr>
          <p:cNvSpPr/>
          <p:nvPr userDrawn="1"/>
        </p:nvSpPr>
        <p:spPr>
          <a:xfrm>
            <a:off x="7404875" y="-1"/>
            <a:ext cx="4787125" cy="1518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6C0CE20-2FA8-D441-A594-2E5923EE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712" y="16811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AD1BB0-F11D-AB4E-A5C2-D6877E27F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76" y="16811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982180-1554-0149-9361-2E4524F2E5A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75AC00-972C-AE42-811E-B2A50B01A5A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660904"/>
            <a:ext cx="5574792" cy="345205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DE99-ADAF-CC49-8A11-DA767186AC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AC88BB-6435-5741-AECC-C64CD1B8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470C4FCD-395E-D94C-AECA-9EC451BFD0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6DBF9A0-D8B4-7745-ACB6-B5E35D853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4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BA2C8-6FAC-B54C-9845-66F221B9BB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FA112B-E57E-7B4A-8833-D3D8FEC4EC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10591185" cy="4518071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lnSpc>
                <a:spcPct val="100000"/>
              </a:lnSpc>
              <a:spcAft>
                <a:spcPts val="0"/>
              </a:spcAft>
              <a:defRPr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</a:lstStyle>
          <a:p>
            <a:pPr lvl="0"/>
            <a:r>
              <a:rPr lang="en-US" dirty="0"/>
              <a:t>Enter text here</a:t>
            </a:r>
          </a:p>
          <a:p>
            <a:pPr lvl="1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etwas</a:t>
            </a:r>
            <a:endParaRPr lang="en-US" dirty="0"/>
          </a:p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wieder</a:t>
            </a:r>
            <a:r>
              <a:rPr lang="en-US" dirty="0"/>
              <a:t> Text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8C8EE7-3B3F-3F41-B5AD-67185982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44BCAD86-58E8-C64B-B919-51804E097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4675424-66C5-6140-A915-8C73CF29D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594884"/>
            <a:ext cx="5574792" cy="451807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E4AF7-5B90-4A4A-9190-EF7AF1E8A75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1DBDDF-7B8D-E049-BE5A-2AC650B2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27FBAFA6-39D8-1045-BD48-582B33225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990A56-77DE-384E-846A-6EC505691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573619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596321"/>
            <a:ext cx="3675889" cy="453933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FC52E0-46F2-2443-B309-D4A67BCEE7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B7B320-CA87-A342-9115-47E9E4F9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58D14D24-78FD-A045-8D62-111F0EEE4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B93BEA1-60BB-9942-B17D-B28C03441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2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1482692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1482692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462432"/>
            <a:ext cx="5574792" cy="362648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262270"/>
            <a:ext cx="10991088" cy="110288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0E8D-9016-4C42-8F5F-E450B003AB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CBCAFA1-511A-EE41-B15A-62ABD06896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BEB7C4-26A5-2A49-A685-310121897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071B-8956-1F45-8413-D77E45140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7A5CF-4029-5441-9751-E360C7BA0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CA39AD3-F023-5741-9EB7-A0EBA4530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2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5F8A-53F2-9A4F-89B7-679F5D96A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9F830C8-3B22-4D44-AD5B-EAC20E22F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1969A2-10C2-C546-977D-603DF985E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3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2400"/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4C3DC-0931-ED45-859D-7DC2E02D5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3CEEAF4-4B04-7F42-81A2-3D6474988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89A40C2-EB4C-F849-86CB-ACD53C9F5BD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60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9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677042"/>
            <a:ext cx="1065885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14BBBCD-90CB-2F47-9BDE-CEED80DD9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294169"/>
            <a:ext cx="9084295" cy="2304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754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84" r:id="rId13"/>
    <p:sldLayoutId id="214748368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E07DA8-F1F3-4A5A-BC63-BCDC6C459C2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10289448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825625"/>
            <a:ext cx="106558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365126"/>
            <a:ext cx="106588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D8510D3-7480-FA40-B714-28425739D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8748" y="6352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8B0777-827F-8D42-90B1-61394C340E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8C025A19-EC4F-5D46-BAED-915B844A7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2485" y="6514242"/>
            <a:ext cx="9296375" cy="2462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FOOTER - Goto 'Insert &gt; Header and footer &gt; Footer'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D01290F5-EF9B-6848-BD94-0DC63C61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850338" y="6373280"/>
            <a:ext cx="9084295" cy="14306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DATE - 'Insert &gt; Header and footer &gt; Fixed'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73F24A-72E1-514B-A669-66B08B94475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73704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wickl@eeg.tuwien.ac.at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038/s41560-023-01260-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CB184C5-BA83-4541-BEA4-A4DB4AFC4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712" y="2142536"/>
            <a:ext cx="11567621" cy="125441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entury Schoolbook" panose="02040604050505020304" pitchFamily="18" charset="0"/>
              </a:rPr>
              <a:t>Impact of microgrids on the price elasticity </a:t>
            </a:r>
            <a:br>
              <a:rPr lang="en-US" sz="3200" dirty="0">
                <a:latin typeface="Century Schoolbook" panose="02040604050505020304" pitchFamily="18" charset="0"/>
              </a:rPr>
            </a:br>
            <a:r>
              <a:rPr lang="en-US" sz="3200" dirty="0">
                <a:latin typeface="Century Schoolbook" panose="02040604050505020304" pitchFamily="18" charset="0"/>
              </a:rPr>
              <a:t>of electricity demand in Lebanon </a:t>
            </a:r>
            <a:r>
              <a:rPr lang="en-US" sz="1600" dirty="0">
                <a:latin typeface="Century Schoolbook" panose="02040604050505020304" pitchFamily="18" charset="0"/>
              </a:rPr>
              <a:t>(draft title)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7A47107-F1EE-C449-94A9-924A67658D52}"/>
              </a:ext>
            </a:extLst>
          </p:cNvPr>
          <p:cNvSpPr txBox="1">
            <a:spLocks/>
          </p:cNvSpPr>
          <p:nvPr/>
        </p:nvSpPr>
        <p:spPr>
          <a:xfrm>
            <a:off x="362712" y="5316337"/>
            <a:ext cx="8613648" cy="591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" panose="02040604050505020304" pitchFamily="18" charset="0"/>
              </a:rPr>
              <a:t>Internal Meeting / 29 July 2024 / Online</a:t>
            </a:r>
            <a:br>
              <a:rPr lang="de-AT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AT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56496" y="5888668"/>
            <a:ext cx="4267748" cy="48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l"/>
            <a:r>
              <a:rPr lang="en-US" sz="1400" kern="0" dirty="0">
                <a:latin typeface="Calibri Light"/>
              </a:rPr>
              <a:t>Contact: </a:t>
            </a:r>
            <a:r>
              <a:rPr lang="en-US" sz="1400" kern="0" dirty="0">
                <a:latin typeface="Calibri Light"/>
                <a:hlinkClick r:id="rId3"/>
              </a:rPr>
              <a:t>zwickl@eeg.tuwien.ac.at</a:t>
            </a:r>
            <a:r>
              <a:rPr lang="en-US" sz="1400" kern="0" dirty="0">
                <a:latin typeface="Calibri Light"/>
              </a:rPr>
              <a:t> </a:t>
            </a:r>
            <a:br>
              <a:rPr lang="en-US" sz="1400" kern="0" dirty="0">
                <a:latin typeface="Calibri Light"/>
              </a:rPr>
            </a:br>
            <a:endParaRPr lang="en-US" kern="0" dirty="0">
              <a:latin typeface="Calibri Light"/>
            </a:endParaRP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56496" y="3758915"/>
            <a:ext cx="11473836" cy="150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 algn="l"/>
            <a:r>
              <a:rPr lang="de-AT" sz="1400" u="sng" kern="0" dirty="0">
                <a:latin typeface="Century Schoolbook" panose="02040604050505020304" pitchFamily="18" charset="0"/>
              </a:rPr>
              <a:t>Sebastian Zwickl-Bernhard</a:t>
            </a:r>
            <a:r>
              <a:rPr lang="de-AT" sz="1400" kern="0" baseline="30000" dirty="0">
                <a:latin typeface="Century Schoolbook" panose="02040604050505020304" pitchFamily="18" charset="0"/>
              </a:rPr>
              <a:t>1,2</a:t>
            </a:r>
            <a:r>
              <a:rPr lang="de-AT" sz="1400" kern="0" dirty="0">
                <a:latin typeface="Century Schoolbook" panose="02040604050505020304" pitchFamily="18" charset="0"/>
              </a:rPr>
              <a:t>, Anne Neumann</a:t>
            </a:r>
            <a:r>
              <a:rPr lang="de-AT" sz="1400" kern="0" baseline="30000" dirty="0">
                <a:latin typeface="Century Schoolbook" panose="02040604050505020304" pitchFamily="18" charset="0"/>
              </a:rPr>
              <a:t>2,3</a:t>
            </a:r>
            <a:r>
              <a:rPr lang="de-AT" sz="1400" kern="0" dirty="0">
                <a:latin typeface="Century Schoolbook" panose="02040604050505020304" pitchFamily="18" charset="0"/>
              </a:rPr>
              <a:t>, Majd Olleik</a:t>
            </a:r>
            <a:r>
              <a:rPr lang="de-AT" sz="1400" kern="0" baseline="30000" dirty="0">
                <a:latin typeface="Century Schoolbook" panose="02040604050505020304" pitchFamily="18" charset="0"/>
              </a:rPr>
              <a:t>4, </a:t>
            </a:r>
            <a:r>
              <a:rPr lang="de-AT" sz="1400" kern="0" dirty="0" err="1">
                <a:latin typeface="Century Schoolbook" panose="02040604050505020304" pitchFamily="18" charset="0"/>
              </a:rPr>
              <a:t>Haytham</a:t>
            </a:r>
            <a:r>
              <a:rPr lang="de-AT" sz="1400" kern="0" dirty="0">
                <a:latin typeface="Century Schoolbook" panose="02040604050505020304" pitchFamily="18" charset="0"/>
              </a:rPr>
              <a:t> Dbouk</a:t>
            </a:r>
            <a:r>
              <a:rPr lang="de-AT" sz="1400" kern="0" baseline="30000" dirty="0">
                <a:latin typeface="Century Schoolbook" panose="02040604050505020304" pitchFamily="18" charset="0"/>
              </a:rPr>
              <a:t>5</a:t>
            </a:r>
            <a:r>
              <a:rPr lang="de-AT" sz="1400" kern="0" dirty="0">
                <a:latin typeface="Century Schoolbook" panose="02040604050505020304" pitchFamily="18" charset="0"/>
              </a:rPr>
              <a:t> </a:t>
            </a:r>
            <a:br>
              <a:rPr lang="de-AT" sz="1400" kern="0" baseline="30000" dirty="0">
                <a:latin typeface="Century Schoolbook" panose="02040604050505020304" pitchFamily="18" charset="0"/>
              </a:rPr>
            </a:br>
            <a:endParaRPr lang="de-AT" sz="1400" kern="0" baseline="30000" dirty="0">
              <a:latin typeface="Century Schoolbook" panose="02040604050505020304" pitchFamily="18" charset="0"/>
            </a:endParaRPr>
          </a:p>
          <a:p>
            <a:pPr algn="l"/>
            <a:r>
              <a:rPr lang="de-AT" sz="1050" kern="0" baseline="30000" dirty="0">
                <a:latin typeface="Calibri Light"/>
              </a:rPr>
              <a:t>1</a:t>
            </a:r>
            <a:r>
              <a:rPr lang="de-AT" sz="1050" kern="0" dirty="0">
                <a:latin typeface="Calibri Light"/>
              </a:rPr>
              <a:t>Energy Economics Group (EEG), Technische Universität Wien, </a:t>
            </a:r>
            <a:r>
              <a:rPr lang="de-AT" sz="1050" kern="0" dirty="0" err="1">
                <a:latin typeface="Calibri Light"/>
              </a:rPr>
              <a:t>Gußhausstrasse</a:t>
            </a:r>
            <a:r>
              <a:rPr lang="de-AT" sz="1050" kern="0" dirty="0">
                <a:latin typeface="Calibri Light"/>
              </a:rPr>
              <a:t> 25-29/E370-3, 1040 Wien, Austria</a:t>
            </a:r>
          </a:p>
          <a:p>
            <a:pPr algn="l"/>
            <a:r>
              <a:rPr lang="de-AT" sz="1050" kern="0" baseline="30000" dirty="0">
                <a:latin typeface="Calibri Light"/>
              </a:rPr>
              <a:t>2</a:t>
            </a:r>
            <a:r>
              <a:rPr lang="en-US" sz="1050" kern="0" dirty="0">
                <a:latin typeface="Calibri Light"/>
              </a:rPr>
              <a:t>Department of Industrial Economics and Technology Management, The Norwegian University of Science and Technology, </a:t>
            </a:r>
            <a:r>
              <a:rPr lang="en-US" sz="1050" kern="0" dirty="0" err="1">
                <a:latin typeface="Calibri Light"/>
              </a:rPr>
              <a:t>Sentralbygg</a:t>
            </a:r>
            <a:r>
              <a:rPr lang="en-US" sz="1050" kern="0" dirty="0">
                <a:latin typeface="Calibri Light"/>
              </a:rPr>
              <a:t> 1, 946, </a:t>
            </a:r>
            <a:r>
              <a:rPr lang="en-US" sz="1050" kern="0" dirty="0" err="1">
                <a:latin typeface="Calibri Light"/>
              </a:rPr>
              <a:t>Gløshaugen</a:t>
            </a:r>
            <a:r>
              <a:rPr lang="en-US" sz="1050" kern="0" dirty="0">
                <a:latin typeface="Calibri Light"/>
              </a:rPr>
              <a:t>, Trondheim, Norway</a:t>
            </a:r>
            <a:endParaRPr lang="it-IT" sz="1050" kern="0" dirty="0">
              <a:latin typeface="Calibri Light"/>
            </a:endParaRPr>
          </a:p>
          <a:p>
            <a:pPr algn="l"/>
            <a:r>
              <a:rPr lang="de-AT" sz="1050" kern="0" baseline="30000" dirty="0">
                <a:latin typeface="Calibri Light"/>
              </a:rPr>
              <a:t>3</a:t>
            </a:r>
            <a:r>
              <a:rPr lang="en-US" sz="1050" kern="0" dirty="0">
                <a:latin typeface="Calibri Light"/>
              </a:rPr>
              <a:t>Center for Energy and Environmental Policy Research, Massachusetts Institute of Technology, Cambridge, MA, USA</a:t>
            </a:r>
          </a:p>
          <a:p>
            <a:pPr algn="l"/>
            <a:r>
              <a:rPr lang="en-US" sz="1050" kern="0" baseline="30000" dirty="0">
                <a:latin typeface="Calibri Light"/>
              </a:rPr>
              <a:t>4</a:t>
            </a:r>
            <a:r>
              <a:rPr lang="en-US" sz="1050" kern="0" dirty="0">
                <a:latin typeface="Calibri Light"/>
              </a:rPr>
              <a:t>Department of Industrial Engineering and Management (IEM), American University of Beirut, Lebanon</a:t>
            </a:r>
          </a:p>
          <a:p>
            <a:pPr marL="0" indent="0" algn="l"/>
            <a:r>
              <a:rPr lang="en-US" sz="1050" kern="0" baseline="30000" dirty="0">
                <a:latin typeface="Calibri Light"/>
              </a:rPr>
              <a:t>5</a:t>
            </a:r>
            <a:r>
              <a:rPr lang="en-US" sz="1050" kern="0" dirty="0">
                <a:latin typeface="Calibri Light"/>
              </a:rPr>
              <a:t>Phoenicia University, District Of Zahrani, Lebanon</a:t>
            </a:r>
          </a:p>
        </p:txBody>
      </p:sp>
      <p:pic>
        <p:nvPicPr>
          <p:cNvPr id="6" name="Picture 2" descr="https://upload.wikimedia.org/wikipedia/commons/thumb/a/a1/TU_Wien-Logo.svg/2000px-TU_Wien-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06" y="5494677"/>
            <a:ext cx="1850232" cy="53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wegian University of Science and Technology - RWTH AACHEN UNIVERSITY  Fakultät für Wirtschaftswissenschaften - Deuts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37" y="5474927"/>
            <a:ext cx="1651193" cy="57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American University of Beirut reveals its new logo that reaffirms ...">
            <a:extLst>
              <a:ext uri="{FF2B5EF4-FFF2-40B4-BE49-F238E27FC236}">
                <a16:creationId xmlns:a16="http://schemas.microsoft.com/office/drawing/2014/main" id="{D52E1F4B-580C-4A9E-90D2-6C0E51C1D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645" y="5423491"/>
            <a:ext cx="1335074" cy="7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D98BE26-34C8-405A-8B34-628EA4515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3435" y="5371989"/>
            <a:ext cx="845194" cy="84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7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365154"/>
            <a:ext cx="10591185" cy="47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Comprehensively mentioned in Subsection 3.3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“We incorporate price elasticity of demand for various categories of demand centers.”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“Part of the research will be the estimation of price elasticity of demand for each type.”</a:t>
            </a:r>
          </a:p>
          <a:p>
            <a:pPr lvl="1">
              <a:buFont typeface="Segoe UI Light" panose="020B0502040204020203" pitchFamily="34" charset="0"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For household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consumers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, we will use the historical monthly bills of diesel generator subscribers.</a:t>
            </a:r>
          </a:p>
          <a:p>
            <a:pPr lvl="1">
              <a:buFont typeface="Segoe UI Light" panose="020B0502040204020203" pitchFamily="34" charset="0"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Independent variables: electricity price in the previous month, temperature, average availability of electricity from the central grid, and variables on the socio-economic status of subscribers.</a:t>
            </a:r>
          </a:p>
          <a:p>
            <a:pPr lvl="1">
              <a:buFont typeface="Segoe UI Light" panose="020B0502040204020203" pitchFamily="34" charset="0"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We use the subscription type (2.5 Amperes, 5 Amperes, 10 Amperes, 15 Amperes or beyond) reflecting the socio-economic status of the households as independent variable.</a:t>
            </a:r>
          </a:p>
          <a:p>
            <a:pPr lvl="1">
              <a:buFont typeface="Segoe UI Light" panose="020B0502040204020203" pitchFamily="34" charset="0"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Sitka Display" pitchFamily="2" charset="0"/>
              </a:rPr>
              <a:t>For household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Sitka Display" pitchFamily="2" charset="0"/>
              </a:rPr>
              <a:t>prosumers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Sitka Display" pitchFamily="2" charset="0"/>
              </a:rPr>
              <a:t>, we plan to employ surveying techniques to estimate the price elasticity of their suppressed demand that can be served by the microgrid.</a:t>
            </a:r>
          </a:p>
          <a:p>
            <a:pPr lvl="1">
              <a:buFont typeface="Segoe UI Light" panose="020B0502040204020203" pitchFamily="34" charset="0"/>
              <a:buChar char="-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Sitka Display" pitchFamily="2" charset="0"/>
              </a:rPr>
              <a:t>A similar approach will be employed for the specific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Sitka Display" pitchFamily="2" charset="0"/>
              </a:rPr>
              <a:t>institutional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Sitka Display" pitchFamily="2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Sitka Display" pitchFamily="2" charset="0"/>
              </a:rPr>
              <a:t>prosumers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Sitka Display" pitchFamily="2" charset="0"/>
              </a:rPr>
              <a:t> considered.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2712" y="262270"/>
            <a:ext cx="11636000" cy="1102884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Recap: demand elasticity in the proposal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(1 of 2)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2712" y="1676400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62712" y="1916251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3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365154"/>
            <a:ext cx="10591185" cy="47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Once the price elasticity of demand of each type is estimated and demand functions with respect to the price are derived, Models 1 and 2 will be made use of through an iterative approach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Set the demand levels of the various market players to their base case levels as surveyed or reported in the most recent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Run Models 1 and 2 based on the defined demand levels.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Compute the resulting electricity price.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Determine the new demand levels of market players using the resulting electricity price and the derived demand functions.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Verify if the new demand levels are similar to the defined demand levels used in Step 2. If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Yes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, the algorithm has converged and the solution is reached. If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No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, go to Step 2 using the new demand levels.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2712" y="262270"/>
            <a:ext cx="11636000" cy="1102884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Recap: demand elasticity in the proposal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(2 of 2)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2712" y="1676400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62712" y="1916251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6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365154"/>
            <a:ext cx="10591185" cy="4747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Started with thorough literature review (Sebastian &amp; Anne)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Dicussion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 on the applied methodology (will build on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Ruhnau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 et al. (2022)</a:t>
            </a:r>
            <a:r>
              <a:rPr lang="en-US" baseline="30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1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“We use an econometric model to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identifiy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…”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“Model parameters are estimated with an ordinary least squares estimator using heteroscedasticity and autocorrelation robust standard errors.”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For household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consumers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, we will use the historical monthly bills of diesel generator subscribers.</a:t>
            </a:r>
          </a:p>
          <a:p>
            <a:pPr lvl="1"/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Sitka Display" pitchFamily="2" charset="0"/>
              </a:rPr>
              <a:t>To be decided: how we include the impact of inflation on the demand elasticity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2712" y="262270"/>
            <a:ext cx="11636000" cy="1102884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What has happened so far…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2712" y="1676400"/>
            <a:ext cx="10591185" cy="2204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62712" y="1916251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E5E160-97C3-442D-B6F9-1684760F3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95"/>
          <a:stretch/>
        </p:blipFill>
        <p:spPr>
          <a:xfrm>
            <a:off x="1756577" y="1916251"/>
            <a:ext cx="8678846" cy="186762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E00D390-3C20-41FA-B2A6-CC48CB1FC28C}"/>
              </a:ext>
            </a:extLst>
          </p:cNvPr>
          <p:cNvSpPr txBox="1">
            <a:spLocks/>
          </p:cNvSpPr>
          <p:nvPr/>
        </p:nvSpPr>
        <p:spPr>
          <a:xfrm>
            <a:off x="5245377" y="6555050"/>
            <a:ext cx="6946623" cy="47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baseline="30000" dirty="0"/>
              <a:t>1</a:t>
            </a:r>
            <a:r>
              <a:rPr lang="en-US" sz="1200" b="1" dirty="0">
                <a:hlinkClick r:id="rId4"/>
              </a:rPr>
              <a:t>10.1038/s41560-023-01260-5</a:t>
            </a:r>
            <a:r>
              <a:rPr lang="en-US" sz="1200" b="1" dirty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328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365154"/>
            <a:ext cx="10591185" cy="474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Measured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</a:rPr>
              <a:t>Could be relatively soon incorporated in the models 1 and 2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</a:rPr>
              <a:t>However,…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62712" y="262270"/>
            <a:ext cx="11636000" cy="1102884"/>
          </a:xfrm>
        </p:spPr>
        <p:txBody>
          <a:bodyPr>
            <a:norm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 of Household consumers is de facto available already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362712" y="1676400"/>
            <a:ext cx="10591185" cy="2204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62712" y="1916251"/>
            <a:ext cx="10591185" cy="3645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6A3F34B-4CD9-46F1-899F-84905E223845}"/>
              </a:ext>
            </a:extLst>
          </p:cNvPr>
          <p:cNvGrpSpPr/>
          <p:nvPr/>
        </p:nvGrpSpPr>
        <p:grpSpPr>
          <a:xfrm>
            <a:off x="2713208" y="1143706"/>
            <a:ext cx="8762283" cy="2697628"/>
            <a:chOff x="2713208" y="1143706"/>
            <a:chExt cx="8762283" cy="2697628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E79BE68-AC62-4118-9049-8C555B487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5" t="59887"/>
            <a:stretch/>
          </p:blipFill>
          <p:spPr>
            <a:xfrm>
              <a:off x="5386655" y="1143706"/>
              <a:ext cx="6088836" cy="1672129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EE41285-850D-4617-B310-F40E43512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5" t="1685" b="41235"/>
            <a:stretch/>
          </p:blipFill>
          <p:spPr>
            <a:xfrm>
              <a:off x="2713208" y="1461916"/>
              <a:ext cx="6088836" cy="2379418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23882791-EE89-448F-B9F6-ACFBC4819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708" y="4631909"/>
            <a:ext cx="5229494" cy="1671850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C7BE4AF-A71E-4B52-9490-439E210D6BC3}"/>
              </a:ext>
            </a:extLst>
          </p:cNvPr>
          <p:cNvSpPr txBox="1">
            <a:spLocks/>
          </p:cNvSpPr>
          <p:nvPr/>
        </p:nvSpPr>
        <p:spPr>
          <a:xfrm>
            <a:off x="8343331" y="4858603"/>
            <a:ext cx="3132160" cy="1105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sz="2000" b="0" kern="1200" baseline="0">
                <a:solidFill>
                  <a:schemeClr val="tx1"/>
                </a:solidFill>
                <a:latin typeface="Segoe UI Light" panose="020B0502040204020203" pitchFamily="34" charset="0"/>
                <a:ea typeface="Tahoma" panose="020B0604030504040204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  <a:sym typeface="Wingdings" panose="05000000000000000000" pitchFamily="2" charset="2"/>
              </a:rPr>
              <a:t> 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  <a:sym typeface="Wingdings" panose="05000000000000000000" pitchFamily="2" charset="2"/>
              </a:rPr>
              <a:t>Households </a:t>
            </a:r>
            <a:r>
              <a:rPr lang="de-AT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  <a:sym typeface="Wingdings" panose="05000000000000000000" pitchFamily="2" charset="2"/>
              </a:rPr>
              <a:t>consumer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Sitka Display" pitchFamily="2" charset="0"/>
                <a:sym typeface="Wingdings" panose="05000000000000000000" pitchFamily="2" charset="2"/>
              </a:rPr>
              <a:t> </a:t>
            </a:r>
            <a:r>
              <a:rPr lang="de-AT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  <a:sym typeface="Wingdings" panose="05000000000000000000" pitchFamily="2" charset="2"/>
              </a:rPr>
              <a:t>vs.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  <a:latin typeface="Sitka Display" pitchFamily="2" charset="0"/>
                <a:sym typeface="Wingdings" panose="05000000000000000000" pitchFamily="2" charset="2"/>
              </a:rPr>
              <a:t> </a:t>
            </a:r>
            <a:r>
              <a:rPr lang="de-AT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Sitka Display" pitchFamily="2" charset="0"/>
                <a:sym typeface="Wingdings" panose="05000000000000000000" pitchFamily="2" charset="2"/>
              </a:rPr>
              <a:t>Household </a:t>
            </a:r>
            <a:r>
              <a:rPr lang="de-AT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Sitka Display" pitchFamily="2" charset="0"/>
                <a:sym typeface="Wingdings" panose="05000000000000000000" pitchFamily="2" charset="2"/>
              </a:rPr>
              <a:t>prosumers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8B0777-827F-8D42-90B1-61394C340E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2712" y="1594884"/>
            <a:ext cx="11116274" cy="45180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Focus on working on the publication (submission by end of the year)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Therefore, soonish decide on the main focus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(A) Focus only on identifying household consumers demand elasticity 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(B) Focus on the comparison, then the question is how we get and when we have the values for household prosumers…?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As close as possible to the available data that we have…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Have you changed your behavior?</a:t>
            </a:r>
          </a:p>
          <a:p>
            <a:pPr lvl="1">
              <a:buFont typeface="Century Schoolbook" panose="02040604050505020304" pitchFamily="18" charset="0"/>
              <a:buChar char="–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Display" pitchFamily="2" charset="0"/>
              </a:rPr>
              <a:t>Literature available regarding “from survey” to elasticities?</a:t>
            </a:r>
          </a:p>
          <a:p>
            <a:pPr lvl="1">
              <a:buFont typeface="Century Schoolbook" panose="02040604050505020304" pitchFamily="18" charset="0"/>
              <a:buChar char="–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Sitka Display" pitchFamily="2" charset="0"/>
            </a:endParaRPr>
          </a:p>
          <a:p>
            <a:pPr lvl="1">
              <a:buFont typeface="Century Schoolbook" panose="02040604050505020304" pitchFamily="18" charset="0"/>
              <a:buChar char="–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Sitka Display" pitchFamily="2" charset="0"/>
            </a:endParaRPr>
          </a:p>
          <a:p>
            <a:pPr lvl="1">
              <a:buFont typeface="Century Schoolbook" panose="02040604050505020304" pitchFamily="18" charset="0"/>
              <a:buChar char="–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Sitka Display" pitchFamily="2" charset="0"/>
            </a:endParaRPr>
          </a:p>
          <a:p>
            <a:pPr lvl="1">
              <a:buFont typeface="Century Schoolbook" panose="02040604050505020304" pitchFamily="18" charset="0"/>
              <a:buChar char="–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Sitka Display" pitchFamily="2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Next steps</a:t>
            </a:r>
            <a:endParaRPr lang="en-US" i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9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54A1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FB4EE621-5097-1245-A4F5-8FBE2839CC67}"/>
    </a:ext>
  </a:extLst>
</a:theme>
</file>

<file path=ppt/theme/theme2.xml><?xml version="1.0" encoding="utf-8"?>
<a:theme xmlns:a="http://schemas.openxmlformats.org/drawingml/2006/main" name="IIASA alternative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61ADC0"/>
      </a:hlink>
      <a:folHlink>
        <a:srgbClr val="617F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99397B5B-1068-9647-8AF4-F0CD404C4C4E}" vid="{11CFE96F-7000-6746-8225-94DCB5E6FE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6814371-4dd9-40ea-9cc7-40b39613c6ae">T2EJA6NA5JU7-1903484182-91</_dlc_DocId>
    <_dlc_DocIdUrl xmlns="06814371-4dd9-40ea-9cc7-40b39613c6ae">
      <Url>https://iiasahub.sharepoint.com/sites/intranet/ercl/_layouts/15/DocIdRedir.aspx?ID=T2EJA6NA5JU7-1903484182-91</Url>
      <Description>T2EJA6NA5JU7-1903484182-91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9E5D021178B04082DE841A61810ABC" ma:contentTypeVersion="6" ma:contentTypeDescription="Create a new document." ma:contentTypeScope="" ma:versionID="bf37d4ac1dddfc53a56261334840b7df">
  <xsd:schema xmlns:xsd="http://www.w3.org/2001/XMLSchema" xmlns:xs="http://www.w3.org/2001/XMLSchema" xmlns:p="http://schemas.microsoft.com/office/2006/metadata/properties" xmlns:ns2="0689c177-5e19-464b-8532-40aa8fde3a94" xmlns:ns3="06814371-4dd9-40ea-9cc7-40b39613c6ae" xmlns:ns4="749ef8e9-4186-4c55-b2d4-b1c3f2fa9400" targetNamespace="http://schemas.microsoft.com/office/2006/metadata/properties" ma:root="true" ma:fieldsID="382a45c066b9cd32e8d486b5ba424e80" ns2:_="" ns3:_="" ns4:_="">
    <xsd:import namespace="0689c177-5e19-464b-8532-40aa8fde3a94"/>
    <xsd:import namespace="06814371-4dd9-40ea-9cc7-40b39613c6ae"/>
    <xsd:import namespace="749ef8e9-4186-4c55-b2d4-b1c3f2fa940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c177-5e19-464b-8532-40aa8fde3a9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14371-4dd9-40ea-9cc7-40b39613c6ae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ef8e9-4186-4c55-b2d4-b1c3f2fa9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93C57-A7ED-44E6-88BF-DA3984EE19E6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689c177-5e19-464b-8532-40aa8fde3a94"/>
    <ds:schemaRef ds:uri="06814371-4dd9-40ea-9cc7-40b39613c6ae"/>
    <ds:schemaRef ds:uri="http://purl.org/dc/dcmitype/"/>
    <ds:schemaRef ds:uri="http://schemas.microsoft.com/office/infopath/2007/PartnerControls"/>
    <ds:schemaRef ds:uri="749ef8e9-4186-4c55-b2d4-b1c3f2fa940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794EA7-8E28-4624-885F-9EF05194D2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542633-460B-4F10-AED0-D9CC98DDA49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E961F14-CA64-4A5B-8D0E-270958149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c177-5e19-464b-8532-40aa8fde3a94"/>
    <ds:schemaRef ds:uri="06814371-4dd9-40ea-9cc7-40b39613c6ae"/>
    <ds:schemaRef ds:uri="749ef8e9-4186-4c55-b2d4-b1c3f2fa9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PodHandler.ashx</Template>
  <TotalTime>0</TotalTime>
  <Words>682</Words>
  <Application>Microsoft Office PowerPoint</Application>
  <PresentationFormat>Breitbild</PresentationFormat>
  <Paragraphs>67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</vt:lpstr>
      <vt:lpstr>Century Schoolbook</vt:lpstr>
      <vt:lpstr>Courier New</vt:lpstr>
      <vt:lpstr>Segoe UI Light</vt:lpstr>
      <vt:lpstr>Sitka Display</vt:lpstr>
      <vt:lpstr>Tahoma</vt:lpstr>
      <vt:lpstr>Wingdings</vt:lpstr>
      <vt:lpstr>Office Theme</vt:lpstr>
      <vt:lpstr>IIASA alternatives</vt:lpstr>
      <vt:lpstr>Impact of microgrids on the price elasticity  of electricity demand in Lebanon (draft title)</vt:lpstr>
      <vt:lpstr>Recap: demand elasticity in the proposal (1 of 2)</vt:lpstr>
      <vt:lpstr>Recap: demand elasticity in the proposal (2 of 2)</vt:lpstr>
      <vt:lpstr>What has happened so far…</vt:lpstr>
      <vt:lpstr>DE of Household consumers is de facto available already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 Tanja</dc:creator>
  <cp:lastModifiedBy>Sebastian Zwickl (TUW-EEG)</cp:lastModifiedBy>
  <cp:revision>505</cp:revision>
  <cp:lastPrinted>2021-09-07T07:42:17Z</cp:lastPrinted>
  <dcterms:created xsi:type="dcterms:W3CDTF">2019-05-17T07:14:44Z</dcterms:created>
  <dcterms:modified xsi:type="dcterms:W3CDTF">2024-07-29T13:58:45Z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0x0101040097C92BAA327FB344B60BEC1DFEEB15C4</vt:lpwstr>
  </property>
  <property fmtid="{D5CDD505-2E9C-101B-9397-08002B2CF9AE}" pid="3" name="_dlc_DocIdItemGuid">
    <vt:lpwstr>21d70297-cd61-47d2-9611-414a1fcff47b</vt:lpwstr>
  </property>
</Properties>
</file>