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1"/>
  </p:notesMasterIdLst>
  <p:handoutMasterIdLst>
    <p:handoutMasterId r:id="rId22"/>
  </p:handoutMasterIdLst>
  <p:sldIdLst>
    <p:sldId id="256" r:id="rId7"/>
    <p:sldId id="277" r:id="rId8"/>
    <p:sldId id="271" r:id="rId9"/>
    <p:sldId id="278" r:id="rId10"/>
    <p:sldId id="269" r:id="rId11"/>
    <p:sldId id="279" r:id="rId12"/>
    <p:sldId id="280" r:id="rId13"/>
    <p:sldId id="281" r:id="rId14"/>
    <p:sldId id="276" r:id="rId15"/>
    <p:sldId id="282" r:id="rId16"/>
    <p:sldId id="283" r:id="rId17"/>
    <p:sldId id="284" r:id="rId18"/>
    <p:sldId id="285" r:id="rId19"/>
    <p:sldId id="270" r:id="rId20"/>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E397"/>
    <a:srgbClr val="FF9900"/>
    <a:srgbClr val="C0FCCE"/>
    <a:srgbClr val="C7EDF5"/>
    <a:srgbClr val="2455A3"/>
    <a:srgbClr val="839EC1"/>
    <a:srgbClr val="00579C"/>
    <a:srgbClr val="0058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77" autoAdjust="0"/>
    <p:restoredTop sz="79606" autoAdjust="0"/>
  </p:normalViewPr>
  <p:slideViewPr>
    <p:cSldViewPr snapToGrid="0" snapToObjects="1">
      <p:cViewPr varScale="1">
        <p:scale>
          <a:sx n="120" d="100"/>
          <a:sy n="120" d="100"/>
        </p:scale>
        <p:origin x="474" y="13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2/14/2023</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2/14/2023</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11</a:t>
            </a:fld>
            <a:endParaRPr lang="en-US"/>
          </a:p>
        </p:txBody>
      </p:sp>
    </p:spTree>
    <p:extLst>
      <p:ext uri="{BB962C8B-B14F-4D97-AF65-F5344CB8AC3E}">
        <p14:creationId xmlns:p14="http://schemas.microsoft.com/office/powerpoint/2010/main" val="1694350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12</a:t>
            </a:fld>
            <a:endParaRPr lang="en-US"/>
          </a:p>
        </p:txBody>
      </p:sp>
    </p:spTree>
    <p:extLst>
      <p:ext uri="{BB962C8B-B14F-4D97-AF65-F5344CB8AC3E}">
        <p14:creationId xmlns:p14="http://schemas.microsoft.com/office/powerpoint/2010/main" val="349211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13</a:t>
            </a:fld>
            <a:endParaRPr lang="en-US"/>
          </a:p>
        </p:txBody>
      </p:sp>
    </p:spTree>
    <p:extLst>
      <p:ext uri="{BB962C8B-B14F-4D97-AF65-F5344CB8AC3E}">
        <p14:creationId xmlns:p14="http://schemas.microsoft.com/office/powerpoint/2010/main" val="4062620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14</a:t>
            </a:fld>
            <a:endParaRPr lang="en-US"/>
          </a:p>
        </p:txBody>
      </p:sp>
    </p:spTree>
    <p:extLst>
      <p:ext uri="{BB962C8B-B14F-4D97-AF65-F5344CB8AC3E}">
        <p14:creationId xmlns:p14="http://schemas.microsoft.com/office/powerpoint/2010/main" val="111301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131266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400277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68689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3136789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1634413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309956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371603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1797825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0" cy="1961662"/>
          </a:xfrm>
          <a:prstGeom prst="rect">
            <a:avLst/>
          </a:prstGeom>
          <a:noFill/>
        </p:spPr>
      </p:pic>
      <p:sp>
        <p:nvSpPr>
          <p:cNvPr id="2" name="Title 1"/>
          <p:cNvSpPr>
            <a:spLocks noGrp="1"/>
          </p:cNvSpPr>
          <p:nvPr>
            <p:ph type="ctrTitle"/>
          </p:nvPr>
        </p:nvSpPr>
        <p:spPr>
          <a:xfrm>
            <a:off x="362712" y="2255548"/>
            <a:ext cx="9659112" cy="1254416"/>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duotone>
              <a:schemeClr val="accent1">
                <a:shade val="45000"/>
                <a:satMod val="135000"/>
              </a:schemeClr>
              <a:prstClr val="white"/>
            </a:duotone>
          </a:blip>
          <a:stretch>
            <a:fillRect/>
          </a:stretch>
        </p:blipFill>
        <p:spPr>
          <a:xfrm>
            <a:off x="0" y="5396523"/>
            <a:ext cx="12192000" cy="1461477"/>
          </a:xfrm>
          <a:prstGeom prst="rect">
            <a:avLst/>
          </a:prstGeom>
        </p:spPr>
      </p:pic>
      <p:pic>
        <p:nvPicPr>
          <p:cNvPr id="9" name="Picture 2" descr="https://upload.wikimedia.org/wikipedia/commons/thumb/a/a1/TU_Wien-Logo.svg/2000px-TU_Wien-Logo.svg.png"/>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362712" y="664532"/>
            <a:ext cx="2173877" cy="632598"/>
          </a:xfrm>
          <a:prstGeom prst="rect">
            <a:avLst/>
          </a:prstGeom>
          <a:solidFill>
            <a:schemeClr val="bg1"/>
          </a:solidFill>
          <a:extLst/>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a:t>
            </a:r>
            <a:r>
              <a:rPr lang="en-US" dirty="0" smtClean="0"/>
              <a:t>here</a:t>
            </a:r>
          </a:p>
          <a:p>
            <a:pPr lvl="1"/>
            <a:r>
              <a:rPr lang="en-US" dirty="0" err="1" smtClean="0"/>
              <a:t>Hier</a:t>
            </a:r>
            <a:r>
              <a:rPr lang="en-US" dirty="0" smtClean="0"/>
              <a:t> </a:t>
            </a:r>
            <a:r>
              <a:rPr lang="en-US" dirty="0" err="1" smtClean="0"/>
              <a:t>steht</a:t>
            </a:r>
            <a:r>
              <a:rPr lang="en-US" dirty="0" smtClean="0"/>
              <a:t> </a:t>
            </a:r>
            <a:r>
              <a:rPr lang="en-US" dirty="0" err="1" smtClean="0"/>
              <a:t>etwas</a:t>
            </a:r>
            <a:endParaRPr lang="en-US" dirty="0" smtClean="0"/>
          </a:p>
          <a:p>
            <a:pPr lvl="0"/>
            <a:r>
              <a:rPr lang="en-US" dirty="0" err="1" smtClean="0"/>
              <a:t>Hier</a:t>
            </a:r>
            <a:r>
              <a:rPr lang="en-US" dirty="0" smtClean="0"/>
              <a:t> </a:t>
            </a:r>
            <a:r>
              <a:rPr lang="en-US" dirty="0" err="1" smtClean="0"/>
              <a:t>steht</a:t>
            </a:r>
            <a:r>
              <a:rPr lang="en-US" dirty="0" smtClean="0"/>
              <a:t> </a:t>
            </a:r>
            <a:r>
              <a:rPr lang="en-US" dirty="0" err="1" smtClean="0"/>
              <a:t>wieder</a:t>
            </a:r>
            <a:r>
              <a:rPr lang="en-US" dirty="0" smtClean="0"/>
              <a:t> Text</a:t>
            </a:r>
            <a:endParaRPr lang="en-US" dirty="0"/>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7.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p:txBody>
          <a:bodyPr>
            <a:normAutofit/>
          </a:bodyPr>
          <a:lstStyle/>
          <a:p>
            <a:r>
              <a:rPr lang="en-US" dirty="0"/>
              <a:t>Exploring the Role of Europe in the global LNG Market Equilibrium until 2040</a:t>
            </a:r>
            <a:endParaRPr lang="en-US" dirty="0"/>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047016"/>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sz="1400" dirty="0" smtClean="0">
                <a:solidFill>
                  <a:schemeClr val="tx1">
                    <a:lumMod val="50000"/>
                    <a:lumOff val="50000"/>
                  </a:schemeClr>
                </a:solidFill>
              </a:rPr>
              <a:t>13. Internationale Energiewirtschaftstagung an der TU Wien / 15. – 17. Februar 2023 </a:t>
            </a:r>
            <a:br>
              <a:rPr lang="de-AT" sz="1400" dirty="0" smtClean="0">
                <a:solidFill>
                  <a:schemeClr val="tx1">
                    <a:lumMod val="50000"/>
                    <a:lumOff val="50000"/>
                  </a:schemeClr>
                </a:solidFill>
              </a:rPr>
            </a:br>
            <a:r>
              <a:rPr lang="de-AT" sz="1400" dirty="0" smtClean="0">
                <a:solidFill>
                  <a:schemeClr val="tx1">
                    <a:lumMod val="50000"/>
                    <a:lumOff val="50000"/>
                  </a:schemeClr>
                </a:solidFill>
              </a:rPr>
              <a:t>„Die Zukunft der Energiemärkte in Europa vor dem Hintergrund neuer geopolitischer Ungleichgewichte“</a:t>
            </a:r>
            <a:endParaRPr lang="de-AT" sz="1400" dirty="0">
              <a:solidFill>
                <a:schemeClr val="tx1">
                  <a:lumMod val="50000"/>
                  <a:lumOff val="50000"/>
                </a:schemeClr>
              </a:solidFill>
            </a:endParaRPr>
          </a:p>
          <a:p>
            <a:endParaRPr lang="de-AT" sz="140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832290" y="5717752"/>
            <a:ext cx="5462750"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r>
              <a:rPr lang="en-US" sz="1400" kern="0" dirty="0" smtClean="0">
                <a:latin typeface="Calibri Light"/>
              </a:rPr>
              <a:t>Corresponding author/Presenter: zwickl@eeg.tuwien.ac.at</a:t>
            </a:r>
            <a:r>
              <a:rPr lang="en-US" sz="1400" kern="0" dirty="0">
                <a:latin typeface="Calibri Light"/>
              </a:rPr>
              <a:t/>
            </a:r>
            <a:br>
              <a:rPr lang="en-US" sz="1400" kern="0" dirty="0">
                <a:latin typeface="Calibri Light"/>
              </a:rPr>
            </a:br>
            <a:endParaRPr lang="en-US" kern="0" dirty="0" smtClean="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7" y="3959168"/>
            <a:ext cx="9951760" cy="10087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a:t>
            </a:r>
            <a:r>
              <a:rPr lang="de-AT" u="sng" kern="0" dirty="0" smtClean="0">
                <a:latin typeface="Calibri Light"/>
              </a:rPr>
              <a:t>Zwickl-Bernhard</a:t>
            </a:r>
            <a:r>
              <a:rPr lang="de-AT" kern="0" baseline="30000" dirty="0" smtClean="0">
                <a:latin typeface="Calibri Light"/>
              </a:rPr>
              <a:t>1,2</a:t>
            </a:r>
            <a:r>
              <a:rPr lang="de-AT" kern="0" dirty="0" smtClean="0">
                <a:latin typeface="Calibri Light"/>
              </a:rPr>
              <a:t>, Antonia Golab</a:t>
            </a:r>
            <a:r>
              <a:rPr lang="de-AT" kern="0" baseline="30000" dirty="0" smtClean="0">
                <a:latin typeface="Calibri Light"/>
              </a:rPr>
              <a:t>2</a:t>
            </a:r>
            <a:r>
              <a:rPr lang="de-AT" kern="0" dirty="0" smtClean="0">
                <a:latin typeface="Calibri Light"/>
              </a:rPr>
              <a:t>, </a:t>
            </a:r>
            <a:r>
              <a:rPr lang="de-AT" kern="0" dirty="0" smtClean="0">
                <a:latin typeface="Calibri Light"/>
              </a:rPr>
              <a:t>Hans Auer</a:t>
            </a:r>
            <a:r>
              <a:rPr lang="de-AT" kern="0" baseline="30000" dirty="0" smtClean="0">
                <a:latin typeface="Calibri Light"/>
              </a:rPr>
              <a:t>1,2</a:t>
            </a:r>
            <a:endParaRPr lang="de-AT" kern="0" baseline="30000" dirty="0" smtClean="0">
              <a:latin typeface="Calibri Light"/>
            </a:endParaRPr>
          </a:p>
          <a:p>
            <a:pPr lvl="0" algn="l"/>
            <a:r>
              <a:rPr lang="de-AT" sz="1400" kern="0" baseline="30000" dirty="0" smtClean="0">
                <a:latin typeface="Calibri Light"/>
              </a:rPr>
              <a:t>1</a:t>
            </a:r>
            <a:r>
              <a:rPr lang="de-AT" sz="1400" kern="0" dirty="0" smtClean="0">
                <a:latin typeface="Calibri Light"/>
              </a:rPr>
              <a:t>Energy Economics Group (EEG), Technische Universität Wien</a:t>
            </a:r>
          </a:p>
          <a:p>
            <a:pPr lvl="0" algn="l"/>
            <a:r>
              <a:rPr lang="de-AT" sz="1400" kern="0" baseline="30000" dirty="0" smtClean="0">
                <a:latin typeface="Calibri Light"/>
              </a:rPr>
              <a:t>2</a:t>
            </a:r>
            <a:r>
              <a:rPr lang="en-US" sz="1400" kern="0" dirty="0">
                <a:latin typeface="Calibri Light"/>
              </a:rPr>
              <a:t>Department of Industrial Economics and Technology Management, The Norwegian University of Science and </a:t>
            </a:r>
            <a:r>
              <a:rPr lang="en-US" sz="1400" kern="0" dirty="0" smtClean="0">
                <a:latin typeface="Calibri Light"/>
              </a:rPr>
              <a:t>Technology (NTNU), </a:t>
            </a:r>
            <a:r>
              <a:rPr lang="en-US" sz="1400" kern="0" dirty="0">
                <a:latin typeface="Calibri Light"/>
              </a:rPr>
              <a:t>Trondheim, Norway</a:t>
            </a:r>
            <a:endParaRPr lang="en-US" kern="0" dirty="0" smtClean="0">
              <a:latin typeface="Calibri Light"/>
            </a:endParaRPr>
          </a:p>
        </p:txBody>
      </p:sp>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5" name="Inhaltsplatzhalter 4"/>
          <p:cNvSpPr>
            <a:spLocks noGrp="1"/>
          </p:cNvSpPr>
          <p:nvPr>
            <p:ph sz="half" idx="1"/>
          </p:nvPr>
        </p:nvSpPr>
        <p:spPr/>
        <p:txBody>
          <a:bodyPr/>
          <a:lstStyle/>
          <a:p>
            <a:endParaRPr lang="en-US"/>
          </a:p>
        </p:txBody>
      </p:sp>
      <p:sp>
        <p:nvSpPr>
          <p:cNvPr id="4" name="Titel 3"/>
          <p:cNvSpPr>
            <a:spLocks noGrp="1"/>
          </p:cNvSpPr>
          <p:nvPr>
            <p:ph type="title"/>
          </p:nvPr>
        </p:nvSpPr>
        <p:spPr/>
        <p:txBody>
          <a:bodyPr/>
          <a:lstStyle/>
          <a:p>
            <a:endParaRPr lang="en-US" dirty="0"/>
          </a:p>
        </p:txBody>
      </p:sp>
      <p:sp>
        <p:nvSpPr>
          <p:cNvPr id="9" name="Fußzeilenplatzhalter 8"/>
          <p:cNvSpPr>
            <a:spLocks noGrp="1"/>
          </p:cNvSpPr>
          <p:nvPr>
            <p:ph type="ftr" sz="quarter" idx="3"/>
          </p:nvPr>
        </p:nvSpPr>
        <p:spPr/>
        <p:txBody>
          <a:bodyPr/>
          <a:lstStyle/>
          <a:p>
            <a:pPr algn="ctr"/>
            <a:r>
              <a:rPr lang="en-US" dirty="0" smtClean="0"/>
              <a:t>Results (6/6)</a:t>
            </a:r>
            <a:endParaRPr lang="en-GB" dirty="0"/>
          </a:p>
        </p:txBody>
      </p:sp>
    </p:spTree>
    <p:extLst>
      <p:ext uri="{BB962C8B-B14F-4D97-AF65-F5344CB8AC3E}">
        <p14:creationId xmlns:p14="http://schemas.microsoft.com/office/powerpoint/2010/main" val="696944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11</a:t>
            </a:fld>
            <a:endParaRPr lang="en-US" dirty="0"/>
          </a:p>
        </p:txBody>
      </p:sp>
      <p:sp>
        <p:nvSpPr>
          <p:cNvPr id="5" name="Inhaltsplatzhalter 4"/>
          <p:cNvSpPr>
            <a:spLocks noGrp="1"/>
          </p:cNvSpPr>
          <p:nvPr>
            <p:ph sz="half" idx="1"/>
          </p:nvPr>
        </p:nvSpPr>
        <p:spPr/>
        <p:txBody>
          <a:bodyPr/>
          <a:lstStyle/>
          <a:p>
            <a:endParaRPr lang="en-US"/>
          </a:p>
        </p:txBody>
      </p:sp>
      <p:sp>
        <p:nvSpPr>
          <p:cNvPr id="4" name="Titel 3"/>
          <p:cNvSpPr>
            <a:spLocks noGrp="1"/>
          </p:cNvSpPr>
          <p:nvPr>
            <p:ph type="title"/>
          </p:nvPr>
        </p:nvSpPr>
        <p:spPr/>
        <p:txBody>
          <a:bodyPr/>
          <a:lstStyle/>
          <a:p>
            <a:endParaRPr lang="en-US" dirty="0"/>
          </a:p>
        </p:txBody>
      </p:sp>
      <p:sp>
        <p:nvSpPr>
          <p:cNvPr id="9" name="Fußzeilenplatzhalter 8"/>
          <p:cNvSpPr>
            <a:spLocks noGrp="1"/>
          </p:cNvSpPr>
          <p:nvPr>
            <p:ph type="ftr" sz="quarter" idx="3"/>
          </p:nvPr>
        </p:nvSpPr>
        <p:spPr/>
        <p:txBody>
          <a:bodyPr/>
          <a:lstStyle/>
          <a:p>
            <a:pPr algn="ctr"/>
            <a:r>
              <a:rPr lang="en-US" dirty="0" smtClean="0"/>
              <a:t>Results (6/6)</a:t>
            </a:r>
            <a:endParaRPr lang="en-GB" dirty="0"/>
          </a:p>
        </p:txBody>
      </p:sp>
    </p:spTree>
    <p:extLst>
      <p:ext uri="{BB962C8B-B14F-4D97-AF65-F5344CB8AC3E}">
        <p14:creationId xmlns:p14="http://schemas.microsoft.com/office/powerpoint/2010/main" val="344417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12</a:t>
            </a:fld>
            <a:endParaRPr lang="en-US" dirty="0"/>
          </a:p>
        </p:txBody>
      </p:sp>
      <p:sp>
        <p:nvSpPr>
          <p:cNvPr id="5" name="Inhaltsplatzhalter 4"/>
          <p:cNvSpPr>
            <a:spLocks noGrp="1"/>
          </p:cNvSpPr>
          <p:nvPr>
            <p:ph sz="half" idx="1"/>
          </p:nvPr>
        </p:nvSpPr>
        <p:spPr/>
        <p:txBody>
          <a:bodyPr/>
          <a:lstStyle/>
          <a:p>
            <a:endParaRPr lang="en-US"/>
          </a:p>
        </p:txBody>
      </p:sp>
      <p:sp>
        <p:nvSpPr>
          <p:cNvPr id="4" name="Titel 3"/>
          <p:cNvSpPr>
            <a:spLocks noGrp="1"/>
          </p:cNvSpPr>
          <p:nvPr>
            <p:ph type="title"/>
          </p:nvPr>
        </p:nvSpPr>
        <p:spPr/>
        <p:txBody>
          <a:bodyPr/>
          <a:lstStyle/>
          <a:p>
            <a:endParaRPr lang="en-US" dirty="0"/>
          </a:p>
        </p:txBody>
      </p:sp>
      <p:sp>
        <p:nvSpPr>
          <p:cNvPr id="9" name="Fußzeilenplatzhalter 8"/>
          <p:cNvSpPr>
            <a:spLocks noGrp="1"/>
          </p:cNvSpPr>
          <p:nvPr>
            <p:ph type="ftr" sz="quarter" idx="3"/>
          </p:nvPr>
        </p:nvSpPr>
        <p:spPr/>
        <p:txBody>
          <a:bodyPr/>
          <a:lstStyle/>
          <a:p>
            <a:pPr algn="ctr"/>
            <a:r>
              <a:rPr lang="en-US" dirty="0" smtClean="0"/>
              <a:t>Results (6/6)</a:t>
            </a:r>
            <a:endParaRPr lang="en-GB" dirty="0"/>
          </a:p>
        </p:txBody>
      </p:sp>
    </p:spTree>
    <p:extLst>
      <p:ext uri="{BB962C8B-B14F-4D97-AF65-F5344CB8AC3E}">
        <p14:creationId xmlns:p14="http://schemas.microsoft.com/office/powerpoint/2010/main" val="111868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13</a:t>
            </a:fld>
            <a:endParaRPr lang="en-US" dirty="0"/>
          </a:p>
        </p:txBody>
      </p:sp>
      <p:sp>
        <p:nvSpPr>
          <p:cNvPr id="5" name="Inhaltsplatzhalter 4"/>
          <p:cNvSpPr>
            <a:spLocks noGrp="1"/>
          </p:cNvSpPr>
          <p:nvPr>
            <p:ph sz="half" idx="1"/>
          </p:nvPr>
        </p:nvSpPr>
        <p:spPr/>
        <p:txBody>
          <a:bodyPr/>
          <a:lstStyle/>
          <a:p>
            <a:endParaRPr lang="en-US"/>
          </a:p>
        </p:txBody>
      </p:sp>
      <p:sp>
        <p:nvSpPr>
          <p:cNvPr id="4" name="Titel 3"/>
          <p:cNvSpPr>
            <a:spLocks noGrp="1"/>
          </p:cNvSpPr>
          <p:nvPr>
            <p:ph type="title"/>
          </p:nvPr>
        </p:nvSpPr>
        <p:spPr/>
        <p:txBody>
          <a:bodyPr/>
          <a:lstStyle/>
          <a:p>
            <a:endParaRPr lang="en-US" dirty="0"/>
          </a:p>
        </p:txBody>
      </p:sp>
      <p:sp>
        <p:nvSpPr>
          <p:cNvPr id="9" name="Fußzeilenplatzhalter 8"/>
          <p:cNvSpPr>
            <a:spLocks noGrp="1"/>
          </p:cNvSpPr>
          <p:nvPr>
            <p:ph type="ftr" sz="quarter" idx="3"/>
          </p:nvPr>
        </p:nvSpPr>
        <p:spPr/>
        <p:txBody>
          <a:bodyPr/>
          <a:lstStyle/>
          <a:p>
            <a:pPr algn="ctr"/>
            <a:r>
              <a:rPr lang="en-US" dirty="0" smtClean="0"/>
              <a:t>Results (6/6)</a:t>
            </a:r>
            <a:endParaRPr lang="en-GB" dirty="0"/>
          </a:p>
        </p:txBody>
      </p:sp>
    </p:spTree>
    <p:extLst>
      <p:ext uri="{BB962C8B-B14F-4D97-AF65-F5344CB8AC3E}">
        <p14:creationId xmlns:p14="http://schemas.microsoft.com/office/powerpoint/2010/main" val="1239576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14</a:t>
            </a:fld>
            <a:endParaRPr lang="en-US" dirty="0"/>
          </a:p>
        </p:txBody>
      </p:sp>
      <p:sp>
        <p:nvSpPr>
          <p:cNvPr id="3" name="Inhaltsplatzhalter 2"/>
          <p:cNvSpPr>
            <a:spLocks noGrp="1"/>
          </p:cNvSpPr>
          <p:nvPr>
            <p:ph sz="half" idx="1"/>
          </p:nvPr>
        </p:nvSpPr>
        <p:spPr>
          <a:xfrm>
            <a:off x="362712" y="1196340"/>
            <a:ext cx="10803128" cy="4916615"/>
          </a:xfrm>
        </p:spPr>
        <p:txBody>
          <a:bodyPr>
            <a:normAutofit lnSpcReduction="10000"/>
          </a:bodyPr>
          <a:lstStyle/>
          <a:p>
            <a:pPr marL="342900" indent="-342900">
              <a:buFont typeface="Wingdings" panose="05000000000000000000" pitchFamily="2" charset="2"/>
              <a:buChar char="§"/>
            </a:pPr>
            <a:r>
              <a:rPr lang="en-US" dirty="0">
                <a:sym typeface="Wingdings" panose="05000000000000000000" pitchFamily="2" charset="2"/>
              </a:rPr>
              <a:t>We found that the prioritized perspective of efficiency and local utilization </a:t>
            </a:r>
            <a:r>
              <a:rPr lang="en-US" dirty="0" smtClean="0">
                <a:sym typeface="Wingdings" panose="05000000000000000000" pitchFamily="2" charset="2"/>
              </a:rPr>
              <a:t>of renewable </a:t>
            </a:r>
            <a:r>
              <a:rPr lang="en-US" dirty="0">
                <a:sym typeface="Wingdings" panose="05000000000000000000" pitchFamily="2" charset="2"/>
              </a:rPr>
              <a:t>heat sources implies </a:t>
            </a:r>
            <a:r>
              <a:rPr lang="en-US" dirty="0" smtClean="0">
                <a:sym typeface="Wingdings" panose="05000000000000000000" pitchFamily="2" charset="2"/>
              </a:rPr>
              <a:t>substantial </a:t>
            </a:r>
            <a:r>
              <a:rPr lang="en-US" dirty="0">
                <a:sym typeface="Wingdings" panose="05000000000000000000" pitchFamily="2" charset="2"/>
              </a:rPr>
              <a:t>changes for the further </a:t>
            </a:r>
            <a:r>
              <a:rPr lang="en-US" dirty="0" smtClean="0">
                <a:sym typeface="Wingdings" panose="05000000000000000000" pitchFamily="2" charset="2"/>
              </a:rPr>
              <a:t>development of </a:t>
            </a:r>
            <a:r>
              <a:rPr lang="en-US" dirty="0">
                <a:sym typeface="Wingdings" panose="05000000000000000000" pitchFamily="2" charset="2"/>
              </a:rPr>
              <a:t>district heating networks in the decarbonized Austrian heat supply </a:t>
            </a:r>
            <a:r>
              <a:rPr lang="en-US" dirty="0" smtClean="0">
                <a:sym typeface="Wingdings" panose="05000000000000000000" pitchFamily="2" charset="2"/>
              </a:rPr>
              <a:t>toward 2050.</a:t>
            </a:r>
          </a:p>
          <a:p>
            <a:pPr marL="342900" indent="-342900">
              <a:buFont typeface="Wingdings" panose="05000000000000000000" pitchFamily="2" charset="2"/>
              <a:buChar char="§"/>
            </a:pPr>
            <a:r>
              <a:rPr lang="en-US" dirty="0">
                <a:sym typeface="Wingdings" panose="05000000000000000000" pitchFamily="2" charset="2"/>
              </a:rPr>
              <a:t>The results </a:t>
            </a:r>
            <a:r>
              <a:rPr lang="en-US" dirty="0" smtClean="0">
                <a:sym typeface="Wingdings" panose="05000000000000000000" pitchFamily="2" charset="2"/>
              </a:rPr>
              <a:t>demonstrate </a:t>
            </a:r>
            <a:r>
              <a:rPr lang="en-US" dirty="0">
                <a:sym typeface="Wingdings" panose="05000000000000000000" pitchFamily="2" charset="2"/>
              </a:rPr>
              <a:t>that particularly densely populated areas are still beneficial supply </a:t>
            </a:r>
            <a:r>
              <a:rPr lang="en-US" dirty="0" smtClean="0">
                <a:sym typeface="Wingdings" panose="05000000000000000000" pitchFamily="2" charset="2"/>
              </a:rPr>
              <a:t>areas for </a:t>
            </a:r>
            <a:r>
              <a:rPr lang="en-US" dirty="0">
                <a:sym typeface="Wingdings" panose="05000000000000000000" pitchFamily="2" charset="2"/>
              </a:rPr>
              <a:t>district heating networks and offer adequate heat densities</a:t>
            </a:r>
            <a:r>
              <a:rPr lang="en-US" dirty="0" smtClean="0">
                <a:sym typeface="Wingdings" panose="05000000000000000000" pitchFamily="2" charset="2"/>
              </a:rPr>
              <a:t>.</a:t>
            </a:r>
          </a:p>
          <a:p>
            <a:pPr marL="342900" indent="-342900">
              <a:buFont typeface="Wingdings" panose="05000000000000000000" pitchFamily="2" charset="2"/>
              <a:buChar char="§"/>
            </a:pPr>
            <a:r>
              <a:rPr lang="en-US" dirty="0" smtClean="0">
                <a:sym typeface="Wingdings" panose="05000000000000000000" pitchFamily="2" charset="2"/>
              </a:rPr>
              <a:t>Nevertheless, most </a:t>
            </a:r>
            <a:r>
              <a:rPr lang="en-US" dirty="0">
                <a:sym typeface="Wingdings" panose="05000000000000000000" pitchFamily="2" charset="2"/>
              </a:rPr>
              <a:t>district heating networks in 2050 (seven of eight) will not reach the </a:t>
            </a:r>
            <a:r>
              <a:rPr lang="en-US" dirty="0" smtClean="0">
                <a:sym typeface="Wingdings" panose="05000000000000000000" pitchFamily="2" charset="2"/>
              </a:rPr>
              <a:t>heat density </a:t>
            </a:r>
            <a:r>
              <a:rPr lang="en-US" dirty="0">
                <a:sym typeface="Wingdings" panose="05000000000000000000" pitchFamily="2" charset="2"/>
              </a:rPr>
              <a:t>benchmarks of today’s networks and have a significant heat density gap.</a:t>
            </a:r>
          </a:p>
          <a:p>
            <a:pPr marL="342900" indent="-342900">
              <a:buFont typeface="Wingdings" panose="05000000000000000000" pitchFamily="2" charset="2"/>
              <a:buChar char="§"/>
            </a:pPr>
            <a:r>
              <a:rPr lang="en-US" dirty="0">
                <a:sym typeface="Wingdings" panose="05000000000000000000" pitchFamily="2" charset="2"/>
              </a:rPr>
              <a:t>However, considering the increasing importance of local renewable heat </a:t>
            </a:r>
            <a:r>
              <a:rPr lang="en-US" dirty="0" smtClean="0">
                <a:sym typeface="Wingdings" panose="05000000000000000000" pitchFamily="2" charset="2"/>
              </a:rPr>
              <a:t>sources feeding </a:t>
            </a:r>
            <a:r>
              <a:rPr lang="en-US" dirty="0">
                <a:sym typeface="Wingdings" panose="05000000000000000000" pitchFamily="2" charset="2"/>
              </a:rPr>
              <a:t>into district heating networks, we assume that these centralized </a:t>
            </a:r>
            <a:r>
              <a:rPr lang="en-US" dirty="0" smtClean="0">
                <a:sym typeface="Wingdings" panose="05000000000000000000" pitchFamily="2" charset="2"/>
              </a:rPr>
              <a:t>networks </a:t>
            </a:r>
            <a:r>
              <a:rPr lang="en-US" dirty="0">
                <a:sym typeface="Wingdings" panose="05000000000000000000" pitchFamily="2" charset="2"/>
              </a:rPr>
              <a:t>will become required in the future and crucial in the decarbonization </a:t>
            </a:r>
            <a:r>
              <a:rPr lang="en-US" dirty="0" smtClean="0">
                <a:sym typeface="Wingdings" panose="05000000000000000000" pitchFamily="2" charset="2"/>
              </a:rPr>
              <a:t>of the </a:t>
            </a:r>
            <a:r>
              <a:rPr lang="en-US" dirty="0">
                <a:sym typeface="Wingdings" panose="05000000000000000000" pitchFamily="2" charset="2"/>
              </a:rPr>
              <a:t>heating sector</a:t>
            </a:r>
            <a:r>
              <a:rPr lang="en-US" dirty="0" smtClean="0">
                <a:sym typeface="Wingdings" panose="05000000000000000000" pitchFamily="2" charset="2"/>
              </a:rPr>
              <a:t>.</a:t>
            </a:r>
          </a:p>
          <a:p>
            <a:pPr marL="342900" indent="-342900">
              <a:buFont typeface="Wingdings" panose="05000000000000000000" pitchFamily="2" charset="2"/>
              <a:buChar char="§"/>
            </a:pPr>
            <a:r>
              <a:rPr lang="en-US" dirty="0">
                <a:sym typeface="Wingdings" panose="05000000000000000000" pitchFamily="2" charset="2"/>
              </a:rPr>
              <a:t>We anticipate our work as a starting point for discussing the role of </a:t>
            </a:r>
            <a:r>
              <a:rPr lang="en-US" dirty="0" smtClean="0">
                <a:sym typeface="Wingdings" panose="05000000000000000000" pitchFamily="2" charset="2"/>
              </a:rPr>
              <a:t>centralized heat </a:t>
            </a:r>
            <a:r>
              <a:rPr lang="en-US" dirty="0">
                <a:sym typeface="Wingdings" panose="05000000000000000000" pitchFamily="2" charset="2"/>
              </a:rPr>
              <a:t>network infrastructure for enabling large-scale, highly efficient and </a:t>
            </a:r>
            <a:r>
              <a:rPr lang="en-US" dirty="0" smtClean="0">
                <a:sym typeface="Wingdings" panose="05000000000000000000" pitchFamily="2" charset="2"/>
              </a:rPr>
              <a:t>local integration </a:t>
            </a:r>
            <a:r>
              <a:rPr lang="en-US" dirty="0">
                <a:sym typeface="Wingdings" panose="05000000000000000000" pitchFamily="2" charset="2"/>
              </a:rPr>
              <a:t>of renewable heat sources such as biomass/waste, hydrogen, </a:t>
            </a:r>
            <a:r>
              <a:rPr lang="en-US" dirty="0" smtClean="0">
                <a:sym typeface="Wingdings" panose="05000000000000000000" pitchFamily="2" charset="2"/>
              </a:rPr>
              <a:t>ground-sourced </a:t>
            </a:r>
            <a:r>
              <a:rPr lang="en-US" dirty="0">
                <a:sym typeface="Wingdings" panose="05000000000000000000" pitchFamily="2" charset="2"/>
              </a:rPr>
              <a:t>heat pumps, or geothermal units.</a:t>
            </a:r>
            <a:endParaRPr lang="en-US" dirty="0" smtClean="0">
              <a:sym typeface="Wingdings" panose="05000000000000000000" pitchFamily="2" charset="2"/>
            </a:endParaRPr>
          </a:p>
          <a:p>
            <a:pPr marL="342900" indent="-342900">
              <a:buFont typeface="Wingdings" panose="05000000000000000000" pitchFamily="2" charset="2"/>
              <a:buChar char="§"/>
            </a:pPr>
            <a:endParaRPr lang="en-US" dirty="0" smtClean="0">
              <a:solidFill>
                <a:schemeClr val="bg1">
                  <a:lumMod val="50000"/>
                </a:schemeClr>
              </a:solidFill>
              <a:sym typeface="Wingdings" panose="05000000000000000000" pitchFamily="2" charset="2"/>
            </a:endParaRPr>
          </a:p>
        </p:txBody>
      </p:sp>
      <p:sp>
        <p:nvSpPr>
          <p:cNvPr id="4" name="Titel 3"/>
          <p:cNvSpPr>
            <a:spLocks noGrp="1"/>
          </p:cNvSpPr>
          <p:nvPr>
            <p:ph type="title"/>
          </p:nvPr>
        </p:nvSpPr>
        <p:spPr/>
        <p:txBody>
          <a:bodyPr/>
          <a:lstStyle/>
          <a:p>
            <a:r>
              <a:rPr lang="en-US" dirty="0" smtClean="0"/>
              <a:t>Conclusions</a:t>
            </a:r>
            <a:endParaRPr lang="en-US" dirty="0"/>
          </a:p>
        </p:txBody>
      </p:sp>
    </p:spTree>
    <p:extLst>
      <p:ext uri="{BB962C8B-B14F-4D97-AF65-F5344CB8AC3E}">
        <p14:creationId xmlns:p14="http://schemas.microsoft.com/office/powerpoint/2010/main" val="50776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2</a:t>
            </a:fld>
            <a:endParaRPr lang="en-US" dirty="0"/>
          </a:p>
        </p:txBody>
      </p:sp>
      <p:sp>
        <p:nvSpPr>
          <p:cNvPr id="3" name="Inhaltsplatzhalter 2"/>
          <p:cNvSpPr>
            <a:spLocks noGrp="1"/>
          </p:cNvSpPr>
          <p:nvPr>
            <p:ph sz="half" idx="1"/>
          </p:nvPr>
        </p:nvSpPr>
        <p:spPr>
          <a:xfrm>
            <a:off x="362713" y="1594884"/>
            <a:ext cx="10061448" cy="4518071"/>
          </a:xfrm>
        </p:spPr>
        <p:txBody>
          <a:bodyPr>
            <a:normAutofit/>
          </a:bodyPr>
          <a:lstStyle/>
          <a:p>
            <a:r>
              <a:rPr lang="en-US" dirty="0" smtClean="0">
                <a:solidFill>
                  <a:schemeClr val="bg1">
                    <a:lumMod val="50000"/>
                  </a:schemeClr>
                </a:solidFill>
              </a:rPr>
              <a:t>The world is committed to achieving carbon neutrality by mid-century</a:t>
            </a:r>
          </a:p>
          <a:p>
            <a:r>
              <a:rPr lang="en-US" dirty="0" smtClean="0">
                <a:solidFill>
                  <a:schemeClr val="bg1">
                    <a:lumMod val="50000"/>
                  </a:schemeClr>
                </a:solidFill>
              </a:rPr>
              <a:t>Increasing shares of renewable energy in the energy system replace fossil energy sources</a:t>
            </a:r>
          </a:p>
          <a:p>
            <a:r>
              <a:rPr lang="en-US" dirty="0" smtClean="0">
                <a:solidFill>
                  <a:schemeClr val="bg1">
                    <a:lumMod val="50000"/>
                  </a:schemeClr>
                </a:solidFill>
              </a:rPr>
              <a:t>However, the speed on the way and the specific target year in which net zero emissions are emitted vary between regions </a:t>
            </a:r>
          </a:p>
          <a:p>
            <a:pPr lvl="1"/>
            <a:r>
              <a:rPr lang="en-US" dirty="0" smtClean="0">
                <a:solidFill>
                  <a:schemeClr val="bg1">
                    <a:lumMod val="50000"/>
                  </a:schemeClr>
                </a:solidFill>
              </a:rPr>
              <a:t>Europe aims to achieve carbon neutrality in 2050</a:t>
            </a:r>
          </a:p>
          <a:p>
            <a:pPr lvl="1"/>
            <a:r>
              <a:rPr lang="en-US" dirty="0" smtClean="0">
                <a:solidFill>
                  <a:schemeClr val="bg1">
                    <a:lumMod val="50000"/>
                  </a:schemeClr>
                </a:solidFill>
              </a:rPr>
              <a:t>While China has defined 2060 as the target year</a:t>
            </a:r>
          </a:p>
          <a:p>
            <a:r>
              <a:rPr lang="en-US" dirty="0">
                <a:solidFill>
                  <a:schemeClr val="bg1">
                    <a:lumMod val="50000"/>
                  </a:schemeClr>
                </a:solidFill>
              </a:rPr>
              <a:t>Transitional solutions and so-called </a:t>
            </a:r>
            <a:r>
              <a:rPr lang="en-US" b="1" dirty="0">
                <a:solidFill>
                  <a:schemeClr val="bg1">
                    <a:lumMod val="50000"/>
                  </a:schemeClr>
                </a:solidFill>
              </a:rPr>
              <a:t>bridge technologies </a:t>
            </a:r>
            <a:r>
              <a:rPr lang="en-US" dirty="0">
                <a:solidFill>
                  <a:schemeClr val="bg1">
                    <a:lumMod val="50000"/>
                  </a:schemeClr>
                </a:solidFill>
              </a:rPr>
              <a:t>(or bridge fuels) are necessary if renewable energy cannot fully supply the energy </a:t>
            </a:r>
            <a:r>
              <a:rPr lang="en-US" dirty="0">
                <a:solidFill>
                  <a:schemeClr val="bg1">
                    <a:lumMod val="50000"/>
                  </a:schemeClr>
                </a:solidFill>
              </a:rPr>
              <a:t>system</a:t>
            </a:r>
            <a:endParaRPr lang="en-US" dirty="0">
              <a:solidFill>
                <a:schemeClr val="bg1">
                  <a:lumMod val="50000"/>
                </a:schemeClr>
              </a:solidFill>
            </a:endParaRPr>
          </a:p>
          <a:p>
            <a:r>
              <a:rPr lang="en-US" dirty="0">
                <a:solidFill>
                  <a:schemeClr val="bg1">
                    <a:lumMod val="50000"/>
                  </a:schemeClr>
                </a:solidFill>
              </a:rPr>
              <a:t>A pillar of these </a:t>
            </a:r>
            <a:r>
              <a:rPr lang="en-US" dirty="0" smtClean="0">
                <a:solidFill>
                  <a:schemeClr val="bg1">
                    <a:lumMod val="50000"/>
                  </a:schemeClr>
                </a:solidFill>
              </a:rPr>
              <a:t>bridge technologies, namely </a:t>
            </a:r>
            <a:r>
              <a:rPr lang="en-US" b="1" dirty="0" smtClean="0">
                <a:solidFill>
                  <a:schemeClr val="bg1">
                    <a:lumMod val="50000"/>
                  </a:schemeClr>
                </a:solidFill>
              </a:rPr>
              <a:t>liquefied natural gas </a:t>
            </a:r>
            <a:r>
              <a:rPr lang="en-US" b="1" dirty="0">
                <a:solidFill>
                  <a:schemeClr val="bg1">
                    <a:lumMod val="50000"/>
                  </a:schemeClr>
                </a:solidFill>
              </a:rPr>
              <a:t>(LNG)</a:t>
            </a:r>
            <a:r>
              <a:rPr lang="en-US" dirty="0">
                <a:solidFill>
                  <a:schemeClr val="bg1">
                    <a:lumMod val="50000"/>
                  </a:schemeClr>
                </a:solidFill>
              </a:rPr>
              <a:t>, is the subject of this </a:t>
            </a:r>
            <a:r>
              <a:rPr lang="en-US" dirty="0" smtClean="0">
                <a:solidFill>
                  <a:schemeClr val="bg1">
                    <a:lumMod val="50000"/>
                  </a:schemeClr>
                </a:solidFill>
              </a:rPr>
              <a:t>work</a:t>
            </a:r>
          </a:p>
        </p:txBody>
      </p:sp>
      <p:sp>
        <p:nvSpPr>
          <p:cNvPr id="6" name="Titel 5"/>
          <p:cNvSpPr>
            <a:spLocks noGrp="1"/>
          </p:cNvSpPr>
          <p:nvPr>
            <p:ph type="title"/>
          </p:nvPr>
        </p:nvSpPr>
        <p:spPr/>
        <p:txBody>
          <a:bodyPr/>
          <a:lstStyle/>
          <a:p>
            <a:r>
              <a:rPr lang="en-US" dirty="0" smtClean="0"/>
              <a:t>Motivation and Background</a:t>
            </a:r>
            <a:endParaRPr lang="en-US" dirty="0"/>
          </a:p>
        </p:txBody>
      </p:sp>
    </p:spTree>
    <p:extLst>
      <p:ext uri="{BB962C8B-B14F-4D97-AF65-F5344CB8AC3E}">
        <p14:creationId xmlns:p14="http://schemas.microsoft.com/office/powerpoint/2010/main" val="1775304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a:bodyPr>
          <a:lstStyle/>
          <a:p>
            <a:pPr>
              <a:buFont typeface="Arial" panose="020B0604020202020204" pitchFamily="34" charset="0"/>
              <a:buChar char="•"/>
            </a:pPr>
            <a:r>
              <a:rPr lang="en-US" dirty="0" smtClean="0">
                <a:solidFill>
                  <a:schemeClr val="bg1">
                    <a:lumMod val="50000"/>
                  </a:schemeClr>
                </a:solidFill>
              </a:rPr>
              <a:t>LNG’s role </a:t>
            </a:r>
            <a:r>
              <a:rPr lang="en-US" dirty="0">
                <a:solidFill>
                  <a:schemeClr val="bg1">
                    <a:lumMod val="50000"/>
                  </a:schemeClr>
                </a:solidFill>
              </a:rPr>
              <a:t>has differed significantly among global </a:t>
            </a:r>
            <a:r>
              <a:rPr lang="en-US" dirty="0" smtClean="0">
                <a:solidFill>
                  <a:schemeClr val="bg1">
                    <a:lumMod val="50000"/>
                  </a:schemeClr>
                </a:solidFill>
              </a:rPr>
              <a:t>regions</a:t>
            </a:r>
          </a:p>
          <a:p>
            <a:pPr>
              <a:buFont typeface="Arial" panose="020B0604020202020204" pitchFamily="34" charset="0"/>
              <a:buChar char="•"/>
            </a:pPr>
            <a:r>
              <a:rPr lang="en-US" dirty="0">
                <a:solidFill>
                  <a:schemeClr val="bg1">
                    <a:lumMod val="50000"/>
                  </a:schemeClr>
                </a:solidFill>
              </a:rPr>
              <a:t>Traditionally, the Asian market, particularly the Japanese one, firmly focused on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Today, as China has become the largest LNG importer worldwide, more than half of China's overall natural gas imports are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On the contrary, LNG imports to Europe were minor since Europe has been supplied with piped gas in the last decades</a:t>
            </a:r>
            <a:r>
              <a:rPr lang="en-US" dirty="0" smtClean="0">
                <a:solidFill>
                  <a:schemeClr val="bg1">
                    <a:lumMod val="50000"/>
                  </a:schemeClr>
                </a:solidFill>
              </a:rPr>
              <a:t>.</a:t>
            </a:r>
          </a:p>
          <a:p>
            <a:pPr>
              <a:buFont typeface="Arial" panose="020B0604020202020204" pitchFamily="34" charset="0"/>
              <a:buChar char="•"/>
            </a:pPr>
            <a:r>
              <a:rPr lang="en-US" dirty="0" smtClean="0">
                <a:solidFill>
                  <a:schemeClr val="bg1">
                    <a:lumMod val="50000"/>
                  </a:schemeClr>
                </a:solidFill>
              </a:rPr>
              <a:t>Collapse </a:t>
            </a:r>
            <a:r>
              <a:rPr lang="en-US" dirty="0">
                <a:solidFill>
                  <a:schemeClr val="bg1">
                    <a:lumMod val="50000"/>
                  </a:schemeClr>
                </a:solidFill>
              </a:rPr>
              <a:t>of Russian piped gas imports to Europe in 2022 has led to a rethinking of natural gas in </a:t>
            </a:r>
            <a:r>
              <a:rPr lang="en-US" dirty="0" smtClean="0">
                <a:solidFill>
                  <a:schemeClr val="bg1">
                    <a:lumMod val="50000"/>
                  </a:schemeClr>
                </a:solidFill>
              </a:rPr>
              <a:t>Europe</a:t>
            </a:r>
          </a:p>
          <a:p>
            <a:pPr lvl="1">
              <a:buFont typeface="Arial" panose="020B0604020202020204" pitchFamily="34" charset="0"/>
              <a:buChar char="•"/>
            </a:pPr>
            <a:r>
              <a:rPr lang="en-US" dirty="0" smtClean="0">
                <a:solidFill>
                  <a:schemeClr val="bg1">
                    <a:lumMod val="50000"/>
                  </a:schemeClr>
                </a:solidFill>
              </a:rPr>
              <a:t>Measures </a:t>
            </a:r>
            <a:r>
              <a:rPr lang="en-US" dirty="0">
                <a:solidFill>
                  <a:schemeClr val="bg1">
                    <a:lumMod val="50000"/>
                  </a:schemeClr>
                </a:solidFill>
              </a:rPr>
              <a:t>were taken to reduce energy and, thus, gas </a:t>
            </a:r>
            <a:r>
              <a:rPr lang="en-US" dirty="0" smtClean="0">
                <a:solidFill>
                  <a:schemeClr val="bg1">
                    <a:lumMod val="50000"/>
                  </a:schemeClr>
                </a:solidFill>
              </a:rPr>
              <a:t>consumption</a:t>
            </a:r>
          </a:p>
          <a:p>
            <a:pPr lvl="1">
              <a:buFont typeface="Arial" panose="020B0604020202020204" pitchFamily="34" charset="0"/>
              <a:buChar char="•"/>
            </a:pPr>
            <a:r>
              <a:rPr lang="en-US" dirty="0">
                <a:solidFill>
                  <a:schemeClr val="bg1">
                    <a:lumMod val="50000"/>
                  </a:schemeClr>
                </a:solidFill>
              </a:rPr>
              <a:t>On the other hand, Europe had to look for alternatives to replace the lack of imports from </a:t>
            </a:r>
            <a:r>
              <a:rPr lang="en-US" dirty="0" smtClean="0">
                <a:solidFill>
                  <a:schemeClr val="bg1">
                    <a:lumMod val="50000"/>
                  </a:schemeClr>
                </a:solidFill>
              </a:rPr>
              <a:t>Russia</a:t>
            </a:r>
          </a:p>
          <a:p>
            <a:pPr lvl="1">
              <a:buFont typeface="Arial" panose="020B0604020202020204" pitchFamily="34" charset="0"/>
              <a:buChar char="•"/>
            </a:pPr>
            <a:r>
              <a:rPr lang="en-US" dirty="0">
                <a:solidFill>
                  <a:schemeClr val="bg1">
                    <a:lumMod val="50000"/>
                  </a:schemeClr>
                </a:solidFill>
              </a:rPr>
              <a:t>In addition to (limited) increased piped gas imports from Norway and other reactions, the main consequence is that LNG is on Europe's agenda </a:t>
            </a:r>
            <a:r>
              <a:rPr lang="en-US" dirty="0" smtClean="0">
                <a:solidFill>
                  <a:schemeClr val="bg1">
                    <a:lumMod val="50000"/>
                  </a:schemeClr>
                </a:solidFill>
              </a:rPr>
              <a:t>now</a:t>
            </a:r>
          </a:p>
          <a:p>
            <a:pPr marL="342900" indent="-342900">
              <a:buFont typeface="Arial" panose="020B0604020202020204" pitchFamily="34" charset="0"/>
              <a:buChar char="•"/>
            </a:pPr>
            <a:endParaRPr lang="en-US" dirty="0" smtClean="0">
              <a:solidFill>
                <a:schemeClr val="bg1">
                  <a:lumMod val="50000"/>
                </a:schemeClr>
              </a:solidFill>
            </a:endParaRPr>
          </a:p>
        </p:txBody>
      </p:sp>
      <p:sp>
        <p:nvSpPr>
          <p:cNvPr id="7" name="Titel 6"/>
          <p:cNvSpPr>
            <a:spLocks noGrp="1"/>
          </p:cNvSpPr>
          <p:nvPr>
            <p:ph type="title"/>
          </p:nvPr>
        </p:nvSpPr>
        <p:spPr/>
        <p:txBody>
          <a:bodyPr/>
          <a:lstStyle/>
          <a:p>
            <a:r>
              <a:rPr lang="en-US" dirty="0" smtClean="0"/>
              <a:t>The role of LNG in energy systems</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3</a:t>
            </a:fld>
            <a:endParaRPr lang="en-US" dirty="0"/>
          </a:p>
        </p:txBody>
      </p:sp>
    </p:spTree>
    <p:extLst>
      <p:ext uri="{BB962C8B-B14F-4D97-AF65-F5344CB8AC3E}">
        <p14:creationId xmlns:p14="http://schemas.microsoft.com/office/powerpoint/2010/main" val="390665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lnSpcReduction="10000"/>
          </a:bodyPr>
          <a:lstStyle/>
          <a:p>
            <a:r>
              <a:rPr lang="en-US" dirty="0">
                <a:solidFill>
                  <a:schemeClr val="bg1">
                    <a:lumMod val="50000"/>
                  </a:schemeClr>
                </a:solidFill>
              </a:rPr>
              <a:t>That is why </a:t>
            </a:r>
            <a:r>
              <a:rPr lang="en-US" b="1" dirty="0">
                <a:solidFill>
                  <a:schemeClr val="bg1">
                    <a:lumMod val="50000"/>
                  </a:schemeClr>
                </a:solidFill>
              </a:rPr>
              <a:t>Europe</a:t>
            </a:r>
            <a:r>
              <a:rPr lang="en-US" dirty="0">
                <a:solidFill>
                  <a:schemeClr val="bg1">
                    <a:lumMod val="50000"/>
                  </a:schemeClr>
                </a:solidFill>
              </a:rPr>
              <a:t> was willing to pay </a:t>
            </a:r>
            <a:r>
              <a:rPr lang="en-US" b="1" dirty="0">
                <a:solidFill>
                  <a:schemeClr val="bg1">
                    <a:lumMod val="50000"/>
                  </a:schemeClr>
                </a:solidFill>
              </a:rPr>
              <a:t>high prices in 2022</a:t>
            </a:r>
            <a:r>
              <a:rPr lang="en-US" dirty="0">
                <a:solidFill>
                  <a:schemeClr val="bg1">
                    <a:lumMod val="50000"/>
                  </a:schemeClr>
                </a:solidFill>
              </a:rPr>
              <a:t>, facing the risk of not being able to meet all the natural gas demands otherwise</a:t>
            </a:r>
          </a:p>
          <a:p>
            <a:r>
              <a:rPr lang="en-US" dirty="0">
                <a:solidFill>
                  <a:schemeClr val="bg1">
                    <a:lumMod val="50000"/>
                  </a:schemeClr>
                </a:solidFill>
              </a:rPr>
              <a:t>In order to bring the procured quantities of LNG to Europe and the countries, </a:t>
            </a:r>
            <a:r>
              <a:rPr lang="en-US" b="1" dirty="0">
                <a:solidFill>
                  <a:schemeClr val="bg1">
                    <a:lumMod val="50000"/>
                  </a:schemeClr>
                </a:solidFill>
              </a:rPr>
              <a:t>new LNG terminals </a:t>
            </a:r>
            <a:r>
              <a:rPr lang="en-US" dirty="0">
                <a:solidFill>
                  <a:schemeClr val="bg1">
                    <a:lumMod val="50000"/>
                  </a:schemeClr>
                </a:solidFill>
              </a:rPr>
              <a:t>across Europe were also </a:t>
            </a:r>
            <a:r>
              <a:rPr lang="en-US" dirty="0" smtClean="0">
                <a:solidFill>
                  <a:schemeClr val="bg1">
                    <a:lumMod val="50000"/>
                  </a:schemeClr>
                </a:solidFill>
              </a:rPr>
              <a:t>built (e.g., </a:t>
            </a:r>
            <a:r>
              <a:rPr lang="en-US" dirty="0">
                <a:solidFill>
                  <a:schemeClr val="bg1">
                    <a:lumMod val="50000"/>
                  </a:schemeClr>
                </a:solidFill>
              </a:rPr>
              <a:t>Germany, Poland, but also Italy and Greece have already built or are currently in the process to built LNG </a:t>
            </a:r>
            <a:r>
              <a:rPr lang="en-US" dirty="0" smtClean="0">
                <a:solidFill>
                  <a:schemeClr val="bg1">
                    <a:lumMod val="50000"/>
                  </a:schemeClr>
                </a:solidFill>
              </a:rPr>
              <a:t>terminals)</a:t>
            </a:r>
          </a:p>
          <a:p>
            <a:pPr>
              <a:buFont typeface="Arial" panose="020B0604020202020204" pitchFamily="34" charset="0"/>
              <a:buChar char="•"/>
            </a:pPr>
            <a:r>
              <a:rPr lang="en-US" dirty="0">
                <a:solidFill>
                  <a:schemeClr val="bg1">
                    <a:lumMod val="50000"/>
                  </a:schemeClr>
                </a:solidFill>
              </a:rPr>
              <a:t>In view of the above, it can be expected that </a:t>
            </a:r>
            <a:r>
              <a:rPr lang="en-US" b="1" dirty="0">
                <a:solidFill>
                  <a:schemeClr val="bg1">
                    <a:lumMod val="50000"/>
                  </a:schemeClr>
                </a:solidFill>
              </a:rPr>
              <a:t>LNG</a:t>
            </a:r>
            <a:r>
              <a:rPr lang="en-US" dirty="0">
                <a:solidFill>
                  <a:schemeClr val="bg1">
                    <a:lumMod val="50000"/>
                  </a:schemeClr>
                </a:solidFill>
              </a:rPr>
              <a:t> will play an important role in </a:t>
            </a:r>
            <a:r>
              <a:rPr lang="en-US" b="1" dirty="0">
                <a:solidFill>
                  <a:schemeClr val="bg1">
                    <a:lumMod val="50000"/>
                  </a:schemeClr>
                </a:solidFill>
              </a:rPr>
              <a:t>Europe's energy supply </a:t>
            </a:r>
            <a:r>
              <a:rPr lang="en-US" dirty="0">
                <a:solidFill>
                  <a:schemeClr val="bg1">
                    <a:lumMod val="50000"/>
                  </a:schemeClr>
                </a:solidFill>
              </a:rPr>
              <a:t>not only in the crisis mode of 2022, but also in the medium term</a:t>
            </a:r>
            <a:r>
              <a:rPr lang="en-US" dirty="0" smtClean="0">
                <a:solidFill>
                  <a:schemeClr val="bg1">
                    <a:lumMod val="50000"/>
                  </a:schemeClr>
                </a:solidFill>
              </a:rPr>
              <a:t>.</a:t>
            </a:r>
          </a:p>
          <a:p>
            <a:pPr>
              <a:buFont typeface="Arial" panose="020B0604020202020204" pitchFamily="34" charset="0"/>
              <a:buChar char="•"/>
            </a:pPr>
            <a:r>
              <a:rPr lang="en-US" dirty="0">
                <a:solidFill>
                  <a:schemeClr val="bg1">
                    <a:lumMod val="50000"/>
                  </a:schemeClr>
                </a:solidFill>
              </a:rPr>
              <a:t>Although European countries have attempted to negotiate short-term supply contracts for LNG, the investments made in LNG terminals and related transport infrastructure point to </a:t>
            </a:r>
            <a:r>
              <a:rPr lang="en-US" b="1" dirty="0">
                <a:solidFill>
                  <a:schemeClr val="bg1">
                    <a:lumMod val="50000"/>
                  </a:schemeClr>
                </a:solidFill>
              </a:rPr>
              <a:t>longer-term </a:t>
            </a:r>
            <a:r>
              <a:rPr lang="en-US" b="1" dirty="0" smtClean="0">
                <a:solidFill>
                  <a:schemeClr val="bg1">
                    <a:lumMod val="50000"/>
                  </a:schemeClr>
                </a:solidFill>
              </a:rPr>
              <a:t>planning</a:t>
            </a:r>
          </a:p>
          <a:p>
            <a:pPr>
              <a:buFont typeface="Arial" panose="020B0604020202020204" pitchFamily="34" charset="0"/>
              <a:buChar char="•"/>
            </a:pPr>
            <a:r>
              <a:rPr lang="en-US" dirty="0" smtClean="0"/>
              <a:t>(</a:t>
            </a:r>
            <a:r>
              <a:rPr lang="en-US" dirty="0" err="1" smtClean="0"/>
              <a:t>i</a:t>
            </a:r>
            <a:r>
              <a:rPr lang="en-US" dirty="0" smtClean="0"/>
              <a:t>) how </a:t>
            </a:r>
            <a:r>
              <a:rPr lang="en-US" dirty="0"/>
              <a:t>far LNG can contribute to the achievement of European and global climate targets and what quantities will be demanded regionally; </a:t>
            </a:r>
            <a:r>
              <a:rPr lang="en-US" dirty="0" smtClean="0"/>
              <a:t>(ii) </a:t>
            </a:r>
            <a:r>
              <a:rPr lang="en-US" dirty="0"/>
              <a:t>there is also the significant issue of how a market equilibrium for LNG will develop in the medium to long </a:t>
            </a:r>
            <a:r>
              <a:rPr lang="en-US" dirty="0" smtClean="0"/>
              <a:t>term (2022’s </a:t>
            </a:r>
            <a:r>
              <a:rPr lang="en-US" dirty="0"/>
              <a:t>market situation not representative for future market equilibrium)</a:t>
            </a:r>
            <a:endParaRPr lang="en-US" dirty="0" smtClean="0"/>
          </a:p>
        </p:txBody>
      </p:sp>
      <p:sp>
        <p:nvSpPr>
          <p:cNvPr id="7" name="Titel 6"/>
          <p:cNvSpPr>
            <a:spLocks noGrp="1"/>
          </p:cNvSpPr>
          <p:nvPr>
            <p:ph type="title"/>
          </p:nvPr>
        </p:nvSpPr>
        <p:spPr/>
        <p:txBody>
          <a:bodyPr/>
          <a:lstStyle/>
          <a:p>
            <a:r>
              <a:rPr lang="en-US" dirty="0"/>
              <a:t>LNG is essential for Europe‘s energy supply security </a:t>
            </a:r>
            <a:r>
              <a:rPr lang="en-US" sz="2000" dirty="0"/>
              <a:t>(Short-term)</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4</a:t>
            </a:fld>
            <a:endParaRPr lang="en-US" dirty="0"/>
          </a:p>
        </p:txBody>
      </p:sp>
    </p:spTree>
    <p:extLst>
      <p:ext uri="{BB962C8B-B14F-4D97-AF65-F5344CB8AC3E}">
        <p14:creationId xmlns:p14="http://schemas.microsoft.com/office/powerpoint/2010/main" val="2489245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5</a:t>
            </a:fld>
            <a:endParaRPr lang="en-US" dirty="0"/>
          </a:p>
        </p:txBody>
      </p:sp>
      <p:sp>
        <p:nvSpPr>
          <p:cNvPr id="9" name="Inhaltsplatzhalter 8"/>
          <p:cNvSpPr>
            <a:spLocks noGrp="1"/>
          </p:cNvSpPr>
          <p:nvPr>
            <p:ph sz="half" idx="1"/>
          </p:nvPr>
        </p:nvSpPr>
        <p:spPr/>
        <p:txBody>
          <a:bodyPr>
            <a:normAutofit lnSpcReduction="10000"/>
          </a:bodyPr>
          <a:lstStyle/>
          <a:p>
            <a:r>
              <a:rPr lang="en-US" dirty="0" smtClean="0">
                <a:solidFill>
                  <a:schemeClr val="bg1">
                    <a:lumMod val="50000"/>
                  </a:schemeClr>
                </a:solidFill>
              </a:rPr>
              <a:t>Investigating </a:t>
            </a:r>
            <a:r>
              <a:rPr lang="en-US" dirty="0">
                <a:solidFill>
                  <a:schemeClr val="bg1">
                    <a:lumMod val="50000"/>
                  </a:schemeClr>
                </a:solidFill>
              </a:rPr>
              <a:t>the </a:t>
            </a:r>
            <a:r>
              <a:rPr lang="en-US" b="1" dirty="0">
                <a:solidFill>
                  <a:schemeClr val="bg1">
                    <a:lumMod val="50000"/>
                  </a:schemeClr>
                </a:solidFill>
              </a:rPr>
              <a:t>global LNG market equilibrium </a:t>
            </a:r>
            <a:r>
              <a:rPr lang="en-US" dirty="0">
                <a:solidFill>
                  <a:schemeClr val="bg1">
                    <a:lumMod val="50000"/>
                  </a:schemeClr>
                </a:solidFill>
              </a:rPr>
              <a:t>until </a:t>
            </a:r>
            <a:r>
              <a:rPr lang="en-US" dirty="0" smtClean="0">
                <a:solidFill>
                  <a:schemeClr val="bg1">
                    <a:lumMod val="50000"/>
                  </a:schemeClr>
                </a:solidFill>
              </a:rPr>
              <a:t>2040</a:t>
            </a:r>
          </a:p>
          <a:p>
            <a:r>
              <a:rPr lang="en-US" dirty="0">
                <a:solidFill>
                  <a:schemeClr val="bg1">
                    <a:lumMod val="50000"/>
                  </a:schemeClr>
                </a:solidFill>
              </a:rPr>
              <a:t>Thereby, </a:t>
            </a:r>
            <a:r>
              <a:rPr lang="en-US" b="1" dirty="0">
                <a:solidFill>
                  <a:schemeClr val="bg1">
                    <a:lumMod val="50000"/>
                  </a:schemeClr>
                </a:solidFill>
              </a:rPr>
              <a:t>exchanged LNG quantities </a:t>
            </a:r>
            <a:r>
              <a:rPr lang="en-US" dirty="0">
                <a:solidFill>
                  <a:schemeClr val="bg1">
                    <a:lumMod val="50000"/>
                  </a:schemeClr>
                </a:solidFill>
              </a:rPr>
              <a:t>between the most relevant import and export countries to meet expected demands and resulting regional LNG prices are in the foreground of the </a:t>
            </a:r>
            <a:r>
              <a:rPr lang="en-US" dirty="0" smtClean="0">
                <a:solidFill>
                  <a:schemeClr val="bg1">
                    <a:lumMod val="50000"/>
                  </a:schemeClr>
                </a:solidFill>
              </a:rPr>
              <a:t>analysis</a:t>
            </a:r>
          </a:p>
          <a:p>
            <a:r>
              <a:rPr lang="en-US" dirty="0">
                <a:solidFill>
                  <a:schemeClr val="bg1">
                    <a:lumMod val="50000"/>
                  </a:schemeClr>
                </a:solidFill>
              </a:rPr>
              <a:t>We focus on the </a:t>
            </a:r>
            <a:r>
              <a:rPr lang="en-US" b="1" dirty="0">
                <a:solidFill>
                  <a:schemeClr val="bg1">
                    <a:lumMod val="50000"/>
                  </a:schemeClr>
                </a:solidFill>
              </a:rPr>
              <a:t>European market </a:t>
            </a:r>
            <a:r>
              <a:rPr lang="en-US" dirty="0">
                <a:solidFill>
                  <a:schemeClr val="bg1">
                    <a:lumMod val="50000"/>
                  </a:schemeClr>
                </a:solidFill>
              </a:rPr>
              <a:t>and its most relevant export countries to cover Europe's demand until </a:t>
            </a:r>
            <a:r>
              <a:rPr lang="en-US" dirty="0" smtClean="0">
                <a:solidFill>
                  <a:schemeClr val="bg1">
                    <a:lumMod val="50000"/>
                  </a:schemeClr>
                </a:solidFill>
              </a:rPr>
              <a:t>2040</a:t>
            </a:r>
          </a:p>
          <a:p>
            <a:r>
              <a:rPr lang="en-US" dirty="0">
                <a:solidFill>
                  <a:schemeClr val="bg1">
                    <a:lumMod val="50000"/>
                  </a:schemeClr>
                </a:solidFill>
              </a:rPr>
              <a:t>The analysis furthermore allows </a:t>
            </a:r>
            <a:r>
              <a:rPr lang="en-US" b="1" dirty="0">
                <a:solidFill>
                  <a:schemeClr val="bg1">
                    <a:lumMod val="50000"/>
                  </a:schemeClr>
                </a:solidFill>
              </a:rPr>
              <a:t>estimating future LNG price</a:t>
            </a:r>
            <a:r>
              <a:rPr lang="en-US" dirty="0">
                <a:solidFill>
                  <a:schemeClr val="bg1">
                    <a:lumMod val="50000"/>
                  </a:schemeClr>
                </a:solidFill>
              </a:rPr>
              <a:t> </a:t>
            </a:r>
            <a:r>
              <a:rPr lang="en-US" dirty="0" smtClean="0">
                <a:solidFill>
                  <a:schemeClr val="bg1">
                    <a:lumMod val="50000"/>
                  </a:schemeClr>
                </a:solidFill>
              </a:rPr>
              <a:t>developments </a:t>
            </a:r>
            <a:r>
              <a:rPr lang="en-US" dirty="0">
                <a:solidFill>
                  <a:schemeClr val="bg1">
                    <a:lumMod val="50000"/>
                  </a:schemeClr>
                </a:solidFill>
              </a:rPr>
              <a:t>until </a:t>
            </a:r>
            <a:r>
              <a:rPr lang="en-US" dirty="0" smtClean="0">
                <a:solidFill>
                  <a:schemeClr val="bg1">
                    <a:lumMod val="50000"/>
                  </a:schemeClr>
                </a:solidFill>
              </a:rPr>
              <a:t>2040</a:t>
            </a:r>
          </a:p>
          <a:p>
            <a:pPr lvl="1"/>
            <a:r>
              <a:rPr lang="en-US" dirty="0" smtClean="0">
                <a:solidFill>
                  <a:schemeClr val="bg1">
                    <a:lumMod val="50000"/>
                  </a:schemeClr>
                </a:solidFill>
              </a:rPr>
              <a:t>LNG </a:t>
            </a:r>
            <a:r>
              <a:rPr lang="en-US" dirty="0">
                <a:solidFill>
                  <a:schemeClr val="bg1">
                    <a:lumMod val="50000"/>
                  </a:schemeClr>
                </a:solidFill>
              </a:rPr>
              <a:t>prices are often needed for modeling energy systems and are, in those predominantly, an exogenous input parameter</a:t>
            </a:r>
            <a:r>
              <a:rPr lang="en-US" dirty="0" smtClean="0">
                <a:solidFill>
                  <a:schemeClr val="bg1">
                    <a:lumMod val="50000"/>
                  </a:schemeClr>
                </a:solidFill>
              </a:rPr>
              <a:t>.</a:t>
            </a:r>
          </a:p>
          <a:p>
            <a:pPr lvl="1"/>
            <a:r>
              <a:rPr lang="en-US" dirty="0" smtClean="0">
                <a:solidFill>
                  <a:schemeClr val="bg1">
                    <a:lumMod val="50000"/>
                  </a:schemeClr>
                </a:solidFill>
              </a:rPr>
              <a:t>Present </a:t>
            </a:r>
            <a:r>
              <a:rPr lang="en-US" dirty="0">
                <a:solidFill>
                  <a:schemeClr val="bg1">
                    <a:lumMod val="50000"/>
                  </a:schemeClr>
                </a:solidFill>
              </a:rPr>
              <a:t>values for LNG price trends, especially for those in Europe </a:t>
            </a:r>
            <a:r>
              <a:rPr lang="en-US" dirty="0" smtClean="0">
                <a:solidFill>
                  <a:schemeClr val="bg1">
                    <a:lumMod val="50000"/>
                  </a:schemeClr>
                </a:solidFill>
              </a:rPr>
              <a:t>considering the </a:t>
            </a:r>
            <a:r>
              <a:rPr lang="en-US" dirty="0">
                <a:solidFill>
                  <a:schemeClr val="bg1">
                    <a:lumMod val="50000"/>
                  </a:schemeClr>
                </a:solidFill>
              </a:rPr>
              <a:t>absence of Russian pipeline gas, may therefore be of great importance for future work of the scientific community analyzing the trajectory of </a:t>
            </a:r>
            <a:r>
              <a:rPr lang="en-US" dirty="0" smtClean="0">
                <a:solidFill>
                  <a:schemeClr val="bg1">
                    <a:lumMod val="50000"/>
                  </a:schemeClr>
                </a:solidFill>
              </a:rPr>
              <a:t>Europe toward </a:t>
            </a:r>
            <a:r>
              <a:rPr lang="en-US" dirty="0">
                <a:solidFill>
                  <a:schemeClr val="bg1">
                    <a:lumMod val="50000"/>
                  </a:schemeClr>
                </a:solidFill>
              </a:rPr>
              <a:t>carbon neutrality.</a:t>
            </a:r>
            <a:endParaRPr lang="en-US" dirty="0" smtClean="0">
              <a:solidFill>
                <a:schemeClr val="bg1">
                  <a:lumMod val="50000"/>
                </a:schemeClr>
              </a:solidFill>
            </a:endParaRPr>
          </a:p>
        </p:txBody>
      </p:sp>
      <p:sp>
        <p:nvSpPr>
          <p:cNvPr id="8" name="Titel 7"/>
          <p:cNvSpPr>
            <a:spLocks noGrp="1"/>
          </p:cNvSpPr>
          <p:nvPr>
            <p:ph type="title"/>
          </p:nvPr>
        </p:nvSpPr>
        <p:spPr/>
        <p:txBody>
          <a:bodyPr>
            <a:normAutofit/>
          </a:bodyPr>
          <a:lstStyle/>
          <a:p>
            <a:r>
              <a:rPr lang="en-US" dirty="0" smtClean="0"/>
              <a:t>Core objective</a:t>
            </a:r>
            <a:endParaRPr lang="en-US" sz="2000" dirty="0"/>
          </a:p>
        </p:txBody>
      </p:sp>
    </p:spTree>
    <p:extLst>
      <p:ext uri="{BB962C8B-B14F-4D97-AF65-F5344CB8AC3E}">
        <p14:creationId xmlns:p14="http://schemas.microsoft.com/office/powerpoint/2010/main" val="91247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6</a:t>
            </a:fld>
            <a:endParaRPr lang="en-US" dirty="0"/>
          </a:p>
        </p:txBody>
      </p:sp>
      <p:sp>
        <p:nvSpPr>
          <p:cNvPr id="9" name="Inhaltsplatzhalter 8"/>
          <p:cNvSpPr>
            <a:spLocks noGrp="1"/>
          </p:cNvSpPr>
          <p:nvPr>
            <p:ph sz="half" idx="1"/>
          </p:nvPr>
        </p:nvSpPr>
        <p:spPr/>
        <p:txBody>
          <a:bodyPr>
            <a:normAutofit/>
          </a:bodyPr>
          <a:lstStyle/>
          <a:p>
            <a:r>
              <a:rPr lang="en-US" dirty="0" smtClean="0">
                <a:solidFill>
                  <a:schemeClr val="bg1">
                    <a:lumMod val="50000"/>
                  </a:schemeClr>
                </a:solidFill>
              </a:rPr>
              <a:t>Development of a linear optimization model</a:t>
            </a:r>
          </a:p>
          <a:p>
            <a:r>
              <a:rPr lang="en-US" dirty="0">
                <a:solidFill>
                  <a:schemeClr val="bg1">
                    <a:lumMod val="50000"/>
                  </a:schemeClr>
                </a:solidFill>
              </a:rPr>
              <a:t>The objective function is to minimize the total LNG import costs (i.e., the sum of all import countries) while fulfilling all importer's exogenously predefined LNG </a:t>
            </a:r>
            <a:r>
              <a:rPr lang="en-US" dirty="0" smtClean="0">
                <a:solidFill>
                  <a:schemeClr val="bg1">
                    <a:lumMod val="50000"/>
                  </a:schemeClr>
                </a:solidFill>
              </a:rPr>
              <a:t>demands</a:t>
            </a:r>
          </a:p>
          <a:p>
            <a:r>
              <a:rPr lang="en-US" dirty="0">
                <a:solidFill>
                  <a:schemeClr val="bg1">
                    <a:lumMod val="50000"/>
                  </a:schemeClr>
                </a:solidFill>
              </a:rPr>
              <a:t>Import and export countries are represented by nodes in the </a:t>
            </a:r>
            <a:r>
              <a:rPr lang="en-US" dirty="0" smtClean="0">
                <a:solidFill>
                  <a:schemeClr val="bg1">
                    <a:lumMod val="50000"/>
                  </a:schemeClr>
                </a:solidFill>
              </a:rPr>
              <a:t>model</a:t>
            </a:r>
          </a:p>
          <a:p>
            <a:r>
              <a:rPr lang="en-US" dirty="0">
                <a:solidFill>
                  <a:schemeClr val="bg1">
                    <a:lumMod val="50000"/>
                  </a:schemeClr>
                </a:solidFill>
              </a:rPr>
              <a:t>Optimality of the model finds, among others, optimal LNG flows from each export to each import </a:t>
            </a:r>
            <a:r>
              <a:rPr lang="en-US" dirty="0" smtClean="0">
                <a:solidFill>
                  <a:schemeClr val="bg1">
                    <a:lumMod val="50000"/>
                  </a:schemeClr>
                </a:solidFill>
              </a:rPr>
              <a:t>country</a:t>
            </a:r>
          </a:p>
          <a:p>
            <a:r>
              <a:rPr lang="en-US" dirty="0">
                <a:solidFill>
                  <a:schemeClr val="bg1">
                    <a:lumMod val="50000"/>
                  </a:schemeClr>
                </a:solidFill>
              </a:rPr>
              <a:t>Input parameters encompass LNG import volumes (i.e., demands) with a monthly or yearly resolution, LNG export capacities, and LNG break-even </a:t>
            </a:r>
            <a:r>
              <a:rPr lang="en-US" dirty="0" smtClean="0">
                <a:solidFill>
                  <a:schemeClr val="bg1">
                    <a:lumMod val="50000"/>
                  </a:schemeClr>
                </a:solidFill>
              </a:rPr>
              <a:t>prices</a:t>
            </a:r>
          </a:p>
          <a:p>
            <a:r>
              <a:rPr lang="en-US" dirty="0">
                <a:solidFill>
                  <a:schemeClr val="bg1">
                    <a:lumMod val="50000"/>
                  </a:schemeClr>
                </a:solidFill>
              </a:rPr>
              <a:t>Additionally, spatial and further techno-economic data is used to calculate LNG transportation between each export and each import </a:t>
            </a:r>
            <a:r>
              <a:rPr lang="en-US" dirty="0" smtClean="0">
                <a:solidFill>
                  <a:schemeClr val="bg1">
                    <a:lumMod val="50000"/>
                  </a:schemeClr>
                </a:solidFill>
              </a:rPr>
              <a:t>country</a:t>
            </a:r>
          </a:p>
        </p:txBody>
      </p:sp>
      <p:sp>
        <p:nvSpPr>
          <p:cNvPr id="8" name="Titel 7"/>
          <p:cNvSpPr>
            <a:spLocks noGrp="1"/>
          </p:cNvSpPr>
          <p:nvPr>
            <p:ph type="title"/>
          </p:nvPr>
        </p:nvSpPr>
        <p:spPr/>
        <p:txBody>
          <a:bodyPr>
            <a:normAutofit/>
          </a:bodyPr>
          <a:lstStyle/>
          <a:p>
            <a:r>
              <a:rPr lang="en-US" dirty="0" smtClean="0"/>
              <a:t>Methodology</a:t>
            </a:r>
            <a:endParaRPr lang="en-US" sz="2000" dirty="0"/>
          </a:p>
        </p:txBody>
      </p:sp>
    </p:spTree>
    <p:extLst>
      <p:ext uri="{BB962C8B-B14F-4D97-AF65-F5344CB8AC3E}">
        <p14:creationId xmlns:p14="http://schemas.microsoft.com/office/powerpoint/2010/main" val="268754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7</a:t>
            </a:fld>
            <a:endParaRPr lang="en-US" dirty="0"/>
          </a:p>
        </p:txBody>
      </p:sp>
      <mc:AlternateContent xmlns:mc="http://schemas.openxmlformats.org/markup-compatibility/2006">
        <mc:Choice xmlns:a14="http://schemas.microsoft.com/office/drawing/2010/main" Requires="a14">
          <p:sp>
            <p:nvSpPr>
              <p:cNvPr id="9" name="Inhaltsplatzhalter 8"/>
              <p:cNvSpPr>
                <a:spLocks noGrp="1"/>
              </p:cNvSpPr>
              <p:nvPr>
                <p:ph sz="half" idx="1"/>
              </p:nvPr>
            </p:nvSpPr>
            <p:spPr>
              <a:xfrm>
                <a:off x="362712" y="1594884"/>
                <a:ext cx="10591185" cy="4599632"/>
              </a:xfrm>
            </p:spPr>
            <p:txBody>
              <a:bodyPr>
                <a:normAutofit/>
              </a:bodyPr>
              <a:lstStyle/>
              <a:p>
                <a:r>
                  <a:rPr lang="en-US" dirty="0" smtClean="0">
                    <a:solidFill>
                      <a:schemeClr val="bg1">
                        <a:lumMod val="50000"/>
                      </a:schemeClr>
                    </a:solidFill>
                  </a:rPr>
                  <a:t>Minimizing total system cost: </a:t>
                </a:r>
                <a14:m>
                  <m:oMath xmlns:m="http://schemas.openxmlformats.org/officeDocument/2006/math">
                    <m:func>
                      <m:funcPr>
                        <m:ctrlPr>
                          <a:rPr lang="en-US" i="1" smtClean="0">
                            <a:solidFill>
                              <a:schemeClr val="bg1">
                                <a:lumMod val="50000"/>
                              </a:schemeClr>
                            </a:solidFill>
                            <a:latin typeface="Cambria Math" panose="02040503050406030204" pitchFamily="18" charset="0"/>
                          </a:rPr>
                        </m:ctrlPr>
                      </m:funcPr>
                      <m:fName>
                        <m:limLow>
                          <m:limLowPr>
                            <m:ctrlPr>
                              <a:rPr lang="en-US" i="1" smtClean="0">
                                <a:solidFill>
                                  <a:schemeClr val="bg1">
                                    <a:lumMod val="50000"/>
                                  </a:schemeClr>
                                </a:solidFill>
                                <a:latin typeface="Cambria Math" panose="02040503050406030204" pitchFamily="18" charset="0"/>
                              </a:rPr>
                            </m:ctrlPr>
                          </m:limLowPr>
                          <m:e>
                            <m:r>
                              <m:rPr>
                                <m:sty m:val="p"/>
                              </m:rPr>
                              <a:rPr lang="en-US" i="0" smtClean="0">
                                <a:solidFill>
                                  <a:schemeClr val="bg1">
                                    <a:lumMod val="50000"/>
                                  </a:schemeClr>
                                </a:solidFill>
                                <a:latin typeface="Cambria Math" panose="02040503050406030204" pitchFamily="18" charset="0"/>
                              </a:rPr>
                              <m:t>min</m:t>
                            </m:r>
                          </m:e>
                          <m:lim>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lim>
                        </m:limLow>
                      </m:fName>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𝑒</m:t>
                            </m:r>
                          </m:sub>
                          <m:sup/>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e>
                            </m:nary>
                          </m:e>
                        </m:nary>
                      </m:e>
                    </m:func>
                  </m:oMath>
                </a14:m>
                <a:endParaRPr lang="de-AT"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Delivery </a:t>
                </a:r>
                <a:r>
                  <a:rPr lang="en-US" dirty="0">
                    <a:solidFill>
                      <a:schemeClr val="bg1">
                        <a:lumMod val="50000"/>
                      </a:schemeClr>
                    </a:solidFill>
                  </a:rPr>
                  <a:t>ex ship </a:t>
                </a:r>
                <a:r>
                  <a:rPr lang="en-US" dirty="0" smtClean="0">
                    <a:solidFill>
                      <a:schemeClr val="bg1">
                        <a:lumMod val="50000"/>
                      </a:schemeClr>
                    </a:solidFill>
                  </a:rPr>
                  <a:t>price: price </a:t>
                </a:r>
                <a:r>
                  <a:rPr lang="en-US" dirty="0">
                    <a:solidFill>
                      <a:schemeClr val="bg1">
                        <a:lumMod val="50000"/>
                      </a:schemeClr>
                    </a:solidFill>
                  </a:rPr>
                  <a:t>of delivered </a:t>
                </a:r>
                <a:r>
                  <a:rPr lang="en-US" dirty="0" err="1" smtClean="0">
                    <a:solidFill>
                      <a:schemeClr val="bg1">
                        <a:lumMod val="50000"/>
                      </a:schemeClr>
                    </a:solidFill>
                  </a:rPr>
                  <a:t>mmBTU</a:t>
                </a:r>
                <a:r>
                  <a:rPr lang="en-US" dirty="0" smtClean="0">
                    <a:solidFill>
                      <a:schemeClr val="bg1">
                        <a:lumMod val="50000"/>
                      </a:schemeClr>
                    </a:solidFill>
                  </a:rPr>
                  <a:t> of LNG</a:t>
                </a:r>
                <a:br>
                  <a:rPr lang="en-US" dirty="0" smtClean="0">
                    <a:solidFill>
                      <a:schemeClr val="bg1">
                        <a:lumMod val="50000"/>
                      </a:schemeClr>
                    </a:solidFill>
                  </a:rPr>
                </a:br>
                <a:r>
                  <a:rPr lang="en-US" dirty="0" smtClean="0">
                    <a:solidFill>
                      <a:schemeClr val="bg1">
                        <a:lumMod val="50000"/>
                      </a:schemeClr>
                    </a:solidFill>
                  </a:rPr>
                  <a:t>from exporter </a:t>
                </a:r>
                <a14:m>
                  <m:oMath xmlns:m="http://schemas.openxmlformats.org/officeDocument/2006/math">
                    <m:r>
                      <a:rPr lang="de-AT" b="0" i="1" smtClean="0">
                        <a:solidFill>
                          <a:schemeClr val="bg1">
                            <a:lumMod val="50000"/>
                          </a:schemeClr>
                        </a:solidFill>
                        <a:latin typeface="Cambria Math" panose="02040503050406030204" pitchFamily="18" charset="0"/>
                      </a:rPr>
                      <m:t>𝑒</m:t>
                    </m:r>
                  </m:oMath>
                </a14:m>
                <a:r>
                  <a:rPr lang="en-US" dirty="0" smtClean="0">
                    <a:solidFill>
                      <a:schemeClr val="bg1">
                        <a:lumMod val="50000"/>
                      </a:schemeClr>
                    </a:solidFill>
                  </a:rPr>
                  <a:t> at </a:t>
                </a:r>
                <a:r>
                  <a:rPr lang="en-US" dirty="0">
                    <a:solidFill>
                      <a:schemeClr val="bg1">
                        <a:lumMod val="50000"/>
                      </a:schemeClr>
                    </a:solidFill>
                  </a:rPr>
                  <a:t>the </a:t>
                </a:r>
                <a:r>
                  <a:rPr lang="en-US" dirty="0" smtClean="0">
                    <a:solidFill>
                      <a:schemeClr val="bg1">
                        <a:lumMod val="50000"/>
                      </a:schemeClr>
                    </a:solidFill>
                  </a:rPr>
                  <a:t>importer </a:t>
                </a:r>
                <a14:m>
                  <m:oMath xmlns:m="http://schemas.openxmlformats.org/officeDocument/2006/math">
                    <m:r>
                      <a:rPr lang="de-AT" b="0" i="1" smtClean="0">
                        <a:solidFill>
                          <a:schemeClr val="bg1">
                            <a:lumMod val="50000"/>
                          </a:schemeClr>
                        </a:solidFill>
                        <a:latin typeface="Cambria Math" panose="02040503050406030204" pitchFamily="18" charset="0"/>
                      </a:rPr>
                      <m:t>𝑖</m:t>
                    </m:r>
                  </m:oMath>
                </a14:m>
                <a:r>
                  <a:rPr lang="en-US" baseline="30000" dirty="0" smtClean="0">
                    <a:solidFill>
                      <a:schemeClr val="bg1">
                        <a:lumMod val="50000"/>
                      </a:schemeClr>
                    </a:solidFill>
                  </a:rPr>
                  <a:t>1</a:t>
                </a:r>
                <a:endParaRPr lang="en-US" baseline="30000" dirty="0" smtClean="0">
                  <a:solidFill>
                    <a:schemeClr val="bg1">
                      <a:lumMod val="50000"/>
                    </a:schemeClr>
                  </a:solidFill>
                </a:endParaRPr>
              </a:p>
              <a:p>
                <a14:m>
                  <m:oMath xmlns:m="http://schemas.openxmlformats.org/officeDocument/2006/math">
                    <m:sSub>
                      <m:sSubPr>
                        <m:ctrlPr>
                          <a:rPr lang="en-US" i="1">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i="1">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Volume </a:t>
                </a:r>
                <a:r>
                  <a:rPr lang="en-US" dirty="0">
                    <a:solidFill>
                      <a:schemeClr val="bg1">
                        <a:lumMod val="50000"/>
                      </a:schemeClr>
                    </a:solidFill>
                  </a:rPr>
                  <a:t>of shipped LNG from exporter</a:t>
                </a:r>
                <a:r>
                  <a:rPr lang="de-AT" dirty="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𝑒</m:t>
                    </m:r>
                  </m:oMath>
                </a14:m>
                <a:r>
                  <a:rPr lang="en-US" dirty="0">
                    <a:solidFill>
                      <a:schemeClr val="bg1">
                        <a:lumMod val="50000"/>
                      </a:schemeClr>
                    </a:solidFill>
                  </a:rPr>
                  <a:t> to </a:t>
                </a:r>
                <a:r>
                  <a:rPr lang="en-US" dirty="0" smtClean="0">
                    <a:solidFill>
                      <a:schemeClr val="bg1">
                        <a:lumMod val="50000"/>
                      </a:schemeClr>
                    </a:solidFill>
                  </a:rPr>
                  <a:t>importer</a:t>
                </a:r>
                <a:r>
                  <a:rPr lang="de-AT" dirty="0" smtClean="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𝑖</m:t>
                    </m:r>
                  </m:oMath>
                </a14:m>
                <a:endParaRPr lang="en-US"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𝐵𝑟𝑒𝑎𝑘</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𝐸𝑣𝑒𝑛</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𝑃𝑟𝑖𝑐𝑒</m:t>
                        </m:r>
                      </m:e>
                      <m:sub>
                        <m:r>
                          <a:rPr lang="de-AT" b="0" i="1" smtClean="0">
                            <a:solidFill>
                              <a:schemeClr val="bg1">
                                <a:lumMod val="50000"/>
                              </a:schemeClr>
                            </a:solidFill>
                            <a:latin typeface="Cambria Math" panose="02040503050406030204" pitchFamily="18" charset="0"/>
                          </a:rPr>
                          <m:t>𝑒</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𝑇𝑟𝑎𝑛𝑠𝑝𝑜𝑟𝑡</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𝐶𝑜𝑠𝑡</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oMath>
                </a14:m>
                <a:endParaRPr lang="en-US" dirty="0" smtClean="0">
                  <a:solidFill>
                    <a:schemeClr val="bg1">
                      <a:lumMod val="50000"/>
                    </a:schemeClr>
                  </a:solidFill>
                </a:endParaRPr>
              </a:p>
              <a:p>
                <a14:m>
                  <m:oMath xmlns:m="http://schemas.openxmlformats.org/officeDocument/2006/math">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en-US"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𝐸𝑥𝑝𝑜𝑟𝑡</m:t>
                            </m:r>
                            <m:r>
                              <a:rPr lang="de-AT" b="0" i="1" smtClean="0">
                                <a:solidFill>
                                  <a:schemeClr val="bg1">
                                    <a:lumMod val="50000"/>
                                  </a:schemeClr>
                                </a:solidFill>
                                <a:latin typeface="Cambria Math" panose="02040503050406030204" pitchFamily="18" charset="0"/>
                                <a:ea typeface="Cambria Math" panose="02040503050406030204" pitchFamily="18" charset="0"/>
                              </a:rPr>
                              <m:t> </m:t>
                            </m:r>
                            <m:r>
                              <a:rPr lang="de-AT" b="0" i="1" smtClean="0">
                                <a:solidFill>
                                  <a:schemeClr val="bg1">
                                    <a:lumMod val="50000"/>
                                  </a:schemeClr>
                                </a:solidFill>
                                <a:latin typeface="Cambria Math" panose="02040503050406030204" pitchFamily="18" charset="0"/>
                                <a:ea typeface="Cambria Math" panose="02040503050406030204" pitchFamily="18" charset="0"/>
                              </a:rPr>
                              <m:t>𝐶𝑎𝑝𝑎𝑐𝑖𝑡𝑦</m:t>
                            </m:r>
                          </m:e>
                          <m:sub>
                            <m:r>
                              <a:rPr lang="de-AT" b="0" i="1" smtClean="0">
                                <a:solidFill>
                                  <a:schemeClr val="bg1">
                                    <a:lumMod val="50000"/>
                                  </a:schemeClr>
                                </a:solidFill>
                                <a:latin typeface="Cambria Math" panose="02040503050406030204" pitchFamily="18" charset="0"/>
                                <a:ea typeface="Cambria Math" panose="02040503050406030204" pitchFamily="18" charset="0"/>
                              </a:rPr>
                              <m:t>𝑒</m:t>
                            </m:r>
                          </m:sub>
                        </m:sSub>
                      </m:e>
                    </m:nary>
                    <m:r>
                      <a:rPr lang="de-AT" b="0" i="0"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Exporter’s capacity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Importer’s quantity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f>
                              <m:fPr>
                                <m:ctrlPr>
                                  <a:rPr lang="en-US" i="1" smtClean="0">
                                    <a:solidFill>
                                      <a:schemeClr val="bg1">
                                        <a:lumMod val="50000"/>
                                      </a:schemeClr>
                                    </a:solidFill>
                                    <a:latin typeface="Cambria Math" panose="02040503050406030204" pitchFamily="18" charset="0"/>
                                    <a:ea typeface="Cambria Math" panose="02040503050406030204" pitchFamily="18" charset="0"/>
                                  </a:rPr>
                                </m:ctrlPr>
                              </m:fPr>
                              <m:num>
                                <m:r>
                                  <a:rPr lang="de-AT" b="0" i="1" smtClean="0">
                                    <a:solidFill>
                                      <a:schemeClr val="bg1">
                                        <a:lumMod val="50000"/>
                                      </a:schemeClr>
                                    </a:solidFill>
                                    <a:latin typeface="Cambria Math" panose="02040503050406030204" pitchFamily="18" charset="0"/>
                                    <a:ea typeface="Cambria Math" panose="02040503050406030204" pitchFamily="18" charset="0"/>
                                  </a:rPr>
                                  <m:t>1</m:t>
                                </m:r>
                              </m:num>
                              <m:den>
                                <m:r>
                                  <a:rPr lang="de-AT" b="0" i="1" smtClean="0">
                                    <a:solidFill>
                                      <a:schemeClr val="bg1">
                                        <a:lumMod val="50000"/>
                                      </a:schemeClr>
                                    </a:solidFill>
                                    <a:latin typeface="Cambria Math" panose="02040503050406030204" pitchFamily="18" charset="0"/>
                                    <a:ea typeface="Cambria Math" panose="02040503050406030204" pitchFamily="18" charset="0"/>
                                  </a:rPr>
                                  <m:t>3</m:t>
                                </m:r>
                              </m:den>
                            </m:f>
                            <m:r>
                              <a:rPr lang="de-AT" b="0" i="1" smtClean="0">
                                <a:solidFill>
                                  <a:schemeClr val="bg1">
                                    <a:lumMod val="50000"/>
                                  </a:schemeClr>
                                </a:solidFill>
                                <a:latin typeface="Cambria Math" panose="02040503050406030204" pitchFamily="18" charset="0"/>
                                <a:ea typeface="Cambria Math" panose="02040503050406030204" pitchFamily="18" charset="0"/>
                              </a:rPr>
                              <m:t>∗</m:t>
                            </m:r>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Diversification of exporters</a:t>
                </a:r>
                <a:endParaRPr lang="en-US" dirty="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p:txBody>
          </p:sp>
        </mc:Choice>
        <mc:Fallback>
          <p:sp>
            <p:nvSpPr>
              <p:cNvPr id="9" name="Inhaltsplatzhalter 8"/>
              <p:cNvSpPr>
                <a:spLocks noGrp="1" noRot="1" noChangeAspect="1" noMove="1" noResize="1" noEditPoints="1" noAdjustHandles="1" noChangeArrowheads="1" noChangeShapeType="1" noTextEdit="1"/>
              </p:cNvSpPr>
              <p:nvPr>
                <p:ph sz="half" idx="1"/>
              </p:nvPr>
            </p:nvSpPr>
            <p:spPr>
              <a:xfrm>
                <a:off x="362712" y="1594884"/>
                <a:ext cx="10591185" cy="4599632"/>
              </a:xfrm>
              <a:blipFill>
                <a:blip r:embed="rId3"/>
                <a:stretch>
                  <a:fillRect l="-518" t="-10610" b="-4775"/>
                </a:stretch>
              </a:blipFill>
            </p:spPr>
            <p:txBody>
              <a:bodyPr/>
              <a:lstStyle/>
              <a:p>
                <a:r>
                  <a:rPr lang="en-US">
                    <a:noFill/>
                  </a:rPr>
                  <a:t> </a:t>
                </a:r>
              </a:p>
            </p:txBody>
          </p:sp>
        </mc:Fallback>
      </mc:AlternateContent>
      <p:sp>
        <p:nvSpPr>
          <p:cNvPr id="8" name="Titel 7"/>
          <p:cNvSpPr>
            <a:spLocks noGrp="1"/>
          </p:cNvSpPr>
          <p:nvPr>
            <p:ph type="title"/>
          </p:nvPr>
        </p:nvSpPr>
        <p:spPr/>
        <p:txBody>
          <a:bodyPr>
            <a:normAutofit/>
          </a:bodyPr>
          <a:lstStyle/>
          <a:p>
            <a:r>
              <a:rPr lang="en-US" dirty="0" smtClean="0"/>
              <a:t>Overview of the model</a:t>
            </a:r>
            <a:endParaRPr lang="en-US" sz="2000" dirty="0"/>
          </a:p>
        </p:txBody>
      </p:sp>
      <p:pic>
        <p:nvPicPr>
          <p:cNvPr id="3" name="Grafik 2"/>
          <p:cNvPicPr>
            <a:picLocks noChangeAspect="1"/>
          </p:cNvPicPr>
          <p:nvPr/>
        </p:nvPicPr>
        <p:blipFill>
          <a:blip r:embed="rId4"/>
          <a:stretch>
            <a:fillRect/>
          </a:stretch>
        </p:blipFill>
        <p:spPr>
          <a:xfrm>
            <a:off x="7886050" y="993913"/>
            <a:ext cx="3467750" cy="2002808"/>
          </a:xfrm>
          <a:prstGeom prst="rect">
            <a:avLst/>
          </a:prstGeom>
          <a:ln w="12700">
            <a:solidFill>
              <a:schemeClr val="accent1">
                <a:alpha val="50000"/>
              </a:schemeClr>
            </a:solidFill>
          </a:ln>
        </p:spPr>
      </p:pic>
      <p:sp>
        <p:nvSpPr>
          <p:cNvPr id="7" name="Fußzeilenplatzhalter 8"/>
          <p:cNvSpPr>
            <a:spLocks noGrp="1"/>
          </p:cNvSpPr>
          <p:nvPr>
            <p:ph type="ftr" sz="quarter" idx="3"/>
          </p:nvPr>
        </p:nvSpPr>
        <p:spPr>
          <a:xfrm>
            <a:off x="8112907" y="3097720"/>
            <a:ext cx="3014036" cy="246221"/>
          </a:xfrm>
        </p:spPr>
        <p:txBody>
          <a:bodyPr>
            <a:noAutofit/>
          </a:bodyPr>
          <a:lstStyle/>
          <a:p>
            <a:pPr algn="ctr"/>
            <a:r>
              <a:rPr lang="en-US" dirty="0" smtClean="0">
                <a:solidFill>
                  <a:schemeClr val="bg1">
                    <a:lumMod val="50000"/>
                  </a:schemeClr>
                </a:solidFill>
              </a:rPr>
              <a:t>Fig: Links </a:t>
            </a:r>
            <a:r>
              <a:rPr lang="en-US" dirty="0">
                <a:solidFill>
                  <a:schemeClr val="bg1">
                    <a:lumMod val="50000"/>
                  </a:schemeClr>
                </a:solidFill>
              </a:rPr>
              <a:t>connecting export and import nodes</a:t>
            </a:r>
            <a:endParaRPr lang="en-GB" dirty="0">
              <a:solidFill>
                <a:schemeClr val="bg1">
                  <a:lumMod val="50000"/>
                </a:schemeClr>
              </a:solidFill>
            </a:endParaRPr>
          </a:p>
        </p:txBody>
      </p:sp>
      <mc:AlternateContent xmlns:mc="http://schemas.openxmlformats.org/markup-compatibility/2006">
        <mc:Choice xmlns:a14="http://schemas.microsoft.com/office/drawing/2010/main" Requires="a14">
          <p:sp>
            <p:nvSpPr>
              <p:cNvPr id="10" name="Line Callout 2 (Accent Bar) 4">
                <a:extLst>
                  <a:ext uri="{FF2B5EF4-FFF2-40B4-BE49-F238E27FC236}">
                    <a16:creationId xmlns:a16="http://schemas.microsoft.com/office/drawing/2014/main" id="{218B7C8E-0342-4CB2-8F37-63ECAB33323C}"/>
                  </a:ext>
                </a:extLst>
              </p:cNvPr>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14:m>
                  <m:oMathPara xmlns:m="http://schemas.openxmlformats.org/officeDocument/2006/math">
                    <m:oMathParaPr>
                      <m:jc m:val="centerGroup"/>
                    </m:oMathParaPr>
                    <m:oMath xmlns:m="http://schemas.openxmlformats.org/officeDocument/2006/math">
                      <m:sSub>
                        <m:sSubPr>
                          <m:ctrlPr>
                            <a:rPr lang="de-DE" sz="200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𝐷𝐸𝑆</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r>
                        <a:rPr lang="de-AT" sz="2000" b="0" i="1" smtClean="0">
                          <a:solidFill>
                            <a:schemeClr val="tx1"/>
                          </a:solidFill>
                          <a:latin typeface="Cambria Math" panose="02040503050406030204" pitchFamily="18" charset="0"/>
                        </a:rPr>
                        <m:t>∗</m:t>
                      </m:r>
                      <m:sSub>
                        <m:sSubPr>
                          <m:ctrlPr>
                            <a:rPr lang="de-AT" sz="2000" b="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𝑞</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oMath>
                  </m:oMathPara>
                </a14:m>
                <a:endParaRPr lang="de-AT" sz="2000" b="0" dirty="0" smtClean="0">
                  <a:solidFill>
                    <a:schemeClr val="tx1"/>
                  </a:solidFill>
                </a:endParaRPr>
              </a:p>
              <a:p>
                <a:pPr algn="ctr"/>
                <a:r>
                  <a:rPr lang="de-DE" sz="1050" dirty="0" smtClean="0">
                    <a:solidFill>
                      <a:schemeClr val="tx1"/>
                    </a:solidFill>
                  </a:rPr>
                  <a:t>(</a:t>
                </a:r>
                <a:r>
                  <a:rPr lang="de-DE" sz="1050" dirty="0" err="1" smtClean="0">
                    <a:solidFill>
                      <a:schemeClr val="tx1"/>
                    </a:solidFill>
                  </a:rPr>
                  <a:t>Deliver</a:t>
                </a:r>
                <a:r>
                  <a:rPr lang="de-DE" sz="1050" dirty="0" err="1" smtClean="0">
                    <a:solidFill>
                      <a:schemeClr val="tx1"/>
                    </a:solidFill>
                  </a:rPr>
                  <a:t>y</a:t>
                </a:r>
                <a:r>
                  <a:rPr lang="de-DE" sz="1050" dirty="0" smtClean="0">
                    <a:solidFill>
                      <a:schemeClr val="tx1"/>
                    </a:solidFill>
                  </a:rPr>
                  <a:t> ex </a:t>
                </a:r>
                <a:r>
                  <a:rPr lang="de-DE" sz="1050" dirty="0" err="1" smtClean="0">
                    <a:solidFill>
                      <a:schemeClr val="tx1"/>
                    </a:solidFill>
                  </a:rPr>
                  <a:t>ship</a:t>
                </a:r>
                <a:r>
                  <a:rPr lang="de-DE" sz="1050" dirty="0" smtClean="0">
                    <a:solidFill>
                      <a:schemeClr val="tx1"/>
                    </a:solidFill>
                  </a:rPr>
                  <a:t> </a:t>
                </a:r>
                <a:r>
                  <a:rPr lang="de-DE" sz="1050" dirty="0" err="1" smtClean="0">
                    <a:solidFill>
                      <a:schemeClr val="tx1"/>
                    </a:solidFill>
                  </a:rPr>
                  <a:t>price</a:t>
                </a:r>
                <a:r>
                  <a:rPr lang="de-DE" sz="1050" dirty="0" smtClean="0">
                    <a:solidFill>
                      <a:schemeClr val="tx1"/>
                    </a:solidFill>
                  </a:rPr>
                  <a:t/>
                </a:r>
                <a:br>
                  <a:rPr lang="de-DE" sz="1050" dirty="0" smtClean="0">
                    <a:solidFill>
                      <a:schemeClr val="tx1"/>
                    </a:solidFill>
                  </a:rPr>
                </a:br>
                <a:r>
                  <a:rPr lang="de-DE" sz="1050" dirty="0" err="1" smtClean="0">
                    <a:solidFill>
                      <a:schemeClr val="tx1"/>
                    </a:solidFill>
                  </a:rPr>
                  <a:t>times</a:t>
                </a:r>
                <a:r>
                  <a:rPr lang="de-DE" sz="1050" dirty="0" smtClean="0">
                    <a:solidFill>
                      <a:schemeClr val="tx1"/>
                    </a:solidFill>
                  </a:rPr>
                  <a:t> </a:t>
                </a:r>
                <a:r>
                  <a:rPr lang="de-DE" sz="1050" dirty="0" err="1" smtClean="0">
                    <a:solidFill>
                      <a:schemeClr val="tx1"/>
                    </a:solidFill>
                  </a:rPr>
                  <a:t>quantity</a:t>
                </a:r>
                <a:r>
                  <a:rPr lang="de-DE" sz="1050" dirty="0" smtClean="0">
                    <a:solidFill>
                      <a:schemeClr val="tx1"/>
                    </a:solidFill>
                  </a:rPr>
                  <a:t>)</a:t>
                </a:r>
                <a:endParaRPr lang="de-DE" sz="1050" dirty="0">
                  <a:solidFill>
                    <a:schemeClr val="tx1"/>
                  </a:solidFill>
                </a:endParaRPr>
              </a:p>
            </p:txBody>
          </p:sp>
        </mc:Choice>
        <mc:Fallback>
          <p:sp>
            <p:nvSpPr>
              <p:cNvPr id="10" name="Line Callout 2 (Accent Bar) 4">
                <a:extLst>
                  <a:ext uri="{FF2B5EF4-FFF2-40B4-BE49-F238E27FC236}">
                    <a16:creationId xmlns:a16="http://schemas.microsoft.com/office/drawing/2014/main" id="{218B7C8E-0342-4CB2-8F37-63ECAB33323C}"/>
                  </a:ext>
                </a:extLst>
              </p:cNvPr>
              <p:cNvSpPr>
                <a:spLocks noRot="1" noChangeAspect="1" noMove="1" noResize="1" noEditPoints="1" noAdjustHandles="1" noChangeArrowheads="1" noChangeShapeType="1" noTextEdit="1"/>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blipFill>
                <a:blip r:embed="rId5"/>
                <a:stretch>
                  <a:fillRect/>
                </a:stretch>
              </a:blipFill>
              <a:ln w="19050">
                <a:solidFill>
                  <a:srgbClr val="92D050"/>
                </a:solidFill>
                <a:headEnd type="oval" w="med" len="med"/>
                <a:tailEnd type="oval" w="med" len="med"/>
              </a:ln>
            </p:spPr>
            <p:txBody>
              <a:bodyPr/>
              <a:lstStyle/>
              <a:p>
                <a:r>
                  <a:rPr lang="en-US">
                    <a:noFill/>
                  </a:rPr>
                  <a:t> </a:t>
                </a:r>
              </a:p>
            </p:txBody>
          </p:sp>
        </mc:Fallback>
      </mc:AlternateContent>
      <p:sp>
        <p:nvSpPr>
          <p:cNvPr id="5" name="Textfeld 4"/>
          <p:cNvSpPr txBox="1"/>
          <p:nvPr/>
        </p:nvSpPr>
        <p:spPr>
          <a:xfrm>
            <a:off x="10221438" y="2696029"/>
            <a:ext cx="353799" cy="307777"/>
          </a:xfrm>
          <a:prstGeom prst="rect">
            <a:avLst/>
          </a:prstGeom>
          <a:noFill/>
        </p:spPr>
        <p:txBody>
          <a:bodyPr wrap="square" rtlCol="0">
            <a:spAutoFit/>
          </a:bodyPr>
          <a:lstStyle/>
          <a:p>
            <a:r>
              <a:rPr lang="en-US" sz="1400" dirty="0" smtClean="0"/>
              <a:t>(</a:t>
            </a:r>
            <a:r>
              <a:rPr lang="en-US" sz="1400" dirty="0" err="1"/>
              <a:t>i</a:t>
            </a:r>
            <a:r>
              <a:rPr lang="en-US" sz="1400" dirty="0" smtClean="0"/>
              <a:t>)</a:t>
            </a:r>
            <a:endParaRPr lang="en-US" sz="1400" dirty="0"/>
          </a:p>
        </p:txBody>
      </p:sp>
      <p:sp>
        <p:nvSpPr>
          <p:cNvPr id="11" name="Textfeld 10"/>
          <p:cNvSpPr txBox="1"/>
          <p:nvPr/>
        </p:nvSpPr>
        <p:spPr>
          <a:xfrm>
            <a:off x="10197585" y="940842"/>
            <a:ext cx="635718" cy="307777"/>
          </a:xfrm>
          <a:prstGeom prst="rect">
            <a:avLst/>
          </a:prstGeom>
          <a:noFill/>
        </p:spPr>
        <p:txBody>
          <a:bodyPr wrap="square" rtlCol="0">
            <a:spAutoFit/>
          </a:bodyPr>
          <a:lstStyle/>
          <a:p>
            <a:r>
              <a:rPr lang="en-US" sz="1400" dirty="0" smtClean="0"/>
              <a:t>(e)</a:t>
            </a:r>
            <a:endParaRPr lang="en-US" sz="1400" dirty="0"/>
          </a:p>
        </p:txBody>
      </p:sp>
      <p:sp>
        <p:nvSpPr>
          <p:cNvPr id="12" name="Fußzeilenplatzhalter 8"/>
          <p:cNvSpPr txBox="1">
            <a:spLocks/>
          </p:cNvSpPr>
          <p:nvPr/>
        </p:nvSpPr>
        <p:spPr>
          <a:xfrm>
            <a:off x="2824064" y="6541736"/>
            <a:ext cx="9296375"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aseline="30000" dirty="0" smtClean="0">
                <a:latin typeface="Segoe UI Light" panose="020B0502040204020203" pitchFamily="34" charset="0"/>
                <a:cs typeface="Segoe UI Light" panose="020B0502040204020203" pitchFamily="34" charset="0"/>
              </a:rPr>
              <a:t>1</a:t>
            </a:r>
            <a:r>
              <a:rPr lang="en-US" sz="1200" dirty="0" smtClean="0">
                <a:latin typeface="Segoe UI Light" panose="020B0502040204020203" pitchFamily="34" charset="0"/>
                <a:cs typeface="Segoe UI Light" panose="020B0502040204020203" pitchFamily="34" charset="0"/>
              </a:rPr>
              <a:t>The exporter carries the obligation and cost of transportation.</a:t>
            </a:r>
            <a:endParaRPr lang="en-GB" sz="1200" dirty="0">
              <a:latin typeface="Segoe UI Light" panose="020B0502040204020203" pitchFamily="34" charset="0"/>
              <a:cs typeface="Segoe UI Light" panose="020B0502040204020203" pitchFamily="34" charset="0"/>
            </a:endParaRPr>
          </a:p>
        </p:txBody>
      </p:sp>
      <p:sp>
        <p:nvSpPr>
          <p:cNvPr id="15" name="TextBox 4">
            <a:extLst>
              <a:ext uri="{FF2B5EF4-FFF2-40B4-BE49-F238E27FC236}">
                <a16:creationId xmlns:a16="http://schemas.microsoft.com/office/drawing/2014/main" id="{5CEB32EF-ED71-4BE6-A144-799910B73E69}"/>
              </a:ext>
            </a:extLst>
          </p:cNvPr>
          <p:cNvSpPr txBox="1"/>
          <p:nvPr/>
        </p:nvSpPr>
        <p:spPr>
          <a:xfrm>
            <a:off x="7404654" y="4419057"/>
            <a:ext cx="2499463" cy="687711"/>
          </a:xfrm>
          <a:prstGeom prst="wedgeRectCallout">
            <a:avLst>
              <a:gd name="adj1" fmla="val -90952"/>
              <a:gd name="adj2" fmla="val -131483"/>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lvl="1" algn="l">
              <a:buClr>
                <a:srgbClr val="971B2F">
                  <a:lumMod val="100000"/>
                </a:srgbClr>
              </a:buClr>
              <a:buFont typeface="Wingdings" panose="05000000000000000000" pitchFamily="2" charset="2"/>
              <a:buChar char="§"/>
            </a:pPr>
            <a:r>
              <a:rPr kumimoji="0" lang="en-US" sz="1200" b="0"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LNG Break</a:t>
            </a:r>
            <a:r>
              <a:rPr kumimoji="0" lang="en-US" sz="12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Even Price = feed gas </a:t>
            </a:r>
            <a:br>
              <a:rPr kumimoji="0" lang="en-US" sz="12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2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Capex</a:t>
            </a:r>
            <a:r>
              <a:rPr lang="en-US" kern="0" dirty="0" smtClean="0">
                <a:solidFill>
                  <a:srgbClr val="2D2926"/>
                </a:solidFill>
                <a:latin typeface="Segoe UI Light" panose="020B0502040204020203" pitchFamily="34" charset="0"/>
                <a:cs typeface="Segoe UI Light" panose="020B0502040204020203" pitchFamily="34" charset="0"/>
                <a:sym typeface=""/>
              </a:rPr>
              <a:t> of </a:t>
            </a:r>
            <a:r>
              <a:rPr lang="en-US" kern="0" dirty="0">
                <a:solidFill>
                  <a:srgbClr val="2D2926"/>
                </a:solidFill>
                <a:latin typeface="Segoe UI Light" panose="020B0502040204020203" pitchFamily="34" charset="0"/>
                <a:cs typeface="Segoe UI Light" panose="020B0502040204020203" pitchFamily="34" charset="0"/>
                <a:sym typeface=""/>
              </a:rPr>
              <a:t>liquefaction facilitates </a:t>
            </a:r>
            <a:r>
              <a:rPr lang="en-US" kern="0" dirty="0" smtClean="0">
                <a:solidFill>
                  <a:srgbClr val="2D2926"/>
                </a:solidFill>
                <a:latin typeface="Segoe UI Light" panose="020B0502040204020203" pitchFamily="34" charset="0"/>
                <a:cs typeface="Segoe UI Light" panose="020B0502040204020203" pitchFamily="34" charset="0"/>
                <a:sym typeface=""/>
              </a:rPr>
              <a:t/>
            </a:r>
            <a:br>
              <a:rPr lang="en-US" kern="0" dirty="0" smtClean="0">
                <a:solidFill>
                  <a:srgbClr val="2D2926"/>
                </a:solidFill>
                <a:latin typeface="Segoe UI Light" panose="020B0502040204020203" pitchFamily="34" charset="0"/>
                <a:cs typeface="Segoe UI Light" panose="020B0502040204020203" pitchFamily="34" charset="0"/>
                <a:sym typeface=""/>
              </a:rPr>
            </a:br>
            <a:r>
              <a:rPr lang="en-US" kern="0" dirty="0" smtClean="0">
                <a:solidFill>
                  <a:srgbClr val="2D2926"/>
                </a:solidFill>
                <a:latin typeface="Segoe UI Light" panose="020B0502040204020203" pitchFamily="34" charset="0"/>
                <a:cs typeface="Segoe UI Light" panose="020B0502040204020203" pitchFamily="34" charset="0"/>
                <a:sym typeface=""/>
              </a:rPr>
              <a:t>+ </a:t>
            </a:r>
            <a:r>
              <a:rPr lang="en-US" kern="0" dirty="0">
                <a:solidFill>
                  <a:srgbClr val="2D2926"/>
                </a:solidFill>
                <a:latin typeface="Segoe UI Light" panose="020B0502040204020203" pitchFamily="34" charset="0"/>
                <a:cs typeface="Segoe UI Light" panose="020B0502040204020203" pitchFamily="34" charset="0"/>
                <a:sym typeface=""/>
              </a:rPr>
              <a:t>royalties and taxes </a:t>
            </a:r>
            <a:endParaRPr lang="en-US" kern="0" dirty="0" smtClean="0">
              <a:solidFill>
                <a:srgbClr val="2D2926"/>
              </a:solidFill>
              <a:latin typeface="Segoe UI Light" panose="020B0502040204020203" pitchFamily="34" charset="0"/>
              <a:cs typeface="Segoe UI Light" panose="020B0502040204020203" pitchFamily="34" charset="0"/>
              <a:sym typeface=""/>
            </a:endParaRPr>
          </a:p>
        </p:txBody>
      </p:sp>
    </p:spTree>
    <p:extLst>
      <p:ext uri="{BB962C8B-B14F-4D97-AF65-F5344CB8AC3E}">
        <p14:creationId xmlns:p14="http://schemas.microsoft.com/office/powerpoint/2010/main" val="2870036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3"/>
          <a:srcRect b="4852"/>
          <a:stretch/>
        </p:blipFill>
        <p:spPr>
          <a:xfrm>
            <a:off x="948856" y="1123282"/>
            <a:ext cx="10294288" cy="5224736"/>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8</a:t>
            </a:fld>
            <a:endParaRPr lang="en-US" dirty="0"/>
          </a:p>
        </p:txBody>
      </p:sp>
      <p:sp>
        <p:nvSpPr>
          <p:cNvPr id="8" name="Titel 7"/>
          <p:cNvSpPr>
            <a:spLocks noGrp="1"/>
          </p:cNvSpPr>
          <p:nvPr>
            <p:ph type="title"/>
          </p:nvPr>
        </p:nvSpPr>
        <p:spPr/>
        <p:txBody>
          <a:bodyPr>
            <a:normAutofit/>
          </a:bodyPr>
          <a:lstStyle/>
          <a:p>
            <a:r>
              <a:rPr lang="en-US" dirty="0"/>
              <a:t>Geographical locations of LNG export and import </a:t>
            </a:r>
            <a:r>
              <a:rPr lang="en-US" dirty="0" smtClean="0"/>
              <a:t>nodes </a:t>
            </a:r>
            <a:r>
              <a:rPr lang="en-US" sz="2000" dirty="0"/>
              <a:t>(2019)</a:t>
            </a:r>
            <a:endParaRPr lang="en-US" sz="2000" dirty="0"/>
          </a:p>
        </p:txBody>
      </p:sp>
      <p:sp>
        <p:nvSpPr>
          <p:cNvPr id="7" name="Fußzeilenplatzhalter 8"/>
          <p:cNvSpPr>
            <a:spLocks noGrp="1"/>
          </p:cNvSpPr>
          <p:nvPr>
            <p:ph type="ftr" sz="quarter" idx="3"/>
          </p:nvPr>
        </p:nvSpPr>
        <p:spPr>
          <a:xfrm>
            <a:off x="2824064" y="6541736"/>
            <a:ext cx="9296375" cy="246221"/>
          </a:xfrm>
        </p:spPr>
        <p:txBody>
          <a:bodyPr>
            <a:normAutofit/>
          </a:bodyPr>
          <a:lstStyle/>
          <a:p>
            <a:r>
              <a:rPr lang="en-US" sz="800" dirty="0" smtClean="0"/>
              <a:t>Figure: mapchart.net</a:t>
            </a:r>
            <a:endParaRPr lang="en-GB" sz="800" dirty="0"/>
          </a:p>
        </p:txBody>
      </p:sp>
    </p:spTree>
    <p:extLst>
      <p:ext uri="{BB962C8B-B14F-4D97-AF65-F5344CB8AC3E}">
        <p14:creationId xmlns:p14="http://schemas.microsoft.com/office/powerpoint/2010/main" val="4234947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sp>
        <p:nvSpPr>
          <p:cNvPr id="5" name="Inhaltsplatzhalter 4"/>
          <p:cNvSpPr>
            <a:spLocks noGrp="1"/>
          </p:cNvSpPr>
          <p:nvPr>
            <p:ph sz="half" idx="1"/>
          </p:nvPr>
        </p:nvSpPr>
        <p:spPr/>
        <p:txBody>
          <a:bodyPr/>
          <a:lstStyle/>
          <a:p>
            <a:endParaRPr lang="en-US"/>
          </a:p>
        </p:txBody>
      </p:sp>
      <p:sp>
        <p:nvSpPr>
          <p:cNvPr id="4" name="Titel 3"/>
          <p:cNvSpPr>
            <a:spLocks noGrp="1"/>
          </p:cNvSpPr>
          <p:nvPr>
            <p:ph type="title"/>
          </p:nvPr>
        </p:nvSpPr>
        <p:spPr/>
        <p:txBody>
          <a:bodyPr/>
          <a:lstStyle/>
          <a:p>
            <a:endParaRPr lang="en-US" dirty="0"/>
          </a:p>
        </p:txBody>
      </p:sp>
      <p:sp>
        <p:nvSpPr>
          <p:cNvPr id="9" name="Fußzeilenplatzhalter 8"/>
          <p:cNvSpPr>
            <a:spLocks noGrp="1"/>
          </p:cNvSpPr>
          <p:nvPr>
            <p:ph type="ftr" sz="quarter" idx="3"/>
          </p:nvPr>
        </p:nvSpPr>
        <p:spPr/>
        <p:txBody>
          <a:bodyPr/>
          <a:lstStyle/>
          <a:p>
            <a:pPr algn="ctr"/>
            <a:r>
              <a:rPr lang="en-US" dirty="0" smtClean="0"/>
              <a:t>Results (6/6)</a:t>
            </a:r>
            <a:endParaRPr lang="en-GB" dirty="0"/>
          </a:p>
        </p:txBody>
      </p:sp>
    </p:spTree>
    <p:extLst>
      <p:ext uri="{BB962C8B-B14F-4D97-AF65-F5344CB8AC3E}">
        <p14:creationId xmlns:p14="http://schemas.microsoft.com/office/powerpoint/2010/main" val="3401434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Props1.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2.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3.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2220</Words>
  <Application>Microsoft Office PowerPoint</Application>
  <PresentationFormat>Breitbild</PresentationFormat>
  <Paragraphs>103</Paragraphs>
  <Slides>14</Slides>
  <Notes>13</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14</vt:i4>
      </vt:variant>
    </vt:vector>
  </HeadingPairs>
  <TitlesOfParts>
    <vt:vector size="24" baseType="lpstr">
      <vt:lpstr>Arial</vt:lpstr>
      <vt:lpstr>Calibri</vt:lpstr>
      <vt:lpstr>Calibri Light</vt:lpstr>
      <vt:lpstr>Cambria Math</vt:lpstr>
      <vt:lpstr>Courier New</vt:lpstr>
      <vt:lpstr>Segoe UI Light</vt:lpstr>
      <vt:lpstr>Tahoma</vt:lpstr>
      <vt:lpstr>Wingdings</vt:lpstr>
      <vt:lpstr>Office Theme</vt:lpstr>
      <vt:lpstr>IIASA alternatives</vt:lpstr>
      <vt:lpstr>Exploring the Role of Europe in the global LNG Market Equilibrium until 2040</vt:lpstr>
      <vt:lpstr>Motivation and Background</vt:lpstr>
      <vt:lpstr>The role of LNG in energy systems</vt:lpstr>
      <vt:lpstr>LNG is essential for Europe‘s energy supply security (Short-term)</vt:lpstr>
      <vt:lpstr>Core objective</vt:lpstr>
      <vt:lpstr>Methodology</vt:lpstr>
      <vt:lpstr>Overview of the model</vt:lpstr>
      <vt:lpstr>Geographical locations of LNG export and import nodes (2019)</vt:lpstr>
      <vt:lpstr>PowerPoint-Präsentation</vt:lpstr>
      <vt:lpstr>PowerPoint-Präsentation</vt:lpstr>
      <vt:lpstr>PowerPoint-Präsentation</vt:lpstr>
      <vt:lpstr>PowerPoint-Präsentation</vt:lpstr>
      <vt:lpstr>PowerPoint-Präsentation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298</cp:revision>
  <cp:lastPrinted>2021-09-07T07:42:17Z</cp:lastPrinted>
  <dcterms:created xsi:type="dcterms:W3CDTF">2019-05-17T07:14:44Z</dcterms:created>
  <dcterms:modified xsi:type="dcterms:W3CDTF">2023-02-14T10:40:02Z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