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3"/>
  </p:notesMasterIdLst>
  <p:handoutMasterIdLst>
    <p:handoutMasterId r:id="rId24"/>
  </p:handoutMasterIdLst>
  <p:sldIdLst>
    <p:sldId id="256" r:id="rId7"/>
    <p:sldId id="287" r:id="rId8"/>
    <p:sldId id="295" r:id="rId9"/>
    <p:sldId id="302" r:id="rId10"/>
    <p:sldId id="303" r:id="rId11"/>
    <p:sldId id="297" r:id="rId12"/>
    <p:sldId id="304" r:id="rId13"/>
    <p:sldId id="306" r:id="rId14"/>
    <p:sldId id="305" r:id="rId15"/>
    <p:sldId id="307" r:id="rId16"/>
    <p:sldId id="310" r:id="rId17"/>
    <p:sldId id="311" r:id="rId18"/>
    <p:sldId id="309" r:id="rId19"/>
    <p:sldId id="308" r:id="rId20"/>
    <p:sldId id="312" r:id="rId21"/>
    <p:sldId id="313" r:id="rId22"/>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 id="2" name="zwickl-nb" initials="z" lastIdx="1" clrIdx="1">
    <p:extLst>
      <p:ext uri="{19B8F6BF-5375-455C-9EA6-DF929625EA0E}">
        <p15:presenceInfo xmlns:p15="http://schemas.microsoft.com/office/powerpoint/2012/main" userId="497f9bbb497d6863" providerId="Windows Live"/>
      </p:ext>
    </p:extLst>
  </p:cmAuthor>
  <p:cmAuthor id="3" name="zwickl-nb" initials="z [2]" lastIdx="9" clrIdx="2">
    <p:extLst>
      <p:ext uri="{19B8F6BF-5375-455C-9EA6-DF929625EA0E}">
        <p15:presenceInfo xmlns:p15="http://schemas.microsoft.com/office/powerpoint/2012/main" userId="zwickl-n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9900"/>
    <a:srgbClr val="FFFFFF"/>
    <a:srgbClr val="86A3B8"/>
    <a:srgbClr val="C3ACD0"/>
    <a:srgbClr val="674188"/>
    <a:srgbClr val="5EC260"/>
    <a:srgbClr val="BEE397"/>
    <a:srgbClr val="C0FCCE"/>
    <a:srgbClr val="C7ED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5473" autoAdjust="0"/>
  </p:normalViewPr>
  <p:slideViewPr>
    <p:cSldViewPr snapToGrid="0" snapToObjects="1">
      <p:cViewPr varScale="1">
        <p:scale>
          <a:sx n="113" d="100"/>
          <a:sy n="113" d="100"/>
        </p:scale>
        <p:origin x="684"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1/8/2024</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1/8/2024</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699805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Wer ist „Other Europe“ (Aserbaidschan) und gibt</a:t>
            </a:r>
            <a:r>
              <a:rPr lang="de-DE" baseline="0" dirty="0" smtClean="0"/>
              <a:t> es dort auch Einflussbereich von Russland</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11</a:t>
            </a:fld>
            <a:endParaRPr lang="en-US"/>
          </a:p>
        </p:txBody>
      </p:sp>
    </p:spTree>
    <p:extLst>
      <p:ext uri="{BB962C8B-B14F-4D97-AF65-F5344CB8AC3E}">
        <p14:creationId xmlns:p14="http://schemas.microsoft.com/office/powerpoint/2010/main" val="1788694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12</a:t>
            </a:fld>
            <a:endParaRPr lang="en-US"/>
          </a:p>
        </p:txBody>
      </p:sp>
    </p:spTree>
    <p:extLst>
      <p:ext uri="{BB962C8B-B14F-4D97-AF65-F5344CB8AC3E}">
        <p14:creationId xmlns:p14="http://schemas.microsoft.com/office/powerpoint/2010/main" val="1283798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13</a:t>
            </a:fld>
            <a:endParaRPr lang="en-US"/>
          </a:p>
        </p:txBody>
      </p:sp>
    </p:spTree>
    <p:extLst>
      <p:ext uri="{BB962C8B-B14F-4D97-AF65-F5344CB8AC3E}">
        <p14:creationId xmlns:p14="http://schemas.microsoft.com/office/powerpoint/2010/main" val="1556926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Which CCS cost are taken into account.</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14</a:t>
            </a:fld>
            <a:endParaRPr lang="en-US"/>
          </a:p>
        </p:txBody>
      </p:sp>
    </p:spTree>
    <p:extLst>
      <p:ext uri="{BB962C8B-B14F-4D97-AF65-F5344CB8AC3E}">
        <p14:creationId xmlns:p14="http://schemas.microsoft.com/office/powerpoint/2010/main" val="2484325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CO2 </a:t>
            </a:r>
            <a:r>
              <a:rPr lang="en-US" dirty="0" err="1" smtClean="0"/>
              <a:t>Preise</a:t>
            </a:r>
            <a:r>
              <a:rPr lang="en-US" dirty="0" smtClean="0"/>
              <a:t> </a:t>
            </a:r>
            <a:r>
              <a:rPr lang="en-US" dirty="0" err="1" smtClean="0"/>
              <a:t>determinieren</a:t>
            </a:r>
            <a:r>
              <a:rPr lang="en-US" dirty="0" smtClean="0"/>
              <a:t> </a:t>
            </a:r>
            <a:r>
              <a:rPr lang="en-US" dirty="0" err="1" smtClean="0"/>
              <a:t>implizit</a:t>
            </a:r>
            <a:r>
              <a:rPr lang="en-US" dirty="0" smtClean="0"/>
              <a:t> den LNG </a:t>
            </a:r>
            <a:r>
              <a:rPr lang="en-US" dirty="0" err="1" smtClean="0"/>
              <a:t>Verbrauch</a:t>
            </a:r>
            <a:r>
              <a:rPr lang="en-US" baseline="0" dirty="0" smtClean="0"/>
              <a:t>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15</a:t>
            </a:fld>
            <a:endParaRPr lang="en-US"/>
          </a:p>
        </p:txBody>
      </p:sp>
    </p:spTree>
    <p:extLst>
      <p:ext uri="{BB962C8B-B14F-4D97-AF65-F5344CB8AC3E}">
        <p14:creationId xmlns:p14="http://schemas.microsoft.com/office/powerpoint/2010/main" val="2131488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16</a:t>
            </a:fld>
            <a:endParaRPr lang="en-US"/>
          </a:p>
        </p:txBody>
      </p:sp>
    </p:spTree>
    <p:extLst>
      <p:ext uri="{BB962C8B-B14F-4D97-AF65-F5344CB8AC3E}">
        <p14:creationId xmlns:p14="http://schemas.microsoft.com/office/powerpoint/2010/main" val="3536302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2</a:t>
            </a:fld>
            <a:endParaRPr lang="en-US"/>
          </a:p>
        </p:txBody>
      </p:sp>
    </p:spTree>
    <p:extLst>
      <p:ext uri="{BB962C8B-B14F-4D97-AF65-F5344CB8AC3E}">
        <p14:creationId xmlns:p14="http://schemas.microsoft.com/office/powerpoint/2010/main" val="3927897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3175611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357628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3277485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887609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en-US" dirty="0" err="1" smtClean="0"/>
              <a:t>Keine</a:t>
            </a:r>
            <a:r>
              <a:rPr lang="en-US" baseline="0" dirty="0" smtClean="0"/>
              <a:t> long-term contracts </a:t>
            </a:r>
            <a:r>
              <a:rPr lang="en-US" baseline="0" dirty="0" err="1" smtClean="0"/>
              <a:t>betrachtet</a:t>
            </a:r>
            <a:r>
              <a:rPr lang="en-US" baseline="0" dirty="0" smtClean="0"/>
              <a:t> </a:t>
            </a:r>
            <a:r>
              <a:rPr lang="en-US" baseline="0" dirty="0" smtClean="0">
                <a:sym typeface="Wingdings" panose="05000000000000000000" pitchFamily="2" charset="2"/>
              </a:rPr>
              <a:t> </a:t>
            </a:r>
            <a:r>
              <a:rPr lang="en-US" baseline="0" dirty="0" err="1" smtClean="0">
                <a:sym typeface="Wingdings" panose="05000000000000000000" pitchFamily="2" charset="2"/>
              </a:rPr>
              <a:t>Bei</a:t>
            </a:r>
            <a:r>
              <a:rPr lang="en-US" baseline="0" dirty="0" smtClean="0">
                <a:sym typeface="Wingdings" panose="05000000000000000000" pitchFamily="2" charset="2"/>
              </a:rPr>
              <a:t> den Limitations </a:t>
            </a:r>
            <a:r>
              <a:rPr lang="en-US" baseline="0" dirty="0" err="1" smtClean="0">
                <a:sym typeface="Wingdings" panose="05000000000000000000" pitchFamily="2" charset="2"/>
              </a:rPr>
              <a:t>bzw</a:t>
            </a:r>
            <a:r>
              <a:rPr lang="en-US" baseline="0" dirty="0" smtClean="0">
                <a:sym typeface="Wingdings" panose="05000000000000000000" pitchFamily="2" charset="2"/>
              </a:rPr>
              <a:t>. In der Discussion </a:t>
            </a:r>
            <a:r>
              <a:rPr lang="en-US" baseline="0" dirty="0" err="1" smtClean="0">
                <a:sym typeface="Wingdings" panose="05000000000000000000" pitchFamily="2" charset="2"/>
              </a:rPr>
              <a:t>erwähnen</a:t>
            </a:r>
            <a:r>
              <a:rPr lang="en-US" baseline="0" dirty="0" smtClean="0">
                <a:sym typeface="Wingdings" panose="05000000000000000000" pitchFamily="2" charset="2"/>
              </a:rPr>
              <a:t>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1254789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“New Momentum” </a:t>
            </a:r>
            <a:r>
              <a:rPr lang="en-US" dirty="0" err="1" smtClean="0"/>
              <a:t>zu</a:t>
            </a:r>
            <a:r>
              <a:rPr lang="en-US" dirty="0" smtClean="0"/>
              <a:t> </a:t>
            </a:r>
            <a:r>
              <a:rPr lang="en-US" dirty="0" err="1" smtClean="0"/>
              <a:t>positiv</a:t>
            </a:r>
            <a:r>
              <a:rPr lang="en-US" dirty="0" smtClean="0"/>
              <a:t> </a:t>
            </a:r>
            <a:r>
              <a:rPr lang="en-US" dirty="0" err="1" smtClean="0"/>
              <a:t>formuliert</a:t>
            </a:r>
            <a:r>
              <a:rPr lang="en-US" dirty="0" smtClean="0"/>
              <a:t> </a:t>
            </a:r>
            <a:r>
              <a:rPr lang="en-US" dirty="0" err="1" smtClean="0"/>
              <a:t>für</a:t>
            </a:r>
            <a:r>
              <a:rPr lang="en-US" dirty="0" smtClean="0"/>
              <a:t> </a:t>
            </a:r>
            <a:r>
              <a:rPr lang="en-US" dirty="0" err="1" smtClean="0"/>
              <a:t>Szenario</a:t>
            </a:r>
            <a:r>
              <a:rPr lang="en-US" baseline="0" dirty="0" smtClean="0"/>
              <a:t> </a:t>
            </a:r>
            <a:r>
              <a:rPr lang="en-US" baseline="0" dirty="0" err="1" smtClean="0"/>
              <a:t>mit</a:t>
            </a:r>
            <a:r>
              <a:rPr lang="en-US" baseline="0" dirty="0" smtClean="0"/>
              <a:t> starker LNG </a:t>
            </a:r>
            <a:r>
              <a:rPr lang="en-US" baseline="0" dirty="0" err="1" smtClean="0"/>
              <a:t>Abhängigkeit</a:t>
            </a:r>
            <a:r>
              <a:rPr lang="en-US" baseline="0" dirty="0" smtClean="0"/>
              <a:t> </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168562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Was </a:t>
            </a:r>
            <a:r>
              <a:rPr lang="en-US" dirty="0" err="1" smtClean="0"/>
              <a:t>würde</a:t>
            </a:r>
            <a:r>
              <a:rPr lang="en-US" dirty="0" smtClean="0"/>
              <a:t> das an</a:t>
            </a:r>
            <a:r>
              <a:rPr lang="en-US" baseline="0" dirty="0" smtClean="0"/>
              <a:t> </a:t>
            </a:r>
            <a:r>
              <a:rPr lang="en-US" baseline="0" dirty="0" err="1" smtClean="0"/>
              <a:t>Kosten</a:t>
            </a:r>
            <a:r>
              <a:rPr lang="en-US" baseline="0" dirty="0" smtClean="0"/>
              <a:t> </a:t>
            </a:r>
            <a:r>
              <a:rPr lang="en-US" baseline="0" dirty="0" err="1" smtClean="0"/>
              <a:t>bedeuten</a:t>
            </a:r>
            <a:r>
              <a:rPr lang="en-US" baseline="0" dirty="0" smtClean="0"/>
              <a:t>?</a:t>
            </a:r>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4114529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331" y="2253769"/>
            <a:ext cx="9659112" cy="1254416"/>
          </a:xfrm>
          <a:prstGeom prst="rect">
            <a:avLst/>
          </a:prstGeom>
        </p:spPr>
        <p:txBody>
          <a:bodyPr anchor="b">
            <a:normAutofit/>
          </a:bodyPr>
          <a:lstStyle>
            <a:lvl1pPr algn="l">
              <a:defRPr sz="3600"/>
            </a:lvl1pPr>
          </a:lstStyle>
          <a:p>
            <a:endParaRPr lang="en-US" dirty="0"/>
          </a:p>
        </p:txBody>
      </p:sp>
      <p:sp>
        <p:nvSpPr>
          <p:cNvPr id="3" name="Subtitle 2"/>
          <p:cNvSpPr>
            <a:spLocks noGrp="1"/>
          </p:cNvSpPr>
          <p:nvPr>
            <p:ph type="subTitle" idx="1"/>
          </p:nvPr>
        </p:nvSpPr>
        <p:spPr>
          <a:xfrm>
            <a:off x="241331" y="3710686"/>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17668229" y="7768935"/>
            <a:ext cx="1638447" cy="196404"/>
          </a:xfrm>
          <a:prstGeom prst="rect">
            <a:avLst/>
          </a:prstGeom>
        </p:spPr>
      </p:pic>
      <p:sp>
        <p:nvSpPr>
          <p:cNvPr id="12" name="Rechteck 11">
            <a:extLst>
              <a:ext uri="{FF2B5EF4-FFF2-40B4-BE49-F238E27FC236}">
                <a16:creationId xmlns:a16="http://schemas.microsoft.com/office/drawing/2014/main" id="{D08A5CE4-AF6D-2841-AEED-E154ABAC48A1}"/>
              </a:ext>
            </a:extLst>
          </p:cNvPr>
          <p:cNvSpPr/>
          <p:nvPr userDrawn="1"/>
        </p:nvSpPr>
        <p:spPr>
          <a:xfrm>
            <a:off x="2285807" y="6576362"/>
            <a:ext cx="8892177" cy="295275"/>
          </a:xfrm>
          <a:prstGeom prst="rect">
            <a:avLst/>
          </a:prstGeom>
          <a:noFill/>
          <a:ln w="9525">
            <a:noFill/>
            <a:miter lim="800000"/>
            <a:headEnd/>
            <a:tailEnd/>
          </a:ln>
        </p:spPr>
        <p:txBody>
          <a:bodyPr vert="horz" wrap="square" lIns="36000" tIns="0" rIns="36000" bIns="0" numCol="1" anchor="t" anchorCtr="0" compatLnSpc="1">
            <a:prstTxWarp prst="textNoShape">
              <a:avLst/>
            </a:prstTxWarp>
          </a:bodyPr>
          <a:lstStyle/>
          <a:p>
            <a:pPr marL="0" lvl="0" indent="0" algn="r" eaLnBrk="0" hangingPunct="0">
              <a:spcBef>
                <a:spcPct val="20000"/>
              </a:spcBef>
              <a:buFontTx/>
              <a:buNone/>
            </a:pPr>
            <a:r>
              <a:rPr lang="en-US" sz="1400" dirty="0">
                <a:solidFill>
                  <a:schemeClr val="bg2">
                    <a:lumMod val="50000"/>
                  </a:schemeClr>
                </a:solidFill>
                <a:latin typeface="Segoe UI Light" panose="020B0502040204020203" pitchFamily="34" charset="0"/>
                <a:cs typeface="Segoe UI Light" panose="020B0502040204020203" pitchFamily="34" charset="0"/>
              </a:rPr>
              <a:t>This presentation is licensed </a:t>
            </a:r>
            <a:r>
              <a:rPr lang="en-US" sz="1400" dirty="0" smtClean="0">
                <a:solidFill>
                  <a:schemeClr val="bg2">
                    <a:lumMod val="50000"/>
                  </a:schemeClr>
                </a:solidFill>
                <a:latin typeface="Segoe UI Light" panose="020B0502040204020203" pitchFamily="34" charset="0"/>
                <a:cs typeface="Segoe UI Light" panose="020B0502040204020203" pitchFamily="34" charset="0"/>
              </a:rPr>
              <a:t>under a </a:t>
            </a:r>
            <a:r>
              <a:rPr lang="en-US" sz="1400" dirty="0">
                <a:solidFill>
                  <a:schemeClr val="tx2"/>
                </a:solidFill>
                <a:latin typeface="Segoe UI Light" panose="020B0502040204020203" pitchFamily="34" charset="0"/>
                <a:cs typeface="Segoe UI Light" panose="020B0502040204020203" pitchFamily="34" charset="0"/>
                <a:hlinkClick r:id="rId3">
                  <a:extLst>
                    <a:ext uri="{A12FA001-AC4F-418D-AE19-62706E023703}">
                      <ahyp:hlinkClr xmlns="" xmlns:ahyp="http://schemas.microsoft.com/office/drawing/2018/hyperlinkcolor" val="tx"/>
                    </a:ext>
                  </a:extLst>
                </a:hlinkClick>
              </a:rPr>
              <a:t>Creative Commons Attribution 4.0 International License </a:t>
            </a:r>
            <a:endParaRPr lang="en-US" sz="1400" dirty="0">
              <a:solidFill>
                <a:schemeClr val="tx2"/>
              </a:solidFill>
              <a:latin typeface="Segoe UI Light" panose="020B0502040204020203" pitchFamily="34" charset="0"/>
              <a:cs typeface="Segoe UI Light" panose="020B0502040204020203" pitchFamily="34" charset="0"/>
            </a:endParaRPr>
          </a:p>
        </p:txBody>
      </p:sp>
      <p:pic>
        <p:nvPicPr>
          <p:cNvPr id="13" name="Picture 8">
            <a:extLst>
              <a:ext uri="{FF2B5EF4-FFF2-40B4-BE49-F238E27FC236}">
                <a16:creationId xmlns:a16="http://schemas.microsoft.com/office/drawing/2014/main" id="{A82F99E0-AE91-AF47-86ED-7E85D0F62E5F}"/>
              </a:ext>
            </a:extLst>
          </p:cNvPr>
          <p:cNvPicPr>
            <a:picLocks noChangeAspect="1"/>
          </p:cNvPicPr>
          <p:nvPr userDrawn="1"/>
        </p:nvPicPr>
        <p:blipFill>
          <a:blip r:embed="rId4"/>
          <a:stretch>
            <a:fillRect/>
          </a:stretch>
        </p:blipFill>
        <p:spPr>
          <a:xfrm>
            <a:off x="11258549" y="6480922"/>
            <a:ext cx="865777" cy="304990"/>
          </a:xfrm>
          <a:prstGeom prst="rect">
            <a:avLst/>
          </a:prstGeom>
        </p:spPr>
      </p:pic>
      <p:pic>
        <p:nvPicPr>
          <p:cNvPr id="6" name="Grafik 5"/>
          <p:cNvPicPr>
            <a:picLocks noChangeAspect="1"/>
          </p:cNvPicPr>
          <p:nvPr userDrawn="1"/>
        </p:nvPicPr>
        <p:blipFill rotWithShape="1">
          <a:blip r:embed="rId5">
            <a:extLst>
              <a:ext uri="{28A0092B-C50C-407E-A947-70E740481C1C}">
                <a14:useLocalDpi xmlns:a14="http://schemas.microsoft.com/office/drawing/2010/main" val="0"/>
              </a:ext>
            </a:extLst>
          </a:blip>
          <a:srcRect t="51552" b="24846"/>
          <a:stretch/>
        </p:blipFill>
        <p:spPr>
          <a:xfrm>
            <a:off x="418986" y="7434"/>
            <a:ext cx="11354029" cy="1786525"/>
          </a:xfrm>
          <a:prstGeom prst="rect">
            <a:avLst/>
          </a:prstGeom>
        </p:spPr>
      </p:pic>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6">
            <a:duotone>
              <a:schemeClr val="accent1">
                <a:shade val="45000"/>
                <a:satMod val="135000"/>
              </a:schemeClr>
              <a:prstClr val="white"/>
            </a:duotone>
          </a:blip>
          <a:stretch>
            <a:fillRect/>
          </a:stretch>
        </p:blipFill>
        <p:spPr>
          <a:xfrm>
            <a:off x="0" y="0"/>
            <a:ext cx="12192000" cy="1961662"/>
          </a:xfrm>
          <a:prstGeom prst="rect">
            <a:avLst/>
          </a:prstGeom>
          <a:noFill/>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a:t>
            </a:r>
            <a:r>
              <a:rPr lang="en-US" dirty="0" smtClean="0"/>
              <a:t>here</a:t>
            </a:r>
          </a:p>
          <a:p>
            <a:pPr lvl="1"/>
            <a:r>
              <a:rPr lang="en-US" dirty="0" err="1" smtClean="0"/>
              <a:t>Hier</a:t>
            </a:r>
            <a:r>
              <a:rPr lang="en-US" dirty="0" smtClean="0"/>
              <a:t> </a:t>
            </a:r>
            <a:r>
              <a:rPr lang="en-US" dirty="0" err="1" smtClean="0"/>
              <a:t>steht</a:t>
            </a:r>
            <a:r>
              <a:rPr lang="en-US" dirty="0" smtClean="0"/>
              <a:t> </a:t>
            </a:r>
            <a:r>
              <a:rPr lang="en-US" dirty="0" err="1" smtClean="0"/>
              <a:t>etwas</a:t>
            </a:r>
            <a:endParaRPr lang="en-US" dirty="0" smtClean="0"/>
          </a:p>
          <a:p>
            <a:pPr lvl="0"/>
            <a:r>
              <a:rPr lang="en-US" dirty="0" err="1" smtClean="0"/>
              <a:t>Hier</a:t>
            </a:r>
            <a:r>
              <a:rPr lang="en-US" dirty="0" smtClean="0"/>
              <a:t> </a:t>
            </a:r>
            <a:r>
              <a:rPr lang="en-US" dirty="0" err="1" smtClean="0"/>
              <a:t>steht</a:t>
            </a:r>
            <a:r>
              <a:rPr lang="en-US" dirty="0" smtClean="0"/>
              <a:t> </a:t>
            </a:r>
            <a:r>
              <a:rPr lang="en-US" dirty="0" err="1" smtClean="0"/>
              <a:t>wieder</a:t>
            </a:r>
            <a:r>
              <a:rPr lang="en-US" dirty="0" smtClean="0"/>
              <a:t> Text</a:t>
            </a:r>
            <a:endParaRPr lang="en-US" dirty="0"/>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8.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a:xfrm>
            <a:off x="362712" y="2142536"/>
            <a:ext cx="11567621" cy="1254416"/>
          </a:xfrm>
        </p:spPr>
        <p:txBody>
          <a:bodyPr>
            <a:normAutofit/>
          </a:bodyPr>
          <a:lstStyle/>
          <a:p>
            <a:r>
              <a:rPr lang="en-US" dirty="0" smtClean="0"/>
              <a:t>Modeling Europe’s role in the global LNG market 2040 </a:t>
            </a:r>
            <a:r>
              <a:rPr lang="en-US" sz="2400" dirty="0" smtClean="0"/>
              <a:t>balancing decarbonization goals, energy security, and geopolitical tensions</a:t>
            </a:r>
            <a:endParaRPr lang="en-US" sz="2400" dirty="0"/>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217932"/>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sz="1400" dirty="0" smtClean="0">
                <a:solidFill>
                  <a:schemeClr val="tx1">
                    <a:lumMod val="50000"/>
                    <a:lumOff val="50000"/>
                  </a:schemeClr>
                </a:solidFill>
              </a:rPr>
              <a:t>Internal Meeting / 27 November 2023 / Online</a:t>
            </a:r>
            <a:br>
              <a:rPr lang="de-AT" sz="1400" dirty="0" smtClean="0">
                <a:solidFill>
                  <a:schemeClr val="tx1">
                    <a:lumMod val="50000"/>
                    <a:lumOff val="50000"/>
                  </a:schemeClr>
                </a:solidFill>
              </a:rPr>
            </a:br>
            <a:endParaRPr lang="de-AT" sz="140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456496" y="5888668"/>
            <a:ext cx="4267748"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en-US" sz="1400" kern="0" dirty="0" smtClean="0">
                <a:latin typeface="Calibri Light"/>
              </a:rPr>
              <a:t>Contact: zwickl@eeg.tuwien.ac.at</a:t>
            </a:r>
            <a:r>
              <a:rPr lang="en-US" sz="1400" kern="0" dirty="0">
                <a:latin typeface="Calibri Light"/>
              </a:rPr>
              <a:t/>
            </a:r>
            <a:br>
              <a:rPr lang="en-US" sz="1400" kern="0" dirty="0">
                <a:latin typeface="Calibri Light"/>
              </a:rPr>
            </a:br>
            <a:endParaRPr lang="en-US" kern="0" dirty="0" smtClean="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6" y="3959168"/>
            <a:ext cx="11473836" cy="11954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a:t>
            </a:r>
            <a:r>
              <a:rPr lang="de-AT" kern="0" dirty="0" smtClean="0">
                <a:latin typeface="Calibri Light"/>
              </a:rPr>
              <a:t>, Anne Neumann</a:t>
            </a:r>
            <a:r>
              <a:rPr lang="de-AT" kern="0" baseline="30000" dirty="0" smtClean="0">
                <a:latin typeface="Calibri Light"/>
              </a:rPr>
              <a:t>2,3</a:t>
            </a:r>
            <a:br>
              <a:rPr lang="de-AT" kern="0" baseline="30000" dirty="0" smtClean="0">
                <a:latin typeface="Calibri Light"/>
              </a:rPr>
            </a:br>
            <a:endParaRPr lang="de-AT" kern="0" baseline="30000" dirty="0" smtClean="0">
              <a:latin typeface="Calibri Light"/>
            </a:endParaRPr>
          </a:p>
          <a:p>
            <a:pPr algn="l"/>
            <a:r>
              <a:rPr lang="de-AT" sz="1200" kern="0" baseline="30000" dirty="0" smtClean="0">
                <a:latin typeface="Calibri Light"/>
              </a:rPr>
              <a:t>1</a:t>
            </a:r>
            <a:r>
              <a:rPr lang="de-AT" sz="1200" kern="0" dirty="0" smtClean="0">
                <a:latin typeface="Calibri Light"/>
              </a:rPr>
              <a:t>Energy </a:t>
            </a:r>
            <a:r>
              <a:rPr lang="de-AT" sz="1200" kern="0" dirty="0">
                <a:latin typeface="Calibri Light"/>
              </a:rPr>
              <a:t>Economics Group (EEG), Technische Universität </a:t>
            </a:r>
            <a:r>
              <a:rPr lang="de-AT" sz="1200" kern="0" dirty="0" smtClean="0">
                <a:latin typeface="Calibri Light"/>
              </a:rPr>
              <a:t>Wien, </a:t>
            </a:r>
            <a:r>
              <a:rPr lang="de-AT" sz="1200" kern="0" dirty="0" err="1" smtClean="0">
                <a:latin typeface="Calibri Light"/>
              </a:rPr>
              <a:t>Gußhausstrasse</a:t>
            </a:r>
            <a:r>
              <a:rPr lang="de-AT" sz="1200" kern="0" dirty="0" smtClean="0">
                <a:latin typeface="Calibri Light"/>
              </a:rPr>
              <a:t> </a:t>
            </a:r>
            <a:r>
              <a:rPr lang="de-AT" sz="1200" kern="0" dirty="0">
                <a:latin typeface="Calibri Light"/>
              </a:rPr>
              <a:t>25-29/E370-3, 1040 Wien, </a:t>
            </a:r>
            <a:r>
              <a:rPr lang="de-AT" sz="1200" kern="0" dirty="0" smtClean="0">
                <a:latin typeface="Calibri Light"/>
              </a:rPr>
              <a:t>Austria</a:t>
            </a:r>
          </a:p>
          <a:p>
            <a:pPr algn="l"/>
            <a:r>
              <a:rPr lang="de-AT" sz="1200" kern="0" baseline="30000" dirty="0" smtClean="0">
                <a:latin typeface="Calibri Light"/>
              </a:rPr>
              <a:t>2</a:t>
            </a:r>
            <a:r>
              <a:rPr lang="en-US" sz="1200" kern="0" dirty="0">
                <a:latin typeface="Calibri Light"/>
              </a:rPr>
              <a:t>Department of Industrial Economics and Technology Management, The Norwegian University of Science and Technology, </a:t>
            </a:r>
            <a:r>
              <a:rPr lang="en-US" sz="1200" kern="0" dirty="0" err="1">
                <a:latin typeface="Calibri Light"/>
              </a:rPr>
              <a:t>Sentralbygg</a:t>
            </a:r>
            <a:r>
              <a:rPr lang="en-US" sz="1200" kern="0" dirty="0">
                <a:latin typeface="Calibri Light"/>
              </a:rPr>
              <a:t> 1, 946, </a:t>
            </a:r>
            <a:r>
              <a:rPr lang="en-US" sz="1200" kern="0" dirty="0" err="1" smtClean="0">
                <a:latin typeface="Calibri Light"/>
              </a:rPr>
              <a:t>Gløshaugen</a:t>
            </a:r>
            <a:r>
              <a:rPr lang="en-US" sz="1200" kern="0" dirty="0" smtClean="0">
                <a:latin typeface="Calibri Light"/>
              </a:rPr>
              <a:t>, Trondheim</a:t>
            </a:r>
            <a:r>
              <a:rPr lang="en-US" sz="1200" kern="0" dirty="0">
                <a:latin typeface="Calibri Light"/>
              </a:rPr>
              <a:t>, Norway</a:t>
            </a:r>
            <a:endParaRPr lang="it-IT" sz="1200" kern="0" dirty="0">
              <a:latin typeface="Calibri Light"/>
            </a:endParaRPr>
          </a:p>
          <a:p>
            <a:pPr algn="l"/>
            <a:r>
              <a:rPr lang="de-AT" sz="1200" kern="0" baseline="30000" dirty="0" smtClean="0">
                <a:latin typeface="Calibri Light"/>
              </a:rPr>
              <a:t>3</a:t>
            </a:r>
            <a:r>
              <a:rPr lang="en-US" sz="1200" kern="0" dirty="0">
                <a:latin typeface="Calibri Light"/>
              </a:rPr>
              <a:t>Center for Energy and Environmental Policy Research, Massachusetts Institute of Technology, Cambridge, MA, USA</a:t>
            </a:r>
            <a:endParaRPr lang="en-US" sz="1200" kern="0" dirty="0" smtClean="0">
              <a:latin typeface="Calibri Light"/>
            </a:endParaRPr>
          </a:p>
        </p:txBody>
      </p:sp>
      <p:pic>
        <p:nvPicPr>
          <p:cNvPr id="6" name="Picture 2" descr="https://upload.wikimedia.org/wikipedia/commons/thumb/a/a1/TU_Wien-Logo.svg/2000px-TU_Wien-Logo.svg.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325167" y="5579895"/>
            <a:ext cx="1850232" cy="5384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rwegian University of Science and Technology - RWTH AACHEN UNIVERSITY  Fakultät für Wirtschaftswissenschaften - Deuts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6467" y="5560145"/>
            <a:ext cx="1651193" cy="57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10</a:t>
            </a:fld>
            <a:endParaRPr lang="en-US" dirty="0"/>
          </a:p>
        </p:txBody>
      </p:sp>
      <p:sp>
        <p:nvSpPr>
          <p:cNvPr id="6" name="Titel 5"/>
          <p:cNvSpPr>
            <a:spLocks noGrp="1"/>
          </p:cNvSpPr>
          <p:nvPr>
            <p:ph type="title"/>
          </p:nvPr>
        </p:nvSpPr>
        <p:spPr/>
        <p:txBody>
          <a:bodyPr>
            <a:normAutofit/>
          </a:bodyPr>
          <a:lstStyle/>
          <a:p>
            <a:r>
              <a:rPr lang="en-US" sz="1600" dirty="0"/>
              <a:t>Which impact will </a:t>
            </a:r>
            <a:r>
              <a:rPr lang="en-US" sz="2400" dirty="0"/>
              <a:t>geopolitical tensions </a:t>
            </a:r>
            <a:r>
              <a:rPr lang="en-US" sz="1600" dirty="0"/>
              <a:t>between importing and exporting regions have on </a:t>
            </a:r>
            <a:r>
              <a:rPr lang="en-US" sz="1600" dirty="0" smtClean="0"/>
              <a:t/>
            </a:r>
            <a:br>
              <a:rPr lang="en-US" sz="1600" dirty="0" smtClean="0"/>
            </a:br>
            <a:r>
              <a:rPr lang="en-US" sz="1600" dirty="0" smtClean="0"/>
              <a:t>the </a:t>
            </a:r>
            <a:r>
              <a:rPr lang="en-US" sz="2400" dirty="0"/>
              <a:t>European LNG supply</a:t>
            </a:r>
            <a:r>
              <a:rPr lang="en-US" sz="1600" dirty="0"/>
              <a:t> if global LNG trade is prone to be used as a political weapon?</a:t>
            </a:r>
          </a:p>
        </p:txBody>
      </p:sp>
      <p:graphicFrame>
        <p:nvGraphicFramePr>
          <p:cNvPr id="2" name="Tabelle 1"/>
          <p:cNvGraphicFramePr>
            <a:graphicFrameLocks noGrp="1"/>
          </p:cNvGraphicFramePr>
          <p:nvPr>
            <p:extLst>
              <p:ext uri="{D42A27DB-BD31-4B8C-83A1-F6EECF244321}">
                <p14:modId xmlns:p14="http://schemas.microsoft.com/office/powerpoint/2010/main" val="1228139028"/>
              </p:ext>
            </p:extLst>
          </p:nvPr>
        </p:nvGraphicFramePr>
        <p:xfrm>
          <a:off x="184707" y="1394994"/>
          <a:ext cx="11822586" cy="4851682"/>
        </p:xfrm>
        <a:graphic>
          <a:graphicData uri="http://schemas.openxmlformats.org/drawingml/2006/table">
            <a:tbl>
              <a:tblPr firstRow="1" bandRow="1">
                <a:tableStyleId>{5C22544A-7EE6-4342-B048-85BDC9FD1C3A}</a:tableStyleId>
              </a:tblPr>
              <a:tblGrid>
                <a:gridCol w="2539850">
                  <a:extLst>
                    <a:ext uri="{9D8B030D-6E8A-4147-A177-3AD203B41FA5}">
                      <a16:colId xmlns:a16="http://schemas.microsoft.com/office/drawing/2014/main" val="1106076013"/>
                    </a:ext>
                  </a:extLst>
                </a:gridCol>
                <a:gridCol w="1138839">
                  <a:extLst>
                    <a:ext uri="{9D8B030D-6E8A-4147-A177-3AD203B41FA5}">
                      <a16:colId xmlns:a16="http://schemas.microsoft.com/office/drawing/2014/main" val="2889406517"/>
                    </a:ext>
                  </a:extLst>
                </a:gridCol>
                <a:gridCol w="1175814">
                  <a:extLst>
                    <a:ext uri="{9D8B030D-6E8A-4147-A177-3AD203B41FA5}">
                      <a16:colId xmlns:a16="http://schemas.microsoft.com/office/drawing/2014/main" val="2025456766"/>
                    </a:ext>
                  </a:extLst>
                </a:gridCol>
                <a:gridCol w="1607192">
                  <a:extLst>
                    <a:ext uri="{9D8B030D-6E8A-4147-A177-3AD203B41FA5}">
                      <a16:colId xmlns:a16="http://schemas.microsoft.com/office/drawing/2014/main" val="219452199"/>
                    </a:ext>
                  </a:extLst>
                </a:gridCol>
                <a:gridCol w="1570217">
                  <a:extLst>
                    <a:ext uri="{9D8B030D-6E8A-4147-A177-3AD203B41FA5}">
                      <a16:colId xmlns:a16="http://schemas.microsoft.com/office/drawing/2014/main" val="3258504152"/>
                    </a:ext>
                  </a:extLst>
                </a:gridCol>
                <a:gridCol w="1804394">
                  <a:extLst>
                    <a:ext uri="{9D8B030D-6E8A-4147-A177-3AD203B41FA5}">
                      <a16:colId xmlns:a16="http://schemas.microsoft.com/office/drawing/2014/main" val="2599271457"/>
                    </a:ext>
                  </a:extLst>
                </a:gridCol>
                <a:gridCol w="1986280">
                  <a:extLst>
                    <a:ext uri="{9D8B030D-6E8A-4147-A177-3AD203B41FA5}">
                      <a16:colId xmlns:a16="http://schemas.microsoft.com/office/drawing/2014/main" val="3789628321"/>
                    </a:ext>
                  </a:extLst>
                </a:gridCol>
              </a:tblGrid>
              <a:tr h="1263825">
                <a:tc>
                  <a:txBody>
                    <a:bodyPr/>
                    <a:lstStyle/>
                    <a:p>
                      <a:r>
                        <a:rPr lang="en-US" dirty="0" smtClean="0"/>
                        <a:t>Region</a:t>
                      </a:r>
                      <a:endParaRPr lang="en-US" dirty="0"/>
                    </a:p>
                  </a:txBody>
                  <a:tcPr/>
                </a:tc>
                <a:tc>
                  <a:txBody>
                    <a:bodyPr/>
                    <a:lstStyle/>
                    <a:p>
                      <a:r>
                        <a:rPr lang="en-US" dirty="0" smtClean="0"/>
                        <a:t>Net</a:t>
                      </a:r>
                      <a:r>
                        <a:rPr lang="en-US" baseline="0" dirty="0" smtClean="0"/>
                        <a:t> Zero</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Diversify</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HighPriceME</a:t>
                      </a:r>
                      <a:endParaRPr lang="en-US" dirty="0"/>
                    </a:p>
                  </a:txBody>
                  <a:tcPr/>
                </a:tc>
                <a:tc>
                  <a:txBody>
                    <a:bodyPr/>
                    <a:lstStyle/>
                    <a:p>
                      <a:r>
                        <a:rPr lang="en-US" dirty="0" err="1" smtClean="0"/>
                        <a:t>NoExpAfrica</a:t>
                      </a:r>
                      <a:endParaRPr lang="en-US" dirty="0"/>
                    </a:p>
                  </a:txBody>
                  <a:tcPr/>
                </a:tc>
                <a:tc>
                  <a:txBody>
                    <a:bodyPr/>
                    <a:lstStyle/>
                    <a:p>
                      <a:r>
                        <a:rPr lang="en-US" dirty="0" err="1" smtClean="0"/>
                        <a:t>PanCanClosed</a:t>
                      </a:r>
                      <a:endParaRPr lang="en-US" dirty="0"/>
                    </a:p>
                  </a:txBody>
                  <a:tcPr/>
                </a:tc>
                <a:tc>
                  <a:txBody>
                    <a:bodyPr/>
                    <a:lstStyle/>
                    <a:p>
                      <a:r>
                        <a:rPr lang="en-US" dirty="0" err="1" smtClean="0"/>
                        <a:t>RussiaAsiaOnly</a:t>
                      </a:r>
                      <a:endParaRPr lang="en-US" dirty="0"/>
                    </a:p>
                  </a:txBody>
                  <a:tcPr/>
                </a:tc>
                <a:extLst>
                  <a:ext uri="{0D108BD9-81ED-4DB2-BD59-A6C34878D82A}">
                    <a16:rowId xmlns:a16="http://schemas.microsoft.com/office/drawing/2014/main" val="1651112915"/>
                  </a:ext>
                </a:extLst>
              </a:tr>
              <a:tr h="512551">
                <a:tc>
                  <a:txBody>
                    <a:bodyPr/>
                    <a:lstStyle/>
                    <a:p>
                      <a:r>
                        <a:rPr lang="en-US" dirty="0" smtClean="0"/>
                        <a:t>Algeria</a:t>
                      </a:r>
                      <a:endParaRPr lang="en-US" dirty="0"/>
                    </a:p>
                  </a:txBody>
                  <a:tcPr/>
                </a:tc>
                <a:tc>
                  <a:txBody>
                    <a:bodyPr/>
                    <a:lstStyle/>
                    <a:p>
                      <a:r>
                        <a:rPr lang="en-US" dirty="0" smtClean="0"/>
                        <a:t>0.415</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extLst>
                  <a:ext uri="{0D108BD9-81ED-4DB2-BD59-A6C34878D82A}">
                    <a16:rowId xmlns:a16="http://schemas.microsoft.com/office/drawing/2014/main" val="490548107"/>
                  </a:ext>
                </a:extLst>
              </a:tr>
              <a:tr h="512551">
                <a:tc>
                  <a:txBody>
                    <a:bodyPr/>
                    <a:lstStyle/>
                    <a:p>
                      <a:r>
                        <a:rPr lang="en-US" dirty="0" smtClean="0"/>
                        <a:t>Nigeria</a:t>
                      </a:r>
                      <a:endParaRPr lang="en-US" dirty="0"/>
                    </a:p>
                  </a:txBody>
                  <a:tcPr/>
                </a:tc>
                <a:tc>
                  <a:txBody>
                    <a:bodyPr/>
                    <a:lstStyle/>
                    <a:p>
                      <a:r>
                        <a:rPr lang="en-US" dirty="0" smtClean="0"/>
                        <a:t>0.362</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0.285</a:t>
                      </a:r>
                      <a:endParaRPr lang="en-US" dirty="0"/>
                    </a:p>
                  </a:txBody>
                  <a:tcPr/>
                </a:tc>
                <a:extLst>
                  <a:ext uri="{0D108BD9-81ED-4DB2-BD59-A6C34878D82A}">
                    <a16:rowId xmlns:a16="http://schemas.microsoft.com/office/drawing/2014/main" val="1860739699"/>
                  </a:ext>
                </a:extLst>
              </a:tr>
              <a:tr h="512551">
                <a:tc>
                  <a:txBody>
                    <a:bodyPr/>
                    <a:lstStyle/>
                    <a:p>
                      <a:r>
                        <a:rPr lang="en-US" dirty="0" smtClean="0"/>
                        <a:t>Other Africa</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val="2391349821"/>
                  </a:ext>
                </a:extLst>
              </a:tr>
              <a:tr h="512551">
                <a:tc>
                  <a:txBody>
                    <a:bodyPr/>
                    <a:lstStyle/>
                    <a:p>
                      <a:r>
                        <a:rPr lang="en-US" dirty="0" smtClean="0"/>
                        <a:t>Other Europe</a:t>
                      </a:r>
                      <a:endParaRPr lang="en-US" dirty="0"/>
                    </a:p>
                  </a:txBody>
                  <a:tcPr/>
                </a:tc>
                <a:tc>
                  <a:txBody>
                    <a:bodyPr/>
                    <a:lstStyle/>
                    <a:p>
                      <a:r>
                        <a:rPr lang="en-US" dirty="0" smtClean="0"/>
                        <a:t>0.053</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0.130</a:t>
                      </a:r>
                      <a:endParaRPr lang="en-US" dirty="0"/>
                    </a:p>
                  </a:txBody>
                  <a:tcPr/>
                </a:tc>
                <a:tc>
                  <a:txBody>
                    <a:bodyPr/>
                    <a:lstStyle/>
                    <a:p>
                      <a:r>
                        <a:rPr lang="en-US" dirty="0" smtClean="0"/>
                        <a:t>0.130</a:t>
                      </a:r>
                      <a:endParaRPr lang="en-US" dirty="0"/>
                    </a:p>
                  </a:txBody>
                  <a:tcPr/>
                </a:tc>
                <a:tc>
                  <a:txBody>
                    <a:bodyPr/>
                    <a:lstStyle/>
                    <a:p>
                      <a:r>
                        <a:rPr lang="en-US" dirty="0" smtClean="0"/>
                        <a:t>-</a:t>
                      </a:r>
                      <a:endParaRPr lang="en-US" dirty="0"/>
                    </a:p>
                  </a:txBody>
                  <a:tcPr/>
                </a:tc>
                <a:tc>
                  <a:txBody>
                    <a:bodyPr/>
                    <a:lstStyle/>
                    <a:p>
                      <a:r>
                        <a:rPr lang="en-US" dirty="0" smtClean="0"/>
                        <a:t>0.130</a:t>
                      </a:r>
                      <a:endParaRPr lang="en-US" dirty="0"/>
                    </a:p>
                  </a:txBody>
                  <a:tcPr/>
                </a:tc>
                <a:extLst>
                  <a:ext uri="{0D108BD9-81ED-4DB2-BD59-A6C34878D82A}">
                    <a16:rowId xmlns:a16="http://schemas.microsoft.com/office/drawing/2014/main" val="2243312244"/>
                  </a:ext>
                </a:extLst>
              </a:tr>
              <a:tr h="512551">
                <a:tc>
                  <a:txBody>
                    <a:bodyPr/>
                    <a:lstStyle/>
                    <a:p>
                      <a:r>
                        <a:rPr lang="en-US" dirty="0" smtClean="0"/>
                        <a:t>Qatar</a:t>
                      </a:r>
                      <a:endParaRPr lang="en-US" dirty="0"/>
                    </a:p>
                  </a:txBody>
                  <a:tcPr/>
                </a:tc>
                <a:tc>
                  <a:txBody>
                    <a:bodyPr/>
                    <a:lstStyle/>
                    <a:p>
                      <a:r>
                        <a:rPr lang="en-US" dirty="0" smtClean="0"/>
                        <a:t>0.415</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0.285</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extLst>
                  <a:ext uri="{0D108BD9-81ED-4DB2-BD59-A6C34878D82A}">
                    <a16:rowId xmlns:a16="http://schemas.microsoft.com/office/drawing/2014/main" val="2003627045"/>
                  </a:ext>
                </a:extLst>
              </a:tr>
              <a:tr h="512551">
                <a:tc>
                  <a:txBody>
                    <a:bodyPr/>
                    <a:lstStyle/>
                    <a:p>
                      <a:r>
                        <a:rPr lang="en-US" dirty="0" smtClean="0"/>
                        <a:t>Trinidad &amp; Tobago</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0.285</a:t>
                      </a:r>
                      <a:endParaRPr lang="en-US" dirty="0"/>
                    </a:p>
                  </a:txBody>
                  <a:tcPr/>
                </a:tc>
                <a:tc>
                  <a:txBody>
                    <a:bodyPr/>
                    <a:lstStyle/>
                    <a:p>
                      <a:r>
                        <a:rPr lang="en-US" dirty="0" smtClean="0"/>
                        <a:t>-</a:t>
                      </a:r>
                      <a:endParaRPr lang="en-US" dirty="0"/>
                    </a:p>
                  </a:txBody>
                  <a:tcPr/>
                </a:tc>
                <a:tc>
                  <a:txBody>
                    <a:bodyPr/>
                    <a:lstStyle/>
                    <a:p>
                      <a:endParaRPr lang="en-US"/>
                    </a:p>
                  </a:txBody>
                  <a:tcPr/>
                </a:tc>
                <a:extLst>
                  <a:ext uri="{0D108BD9-81ED-4DB2-BD59-A6C34878D82A}">
                    <a16:rowId xmlns:a16="http://schemas.microsoft.com/office/drawing/2014/main" val="2345460026"/>
                  </a:ext>
                </a:extLst>
              </a:tr>
              <a:tr h="512551">
                <a:tc>
                  <a:txBody>
                    <a:bodyPr/>
                    <a:lstStyle/>
                    <a:p>
                      <a:r>
                        <a:rPr lang="en-US" dirty="0" smtClean="0"/>
                        <a:t>USA</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val="3445560679"/>
                  </a:ext>
                </a:extLst>
              </a:tr>
            </a:tbl>
          </a:graphicData>
        </a:graphic>
      </p:graphicFrame>
      <p:sp>
        <p:nvSpPr>
          <p:cNvPr id="3" name="Textfeld 2"/>
          <p:cNvSpPr txBox="1"/>
          <p:nvPr/>
        </p:nvSpPr>
        <p:spPr>
          <a:xfrm>
            <a:off x="11117943" y="6311287"/>
            <a:ext cx="889350" cy="369332"/>
          </a:xfrm>
          <a:prstGeom prst="rect">
            <a:avLst/>
          </a:prstGeom>
          <a:noFill/>
        </p:spPr>
        <p:txBody>
          <a:bodyPr wrap="square" rtlCol="0">
            <a:spAutoFit/>
          </a:bodyPr>
          <a:lstStyle/>
          <a:p>
            <a:pPr algn="r"/>
            <a:r>
              <a:rPr lang="en-US" dirty="0" smtClean="0"/>
              <a:t>x10</a:t>
            </a:r>
            <a:r>
              <a:rPr lang="en-US" baseline="30000" dirty="0" smtClean="0"/>
              <a:t>9</a:t>
            </a:r>
            <a:endParaRPr lang="en-US" baseline="30000" dirty="0"/>
          </a:p>
        </p:txBody>
      </p:sp>
      <p:sp>
        <p:nvSpPr>
          <p:cNvPr id="5" name="Textfeld 4"/>
          <p:cNvSpPr txBox="1"/>
          <p:nvPr/>
        </p:nvSpPr>
        <p:spPr>
          <a:xfrm rot="20044529">
            <a:off x="2670629" y="2782670"/>
            <a:ext cx="7112000" cy="2123658"/>
          </a:xfrm>
          <a:prstGeom prst="rect">
            <a:avLst/>
          </a:prstGeom>
          <a:noFill/>
        </p:spPr>
        <p:txBody>
          <a:bodyPr wrap="square" rtlCol="0">
            <a:spAutoFit/>
          </a:bodyPr>
          <a:lstStyle/>
          <a:p>
            <a:pPr algn="ctr"/>
            <a:r>
              <a:rPr lang="en-US" sz="6600" b="1" dirty="0" smtClean="0">
                <a:solidFill>
                  <a:srgbClr val="FF0000"/>
                </a:solidFill>
              </a:rPr>
              <a:t>NEW MOMENTUM</a:t>
            </a:r>
            <a:endParaRPr lang="en-US" sz="6600" b="1" dirty="0">
              <a:solidFill>
                <a:srgbClr val="FF0000"/>
              </a:solidFill>
            </a:endParaRPr>
          </a:p>
        </p:txBody>
      </p:sp>
    </p:spTree>
    <p:extLst>
      <p:ext uri="{BB962C8B-B14F-4D97-AF65-F5344CB8AC3E}">
        <p14:creationId xmlns:p14="http://schemas.microsoft.com/office/powerpoint/2010/main" val="1493881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11</a:t>
            </a:fld>
            <a:endParaRPr lang="en-US" dirty="0"/>
          </a:p>
        </p:txBody>
      </p:sp>
      <p:sp>
        <p:nvSpPr>
          <p:cNvPr id="6" name="Titel 5"/>
          <p:cNvSpPr>
            <a:spLocks noGrp="1"/>
          </p:cNvSpPr>
          <p:nvPr>
            <p:ph type="title"/>
          </p:nvPr>
        </p:nvSpPr>
        <p:spPr/>
        <p:txBody>
          <a:bodyPr>
            <a:normAutofit/>
          </a:bodyPr>
          <a:lstStyle/>
          <a:p>
            <a:r>
              <a:rPr lang="en-US" sz="1600" dirty="0"/>
              <a:t>Which impact will </a:t>
            </a:r>
            <a:r>
              <a:rPr lang="en-US" sz="2400" dirty="0"/>
              <a:t>geopolitical tensions </a:t>
            </a:r>
            <a:r>
              <a:rPr lang="en-US" sz="1600" dirty="0"/>
              <a:t>between importing and exporting regions have on </a:t>
            </a:r>
            <a:r>
              <a:rPr lang="en-US" sz="1600" dirty="0" smtClean="0"/>
              <a:t/>
            </a:r>
            <a:br>
              <a:rPr lang="en-US" sz="1600" dirty="0" smtClean="0"/>
            </a:br>
            <a:r>
              <a:rPr lang="en-US" sz="1600" dirty="0" smtClean="0"/>
              <a:t>the </a:t>
            </a:r>
            <a:r>
              <a:rPr lang="en-US" sz="2400" dirty="0"/>
              <a:t>European LNG supply</a:t>
            </a:r>
            <a:r>
              <a:rPr lang="en-US" sz="1600" dirty="0"/>
              <a:t> if global LNG trade is prone to be used as a political weapon?</a:t>
            </a:r>
          </a:p>
        </p:txBody>
      </p:sp>
      <p:pic>
        <p:nvPicPr>
          <p:cNvPr id="8" name="Grafik 7"/>
          <p:cNvPicPr>
            <a:picLocks noChangeAspect="1"/>
          </p:cNvPicPr>
          <p:nvPr/>
        </p:nvPicPr>
        <p:blipFill>
          <a:blip r:embed="rId3"/>
          <a:stretch>
            <a:fillRect/>
          </a:stretch>
        </p:blipFill>
        <p:spPr>
          <a:xfrm>
            <a:off x="1933014" y="1441390"/>
            <a:ext cx="7850483" cy="5054563"/>
          </a:xfrm>
          <a:prstGeom prst="rect">
            <a:avLst/>
          </a:prstGeom>
        </p:spPr>
      </p:pic>
      <p:sp>
        <p:nvSpPr>
          <p:cNvPr id="9" name="Textfeld 8"/>
          <p:cNvSpPr txBox="1"/>
          <p:nvPr/>
        </p:nvSpPr>
        <p:spPr>
          <a:xfrm>
            <a:off x="7956055" y="1480151"/>
            <a:ext cx="1663110" cy="369332"/>
          </a:xfrm>
          <a:prstGeom prst="rect">
            <a:avLst/>
          </a:prstGeom>
          <a:noFill/>
        </p:spPr>
        <p:txBody>
          <a:bodyPr wrap="square" rtlCol="0">
            <a:spAutoFit/>
          </a:bodyPr>
          <a:lstStyle/>
          <a:p>
            <a:pPr algn="r"/>
            <a:r>
              <a:rPr lang="en-US" b="1" dirty="0" smtClean="0"/>
              <a:t>Net Zero</a:t>
            </a:r>
            <a:endParaRPr lang="en-US" b="1" dirty="0"/>
          </a:p>
        </p:txBody>
      </p:sp>
    </p:spTree>
    <p:extLst>
      <p:ext uri="{BB962C8B-B14F-4D97-AF65-F5344CB8AC3E}">
        <p14:creationId xmlns:p14="http://schemas.microsoft.com/office/powerpoint/2010/main" val="2143337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1630348" y="1175950"/>
            <a:ext cx="8733148" cy="5577424"/>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12</a:t>
            </a:fld>
            <a:endParaRPr lang="en-US" dirty="0"/>
          </a:p>
        </p:txBody>
      </p:sp>
      <p:sp>
        <p:nvSpPr>
          <p:cNvPr id="6" name="Titel 5"/>
          <p:cNvSpPr>
            <a:spLocks noGrp="1"/>
          </p:cNvSpPr>
          <p:nvPr>
            <p:ph type="title"/>
          </p:nvPr>
        </p:nvSpPr>
        <p:spPr/>
        <p:txBody>
          <a:bodyPr>
            <a:normAutofit/>
          </a:bodyPr>
          <a:lstStyle/>
          <a:p>
            <a:r>
              <a:rPr lang="en-US" sz="1600" dirty="0"/>
              <a:t>Which impact will </a:t>
            </a:r>
            <a:r>
              <a:rPr lang="en-US" sz="2400" dirty="0"/>
              <a:t>geopolitical tensions </a:t>
            </a:r>
            <a:r>
              <a:rPr lang="en-US" sz="1600" dirty="0"/>
              <a:t>between importing and exporting regions have on </a:t>
            </a:r>
            <a:r>
              <a:rPr lang="en-US" sz="1600" dirty="0" smtClean="0"/>
              <a:t/>
            </a:r>
            <a:br>
              <a:rPr lang="en-US" sz="1600" dirty="0" smtClean="0"/>
            </a:br>
            <a:r>
              <a:rPr lang="en-US" sz="1600" dirty="0" smtClean="0"/>
              <a:t>the </a:t>
            </a:r>
            <a:r>
              <a:rPr lang="en-US" sz="2400" dirty="0"/>
              <a:t>European LNG supply</a:t>
            </a:r>
            <a:r>
              <a:rPr lang="en-US" sz="1600" dirty="0"/>
              <a:t> if global LNG trade is prone to be used as a political weapon?</a:t>
            </a:r>
          </a:p>
        </p:txBody>
      </p:sp>
      <p:sp>
        <p:nvSpPr>
          <p:cNvPr id="9" name="Textfeld 8"/>
          <p:cNvSpPr txBox="1"/>
          <p:nvPr/>
        </p:nvSpPr>
        <p:spPr>
          <a:xfrm>
            <a:off x="8262731" y="1205271"/>
            <a:ext cx="2042708" cy="369332"/>
          </a:xfrm>
          <a:prstGeom prst="rect">
            <a:avLst/>
          </a:prstGeom>
          <a:noFill/>
        </p:spPr>
        <p:txBody>
          <a:bodyPr wrap="square" rtlCol="0">
            <a:spAutoFit/>
          </a:bodyPr>
          <a:lstStyle/>
          <a:p>
            <a:pPr algn="r"/>
            <a:r>
              <a:rPr lang="en-US" b="1" dirty="0" smtClean="0"/>
              <a:t>New Momentum</a:t>
            </a:r>
            <a:endParaRPr lang="en-US" b="1" dirty="0"/>
          </a:p>
        </p:txBody>
      </p:sp>
    </p:spTree>
    <p:extLst>
      <p:ext uri="{BB962C8B-B14F-4D97-AF65-F5344CB8AC3E}">
        <p14:creationId xmlns:p14="http://schemas.microsoft.com/office/powerpoint/2010/main" val="872868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stretch>
            <a:fillRect/>
          </a:stretch>
        </p:blipFill>
        <p:spPr>
          <a:xfrm>
            <a:off x="2095176" y="1583655"/>
            <a:ext cx="8001648" cy="5059864"/>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13</a:t>
            </a:fld>
            <a:endParaRPr lang="en-US" dirty="0"/>
          </a:p>
        </p:txBody>
      </p:sp>
      <p:sp>
        <p:nvSpPr>
          <p:cNvPr id="6" name="Titel 5"/>
          <p:cNvSpPr>
            <a:spLocks noGrp="1"/>
          </p:cNvSpPr>
          <p:nvPr>
            <p:ph type="title"/>
          </p:nvPr>
        </p:nvSpPr>
        <p:spPr>
          <a:xfrm>
            <a:off x="362711" y="262270"/>
            <a:ext cx="11292259" cy="1653616"/>
          </a:xfrm>
        </p:spPr>
        <p:txBody>
          <a:bodyPr>
            <a:normAutofit/>
          </a:bodyPr>
          <a:lstStyle/>
          <a:p>
            <a:r>
              <a:rPr lang="en-US" sz="1600" dirty="0"/>
              <a:t>Against this background and with a view to a possible cultural change regarding carbon capture </a:t>
            </a:r>
            <a:r>
              <a:rPr lang="en-US" sz="1600" dirty="0" smtClean="0"/>
              <a:t/>
            </a:r>
            <a:br>
              <a:rPr lang="en-US" sz="1600" dirty="0" smtClean="0"/>
            </a:br>
            <a:r>
              <a:rPr lang="en-US" sz="1600" dirty="0" smtClean="0"/>
              <a:t>and </a:t>
            </a:r>
            <a:r>
              <a:rPr lang="en-US" sz="1600" dirty="0"/>
              <a:t>storage (CCS), the question arises as to whether </a:t>
            </a:r>
            <a:r>
              <a:rPr lang="en-US" sz="2400" dirty="0"/>
              <a:t>European domestic gas production combined with CCS</a:t>
            </a:r>
            <a:r>
              <a:rPr lang="en-US" sz="1600" dirty="0"/>
              <a:t> can be part of the solution for </a:t>
            </a:r>
            <a:r>
              <a:rPr lang="en-US" sz="2400" dirty="0" smtClean="0"/>
              <a:t>covering the demand </a:t>
            </a:r>
            <a:r>
              <a:rPr lang="en-US" sz="1600" dirty="0" smtClean="0"/>
              <a:t>in a </a:t>
            </a:r>
            <a:r>
              <a:rPr lang="en-US" sz="1600" dirty="0"/>
              <a:t>decarbonized European energy system.</a:t>
            </a:r>
          </a:p>
        </p:txBody>
      </p:sp>
      <p:sp>
        <p:nvSpPr>
          <p:cNvPr id="8" name="Textfeld 7"/>
          <p:cNvSpPr txBox="1"/>
          <p:nvPr/>
        </p:nvSpPr>
        <p:spPr>
          <a:xfrm>
            <a:off x="7919680" y="1602189"/>
            <a:ext cx="2177144" cy="369332"/>
          </a:xfrm>
          <a:prstGeom prst="rect">
            <a:avLst/>
          </a:prstGeom>
          <a:noFill/>
        </p:spPr>
        <p:txBody>
          <a:bodyPr wrap="square" rtlCol="0">
            <a:spAutoFit/>
          </a:bodyPr>
          <a:lstStyle/>
          <a:p>
            <a:pPr algn="r"/>
            <a:r>
              <a:rPr lang="en-US" b="1" dirty="0" smtClean="0"/>
              <a:t>Net Zero</a:t>
            </a:r>
            <a:endParaRPr lang="en-US" b="1" dirty="0"/>
          </a:p>
        </p:txBody>
      </p:sp>
    </p:spTree>
    <p:extLst>
      <p:ext uri="{BB962C8B-B14F-4D97-AF65-F5344CB8AC3E}">
        <p14:creationId xmlns:p14="http://schemas.microsoft.com/office/powerpoint/2010/main" val="1465182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3"/>
          <a:stretch>
            <a:fillRect/>
          </a:stretch>
        </p:blipFill>
        <p:spPr>
          <a:xfrm>
            <a:off x="2365830" y="1595613"/>
            <a:ext cx="7573552" cy="4796582"/>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14</a:t>
            </a:fld>
            <a:endParaRPr lang="en-US" dirty="0"/>
          </a:p>
        </p:txBody>
      </p:sp>
      <p:sp>
        <p:nvSpPr>
          <p:cNvPr id="6" name="Titel 5"/>
          <p:cNvSpPr>
            <a:spLocks noGrp="1"/>
          </p:cNvSpPr>
          <p:nvPr>
            <p:ph type="title"/>
          </p:nvPr>
        </p:nvSpPr>
        <p:spPr>
          <a:xfrm>
            <a:off x="362711" y="262270"/>
            <a:ext cx="11292259" cy="1653616"/>
          </a:xfrm>
        </p:spPr>
        <p:txBody>
          <a:bodyPr>
            <a:normAutofit/>
          </a:bodyPr>
          <a:lstStyle/>
          <a:p>
            <a:r>
              <a:rPr lang="en-US" sz="1600" dirty="0"/>
              <a:t>Against this background and with a view to a possible cultural change regarding carbon capture </a:t>
            </a:r>
            <a:r>
              <a:rPr lang="en-US" sz="1600" dirty="0" smtClean="0"/>
              <a:t/>
            </a:r>
            <a:br>
              <a:rPr lang="en-US" sz="1600" dirty="0" smtClean="0"/>
            </a:br>
            <a:r>
              <a:rPr lang="en-US" sz="1600" dirty="0" smtClean="0"/>
              <a:t>and </a:t>
            </a:r>
            <a:r>
              <a:rPr lang="en-US" sz="1600" dirty="0"/>
              <a:t>storage (CCS), the question arises as to whether </a:t>
            </a:r>
            <a:r>
              <a:rPr lang="en-US" sz="2400" dirty="0"/>
              <a:t>European domestic gas production combined with CCS</a:t>
            </a:r>
            <a:r>
              <a:rPr lang="en-US" sz="1600" dirty="0"/>
              <a:t> can be part of the solution for </a:t>
            </a:r>
            <a:r>
              <a:rPr lang="en-US" sz="2400" dirty="0" smtClean="0"/>
              <a:t>covering the demand </a:t>
            </a:r>
            <a:r>
              <a:rPr lang="en-US" sz="1600" dirty="0" smtClean="0"/>
              <a:t>in a </a:t>
            </a:r>
            <a:r>
              <a:rPr lang="en-US" sz="1600" dirty="0"/>
              <a:t>decarbonized European energy system.</a:t>
            </a:r>
          </a:p>
        </p:txBody>
      </p:sp>
      <p:sp>
        <p:nvSpPr>
          <p:cNvPr id="9" name="Textfeld 8"/>
          <p:cNvSpPr txBox="1"/>
          <p:nvPr/>
        </p:nvSpPr>
        <p:spPr>
          <a:xfrm>
            <a:off x="7692571" y="1618232"/>
            <a:ext cx="2125056" cy="369332"/>
          </a:xfrm>
          <a:prstGeom prst="rect">
            <a:avLst/>
          </a:prstGeom>
          <a:noFill/>
        </p:spPr>
        <p:txBody>
          <a:bodyPr wrap="square" rtlCol="0">
            <a:spAutoFit/>
          </a:bodyPr>
          <a:lstStyle/>
          <a:p>
            <a:pPr algn="r"/>
            <a:r>
              <a:rPr lang="en-US" b="1" dirty="0"/>
              <a:t>New Momentum</a:t>
            </a:r>
          </a:p>
        </p:txBody>
      </p:sp>
    </p:spTree>
    <p:extLst>
      <p:ext uri="{BB962C8B-B14F-4D97-AF65-F5344CB8AC3E}">
        <p14:creationId xmlns:p14="http://schemas.microsoft.com/office/powerpoint/2010/main" val="29280864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15</a:t>
            </a:fld>
            <a:endParaRPr lang="en-US" dirty="0"/>
          </a:p>
        </p:txBody>
      </p:sp>
      <p:sp>
        <p:nvSpPr>
          <p:cNvPr id="6" name="Titel 5"/>
          <p:cNvSpPr>
            <a:spLocks noGrp="1"/>
          </p:cNvSpPr>
          <p:nvPr>
            <p:ph type="title"/>
          </p:nvPr>
        </p:nvSpPr>
        <p:spPr>
          <a:xfrm>
            <a:off x="362711" y="262270"/>
            <a:ext cx="11292259" cy="1653616"/>
          </a:xfrm>
        </p:spPr>
        <p:txBody>
          <a:bodyPr>
            <a:normAutofit/>
          </a:bodyPr>
          <a:lstStyle/>
          <a:p>
            <a:r>
              <a:rPr lang="en-US" sz="1600" dirty="0"/>
              <a:t>In a potentially oversupplied global LNG market, </a:t>
            </a:r>
            <a:r>
              <a:rPr lang="en-US" sz="2400" dirty="0"/>
              <a:t>which regions will be most affected in the longer term in terms of export volumes and supply costs?</a:t>
            </a:r>
          </a:p>
        </p:txBody>
      </p:sp>
      <p:pic>
        <p:nvPicPr>
          <p:cNvPr id="5" name="Grafik 4"/>
          <p:cNvPicPr>
            <a:picLocks noChangeAspect="1"/>
          </p:cNvPicPr>
          <p:nvPr/>
        </p:nvPicPr>
        <p:blipFill>
          <a:blip r:embed="rId3"/>
          <a:stretch>
            <a:fillRect/>
          </a:stretch>
        </p:blipFill>
        <p:spPr>
          <a:xfrm>
            <a:off x="1030720" y="1915886"/>
            <a:ext cx="10130559" cy="3559193"/>
          </a:xfrm>
          <a:prstGeom prst="rect">
            <a:avLst/>
          </a:prstGeom>
        </p:spPr>
      </p:pic>
    </p:spTree>
    <p:extLst>
      <p:ext uri="{BB962C8B-B14F-4D97-AF65-F5344CB8AC3E}">
        <p14:creationId xmlns:p14="http://schemas.microsoft.com/office/powerpoint/2010/main" val="1816272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16</a:t>
            </a:fld>
            <a:endParaRPr lang="en-US" dirty="0"/>
          </a:p>
        </p:txBody>
      </p:sp>
      <p:sp>
        <p:nvSpPr>
          <p:cNvPr id="3" name="Inhaltsplatzhalter 2"/>
          <p:cNvSpPr>
            <a:spLocks noGrp="1"/>
          </p:cNvSpPr>
          <p:nvPr>
            <p:ph sz="half" idx="1"/>
          </p:nvPr>
        </p:nvSpPr>
        <p:spPr>
          <a:xfrm>
            <a:off x="362712" y="1594884"/>
            <a:ext cx="11116274" cy="4518071"/>
          </a:xfrm>
        </p:spPr>
        <p:txBody>
          <a:bodyPr>
            <a:normAutofit/>
          </a:bodyPr>
          <a:lstStyle/>
          <a:p>
            <a:r>
              <a:rPr lang="en-US" b="1" dirty="0" smtClean="0"/>
              <a:t>Modeling outputs: </a:t>
            </a:r>
            <a:r>
              <a:rPr lang="en-US" dirty="0" smtClean="0"/>
              <a:t>Finalize results (especially to answer RQ3)</a:t>
            </a:r>
          </a:p>
          <a:p>
            <a:r>
              <a:rPr lang="en-US" b="1" dirty="0" smtClean="0"/>
              <a:t>Document</a:t>
            </a:r>
            <a:r>
              <a:rPr lang="en-US" dirty="0" smtClean="0"/>
              <a:t>: Working on the text (Background, Method, Results)</a:t>
            </a:r>
          </a:p>
          <a:p>
            <a:pPr lvl="1"/>
            <a:r>
              <a:rPr lang="en-US" dirty="0" smtClean="0"/>
              <a:t>Sebastian: </a:t>
            </a:r>
          </a:p>
          <a:p>
            <a:pPr lvl="2"/>
            <a:r>
              <a:rPr lang="en-US" dirty="0" smtClean="0"/>
              <a:t>2.2 Techno-economic modeling of the global LNG trade</a:t>
            </a:r>
          </a:p>
          <a:p>
            <a:pPr lvl="2"/>
            <a:r>
              <a:rPr lang="en-US" dirty="0" smtClean="0"/>
              <a:t>2.4 Novelties and own contribution</a:t>
            </a:r>
          </a:p>
          <a:p>
            <a:pPr lvl="2"/>
            <a:r>
              <a:rPr lang="en-US" dirty="0" smtClean="0"/>
              <a:t>3 Method</a:t>
            </a:r>
          </a:p>
          <a:p>
            <a:pPr lvl="2"/>
            <a:r>
              <a:rPr lang="en-US" dirty="0" smtClean="0"/>
              <a:t>4 Results and discussion</a:t>
            </a:r>
          </a:p>
          <a:p>
            <a:pPr lvl="1"/>
            <a:r>
              <a:rPr lang="en-US" dirty="0" smtClean="0">
                <a:solidFill>
                  <a:srgbClr val="FF3300"/>
                </a:solidFill>
              </a:rPr>
              <a:t>Anne</a:t>
            </a:r>
          </a:p>
          <a:p>
            <a:pPr lvl="2"/>
            <a:r>
              <a:rPr lang="en-US" sz="1600" i="1" dirty="0" smtClean="0">
                <a:solidFill>
                  <a:srgbClr val="FF3300"/>
                </a:solidFill>
              </a:rPr>
              <a:t>2.3 LNG and other energy carriers as a political weapon </a:t>
            </a:r>
          </a:p>
          <a:p>
            <a:pPr lvl="2"/>
            <a:r>
              <a:rPr lang="en-US" sz="1600" i="1" dirty="0" smtClean="0">
                <a:solidFill>
                  <a:srgbClr val="FF3300"/>
                </a:solidFill>
              </a:rPr>
              <a:t>3.2.1 Net Zero</a:t>
            </a:r>
          </a:p>
          <a:p>
            <a:pPr lvl="2"/>
            <a:r>
              <a:rPr lang="en-US" sz="1600" i="1" dirty="0" smtClean="0">
                <a:solidFill>
                  <a:srgbClr val="FF3300"/>
                </a:solidFill>
              </a:rPr>
              <a:t>3.2.2 New </a:t>
            </a:r>
            <a:r>
              <a:rPr lang="en-US" sz="1600" i="1" dirty="0" smtClean="0">
                <a:solidFill>
                  <a:srgbClr val="FF3300"/>
                </a:solidFill>
              </a:rPr>
              <a:t>Momentum </a:t>
            </a:r>
          </a:p>
          <a:p>
            <a:r>
              <a:rPr lang="en-US" b="1" dirty="0" smtClean="0"/>
              <a:t>Conference: </a:t>
            </a:r>
            <a:r>
              <a:rPr lang="en-US" dirty="0" smtClean="0"/>
              <a:t>IAEE abstract submission deadline: January 26</a:t>
            </a:r>
            <a:r>
              <a:rPr lang="en-US" baseline="30000" dirty="0" smtClean="0"/>
              <a:t>th</a:t>
            </a:r>
            <a:r>
              <a:rPr lang="en-US" dirty="0" smtClean="0"/>
              <a:t>, 2024  </a:t>
            </a:r>
            <a:endParaRPr lang="en-US" dirty="0" smtClean="0"/>
          </a:p>
        </p:txBody>
      </p:sp>
      <p:sp>
        <p:nvSpPr>
          <p:cNvPr id="4" name="Titel 3"/>
          <p:cNvSpPr>
            <a:spLocks noGrp="1"/>
          </p:cNvSpPr>
          <p:nvPr>
            <p:ph type="title"/>
          </p:nvPr>
        </p:nvSpPr>
        <p:spPr/>
        <p:txBody>
          <a:bodyPr/>
          <a:lstStyle/>
          <a:p>
            <a:r>
              <a:rPr lang="en-US" dirty="0" smtClean="0">
                <a:solidFill>
                  <a:schemeClr val="tx1"/>
                </a:solidFill>
              </a:rPr>
              <a:t>Next steps / next meeting 17</a:t>
            </a:r>
            <a:r>
              <a:rPr lang="en-US" baseline="30000" dirty="0" smtClean="0">
                <a:solidFill>
                  <a:schemeClr val="tx1"/>
                </a:solidFill>
              </a:rPr>
              <a:t>th</a:t>
            </a:r>
            <a:r>
              <a:rPr lang="en-US" dirty="0" smtClean="0">
                <a:solidFill>
                  <a:schemeClr val="tx1"/>
                </a:solidFill>
              </a:rPr>
              <a:t> Jan (10:15 – 11:15) </a:t>
            </a:r>
            <a:endParaRPr lang="en-US" dirty="0">
              <a:solidFill>
                <a:schemeClr val="tx1"/>
              </a:solidFill>
            </a:endParaRPr>
          </a:p>
        </p:txBody>
      </p:sp>
    </p:spTree>
    <p:extLst>
      <p:ext uri="{BB962C8B-B14F-4D97-AF65-F5344CB8AC3E}">
        <p14:creationId xmlns:p14="http://schemas.microsoft.com/office/powerpoint/2010/main" val="3364068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2</a:t>
            </a:fld>
            <a:endParaRPr lang="en-US" dirty="0"/>
          </a:p>
        </p:txBody>
      </p:sp>
      <p:sp>
        <p:nvSpPr>
          <p:cNvPr id="3" name="Inhaltsplatzhalter 2"/>
          <p:cNvSpPr>
            <a:spLocks noGrp="1"/>
          </p:cNvSpPr>
          <p:nvPr>
            <p:ph sz="half" idx="1"/>
          </p:nvPr>
        </p:nvSpPr>
        <p:spPr>
          <a:xfrm>
            <a:off x="362712" y="1365154"/>
            <a:ext cx="11279559" cy="4521297"/>
          </a:xfrm>
        </p:spPr>
        <p:txBody>
          <a:bodyPr>
            <a:normAutofit/>
          </a:bodyPr>
          <a:lstStyle/>
          <a:p>
            <a:pPr marL="457200" indent="-457200">
              <a:buFont typeface="+mj-lt"/>
              <a:buAutoNum type="arabicPeriod"/>
            </a:pPr>
            <a:r>
              <a:rPr lang="en-US" sz="2400" dirty="0" smtClean="0"/>
              <a:t>General feedback on the text </a:t>
            </a:r>
            <a:r>
              <a:rPr lang="en-US" sz="2400" dirty="0" smtClean="0">
                <a:solidFill>
                  <a:schemeClr val="bg1">
                    <a:lumMod val="50000"/>
                  </a:schemeClr>
                </a:solidFill>
              </a:rPr>
              <a:t>(1 Introduction)</a:t>
            </a:r>
          </a:p>
          <a:p>
            <a:pPr marL="457200" indent="-457200">
              <a:buFont typeface="+mj-lt"/>
              <a:buAutoNum type="arabicPeriod"/>
            </a:pPr>
            <a:r>
              <a:rPr lang="en-US" sz="2400" dirty="0" smtClean="0"/>
              <a:t>Specific discussion of the three proposed research questions</a:t>
            </a:r>
          </a:p>
          <a:p>
            <a:pPr marL="457200" indent="-457200">
              <a:buFont typeface="+mj-lt"/>
              <a:buAutoNum type="arabicPeriod"/>
            </a:pPr>
            <a:r>
              <a:rPr lang="en-US" sz="2400" dirty="0" smtClean="0"/>
              <a:t>What should be the 2-3 topics of the literature survey </a:t>
            </a:r>
            <a:r>
              <a:rPr lang="en-US" sz="2400" dirty="0" smtClean="0">
                <a:solidFill>
                  <a:schemeClr val="bg1">
                    <a:lumMod val="50000"/>
                  </a:schemeClr>
                </a:solidFill>
              </a:rPr>
              <a:t>(2 Background)</a:t>
            </a:r>
          </a:p>
          <a:p>
            <a:pPr marL="457200" indent="-457200">
              <a:buFont typeface="+mj-lt"/>
              <a:buAutoNum type="arabicPeriod"/>
            </a:pPr>
            <a:r>
              <a:rPr lang="en-US" sz="2400" dirty="0" smtClean="0"/>
              <a:t>Scenarios &amp; data</a:t>
            </a:r>
          </a:p>
          <a:p>
            <a:pPr marL="457200" indent="-457200">
              <a:buFont typeface="+mj-lt"/>
              <a:buAutoNum type="arabicPeriod"/>
            </a:pPr>
            <a:endParaRPr lang="en-US" sz="2400" dirty="0"/>
          </a:p>
          <a:p>
            <a:pPr marL="0" indent="0">
              <a:buNone/>
            </a:pPr>
            <a:r>
              <a:rPr lang="en-US" sz="2400" dirty="0" smtClean="0">
                <a:solidFill>
                  <a:srgbClr val="FF9900"/>
                </a:solidFill>
              </a:rPr>
              <a:t>Comments from the meeting in orange. </a:t>
            </a:r>
          </a:p>
        </p:txBody>
      </p:sp>
      <p:sp>
        <p:nvSpPr>
          <p:cNvPr id="6" name="Titel 5"/>
          <p:cNvSpPr>
            <a:spLocks noGrp="1"/>
          </p:cNvSpPr>
          <p:nvPr>
            <p:ph type="title"/>
          </p:nvPr>
        </p:nvSpPr>
        <p:spPr/>
        <p:txBody>
          <a:bodyPr/>
          <a:lstStyle/>
          <a:p>
            <a:r>
              <a:rPr lang="en-US" dirty="0" smtClean="0"/>
              <a:t>Topics based </a:t>
            </a:r>
            <a:r>
              <a:rPr lang="en-US" dirty="0"/>
              <a:t>on the </a:t>
            </a:r>
            <a:r>
              <a:rPr lang="en-US" dirty="0" smtClean="0"/>
              <a:t>review by Anne</a:t>
            </a:r>
            <a:endParaRPr lang="en-US" sz="2000" dirty="0"/>
          </a:p>
        </p:txBody>
      </p:sp>
    </p:spTree>
    <p:extLst>
      <p:ext uri="{BB962C8B-B14F-4D97-AF65-F5344CB8AC3E}">
        <p14:creationId xmlns:p14="http://schemas.microsoft.com/office/powerpoint/2010/main" val="776380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3</a:t>
            </a:fld>
            <a:endParaRPr lang="en-US" dirty="0"/>
          </a:p>
        </p:txBody>
      </p:sp>
      <p:sp>
        <p:nvSpPr>
          <p:cNvPr id="3" name="Inhaltsplatzhalter 2"/>
          <p:cNvSpPr>
            <a:spLocks noGrp="1"/>
          </p:cNvSpPr>
          <p:nvPr>
            <p:ph sz="half" idx="1"/>
          </p:nvPr>
        </p:nvSpPr>
        <p:spPr>
          <a:xfrm>
            <a:off x="362712" y="1365154"/>
            <a:ext cx="10591185" cy="4747800"/>
          </a:xfrm>
        </p:spPr>
        <p:txBody>
          <a:bodyPr>
            <a:normAutofit/>
          </a:bodyPr>
          <a:lstStyle/>
          <a:p>
            <a:r>
              <a:rPr lang="en-US" b="1" i="1" dirty="0"/>
              <a:t>use different source, </a:t>
            </a:r>
            <a:r>
              <a:rPr lang="en-US" b="1" i="1" dirty="0" err="1"/>
              <a:t>ie</a:t>
            </a:r>
            <a:r>
              <a:rPr lang="en-US" b="1" i="1" dirty="0"/>
              <a:t>. IEA (Natural gas Information) or IEA (2023) Medium term Gas </a:t>
            </a:r>
            <a:r>
              <a:rPr lang="en-US" b="1" i="1" dirty="0" smtClean="0"/>
              <a:t>report.</a:t>
            </a:r>
            <a:br>
              <a:rPr lang="en-US" b="1" i="1" dirty="0" smtClean="0"/>
            </a:br>
            <a:r>
              <a:rPr lang="de-DE" dirty="0">
                <a:solidFill>
                  <a:srgbClr val="FF9900"/>
                </a:solidFill>
              </a:rPr>
              <a:t>Berücksichtigung verschiedener Positionen und der sich daraus ergebenden Unsicherheitsmarge, “grau” bei Szenarien</a:t>
            </a:r>
            <a:endParaRPr lang="en-US" dirty="0">
              <a:solidFill>
                <a:srgbClr val="FF9900"/>
              </a:solidFill>
            </a:endParaRPr>
          </a:p>
          <a:p>
            <a:r>
              <a:rPr lang="en-US" b="1" i="1" dirty="0"/>
              <a:t>please elaborate a bit more (2 more sentences or so... the market equilibrium comes somewhat surprising here</a:t>
            </a:r>
            <a:r>
              <a:rPr lang="en-US" b="1" i="1" dirty="0" smtClean="0"/>
              <a:t>) </a:t>
            </a:r>
            <a:br>
              <a:rPr lang="en-US" b="1" i="1" dirty="0" smtClean="0"/>
            </a:br>
            <a:r>
              <a:rPr lang="de-DE" i="1" dirty="0">
                <a:solidFill>
                  <a:srgbClr val="FF9900"/>
                </a:solidFill>
              </a:rPr>
              <a:t>Derzeit zu “technisch” formuliert; deutlich machen, was mit “Gleichgewicht” gemeint </a:t>
            </a:r>
            <a:r>
              <a:rPr lang="de-DE" i="1" dirty="0" smtClean="0">
                <a:solidFill>
                  <a:srgbClr val="FF9900"/>
                </a:solidFill>
              </a:rPr>
              <a:t>ist</a:t>
            </a:r>
            <a:endParaRPr lang="en-US" i="1" dirty="0" smtClean="0">
              <a:solidFill>
                <a:srgbClr val="FF9900"/>
              </a:solidFill>
            </a:endParaRPr>
          </a:p>
          <a:p>
            <a:pPr marL="0" indent="0">
              <a:buNone/>
            </a:pPr>
            <a:r>
              <a:rPr lang="en-US" dirty="0" smtClean="0">
                <a:solidFill>
                  <a:schemeClr val="accent3"/>
                </a:solidFill>
              </a:rPr>
              <a:t>	In addition, there are significant concerns about a market equilibrium for LNG will 	develop in the medium to long term. Particularly, the market situation in 2022 is not 	representative of future market equilibrium projections as China’s LGN demand was 	considerably low as a result of severe COVID-19 measures there. </a:t>
            </a:r>
            <a:endParaRPr lang="en-US" i="1" dirty="0" smtClean="0"/>
          </a:p>
          <a:p>
            <a:r>
              <a:rPr lang="en-US" b="1" i="1" dirty="0" smtClean="0"/>
              <a:t>where do these demands come from? </a:t>
            </a:r>
            <a:r>
              <a:rPr lang="en-US" dirty="0" smtClean="0"/>
              <a:t>(</a:t>
            </a:r>
            <a:r>
              <a:rPr lang="en-US" dirty="0" smtClean="0">
                <a:sym typeface="Wingdings" panose="05000000000000000000" pitchFamily="2" charset="2"/>
              </a:rPr>
              <a:t> we should discuss this in detail when it comes to the scenarios)</a:t>
            </a:r>
            <a:endParaRPr lang="en-US" dirty="0" smtClean="0"/>
          </a:p>
        </p:txBody>
      </p:sp>
      <p:sp>
        <p:nvSpPr>
          <p:cNvPr id="4" name="Titel 3"/>
          <p:cNvSpPr>
            <a:spLocks noGrp="1"/>
          </p:cNvSpPr>
          <p:nvPr>
            <p:ph type="title"/>
          </p:nvPr>
        </p:nvSpPr>
        <p:spPr/>
        <p:txBody>
          <a:bodyPr>
            <a:normAutofit/>
          </a:bodyPr>
          <a:lstStyle/>
          <a:p>
            <a:r>
              <a:rPr lang="en-US" dirty="0"/>
              <a:t>1. General feedback on the </a:t>
            </a:r>
            <a:r>
              <a:rPr lang="en-US" dirty="0" smtClean="0"/>
              <a:t>text </a:t>
            </a:r>
            <a:r>
              <a:rPr lang="en-US" sz="2000" dirty="0" smtClean="0"/>
              <a:t>(main comments)</a:t>
            </a:r>
            <a:endParaRPr lang="en-US" sz="2000" dirty="0"/>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68008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4</a:t>
            </a:fld>
            <a:endParaRPr lang="en-US" dirty="0"/>
          </a:p>
        </p:txBody>
      </p:sp>
      <p:sp>
        <p:nvSpPr>
          <p:cNvPr id="3" name="Inhaltsplatzhalter 2"/>
          <p:cNvSpPr>
            <a:spLocks noGrp="1"/>
          </p:cNvSpPr>
          <p:nvPr>
            <p:ph sz="half" idx="1"/>
          </p:nvPr>
        </p:nvSpPr>
        <p:spPr>
          <a:xfrm>
            <a:off x="362712" y="1365154"/>
            <a:ext cx="10591185" cy="4747800"/>
          </a:xfrm>
        </p:spPr>
        <p:txBody>
          <a:bodyPr>
            <a:normAutofit fontScale="92500" lnSpcReduction="20000"/>
          </a:bodyPr>
          <a:lstStyle/>
          <a:p>
            <a:r>
              <a:rPr lang="en-US" dirty="0" smtClean="0"/>
              <a:t>Against this background, this paper aims to answer the following three research questions:</a:t>
            </a:r>
          </a:p>
          <a:p>
            <a:pPr marL="457200" indent="-457200">
              <a:buFont typeface="+mj-lt"/>
              <a:buAutoNum type="arabicPeriod"/>
            </a:pPr>
            <a:r>
              <a:rPr lang="en-US" dirty="0">
                <a:solidFill>
                  <a:schemeClr val="accent3"/>
                </a:solidFill>
              </a:rPr>
              <a:t>How, in terms of import volumes from regions and related supply costs, will Europe meet its expected LNG demand in 2040 given increased global LNG demand driven primarily by developing </a:t>
            </a:r>
            <a:r>
              <a:rPr lang="en-US" dirty="0" smtClean="0">
                <a:solidFill>
                  <a:schemeClr val="accent3"/>
                </a:solidFill>
              </a:rPr>
              <a:t>countries?</a:t>
            </a:r>
            <a:br>
              <a:rPr lang="en-US" dirty="0" smtClean="0">
                <a:solidFill>
                  <a:schemeClr val="accent3"/>
                </a:solidFill>
              </a:rPr>
            </a:br>
            <a:r>
              <a:rPr lang="en-US" dirty="0" smtClean="0">
                <a:solidFill>
                  <a:srgbClr val="FF9900"/>
                </a:solidFill>
              </a:rPr>
              <a:t>Decline in demand in developed countries; impact on Europe</a:t>
            </a:r>
          </a:p>
          <a:p>
            <a:pPr marL="457200" indent="-457200">
              <a:buFont typeface="+mj-lt"/>
              <a:buAutoNum type="arabicPeriod"/>
            </a:pPr>
            <a:r>
              <a:rPr lang="en-US" dirty="0" smtClean="0">
                <a:solidFill>
                  <a:schemeClr val="accent3"/>
                </a:solidFill>
              </a:rPr>
              <a:t>Which impact will geopolitical tensions between importing and exporting regions have on the European LNG supply if global LNG trade is prone to be used as a political weapon? </a:t>
            </a:r>
            <a:br>
              <a:rPr lang="en-US" dirty="0" smtClean="0">
                <a:solidFill>
                  <a:schemeClr val="accent3"/>
                </a:solidFill>
              </a:rPr>
            </a:br>
            <a:r>
              <a:rPr lang="en-US" dirty="0" smtClean="0">
                <a:solidFill>
                  <a:srgbClr val="FF9900"/>
                </a:solidFill>
              </a:rPr>
              <a:t>Security of Supply, “</a:t>
            </a:r>
            <a:r>
              <a:rPr lang="en-US" dirty="0" err="1" smtClean="0">
                <a:solidFill>
                  <a:srgbClr val="FF9900"/>
                </a:solidFill>
              </a:rPr>
              <a:t>Welche</a:t>
            </a:r>
            <a:r>
              <a:rPr lang="en-US" dirty="0" smtClean="0">
                <a:solidFill>
                  <a:srgbClr val="FF9900"/>
                </a:solidFill>
              </a:rPr>
              <a:t> Rolle </a:t>
            </a:r>
            <a:r>
              <a:rPr lang="en-US" dirty="0" err="1" smtClean="0">
                <a:solidFill>
                  <a:srgbClr val="FF9900"/>
                </a:solidFill>
              </a:rPr>
              <a:t>spielt</a:t>
            </a:r>
            <a:r>
              <a:rPr lang="en-US" dirty="0" smtClean="0">
                <a:solidFill>
                  <a:srgbClr val="FF9900"/>
                </a:solidFill>
              </a:rPr>
              <a:t> Europa in der Welt (</a:t>
            </a:r>
            <a:r>
              <a:rPr lang="en-US" dirty="0" err="1" smtClean="0">
                <a:solidFill>
                  <a:srgbClr val="FF9900"/>
                </a:solidFill>
              </a:rPr>
              <a:t>noch</a:t>
            </a:r>
            <a:r>
              <a:rPr lang="en-US" dirty="0" smtClean="0">
                <a:solidFill>
                  <a:srgbClr val="FF9900"/>
                </a:solidFill>
              </a:rPr>
              <a:t>)?” </a:t>
            </a:r>
            <a:r>
              <a:rPr lang="en-US" dirty="0" err="1" smtClean="0">
                <a:solidFill>
                  <a:srgbClr val="FF9900"/>
                </a:solidFill>
              </a:rPr>
              <a:t>Wir</a:t>
            </a:r>
            <a:r>
              <a:rPr lang="en-US" dirty="0" smtClean="0">
                <a:solidFill>
                  <a:srgbClr val="FF9900"/>
                </a:solidFill>
              </a:rPr>
              <a:t> </a:t>
            </a:r>
            <a:r>
              <a:rPr lang="en-US" dirty="0" err="1" smtClean="0">
                <a:solidFill>
                  <a:srgbClr val="FF9900"/>
                </a:solidFill>
              </a:rPr>
              <a:t>zeigen</a:t>
            </a:r>
            <a:r>
              <a:rPr lang="en-US" dirty="0" smtClean="0">
                <a:solidFill>
                  <a:srgbClr val="FF9900"/>
                </a:solidFill>
              </a:rPr>
              <a:t> </a:t>
            </a:r>
            <a:r>
              <a:rPr lang="en-US" dirty="0" err="1" smtClean="0">
                <a:solidFill>
                  <a:srgbClr val="FF9900"/>
                </a:solidFill>
              </a:rPr>
              <a:t>eine</a:t>
            </a:r>
            <a:r>
              <a:rPr lang="en-US" dirty="0" smtClean="0">
                <a:solidFill>
                  <a:srgbClr val="FF9900"/>
                </a:solidFill>
              </a:rPr>
              <a:t> </a:t>
            </a:r>
            <a:r>
              <a:rPr lang="en-US" dirty="0" err="1" smtClean="0">
                <a:solidFill>
                  <a:srgbClr val="FF9900"/>
                </a:solidFill>
              </a:rPr>
              <a:t>konkrete</a:t>
            </a:r>
            <a:r>
              <a:rPr lang="en-US" dirty="0" smtClean="0">
                <a:solidFill>
                  <a:srgbClr val="FF9900"/>
                </a:solidFill>
              </a:rPr>
              <a:t> </a:t>
            </a:r>
            <a:r>
              <a:rPr lang="en-US" dirty="0" err="1" smtClean="0">
                <a:solidFill>
                  <a:srgbClr val="FF9900"/>
                </a:solidFill>
              </a:rPr>
              <a:t>Anwendung</a:t>
            </a:r>
            <a:r>
              <a:rPr lang="en-US" dirty="0">
                <a:solidFill>
                  <a:srgbClr val="FF9900"/>
                </a:solidFill>
              </a:rPr>
              <a:t>.</a:t>
            </a:r>
            <a:r>
              <a:rPr lang="en-US" dirty="0" smtClean="0">
                <a:solidFill>
                  <a:srgbClr val="FF9900"/>
                </a:solidFill>
              </a:rPr>
              <a:t> </a:t>
            </a:r>
          </a:p>
          <a:p>
            <a:pPr marL="457200" indent="-457200">
              <a:buFont typeface="+mj-lt"/>
              <a:buAutoNum type="arabicPeriod"/>
            </a:pPr>
            <a:r>
              <a:rPr lang="en-US" sz="2100" dirty="0">
                <a:solidFill>
                  <a:schemeClr val="accent3"/>
                </a:solidFill>
              </a:rPr>
              <a:t>What global LNG trade equilibrium results from unilateral deep decarbonization of the entire European energy system (i.e., no European LNG demand) while other regions continue to demand significant volumes of LNG? Which importing and exporting regions are most affected in the longer term in a potentially oversupplied global LNG market in volumes and cost? </a:t>
            </a:r>
            <a:r>
              <a:rPr lang="en-US" dirty="0" smtClean="0">
                <a:solidFill>
                  <a:schemeClr val="accent5"/>
                </a:solidFill>
              </a:rPr>
              <a:t/>
            </a:r>
            <a:br>
              <a:rPr lang="en-US" dirty="0" smtClean="0">
                <a:solidFill>
                  <a:schemeClr val="accent5"/>
                </a:solidFill>
              </a:rPr>
            </a:br>
            <a:r>
              <a:rPr lang="en-US" dirty="0" err="1" smtClean="0">
                <a:solidFill>
                  <a:srgbClr val="FF9900"/>
                </a:solidFill>
              </a:rPr>
              <a:t>Mit</a:t>
            </a:r>
            <a:r>
              <a:rPr lang="en-US" dirty="0" smtClean="0">
                <a:solidFill>
                  <a:srgbClr val="FF9900"/>
                </a:solidFill>
              </a:rPr>
              <a:t> </a:t>
            </a:r>
            <a:r>
              <a:rPr lang="en-US" dirty="0" err="1" smtClean="0">
                <a:solidFill>
                  <a:srgbClr val="FF9900"/>
                </a:solidFill>
              </a:rPr>
              <a:t>einem</a:t>
            </a:r>
            <a:r>
              <a:rPr lang="en-US" dirty="0" smtClean="0">
                <a:solidFill>
                  <a:srgbClr val="FF9900"/>
                </a:solidFill>
              </a:rPr>
              <a:t> </a:t>
            </a:r>
            <a:r>
              <a:rPr lang="en-US" dirty="0" err="1" smtClean="0">
                <a:solidFill>
                  <a:srgbClr val="FF9900"/>
                </a:solidFill>
              </a:rPr>
              <a:t>möglichen</a:t>
            </a:r>
            <a:r>
              <a:rPr lang="en-US" dirty="0" smtClean="0">
                <a:solidFill>
                  <a:srgbClr val="FF9900"/>
                </a:solidFill>
              </a:rPr>
              <a:t> </a:t>
            </a:r>
            <a:r>
              <a:rPr lang="en-US" dirty="0" err="1" smtClean="0">
                <a:solidFill>
                  <a:srgbClr val="FF9900"/>
                </a:solidFill>
              </a:rPr>
              <a:t>kulturellen</a:t>
            </a:r>
            <a:r>
              <a:rPr lang="en-US" dirty="0" smtClean="0">
                <a:solidFill>
                  <a:srgbClr val="FF9900"/>
                </a:solidFill>
              </a:rPr>
              <a:t> </a:t>
            </a:r>
            <a:r>
              <a:rPr lang="en-US" dirty="0" err="1" smtClean="0">
                <a:solidFill>
                  <a:srgbClr val="FF9900"/>
                </a:solidFill>
              </a:rPr>
              <a:t>Wandel</a:t>
            </a:r>
            <a:r>
              <a:rPr lang="en-US" dirty="0" smtClean="0">
                <a:solidFill>
                  <a:srgbClr val="FF9900"/>
                </a:solidFill>
              </a:rPr>
              <a:t> </a:t>
            </a:r>
            <a:r>
              <a:rPr lang="en-US" dirty="0" err="1" smtClean="0">
                <a:solidFill>
                  <a:srgbClr val="FF9900"/>
                </a:solidFill>
              </a:rPr>
              <a:t>bezüglich</a:t>
            </a:r>
            <a:r>
              <a:rPr lang="en-US" dirty="0" smtClean="0">
                <a:solidFill>
                  <a:srgbClr val="FF9900"/>
                </a:solidFill>
              </a:rPr>
              <a:t> </a:t>
            </a:r>
            <a:r>
              <a:rPr lang="en-US" dirty="0" smtClean="0">
                <a:solidFill>
                  <a:srgbClr val="FF9900"/>
                </a:solidFill>
                <a:sym typeface="Wingdings" panose="05000000000000000000" pitchFamily="2" charset="2"/>
              </a:rPr>
              <a:t>CCS </a:t>
            </a:r>
            <a:r>
              <a:rPr lang="en-US" dirty="0" err="1" smtClean="0">
                <a:solidFill>
                  <a:srgbClr val="FF9900"/>
                </a:solidFill>
                <a:sym typeface="Wingdings" panose="05000000000000000000" pitchFamily="2" charset="2"/>
              </a:rPr>
              <a:t>Technik</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wird</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auch</a:t>
            </a:r>
            <a:r>
              <a:rPr lang="en-US" dirty="0" smtClean="0">
                <a:solidFill>
                  <a:srgbClr val="FF9900"/>
                </a:solidFill>
                <a:sym typeface="Wingdings" panose="05000000000000000000" pitchFamily="2" charset="2"/>
              </a:rPr>
              <a:t> domestic European production </a:t>
            </a:r>
            <a:r>
              <a:rPr lang="en-US" dirty="0" err="1" smtClean="0">
                <a:solidFill>
                  <a:srgbClr val="FF9900"/>
                </a:solidFill>
                <a:sym typeface="Wingdings" panose="05000000000000000000" pitchFamily="2" charset="2"/>
              </a:rPr>
              <a:t>wieder</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Teil</a:t>
            </a:r>
            <a:r>
              <a:rPr lang="en-US" dirty="0" smtClean="0">
                <a:solidFill>
                  <a:srgbClr val="FF9900"/>
                </a:solidFill>
                <a:sym typeface="Wingdings" panose="05000000000000000000" pitchFamily="2" charset="2"/>
              </a:rPr>
              <a:t> der </a:t>
            </a:r>
            <a:r>
              <a:rPr lang="en-US" dirty="0" err="1" smtClean="0">
                <a:solidFill>
                  <a:srgbClr val="FF9900"/>
                </a:solidFill>
                <a:sym typeface="Wingdings" panose="05000000000000000000" pitchFamily="2" charset="2"/>
              </a:rPr>
              <a:t>Lösung</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für</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dekarbonisierte</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Energiesysteme</a:t>
            </a:r>
            <a:r>
              <a:rPr lang="en-US" dirty="0" smtClean="0">
                <a:solidFill>
                  <a:srgbClr val="FF9900"/>
                </a:solidFill>
                <a:sym typeface="Wingdings" panose="05000000000000000000" pitchFamily="2" charset="2"/>
              </a:rPr>
              <a:t>; Europa </a:t>
            </a:r>
            <a:r>
              <a:rPr lang="en-US" dirty="0" err="1" smtClean="0">
                <a:solidFill>
                  <a:srgbClr val="FF9900"/>
                </a:solidFill>
                <a:sym typeface="Wingdings" panose="05000000000000000000" pitchFamily="2" charset="2"/>
              </a:rPr>
              <a:t>ist</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Preisnehmer</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konkreter</a:t>
            </a:r>
            <a:r>
              <a:rPr lang="en-US" dirty="0" smtClean="0">
                <a:solidFill>
                  <a:srgbClr val="FF9900"/>
                </a:solidFill>
                <a:sym typeface="Wingdings" panose="05000000000000000000" pitchFamily="2" charset="2"/>
              </a:rPr>
              <a:t> auf </a:t>
            </a:r>
            <a:r>
              <a:rPr lang="en-US" dirty="0" err="1" smtClean="0">
                <a:solidFill>
                  <a:srgbClr val="FF9900"/>
                </a:solidFill>
                <a:sym typeface="Wingdings" panose="05000000000000000000" pitchFamily="2" charset="2"/>
              </a:rPr>
              <a:t>Preise</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eingehen</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Verbindung</a:t>
            </a:r>
            <a:r>
              <a:rPr lang="en-US" dirty="0" smtClean="0">
                <a:solidFill>
                  <a:srgbClr val="FF9900"/>
                </a:solidFill>
                <a:sym typeface="Wingdings" panose="05000000000000000000" pitchFamily="2" charset="2"/>
              </a:rPr>
              <a:t> </a:t>
            </a:r>
            <a:r>
              <a:rPr lang="en-US" dirty="0" err="1" smtClean="0">
                <a:solidFill>
                  <a:srgbClr val="FF9900"/>
                </a:solidFill>
                <a:sym typeface="Wingdings" panose="05000000000000000000" pitchFamily="2" charset="2"/>
              </a:rPr>
              <a:t>zu</a:t>
            </a:r>
            <a:r>
              <a:rPr lang="en-US" dirty="0" smtClean="0">
                <a:solidFill>
                  <a:srgbClr val="FF9900"/>
                </a:solidFill>
                <a:sym typeface="Wingdings" panose="05000000000000000000" pitchFamily="2" charset="2"/>
              </a:rPr>
              <a:t> RQ1 </a:t>
            </a:r>
            <a:r>
              <a:rPr lang="en-US" dirty="0" err="1" smtClean="0">
                <a:solidFill>
                  <a:srgbClr val="FF9900"/>
                </a:solidFill>
                <a:sym typeface="Wingdings" panose="05000000000000000000" pitchFamily="2" charset="2"/>
              </a:rPr>
              <a:t>herstellen</a:t>
            </a:r>
            <a:r>
              <a:rPr lang="en-US" dirty="0" smtClean="0">
                <a:solidFill>
                  <a:srgbClr val="FF9900"/>
                </a:solidFill>
                <a:sym typeface="Wingdings" panose="05000000000000000000" pitchFamily="2" charset="2"/>
              </a:rPr>
              <a:t>)</a:t>
            </a:r>
            <a:endParaRPr lang="en-US" dirty="0" smtClean="0">
              <a:solidFill>
                <a:srgbClr val="FF9900"/>
              </a:solidFill>
            </a:endParaRPr>
          </a:p>
          <a:p>
            <a:endParaRPr lang="en-US" b="1" dirty="0">
              <a:solidFill>
                <a:schemeClr val="accent3"/>
              </a:solidFill>
            </a:endParaRPr>
          </a:p>
        </p:txBody>
      </p:sp>
      <p:sp>
        <p:nvSpPr>
          <p:cNvPr id="4" name="Titel 3"/>
          <p:cNvSpPr>
            <a:spLocks noGrp="1"/>
          </p:cNvSpPr>
          <p:nvPr>
            <p:ph type="title"/>
          </p:nvPr>
        </p:nvSpPr>
        <p:spPr>
          <a:xfrm>
            <a:off x="362712" y="262270"/>
            <a:ext cx="11636000" cy="1102884"/>
          </a:xfrm>
        </p:spPr>
        <p:txBody>
          <a:bodyPr>
            <a:normAutofit/>
          </a:bodyPr>
          <a:lstStyle/>
          <a:p>
            <a:r>
              <a:rPr lang="en-US" dirty="0"/>
              <a:t>2. Specific discussion of the three proposed research questions</a:t>
            </a:r>
            <a:endParaRPr lang="en-US" sz="2000" dirty="0"/>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58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5</a:t>
            </a:fld>
            <a:endParaRPr lang="en-US" dirty="0"/>
          </a:p>
        </p:txBody>
      </p:sp>
      <p:sp>
        <p:nvSpPr>
          <p:cNvPr id="3" name="Inhaltsplatzhalter 2"/>
          <p:cNvSpPr>
            <a:spLocks noGrp="1"/>
          </p:cNvSpPr>
          <p:nvPr>
            <p:ph sz="half" idx="1"/>
          </p:nvPr>
        </p:nvSpPr>
        <p:spPr>
          <a:xfrm>
            <a:off x="362712" y="1365154"/>
            <a:ext cx="10591185" cy="4747800"/>
          </a:xfrm>
        </p:spPr>
        <p:txBody>
          <a:bodyPr>
            <a:normAutofit/>
          </a:bodyPr>
          <a:lstStyle/>
          <a:p>
            <a:pPr>
              <a:buFont typeface="Wingdings" panose="05000000000000000000" pitchFamily="2" charset="2"/>
              <a:buChar char="Ø"/>
            </a:pPr>
            <a:r>
              <a:rPr lang="en-US" dirty="0" smtClean="0"/>
              <a:t>LNG’s role in future energy systems and decarbonization pathways </a:t>
            </a:r>
            <a:r>
              <a:rPr lang="en-US" dirty="0" smtClean="0">
                <a:solidFill>
                  <a:schemeClr val="bg1">
                    <a:lumMod val="50000"/>
                  </a:schemeClr>
                </a:solidFill>
              </a:rPr>
              <a:t>(Sebastian)</a:t>
            </a:r>
          </a:p>
          <a:p>
            <a:pPr>
              <a:buFont typeface="Wingdings" panose="05000000000000000000" pitchFamily="2" charset="2"/>
              <a:buChar char="Ø"/>
            </a:pPr>
            <a:r>
              <a:rPr lang="en-US" dirty="0" smtClean="0"/>
              <a:t>Modeling global LNG trade </a:t>
            </a:r>
            <a:r>
              <a:rPr lang="en-US" dirty="0" smtClean="0">
                <a:solidFill>
                  <a:schemeClr val="bg1">
                    <a:lumMod val="50000"/>
                  </a:schemeClr>
                </a:solidFill>
              </a:rPr>
              <a:t>(Sebastian)</a:t>
            </a:r>
          </a:p>
          <a:p>
            <a:pPr>
              <a:buFont typeface="Wingdings" panose="05000000000000000000" pitchFamily="2" charset="2"/>
              <a:buChar char="Ø"/>
            </a:pPr>
            <a:r>
              <a:rPr lang="en-US" dirty="0" smtClean="0"/>
              <a:t>Energy carriers as a political weapon </a:t>
            </a:r>
            <a:r>
              <a:rPr lang="en-US" dirty="0" smtClean="0">
                <a:solidFill>
                  <a:schemeClr val="bg1">
                    <a:lumMod val="50000"/>
                  </a:schemeClr>
                </a:solidFill>
              </a:rPr>
              <a:t>(Anne?)</a:t>
            </a:r>
          </a:p>
          <a:p>
            <a:r>
              <a:rPr lang="en-US" dirty="0" smtClean="0">
                <a:solidFill>
                  <a:srgbClr val="FF9900"/>
                </a:solidFill>
              </a:rPr>
              <a:t>Topics 1 und 3 den </a:t>
            </a:r>
            <a:r>
              <a:rPr lang="en-US" dirty="0" err="1" smtClean="0">
                <a:solidFill>
                  <a:srgbClr val="FF9900"/>
                </a:solidFill>
              </a:rPr>
              <a:t>Fokus</a:t>
            </a:r>
            <a:r>
              <a:rPr lang="en-US" dirty="0" smtClean="0">
                <a:solidFill>
                  <a:srgbClr val="FF9900"/>
                </a:solidFill>
              </a:rPr>
              <a:t> auf RQ und </a:t>
            </a:r>
            <a:r>
              <a:rPr lang="en-US" dirty="0" err="1" smtClean="0">
                <a:solidFill>
                  <a:srgbClr val="FF9900"/>
                </a:solidFill>
              </a:rPr>
              <a:t>insbesondere</a:t>
            </a:r>
            <a:r>
              <a:rPr lang="en-US" dirty="0" smtClean="0">
                <a:solidFill>
                  <a:srgbClr val="FF9900"/>
                </a:solidFill>
              </a:rPr>
              <a:t> auf “developing countries” </a:t>
            </a:r>
            <a:r>
              <a:rPr lang="en-US" dirty="0" err="1" smtClean="0">
                <a:solidFill>
                  <a:srgbClr val="FF9900"/>
                </a:solidFill>
              </a:rPr>
              <a:t>berücksichtigen</a:t>
            </a:r>
            <a:endParaRPr lang="en-US" dirty="0">
              <a:solidFill>
                <a:srgbClr val="FF9900"/>
              </a:solidFill>
            </a:endParaRPr>
          </a:p>
        </p:txBody>
      </p:sp>
      <p:sp>
        <p:nvSpPr>
          <p:cNvPr id="4" name="Titel 3"/>
          <p:cNvSpPr>
            <a:spLocks noGrp="1"/>
          </p:cNvSpPr>
          <p:nvPr>
            <p:ph type="title"/>
          </p:nvPr>
        </p:nvSpPr>
        <p:spPr>
          <a:xfrm>
            <a:off x="362712" y="262270"/>
            <a:ext cx="11636000" cy="1102884"/>
          </a:xfrm>
        </p:spPr>
        <p:txBody>
          <a:bodyPr>
            <a:normAutofit/>
          </a:bodyPr>
          <a:lstStyle/>
          <a:p>
            <a:r>
              <a:rPr lang="en-US" dirty="0" smtClean="0"/>
              <a:t>3. Topics </a:t>
            </a:r>
            <a:r>
              <a:rPr lang="en-US" dirty="0"/>
              <a:t>of the literature </a:t>
            </a:r>
            <a:r>
              <a:rPr lang="en-US" dirty="0" smtClean="0"/>
              <a:t>survey </a:t>
            </a:r>
            <a:r>
              <a:rPr lang="en-US" sz="2000" dirty="0" smtClean="0"/>
              <a:t>(suggestions)</a:t>
            </a:r>
            <a:endParaRPr lang="en-US" sz="2000" dirty="0">
              <a:solidFill>
                <a:schemeClr val="bg1">
                  <a:lumMod val="50000"/>
                </a:schemeClr>
              </a:solidFill>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80337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6</a:t>
            </a:fld>
            <a:endParaRPr lang="en-US" dirty="0"/>
          </a:p>
        </p:txBody>
      </p:sp>
      <p:sp>
        <p:nvSpPr>
          <p:cNvPr id="3" name="Inhaltsplatzhalter 2"/>
          <p:cNvSpPr>
            <a:spLocks noGrp="1"/>
          </p:cNvSpPr>
          <p:nvPr>
            <p:ph sz="half" idx="1"/>
          </p:nvPr>
        </p:nvSpPr>
        <p:spPr>
          <a:xfrm>
            <a:off x="362712" y="1594884"/>
            <a:ext cx="11116274" cy="4518071"/>
          </a:xfrm>
        </p:spPr>
        <p:txBody>
          <a:bodyPr/>
          <a:lstStyle/>
          <a:p>
            <a:r>
              <a:rPr lang="en-US" b="1" dirty="0" smtClean="0">
                <a:solidFill>
                  <a:schemeClr val="accent1">
                    <a:lumMod val="40000"/>
                    <a:lumOff val="60000"/>
                  </a:schemeClr>
                </a:solidFill>
              </a:rPr>
              <a:t>Scenarios: </a:t>
            </a:r>
            <a:r>
              <a:rPr lang="en-US" dirty="0" smtClean="0">
                <a:solidFill>
                  <a:schemeClr val="accent1">
                    <a:lumMod val="40000"/>
                    <a:lumOff val="60000"/>
                  </a:schemeClr>
                </a:solidFill>
              </a:rPr>
              <a:t>Currently data on very conservative LGN demand developments until 2040</a:t>
            </a:r>
          </a:p>
          <a:p>
            <a:pPr lvl="1"/>
            <a:r>
              <a:rPr lang="en-US" dirty="0" smtClean="0">
                <a:solidFill>
                  <a:schemeClr val="accent1">
                    <a:lumMod val="40000"/>
                    <a:lumOff val="60000"/>
                  </a:schemeClr>
                </a:solidFill>
              </a:rPr>
              <a:t>Which scenarios do we want to analyze? </a:t>
            </a:r>
            <a:br>
              <a:rPr lang="en-US" dirty="0" smtClean="0">
                <a:solidFill>
                  <a:schemeClr val="accent1">
                    <a:lumMod val="40000"/>
                    <a:lumOff val="60000"/>
                  </a:schemeClr>
                </a:solidFill>
              </a:rPr>
            </a:br>
            <a:r>
              <a:rPr lang="en-US" dirty="0" smtClean="0">
                <a:solidFill>
                  <a:schemeClr val="accent1">
                    <a:lumMod val="40000"/>
                    <a:lumOff val="60000"/>
                  </a:schemeClr>
                </a:solidFill>
              </a:rPr>
              <a:t>1) </a:t>
            </a:r>
            <a:r>
              <a:rPr lang="en-US" dirty="0" err="1" smtClean="0">
                <a:solidFill>
                  <a:schemeClr val="accent1">
                    <a:lumMod val="40000"/>
                    <a:lumOff val="60000"/>
                  </a:schemeClr>
                </a:solidFill>
              </a:rPr>
              <a:t>Verfehlen</a:t>
            </a:r>
            <a:r>
              <a:rPr lang="en-US" dirty="0" smtClean="0">
                <a:solidFill>
                  <a:schemeClr val="accent1">
                    <a:lumMod val="40000"/>
                    <a:lumOff val="60000"/>
                  </a:schemeClr>
                </a:solidFill>
              </a:rPr>
              <a:t>; (2) 2.0°C </a:t>
            </a:r>
            <a:r>
              <a:rPr lang="en-US" dirty="0" err="1" smtClean="0">
                <a:solidFill>
                  <a:schemeClr val="accent1">
                    <a:lumMod val="40000"/>
                    <a:lumOff val="60000"/>
                  </a:schemeClr>
                </a:solidFill>
              </a:rPr>
              <a:t>Ziel</a:t>
            </a:r>
            <a:r>
              <a:rPr lang="en-US" dirty="0" smtClean="0">
                <a:solidFill>
                  <a:schemeClr val="accent1">
                    <a:lumMod val="40000"/>
                    <a:lumOff val="60000"/>
                  </a:schemeClr>
                </a:solidFill>
              </a:rPr>
              <a:t> </a:t>
            </a:r>
            <a:r>
              <a:rPr lang="en-US" dirty="0" err="1" smtClean="0">
                <a:solidFill>
                  <a:schemeClr val="accent1">
                    <a:lumMod val="40000"/>
                    <a:lumOff val="60000"/>
                  </a:schemeClr>
                </a:solidFill>
              </a:rPr>
              <a:t>einhalten</a:t>
            </a:r>
            <a:r>
              <a:rPr lang="en-US" dirty="0" smtClean="0">
                <a:solidFill>
                  <a:schemeClr val="accent1">
                    <a:lumMod val="40000"/>
                    <a:lumOff val="60000"/>
                  </a:schemeClr>
                </a:solidFill>
              </a:rPr>
              <a:t>, (3) “</a:t>
            </a:r>
            <a:r>
              <a:rPr lang="en-US" dirty="0" err="1" smtClean="0">
                <a:solidFill>
                  <a:schemeClr val="accent1">
                    <a:lumMod val="40000"/>
                    <a:lumOff val="60000"/>
                  </a:schemeClr>
                </a:solidFill>
              </a:rPr>
              <a:t>Industrialisierungswelle</a:t>
            </a:r>
            <a:r>
              <a:rPr lang="en-US" dirty="0" smtClean="0">
                <a:solidFill>
                  <a:schemeClr val="accent1">
                    <a:lumMod val="40000"/>
                    <a:lumOff val="60000"/>
                  </a:schemeClr>
                </a:solidFill>
              </a:rPr>
              <a:t>” </a:t>
            </a:r>
            <a:r>
              <a:rPr lang="en-US" dirty="0" err="1" smtClean="0">
                <a:solidFill>
                  <a:schemeClr val="accent1">
                    <a:lumMod val="40000"/>
                    <a:lumOff val="60000"/>
                  </a:schemeClr>
                </a:solidFill>
              </a:rPr>
              <a:t>erleben</a:t>
            </a:r>
            <a:r>
              <a:rPr lang="en-US" dirty="0" smtClean="0">
                <a:solidFill>
                  <a:schemeClr val="accent1">
                    <a:lumMod val="40000"/>
                    <a:lumOff val="60000"/>
                  </a:schemeClr>
                </a:solidFill>
              </a:rPr>
              <a:t>, </a:t>
            </a:r>
            <a:r>
              <a:rPr lang="en-US" dirty="0" err="1" smtClean="0">
                <a:solidFill>
                  <a:schemeClr val="accent1">
                    <a:lumMod val="40000"/>
                    <a:lumOff val="60000"/>
                  </a:schemeClr>
                </a:solidFill>
              </a:rPr>
              <a:t>überlegen</a:t>
            </a:r>
            <a:r>
              <a:rPr lang="en-US" dirty="0" smtClean="0">
                <a:solidFill>
                  <a:schemeClr val="accent1">
                    <a:lumMod val="40000"/>
                    <a:lumOff val="60000"/>
                  </a:schemeClr>
                </a:solidFill>
              </a:rPr>
              <a:t> </a:t>
            </a:r>
            <a:r>
              <a:rPr lang="en-US" dirty="0" err="1" smtClean="0">
                <a:solidFill>
                  <a:schemeClr val="accent1">
                    <a:lumMod val="40000"/>
                    <a:lumOff val="60000"/>
                  </a:schemeClr>
                </a:solidFill>
              </a:rPr>
              <a:t>wegen</a:t>
            </a:r>
            <a:r>
              <a:rPr lang="en-US" dirty="0" smtClean="0">
                <a:solidFill>
                  <a:schemeClr val="accent1">
                    <a:lumMod val="40000"/>
                    <a:lumOff val="60000"/>
                  </a:schemeClr>
                </a:solidFill>
              </a:rPr>
              <a:t> Net-Zero, “Demand growth, “Wo </a:t>
            </a:r>
            <a:r>
              <a:rPr lang="en-US" dirty="0" err="1" smtClean="0">
                <a:solidFill>
                  <a:schemeClr val="accent1">
                    <a:lumMod val="40000"/>
                    <a:lumOff val="60000"/>
                  </a:schemeClr>
                </a:solidFill>
              </a:rPr>
              <a:t>ist</a:t>
            </a:r>
            <a:r>
              <a:rPr lang="en-US" dirty="0" smtClean="0">
                <a:solidFill>
                  <a:schemeClr val="accent1">
                    <a:lumMod val="40000"/>
                    <a:lumOff val="60000"/>
                  </a:schemeClr>
                </a:solidFill>
              </a:rPr>
              <a:t> Europa, </a:t>
            </a:r>
            <a:r>
              <a:rPr lang="en-US" dirty="0" err="1" smtClean="0">
                <a:solidFill>
                  <a:schemeClr val="accent1">
                    <a:lumMod val="40000"/>
                    <a:lumOff val="60000"/>
                  </a:schemeClr>
                </a:solidFill>
              </a:rPr>
              <a:t>für</a:t>
            </a:r>
            <a:r>
              <a:rPr lang="en-US" dirty="0" smtClean="0">
                <a:solidFill>
                  <a:schemeClr val="accent1">
                    <a:lumMod val="40000"/>
                    <a:lumOff val="60000"/>
                  </a:schemeClr>
                </a:solidFill>
              </a:rPr>
              <a:t> die </a:t>
            </a:r>
            <a:r>
              <a:rPr lang="en-US" dirty="0" err="1" smtClean="0">
                <a:solidFill>
                  <a:schemeClr val="accent1">
                    <a:lumMod val="40000"/>
                    <a:lumOff val="60000"/>
                  </a:schemeClr>
                </a:solidFill>
              </a:rPr>
              <a:t>ganze</a:t>
            </a:r>
            <a:r>
              <a:rPr lang="en-US" dirty="0" smtClean="0">
                <a:solidFill>
                  <a:schemeClr val="accent1">
                    <a:lumMod val="40000"/>
                    <a:lumOff val="60000"/>
                  </a:schemeClr>
                </a:solidFill>
              </a:rPr>
              <a:t> Welt </a:t>
            </a:r>
            <a:r>
              <a:rPr lang="en-US" dirty="0" err="1" smtClean="0">
                <a:solidFill>
                  <a:schemeClr val="accent1">
                    <a:lumMod val="40000"/>
                    <a:lumOff val="60000"/>
                  </a:schemeClr>
                </a:solidFill>
              </a:rPr>
              <a:t>oder</a:t>
            </a:r>
            <a:r>
              <a:rPr lang="en-US" dirty="0" smtClean="0">
                <a:solidFill>
                  <a:schemeClr val="accent1">
                    <a:lumMod val="40000"/>
                    <a:lumOff val="60000"/>
                  </a:schemeClr>
                </a:solidFill>
              </a:rPr>
              <a:t> Europa”, </a:t>
            </a:r>
            <a:r>
              <a:rPr lang="en-US" dirty="0" err="1" smtClean="0">
                <a:solidFill>
                  <a:schemeClr val="accent1">
                    <a:lumMod val="40000"/>
                    <a:lumOff val="60000"/>
                  </a:schemeClr>
                </a:solidFill>
              </a:rPr>
              <a:t>Fokus</a:t>
            </a:r>
            <a:r>
              <a:rPr lang="en-US" dirty="0" smtClean="0">
                <a:solidFill>
                  <a:schemeClr val="accent1">
                    <a:lumMod val="40000"/>
                    <a:lumOff val="60000"/>
                  </a:schemeClr>
                </a:solidFill>
              </a:rPr>
              <a:t> auf </a:t>
            </a:r>
            <a:r>
              <a:rPr lang="en-US" dirty="0" err="1" smtClean="0">
                <a:solidFill>
                  <a:schemeClr val="accent1">
                    <a:lumMod val="40000"/>
                    <a:lumOff val="60000"/>
                  </a:schemeClr>
                </a:solidFill>
              </a:rPr>
              <a:t>Euopa</a:t>
            </a:r>
            <a:r>
              <a:rPr lang="en-US" dirty="0" smtClean="0">
                <a:solidFill>
                  <a:schemeClr val="accent1">
                    <a:lumMod val="40000"/>
                    <a:lumOff val="60000"/>
                  </a:schemeClr>
                </a:solidFill>
              </a:rPr>
              <a:t> </a:t>
            </a:r>
            <a:r>
              <a:rPr lang="en-US" dirty="0" err="1" smtClean="0">
                <a:solidFill>
                  <a:schemeClr val="accent1">
                    <a:lumMod val="40000"/>
                    <a:lumOff val="60000"/>
                  </a:schemeClr>
                </a:solidFill>
              </a:rPr>
              <a:t>aber</a:t>
            </a:r>
            <a:r>
              <a:rPr lang="en-US" dirty="0" smtClean="0">
                <a:solidFill>
                  <a:schemeClr val="accent1">
                    <a:lumMod val="40000"/>
                    <a:lumOff val="60000"/>
                  </a:schemeClr>
                </a:solidFill>
              </a:rPr>
              <a:t> </a:t>
            </a:r>
            <a:r>
              <a:rPr lang="en-US" dirty="0" err="1" smtClean="0">
                <a:solidFill>
                  <a:schemeClr val="accent1">
                    <a:lumMod val="40000"/>
                    <a:lumOff val="60000"/>
                  </a:schemeClr>
                </a:solidFill>
              </a:rPr>
              <a:t>internationaler</a:t>
            </a:r>
            <a:r>
              <a:rPr lang="en-US" dirty="0" smtClean="0">
                <a:solidFill>
                  <a:schemeClr val="accent1">
                    <a:lumMod val="40000"/>
                    <a:lumOff val="60000"/>
                  </a:schemeClr>
                </a:solidFill>
              </a:rPr>
              <a:t> </a:t>
            </a:r>
            <a:r>
              <a:rPr lang="en-US" dirty="0" err="1" smtClean="0">
                <a:solidFill>
                  <a:schemeClr val="accent1">
                    <a:lumMod val="40000"/>
                    <a:lumOff val="60000"/>
                  </a:schemeClr>
                </a:solidFill>
              </a:rPr>
              <a:t>Kontext</a:t>
            </a:r>
            <a:r>
              <a:rPr lang="en-US" dirty="0" smtClean="0">
                <a:solidFill>
                  <a:schemeClr val="accent1">
                    <a:lumMod val="40000"/>
                    <a:lumOff val="60000"/>
                  </a:schemeClr>
                </a:solidFill>
              </a:rPr>
              <a:t>, COP28, net zero im </a:t>
            </a:r>
            <a:r>
              <a:rPr lang="en-US" dirty="0" err="1" smtClean="0">
                <a:solidFill>
                  <a:schemeClr val="accent1">
                    <a:lumMod val="40000"/>
                    <a:lumOff val="60000"/>
                  </a:schemeClr>
                </a:solidFill>
              </a:rPr>
              <a:t>letzten</a:t>
            </a:r>
            <a:r>
              <a:rPr lang="en-US" dirty="0" smtClean="0">
                <a:solidFill>
                  <a:schemeClr val="accent1">
                    <a:lumMod val="40000"/>
                    <a:lumOff val="60000"/>
                  </a:schemeClr>
                </a:solidFill>
              </a:rPr>
              <a:t> IEA report,    </a:t>
            </a:r>
          </a:p>
          <a:p>
            <a:r>
              <a:rPr lang="en-US" b="1" dirty="0" smtClean="0">
                <a:solidFill>
                  <a:schemeClr val="accent1">
                    <a:lumMod val="40000"/>
                    <a:lumOff val="60000"/>
                  </a:schemeClr>
                </a:solidFill>
              </a:rPr>
              <a:t>Document</a:t>
            </a:r>
            <a:r>
              <a:rPr lang="en-US" dirty="0" smtClean="0">
                <a:solidFill>
                  <a:schemeClr val="accent1">
                    <a:lumMod val="40000"/>
                    <a:lumOff val="60000"/>
                  </a:schemeClr>
                </a:solidFill>
              </a:rPr>
              <a:t>: Working on the text (Background &amp; Method)</a:t>
            </a:r>
          </a:p>
          <a:p>
            <a:pPr marL="0" indent="0">
              <a:buNone/>
            </a:pPr>
            <a:r>
              <a:rPr lang="en-US" dirty="0" smtClean="0">
                <a:solidFill>
                  <a:schemeClr val="accent1">
                    <a:lumMod val="40000"/>
                    <a:lumOff val="60000"/>
                  </a:schemeClr>
                </a:solidFill>
              </a:rPr>
              <a:t>_________</a:t>
            </a:r>
          </a:p>
          <a:p>
            <a:r>
              <a:rPr lang="en-US" b="1" dirty="0">
                <a:solidFill>
                  <a:schemeClr val="accent1">
                    <a:lumMod val="50000"/>
                  </a:schemeClr>
                </a:solidFill>
              </a:rPr>
              <a:t>Discussion of results (after the Christmas break / early 2024)</a:t>
            </a:r>
          </a:p>
          <a:p>
            <a:r>
              <a:rPr lang="en-US" b="1" dirty="0" smtClean="0">
                <a:solidFill>
                  <a:schemeClr val="accent1">
                    <a:lumMod val="40000"/>
                    <a:lumOff val="60000"/>
                  </a:schemeClr>
                </a:solidFill>
              </a:rPr>
              <a:t>Conference: </a:t>
            </a:r>
            <a:r>
              <a:rPr lang="en-US" dirty="0" smtClean="0">
                <a:solidFill>
                  <a:schemeClr val="accent1">
                    <a:lumMod val="40000"/>
                    <a:lumOff val="60000"/>
                  </a:schemeClr>
                </a:solidFill>
              </a:rPr>
              <a:t>IAEE abstract submission deadline: January 26</a:t>
            </a:r>
            <a:r>
              <a:rPr lang="en-US" baseline="30000" dirty="0" smtClean="0">
                <a:solidFill>
                  <a:schemeClr val="accent1">
                    <a:lumMod val="40000"/>
                    <a:lumOff val="60000"/>
                  </a:schemeClr>
                </a:solidFill>
              </a:rPr>
              <a:t>th</a:t>
            </a:r>
            <a:r>
              <a:rPr lang="en-US" dirty="0" smtClean="0">
                <a:solidFill>
                  <a:schemeClr val="accent1">
                    <a:lumMod val="40000"/>
                    <a:lumOff val="60000"/>
                  </a:schemeClr>
                </a:solidFill>
              </a:rPr>
              <a:t>, 2024  </a:t>
            </a:r>
          </a:p>
        </p:txBody>
      </p:sp>
      <p:sp>
        <p:nvSpPr>
          <p:cNvPr id="4" name="Titel 3"/>
          <p:cNvSpPr>
            <a:spLocks noGrp="1"/>
          </p:cNvSpPr>
          <p:nvPr>
            <p:ph type="title"/>
          </p:nvPr>
        </p:nvSpPr>
        <p:spPr/>
        <p:txBody>
          <a:bodyPr/>
          <a:lstStyle/>
          <a:p>
            <a:r>
              <a:rPr lang="en-US" dirty="0" smtClean="0">
                <a:solidFill>
                  <a:schemeClr val="accent1">
                    <a:lumMod val="40000"/>
                    <a:lumOff val="60000"/>
                  </a:schemeClr>
                </a:solidFill>
              </a:rPr>
              <a:t>Next steps </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085931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7</a:t>
            </a:fld>
            <a:endParaRPr lang="en-US" dirty="0"/>
          </a:p>
        </p:txBody>
      </p:sp>
      <p:sp>
        <p:nvSpPr>
          <p:cNvPr id="6" name="Titel 5"/>
          <p:cNvSpPr>
            <a:spLocks noGrp="1"/>
          </p:cNvSpPr>
          <p:nvPr>
            <p:ph type="title"/>
          </p:nvPr>
        </p:nvSpPr>
        <p:spPr/>
        <p:txBody>
          <a:bodyPr>
            <a:normAutofit/>
          </a:bodyPr>
          <a:lstStyle/>
          <a:p>
            <a:r>
              <a:rPr lang="en-US" sz="1600" dirty="0" smtClean="0"/>
              <a:t>How</a:t>
            </a:r>
            <a:r>
              <a:rPr lang="en-US" sz="1600" dirty="0"/>
              <a:t>, in terms of </a:t>
            </a:r>
            <a:r>
              <a:rPr lang="en-US" sz="2400" dirty="0"/>
              <a:t>import volumes from regions </a:t>
            </a:r>
            <a:r>
              <a:rPr lang="en-US" sz="1600" dirty="0"/>
              <a:t>and</a:t>
            </a:r>
            <a:r>
              <a:rPr lang="en-US" sz="2400" dirty="0"/>
              <a:t> associated supply costs</a:t>
            </a:r>
            <a:r>
              <a:rPr lang="en-US" sz="1600" dirty="0"/>
              <a:t>, will </a:t>
            </a:r>
            <a:r>
              <a:rPr lang="en-US" sz="1600" dirty="0" smtClean="0"/>
              <a:t/>
            </a:r>
            <a:br>
              <a:rPr lang="en-US" sz="1600" dirty="0" smtClean="0"/>
            </a:br>
            <a:r>
              <a:rPr lang="en-US" sz="2400" dirty="0" smtClean="0"/>
              <a:t>Europe </a:t>
            </a:r>
            <a:r>
              <a:rPr lang="en-US" sz="1600" dirty="0"/>
              <a:t>meet its expected </a:t>
            </a:r>
            <a:r>
              <a:rPr lang="en-US" sz="2400" dirty="0"/>
              <a:t>LNG demand </a:t>
            </a:r>
            <a:r>
              <a:rPr lang="en-US" sz="1600" dirty="0"/>
              <a:t>in 2040 given increased global LNG demand driven primarily by developing countries</a:t>
            </a:r>
            <a:r>
              <a:rPr lang="en-US" sz="1600" dirty="0" smtClean="0"/>
              <a:t>? (RQ1)</a:t>
            </a:r>
            <a:endParaRPr lang="en-US" sz="1600" dirty="0"/>
          </a:p>
        </p:txBody>
      </p:sp>
      <p:pic>
        <p:nvPicPr>
          <p:cNvPr id="5" name="Grafik 4"/>
          <p:cNvPicPr>
            <a:picLocks noChangeAspect="1"/>
          </p:cNvPicPr>
          <p:nvPr/>
        </p:nvPicPr>
        <p:blipFill>
          <a:blip r:embed="rId3"/>
          <a:stretch>
            <a:fillRect/>
          </a:stretch>
        </p:blipFill>
        <p:spPr>
          <a:xfrm>
            <a:off x="1073912" y="1475563"/>
            <a:ext cx="4159712" cy="3061703"/>
          </a:xfrm>
          <a:prstGeom prst="rect">
            <a:avLst/>
          </a:prstGeom>
        </p:spPr>
      </p:pic>
      <p:pic>
        <p:nvPicPr>
          <p:cNvPr id="7" name="Grafik 6"/>
          <p:cNvPicPr>
            <a:picLocks noChangeAspect="1"/>
          </p:cNvPicPr>
          <p:nvPr/>
        </p:nvPicPr>
        <p:blipFill>
          <a:blip r:embed="rId4"/>
          <a:stretch>
            <a:fillRect/>
          </a:stretch>
        </p:blipFill>
        <p:spPr>
          <a:xfrm>
            <a:off x="1395467" y="4647675"/>
            <a:ext cx="3516601" cy="1705131"/>
          </a:xfrm>
          <a:prstGeom prst="rect">
            <a:avLst/>
          </a:prstGeom>
        </p:spPr>
      </p:pic>
      <p:pic>
        <p:nvPicPr>
          <p:cNvPr id="8" name="Grafik 7"/>
          <p:cNvPicPr>
            <a:picLocks noChangeAspect="1"/>
          </p:cNvPicPr>
          <p:nvPr/>
        </p:nvPicPr>
        <p:blipFill rotWithShape="1">
          <a:blip r:embed="rId5"/>
          <a:srcRect r="3845"/>
          <a:stretch/>
        </p:blipFill>
        <p:spPr>
          <a:xfrm>
            <a:off x="6975857" y="1475563"/>
            <a:ext cx="4098544" cy="3172112"/>
          </a:xfrm>
          <a:prstGeom prst="rect">
            <a:avLst/>
          </a:prstGeom>
        </p:spPr>
      </p:pic>
      <p:pic>
        <p:nvPicPr>
          <p:cNvPr id="9" name="Grafik 8"/>
          <p:cNvPicPr>
            <a:picLocks noChangeAspect="1"/>
          </p:cNvPicPr>
          <p:nvPr/>
        </p:nvPicPr>
        <p:blipFill>
          <a:blip r:embed="rId6"/>
          <a:stretch>
            <a:fillRect/>
          </a:stretch>
        </p:blipFill>
        <p:spPr>
          <a:xfrm>
            <a:off x="7368733" y="4648659"/>
            <a:ext cx="3476682" cy="1704147"/>
          </a:xfrm>
          <a:prstGeom prst="rect">
            <a:avLst/>
          </a:prstGeom>
        </p:spPr>
      </p:pic>
      <p:sp>
        <p:nvSpPr>
          <p:cNvPr id="10" name="Textfeld 9"/>
          <p:cNvSpPr txBox="1"/>
          <p:nvPr/>
        </p:nvSpPr>
        <p:spPr>
          <a:xfrm>
            <a:off x="3570514" y="1178915"/>
            <a:ext cx="1663110" cy="369332"/>
          </a:xfrm>
          <a:prstGeom prst="rect">
            <a:avLst/>
          </a:prstGeom>
          <a:noFill/>
        </p:spPr>
        <p:txBody>
          <a:bodyPr wrap="square" rtlCol="0">
            <a:spAutoFit/>
          </a:bodyPr>
          <a:lstStyle/>
          <a:p>
            <a:pPr algn="r"/>
            <a:r>
              <a:rPr lang="en-US" b="1" dirty="0" smtClean="0"/>
              <a:t>Net Zero</a:t>
            </a:r>
            <a:endParaRPr lang="en-US" b="1" dirty="0"/>
          </a:p>
        </p:txBody>
      </p:sp>
      <p:sp>
        <p:nvSpPr>
          <p:cNvPr id="11" name="Textfeld 10"/>
          <p:cNvSpPr txBox="1"/>
          <p:nvPr/>
        </p:nvSpPr>
        <p:spPr>
          <a:xfrm>
            <a:off x="8897257" y="1162433"/>
            <a:ext cx="2177144" cy="369332"/>
          </a:xfrm>
          <a:prstGeom prst="rect">
            <a:avLst/>
          </a:prstGeom>
          <a:noFill/>
        </p:spPr>
        <p:txBody>
          <a:bodyPr wrap="square" rtlCol="0">
            <a:spAutoFit/>
          </a:bodyPr>
          <a:lstStyle/>
          <a:p>
            <a:pPr algn="r"/>
            <a:r>
              <a:rPr lang="en-US" b="1" dirty="0" smtClean="0"/>
              <a:t>New Momentum</a:t>
            </a:r>
            <a:endParaRPr lang="en-US" b="1" dirty="0"/>
          </a:p>
        </p:txBody>
      </p:sp>
    </p:spTree>
    <p:extLst>
      <p:ext uri="{BB962C8B-B14F-4D97-AF65-F5344CB8AC3E}">
        <p14:creationId xmlns:p14="http://schemas.microsoft.com/office/powerpoint/2010/main" val="3070816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3"/>
          <a:srcRect t="2127" b="1747"/>
          <a:stretch/>
        </p:blipFill>
        <p:spPr>
          <a:xfrm>
            <a:off x="2307771" y="1246046"/>
            <a:ext cx="7576458" cy="5471885"/>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8</a:t>
            </a:fld>
            <a:endParaRPr lang="en-US" dirty="0"/>
          </a:p>
        </p:txBody>
      </p:sp>
      <p:sp>
        <p:nvSpPr>
          <p:cNvPr id="6" name="Titel 5"/>
          <p:cNvSpPr>
            <a:spLocks noGrp="1"/>
          </p:cNvSpPr>
          <p:nvPr>
            <p:ph type="title"/>
          </p:nvPr>
        </p:nvSpPr>
        <p:spPr/>
        <p:txBody>
          <a:bodyPr>
            <a:normAutofit/>
          </a:bodyPr>
          <a:lstStyle/>
          <a:p>
            <a:r>
              <a:rPr lang="en-US" sz="1600" dirty="0" smtClean="0"/>
              <a:t>How</a:t>
            </a:r>
            <a:r>
              <a:rPr lang="en-US" sz="1600" dirty="0"/>
              <a:t>, in terms of </a:t>
            </a:r>
            <a:r>
              <a:rPr lang="en-US" sz="2400" dirty="0"/>
              <a:t>import volumes from regions </a:t>
            </a:r>
            <a:r>
              <a:rPr lang="en-US" sz="1600" dirty="0"/>
              <a:t>and</a:t>
            </a:r>
            <a:r>
              <a:rPr lang="en-US" sz="2400" dirty="0"/>
              <a:t> associated supply costs</a:t>
            </a:r>
            <a:r>
              <a:rPr lang="en-US" sz="1600" dirty="0"/>
              <a:t>, will </a:t>
            </a:r>
            <a:r>
              <a:rPr lang="en-US" sz="1600" dirty="0" smtClean="0"/>
              <a:t/>
            </a:r>
            <a:br>
              <a:rPr lang="en-US" sz="1600" dirty="0" smtClean="0"/>
            </a:br>
            <a:r>
              <a:rPr lang="en-US" sz="2400" dirty="0" smtClean="0"/>
              <a:t>Europe </a:t>
            </a:r>
            <a:r>
              <a:rPr lang="en-US" sz="1600" dirty="0"/>
              <a:t>meet its expected </a:t>
            </a:r>
            <a:r>
              <a:rPr lang="en-US" sz="2400" dirty="0"/>
              <a:t>LNG demand </a:t>
            </a:r>
            <a:r>
              <a:rPr lang="en-US" sz="1600" dirty="0"/>
              <a:t>in 2040 given increased global LNG demand driven primarily by developing countries</a:t>
            </a:r>
            <a:r>
              <a:rPr lang="en-US" sz="1600" dirty="0" smtClean="0"/>
              <a:t>? (RQ1)</a:t>
            </a:r>
            <a:endParaRPr lang="en-US" sz="1600" dirty="0"/>
          </a:p>
        </p:txBody>
      </p:sp>
    </p:spTree>
    <p:extLst>
      <p:ext uri="{BB962C8B-B14F-4D97-AF65-F5344CB8AC3E}">
        <p14:creationId xmlns:p14="http://schemas.microsoft.com/office/powerpoint/2010/main" val="3318001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9</a:t>
            </a:fld>
            <a:endParaRPr lang="en-US" dirty="0"/>
          </a:p>
        </p:txBody>
      </p:sp>
      <p:sp>
        <p:nvSpPr>
          <p:cNvPr id="6" name="Titel 5"/>
          <p:cNvSpPr>
            <a:spLocks noGrp="1"/>
          </p:cNvSpPr>
          <p:nvPr>
            <p:ph type="title"/>
          </p:nvPr>
        </p:nvSpPr>
        <p:spPr/>
        <p:txBody>
          <a:bodyPr>
            <a:normAutofit/>
          </a:bodyPr>
          <a:lstStyle/>
          <a:p>
            <a:r>
              <a:rPr lang="en-US" sz="1600" dirty="0"/>
              <a:t>Which impact will </a:t>
            </a:r>
            <a:r>
              <a:rPr lang="en-US" sz="2400" dirty="0"/>
              <a:t>geopolitical tensions </a:t>
            </a:r>
            <a:r>
              <a:rPr lang="en-US" sz="1600" dirty="0"/>
              <a:t>between importing and exporting regions have on </a:t>
            </a:r>
            <a:r>
              <a:rPr lang="en-US" sz="1600" dirty="0" smtClean="0"/>
              <a:t/>
            </a:r>
            <a:br>
              <a:rPr lang="en-US" sz="1600" dirty="0" smtClean="0"/>
            </a:br>
            <a:r>
              <a:rPr lang="en-US" sz="1600" dirty="0" smtClean="0"/>
              <a:t>the </a:t>
            </a:r>
            <a:r>
              <a:rPr lang="en-US" sz="2400" dirty="0"/>
              <a:t>European LNG supply</a:t>
            </a:r>
            <a:r>
              <a:rPr lang="en-US" sz="1600" dirty="0"/>
              <a:t> if global LNG trade is prone to be used as a political weapon?</a:t>
            </a:r>
          </a:p>
        </p:txBody>
      </p:sp>
      <p:graphicFrame>
        <p:nvGraphicFramePr>
          <p:cNvPr id="2" name="Tabelle 1"/>
          <p:cNvGraphicFramePr>
            <a:graphicFrameLocks noGrp="1"/>
          </p:cNvGraphicFramePr>
          <p:nvPr>
            <p:extLst>
              <p:ext uri="{D42A27DB-BD31-4B8C-83A1-F6EECF244321}">
                <p14:modId xmlns:p14="http://schemas.microsoft.com/office/powerpoint/2010/main" val="1228139028"/>
              </p:ext>
            </p:extLst>
          </p:nvPr>
        </p:nvGraphicFramePr>
        <p:xfrm>
          <a:off x="184707" y="1394994"/>
          <a:ext cx="11822586" cy="4851682"/>
        </p:xfrm>
        <a:graphic>
          <a:graphicData uri="http://schemas.openxmlformats.org/drawingml/2006/table">
            <a:tbl>
              <a:tblPr firstRow="1" bandRow="1">
                <a:tableStyleId>{5C22544A-7EE6-4342-B048-85BDC9FD1C3A}</a:tableStyleId>
              </a:tblPr>
              <a:tblGrid>
                <a:gridCol w="2539850">
                  <a:extLst>
                    <a:ext uri="{9D8B030D-6E8A-4147-A177-3AD203B41FA5}">
                      <a16:colId xmlns:a16="http://schemas.microsoft.com/office/drawing/2014/main" val="1106076013"/>
                    </a:ext>
                  </a:extLst>
                </a:gridCol>
                <a:gridCol w="1138839">
                  <a:extLst>
                    <a:ext uri="{9D8B030D-6E8A-4147-A177-3AD203B41FA5}">
                      <a16:colId xmlns:a16="http://schemas.microsoft.com/office/drawing/2014/main" val="2889406517"/>
                    </a:ext>
                  </a:extLst>
                </a:gridCol>
                <a:gridCol w="1175814">
                  <a:extLst>
                    <a:ext uri="{9D8B030D-6E8A-4147-A177-3AD203B41FA5}">
                      <a16:colId xmlns:a16="http://schemas.microsoft.com/office/drawing/2014/main" val="2025456766"/>
                    </a:ext>
                  </a:extLst>
                </a:gridCol>
                <a:gridCol w="1607192">
                  <a:extLst>
                    <a:ext uri="{9D8B030D-6E8A-4147-A177-3AD203B41FA5}">
                      <a16:colId xmlns:a16="http://schemas.microsoft.com/office/drawing/2014/main" val="219452199"/>
                    </a:ext>
                  </a:extLst>
                </a:gridCol>
                <a:gridCol w="1570217">
                  <a:extLst>
                    <a:ext uri="{9D8B030D-6E8A-4147-A177-3AD203B41FA5}">
                      <a16:colId xmlns:a16="http://schemas.microsoft.com/office/drawing/2014/main" val="3258504152"/>
                    </a:ext>
                  </a:extLst>
                </a:gridCol>
                <a:gridCol w="1804394">
                  <a:extLst>
                    <a:ext uri="{9D8B030D-6E8A-4147-A177-3AD203B41FA5}">
                      <a16:colId xmlns:a16="http://schemas.microsoft.com/office/drawing/2014/main" val="2599271457"/>
                    </a:ext>
                  </a:extLst>
                </a:gridCol>
                <a:gridCol w="1986280">
                  <a:extLst>
                    <a:ext uri="{9D8B030D-6E8A-4147-A177-3AD203B41FA5}">
                      <a16:colId xmlns:a16="http://schemas.microsoft.com/office/drawing/2014/main" val="3789628321"/>
                    </a:ext>
                  </a:extLst>
                </a:gridCol>
              </a:tblGrid>
              <a:tr h="1263825">
                <a:tc>
                  <a:txBody>
                    <a:bodyPr/>
                    <a:lstStyle/>
                    <a:p>
                      <a:r>
                        <a:rPr lang="en-US" dirty="0" smtClean="0"/>
                        <a:t>Region</a:t>
                      </a:r>
                      <a:endParaRPr lang="en-US" dirty="0"/>
                    </a:p>
                  </a:txBody>
                  <a:tcPr/>
                </a:tc>
                <a:tc>
                  <a:txBody>
                    <a:bodyPr/>
                    <a:lstStyle/>
                    <a:p>
                      <a:r>
                        <a:rPr lang="en-US" dirty="0" smtClean="0"/>
                        <a:t>Net</a:t>
                      </a:r>
                      <a:r>
                        <a:rPr lang="en-US" baseline="0" dirty="0" smtClean="0"/>
                        <a:t> Zero</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Diversify</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err="1" smtClean="0"/>
                        <a:t>HighPriceME</a:t>
                      </a:r>
                      <a:endParaRPr lang="en-US" dirty="0"/>
                    </a:p>
                  </a:txBody>
                  <a:tcPr/>
                </a:tc>
                <a:tc>
                  <a:txBody>
                    <a:bodyPr/>
                    <a:lstStyle/>
                    <a:p>
                      <a:r>
                        <a:rPr lang="en-US" dirty="0" err="1" smtClean="0"/>
                        <a:t>NoExpAfrica</a:t>
                      </a:r>
                      <a:endParaRPr lang="en-US" dirty="0"/>
                    </a:p>
                  </a:txBody>
                  <a:tcPr/>
                </a:tc>
                <a:tc>
                  <a:txBody>
                    <a:bodyPr/>
                    <a:lstStyle/>
                    <a:p>
                      <a:r>
                        <a:rPr lang="en-US" dirty="0" err="1" smtClean="0"/>
                        <a:t>PanCanClosed</a:t>
                      </a:r>
                      <a:endParaRPr lang="en-US" dirty="0"/>
                    </a:p>
                  </a:txBody>
                  <a:tcPr/>
                </a:tc>
                <a:tc>
                  <a:txBody>
                    <a:bodyPr/>
                    <a:lstStyle/>
                    <a:p>
                      <a:r>
                        <a:rPr lang="en-US" dirty="0" err="1" smtClean="0"/>
                        <a:t>RussiaAsiaOnly</a:t>
                      </a:r>
                      <a:endParaRPr lang="en-US" dirty="0"/>
                    </a:p>
                  </a:txBody>
                  <a:tcPr/>
                </a:tc>
                <a:extLst>
                  <a:ext uri="{0D108BD9-81ED-4DB2-BD59-A6C34878D82A}">
                    <a16:rowId xmlns:a16="http://schemas.microsoft.com/office/drawing/2014/main" val="1651112915"/>
                  </a:ext>
                </a:extLst>
              </a:tr>
              <a:tr h="512551">
                <a:tc>
                  <a:txBody>
                    <a:bodyPr/>
                    <a:lstStyle/>
                    <a:p>
                      <a:r>
                        <a:rPr lang="en-US" dirty="0" smtClean="0"/>
                        <a:t>Algeria</a:t>
                      </a:r>
                      <a:endParaRPr lang="en-US" dirty="0"/>
                    </a:p>
                  </a:txBody>
                  <a:tcPr/>
                </a:tc>
                <a:tc>
                  <a:txBody>
                    <a:bodyPr/>
                    <a:lstStyle/>
                    <a:p>
                      <a:r>
                        <a:rPr lang="en-US" dirty="0" smtClean="0"/>
                        <a:t>0.415</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extLst>
                  <a:ext uri="{0D108BD9-81ED-4DB2-BD59-A6C34878D82A}">
                    <a16:rowId xmlns:a16="http://schemas.microsoft.com/office/drawing/2014/main" val="490548107"/>
                  </a:ext>
                </a:extLst>
              </a:tr>
              <a:tr h="512551">
                <a:tc>
                  <a:txBody>
                    <a:bodyPr/>
                    <a:lstStyle/>
                    <a:p>
                      <a:r>
                        <a:rPr lang="en-US" dirty="0" smtClean="0"/>
                        <a:t>Nigeria</a:t>
                      </a:r>
                      <a:endParaRPr lang="en-US" dirty="0"/>
                    </a:p>
                  </a:txBody>
                  <a:tcPr/>
                </a:tc>
                <a:tc>
                  <a:txBody>
                    <a:bodyPr/>
                    <a:lstStyle/>
                    <a:p>
                      <a:r>
                        <a:rPr lang="en-US" dirty="0" smtClean="0"/>
                        <a:t>0.362</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0.285</a:t>
                      </a:r>
                      <a:endParaRPr lang="en-US" dirty="0"/>
                    </a:p>
                  </a:txBody>
                  <a:tcPr/>
                </a:tc>
                <a:extLst>
                  <a:ext uri="{0D108BD9-81ED-4DB2-BD59-A6C34878D82A}">
                    <a16:rowId xmlns:a16="http://schemas.microsoft.com/office/drawing/2014/main" val="1860739699"/>
                  </a:ext>
                </a:extLst>
              </a:tr>
              <a:tr h="512551">
                <a:tc>
                  <a:txBody>
                    <a:bodyPr/>
                    <a:lstStyle/>
                    <a:p>
                      <a:r>
                        <a:rPr lang="en-US" dirty="0" smtClean="0"/>
                        <a:t>Other Africa</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val="2391349821"/>
                  </a:ext>
                </a:extLst>
              </a:tr>
              <a:tr h="512551">
                <a:tc>
                  <a:txBody>
                    <a:bodyPr/>
                    <a:lstStyle/>
                    <a:p>
                      <a:r>
                        <a:rPr lang="en-US" dirty="0" smtClean="0"/>
                        <a:t>Other Europe</a:t>
                      </a:r>
                      <a:endParaRPr lang="en-US" dirty="0"/>
                    </a:p>
                  </a:txBody>
                  <a:tcPr/>
                </a:tc>
                <a:tc>
                  <a:txBody>
                    <a:bodyPr/>
                    <a:lstStyle/>
                    <a:p>
                      <a:r>
                        <a:rPr lang="en-US" dirty="0" smtClean="0"/>
                        <a:t>0.053</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0.130</a:t>
                      </a:r>
                      <a:endParaRPr lang="en-US" dirty="0"/>
                    </a:p>
                  </a:txBody>
                  <a:tcPr/>
                </a:tc>
                <a:tc>
                  <a:txBody>
                    <a:bodyPr/>
                    <a:lstStyle/>
                    <a:p>
                      <a:r>
                        <a:rPr lang="en-US" dirty="0" smtClean="0"/>
                        <a:t>0.130</a:t>
                      </a:r>
                      <a:endParaRPr lang="en-US" dirty="0"/>
                    </a:p>
                  </a:txBody>
                  <a:tcPr/>
                </a:tc>
                <a:tc>
                  <a:txBody>
                    <a:bodyPr/>
                    <a:lstStyle/>
                    <a:p>
                      <a:r>
                        <a:rPr lang="en-US" dirty="0" smtClean="0"/>
                        <a:t>-</a:t>
                      </a:r>
                      <a:endParaRPr lang="en-US" dirty="0"/>
                    </a:p>
                  </a:txBody>
                  <a:tcPr/>
                </a:tc>
                <a:tc>
                  <a:txBody>
                    <a:bodyPr/>
                    <a:lstStyle/>
                    <a:p>
                      <a:r>
                        <a:rPr lang="en-US" dirty="0" smtClean="0"/>
                        <a:t>0.130</a:t>
                      </a:r>
                      <a:endParaRPr lang="en-US" dirty="0"/>
                    </a:p>
                  </a:txBody>
                  <a:tcPr/>
                </a:tc>
                <a:extLst>
                  <a:ext uri="{0D108BD9-81ED-4DB2-BD59-A6C34878D82A}">
                    <a16:rowId xmlns:a16="http://schemas.microsoft.com/office/drawing/2014/main" val="2243312244"/>
                  </a:ext>
                </a:extLst>
              </a:tr>
              <a:tr h="512551">
                <a:tc>
                  <a:txBody>
                    <a:bodyPr/>
                    <a:lstStyle/>
                    <a:p>
                      <a:r>
                        <a:rPr lang="en-US" dirty="0" smtClean="0"/>
                        <a:t>Qatar</a:t>
                      </a:r>
                      <a:endParaRPr lang="en-US" dirty="0"/>
                    </a:p>
                  </a:txBody>
                  <a:tcPr/>
                </a:tc>
                <a:tc>
                  <a:txBody>
                    <a:bodyPr/>
                    <a:lstStyle/>
                    <a:p>
                      <a:r>
                        <a:rPr lang="en-US" dirty="0" smtClean="0"/>
                        <a:t>0.415</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0.249</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0.285</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tc>
                  <a:txBody>
                    <a:bodyPr/>
                    <a:lstStyle/>
                    <a:p>
                      <a:r>
                        <a:rPr lang="en-US" dirty="0" smtClean="0"/>
                        <a:t>0.415</a:t>
                      </a:r>
                      <a:endParaRPr lang="en-US" dirty="0"/>
                    </a:p>
                  </a:txBody>
                  <a:tcPr/>
                </a:tc>
                <a:extLst>
                  <a:ext uri="{0D108BD9-81ED-4DB2-BD59-A6C34878D82A}">
                    <a16:rowId xmlns:a16="http://schemas.microsoft.com/office/drawing/2014/main" val="2003627045"/>
                  </a:ext>
                </a:extLst>
              </a:tr>
              <a:tr h="512551">
                <a:tc>
                  <a:txBody>
                    <a:bodyPr/>
                    <a:lstStyle/>
                    <a:p>
                      <a:r>
                        <a:rPr lang="en-US" dirty="0" smtClean="0"/>
                        <a:t>Trinidad &amp; Tobago</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0.285</a:t>
                      </a:r>
                      <a:endParaRPr lang="en-US" dirty="0"/>
                    </a:p>
                  </a:txBody>
                  <a:tcPr/>
                </a:tc>
                <a:tc>
                  <a:txBody>
                    <a:bodyPr/>
                    <a:lstStyle/>
                    <a:p>
                      <a:r>
                        <a:rPr lang="en-US" dirty="0" smtClean="0"/>
                        <a:t>-</a:t>
                      </a:r>
                      <a:endParaRPr lang="en-US" dirty="0"/>
                    </a:p>
                  </a:txBody>
                  <a:tcPr/>
                </a:tc>
                <a:tc>
                  <a:txBody>
                    <a:bodyPr/>
                    <a:lstStyle/>
                    <a:p>
                      <a:endParaRPr lang="en-US"/>
                    </a:p>
                  </a:txBody>
                  <a:tcPr/>
                </a:tc>
                <a:extLst>
                  <a:ext uri="{0D108BD9-81ED-4DB2-BD59-A6C34878D82A}">
                    <a16:rowId xmlns:a16="http://schemas.microsoft.com/office/drawing/2014/main" val="2345460026"/>
                  </a:ext>
                </a:extLst>
              </a:tr>
              <a:tr h="512551">
                <a:tc>
                  <a:txBody>
                    <a:bodyPr/>
                    <a:lstStyle/>
                    <a:p>
                      <a:r>
                        <a:rPr lang="en-US" dirty="0" smtClean="0"/>
                        <a:t>USA</a:t>
                      </a:r>
                      <a:endParaRPr lang="en-US" dirty="0"/>
                    </a:p>
                  </a:txBody>
                  <a:tcPr/>
                </a:tc>
                <a:tc>
                  <a:txBody>
                    <a:bodyPr/>
                    <a:lstStyle/>
                    <a:p>
                      <a:r>
                        <a:rPr lang="en-US" dirty="0" smtClean="0"/>
                        <a:t>-</a:t>
                      </a:r>
                      <a:endParaRPr lang="en-US" dirty="0"/>
                    </a:p>
                  </a:txBody>
                  <a:tcPr>
                    <a:lnR w="12700" cap="flat" cmpd="sng" algn="ctr">
                      <a:solidFill>
                        <a:schemeClr val="tx1"/>
                      </a:solidFill>
                      <a:prstDash val="solid"/>
                      <a:round/>
                      <a:headEnd type="none" w="med" len="med"/>
                      <a:tailEnd type="none" w="med" len="med"/>
                    </a:lnR>
                  </a:tcPr>
                </a:tc>
                <a:tc>
                  <a:txBody>
                    <a:bodyPr/>
                    <a:lstStyle/>
                    <a:p>
                      <a:r>
                        <a:rPr lang="en-US" dirty="0" smtClean="0"/>
                        <a:t>-</a:t>
                      </a:r>
                      <a:endParaRPr lang="en-US" dirty="0"/>
                    </a:p>
                  </a:txBody>
                  <a:tcPr>
                    <a:lnL w="12700" cap="flat" cmpd="sng" algn="ctr">
                      <a:solidFill>
                        <a:schemeClr val="tx1"/>
                      </a:solidFill>
                      <a:prstDash val="solid"/>
                      <a:round/>
                      <a:headEnd type="none" w="med" len="med"/>
                      <a:tailEnd type="none" w="med" len="med"/>
                    </a:lnL>
                  </a:tcPr>
                </a:tc>
                <a:tc>
                  <a:txBody>
                    <a:bodyPr/>
                    <a:lstStyle/>
                    <a:p>
                      <a:r>
                        <a:rPr lang="en-US" dirty="0" smtClean="0"/>
                        <a:t>-</a:t>
                      </a:r>
                      <a:endParaRPr lang="en-US" dirty="0"/>
                    </a:p>
                  </a:txBody>
                  <a:tcPr/>
                </a:tc>
                <a:tc>
                  <a:txBody>
                    <a:bodyPr/>
                    <a:lstStyle/>
                    <a:p>
                      <a:r>
                        <a:rPr lang="en-US" dirty="0" smtClean="0"/>
                        <a:t>0.415</a:t>
                      </a:r>
                      <a:endParaRPr lang="en-US" dirty="0"/>
                    </a:p>
                  </a:txBody>
                  <a:tcPr/>
                </a:tc>
                <a:tc>
                  <a:txBody>
                    <a:bodyPr/>
                    <a:lstStyle/>
                    <a:p>
                      <a:r>
                        <a:rPr lang="en-US" dirty="0" smtClean="0"/>
                        <a:t>-</a:t>
                      </a:r>
                      <a:endParaRPr lang="en-US" dirty="0"/>
                    </a:p>
                  </a:txBody>
                  <a:tcPr/>
                </a:tc>
                <a:tc>
                  <a:txBody>
                    <a:bodyPr/>
                    <a:lstStyle/>
                    <a:p>
                      <a:endParaRPr lang="en-US" dirty="0"/>
                    </a:p>
                  </a:txBody>
                  <a:tcPr/>
                </a:tc>
                <a:extLst>
                  <a:ext uri="{0D108BD9-81ED-4DB2-BD59-A6C34878D82A}">
                    <a16:rowId xmlns:a16="http://schemas.microsoft.com/office/drawing/2014/main" val="3445560679"/>
                  </a:ext>
                </a:extLst>
              </a:tr>
            </a:tbl>
          </a:graphicData>
        </a:graphic>
      </p:graphicFrame>
      <p:sp>
        <p:nvSpPr>
          <p:cNvPr id="3" name="Textfeld 2"/>
          <p:cNvSpPr txBox="1"/>
          <p:nvPr/>
        </p:nvSpPr>
        <p:spPr>
          <a:xfrm>
            <a:off x="11117943" y="6311287"/>
            <a:ext cx="889350" cy="369332"/>
          </a:xfrm>
          <a:prstGeom prst="rect">
            <a:avLst/>
          </a:prstGeom>
          <a:noFill/>
        </p:spPr>
        <p:txBody>
          <a:bodyPr wrap="square" rtlCol="0">
            <a:spAutoFit/>
          </a:bodyPr>
          <a:lstStyle/>
          <a:p>
            <a:pPr algn="r"/>
            <a:r>
              <a:rPr lang="en-US" dirty="0" smtClean="0"/>
              <a:t>x10</a:t>
            </a:r>
            <a:r>
              <a:rPr lang="en-US" baseline="30000" dirty="0" smtClean="0"/>
              <a:t>9</a:t>
            </a:r>
            <a:endParaRPr lang="en-US" baseline="30000" dirty="0"/>
          </a:p>
        </p:txBody>
      </p:sp>
    </p:spTree>
    <p:extLst>
      <p:ext uri="{BB962C8B-B14F-4D97-AF65-F5344CB8AC3E}">
        <p14:creationId xmlns:p14="http://schemas.microsoft.com/office/powerpoint/2010/main" val="624464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Props1.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2.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3.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AD93C57-A7ED-44E6-88BF-DA3984EE19E6}">
  <ds:schemaRefs>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0689c177-5e19-464b-8532-40aa8fde3a94"/>
    <ds:schemaRef ds:uri="06814371-4dd9-40ea-9cc7-40b39613c6ae"/>
    <ds:schemaRef ds:uri="http://purl.org/dc/dcmitype/"/>
    <ds:schemaRef ds:uri="http://schemas.microsoft.com/office/infopath/2007/PartnerControls"/>
    <ds:schemaRef ds:uri="749ef8e9-4186-4c55-b2d4-b1c3f2fa9400"/>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1343</Words>
  <Application>Microsoft Office PowerPoint</Application>
  <PresentationFormat>Breitbild</PresentationFormat>
  <Paragraphs>210</Paragraphs>
  <Slides>16</Slides>
  <Notes>16</Notes>
  <HiddenSlides>4</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16</vt:i4>
      </vt:variant>
    </vt:vector>
  </HeadingPairs>
  <TitlesOfParts>
    <vt:vector size="25" baseType="lpstr">
      <vt:lpstr>Arial</vt:lpstr>
      <vt:lpstr>Calibri</vt:lpstr>
      <vt:lpstr>Calibri Light</vt:lpstr>
      <vt:lpstr>Courier New</vt:lpstr>
      <vt:lpstr>Segoe UI Light</vt:lpstr>
      <vt:lpstr>Tahoma</vt:lpstr>
      <vt:lpstr>Wingdings</vt:lpstr>
      <vt:lpstr>Office Theme</vt:lpstr>
      <vt:lpstr>IIASA alternatives</vt:lpstr>
      <vt:lpstr>Modeling Europe’s role in the global LNG market 2040 balancing decarbonization goals, energy security, and geopolitical tensions</vt:lpstr>
      <vt:lpstr>Topics based on the review by Anne</vt:lpstr>
      <vt:lpstr>1. General feedback on the text (main comments)</vt:lpstr>
      <vt:lpstr>2. Specific discussion of the three proposed research questions</vt:lpstr>
      <vt:lpstr>3. Topics of the literature survey (suggestions)</vt:lpstr>
      <vt:lpstr>Next steps </vt:lpstr>
      <vt:lpstr>How, in terms of import volumes from regions and associated supply costs, will  Europe meet its expected LNG demand in 2040 given increased global LNG demand driven primarily by developing countries? (RQ1)</vt:lpstr>
      <vt:lpstr>How, in terms of import volumes from regions and associated supply costs, will  Europe meet its expected LNG demand in 2040 given increased global LNG demand driven primarily by developing countries? (RQ1)</vt:lpstr>
      <vt:lpstr>Which impact will geopolitical tensions between importing and exporting regions have on  the European LNG supply if global LNG trade is prone to be used as a political weapon?</vt:lpstr>
      <vt:lpstr>Which impact will geopolitical tensions between importing and exporting regions have on  the European LNG supply if global LNG trade is prone to be used as a political weapon?</vt:lpstr>
      <vt:lpstr>Which impact will geopolitical tensions between importing and exporting regions have on  the European LNG supply if global LNG trade is prone to be used as a political weapon?</vt:lpstr>
      <vt:lpstr>Which impact will geopolitical tensions between importing and exporting regions have on  the European LNG supply if global LNG trade is prone to be used as a political weapon?</vt:lpstr>
      <vt:lpstr>Against this background and with a view to a possible cultural change regarding carbon capture  and storage (CCS), the question arises as to whether European domestic gas production combined with CCS can be part of the solution for covering the demand in a decarbonized European energy system.</vt:lpstr>
      <vt:lpstr>Against this background and with a view to a possible cultural change regarding carbon capture  and storage (CCS), the question arises as to whether European domestic gas production combined with CCS can be part of the solution for covering the demand in a decarbonized European energy system.</vt:lpstr>
      <vt:lpstr>In a potentially oversupplied global LNG market, which regions will be most affected in the longer term in terms of export volumes and supply costs?</vt:lpstr>
      <vt:lpstr>Next steps / next meeting 17th Jan (10:15 – 11:15)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465</cp:revision>
  <cp:lastPrinted>2021-09-07T07:42:17Z</cp:lastPrinted>
  <dcterms:created xsi:type="dcterms:W3CDTF">2019-05-17T07:14:44Z</dcterms:created>
  <dcterms:modified xsi:type="dcterms:W3CDTF">2024-01-08T11:31:17Z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