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handoutMasterIdLst>
    <p:handoutMasterId r:id="rId36"/>
  </p:handoutMasterIdLst>
  <p:sldIdLst>
    <p:sldId id="256" r:id="rId2"/>
    <p:sldId id="328" r:id="rId3"/>
    <p:sldId id="260" r:id="rId4"/>
    <p:sldId id="329" r:id="rId5"/>
    <p:sldId id="357" r:id="rId6"/>
    <p:sldId id="330" r:id="rId7"/>
    <p:sldId id="361" r:id="rId8"/>
    <p:sldId id="332" r:id="rId9"/>
    <p:sldId id="356" r:id="rId10"/>
    <p:sldId id="346" r:id="rId11"/>
    <p:sldId id="362" r:id="rId12"/>
    <p:sldId id="347" r:id="rId13"/>
    <p:sldId id="358" r:id="rId14"/>
    <p:sldId id="334" r:id="rId15"/>
    <p:sldId id="355" r:id="rId16"/>
    <p:sldId id="333" r:id="rId17"/>
    <p:sldId id="336" r:id="rId18"/>
    <p:sldId id="337" r:id="rId19"/>
    <p:sldId id="345" r:id="rId20"/>
    <p:sldId id="354" r:id="rId21"/>
    <p:sldId id="335" r:id="rId22"/>
    <p:sldId id="350" r:id="rId23"/>
    <p:sldId id="351" r:id="rId24"/>
    <p:sldId id="265" r:id="rId25"/>
    <p:sldId id="365" r:id="rId26"/>
    <p:sldId id="359" r:id="rId27"/>
    <p:sldId id="344" r:id="rId28"/>
    <p:sldId id="364" r:id="rId29"/>
    <p:sldId id="363" r:id="rId30"/>
    <p:sldId id="341" r:id="rId31"/>
    <p:sldId id="343" r:id="rId32"/>
    <p:sldId id="340" r:id="rId33"/>
    <p:sldId id="339" r:id="rId34"/>
  </p:sldIdLst>
  <p:sldSz cx="9144000" cy="5143500" type="screen16x9"/>
  <p:notesSz cx="6858000" cy="9144000"/>
  <p:defaultText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628A"/>
    <a:srgbClr val="00509E"/>
    <a:srgbClr val="9DB7E1"/>
    <a:srgbClr val="6096D0"/>
    <a:srgbClr val="0D3475"/>
    <a:srgbClr val="BBAC7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196" autoAdjust="0"/>
  </p:normalViewPr>
  <p:slideViewPr>
    <p:cSldViewPr snapToGrid="0" snapToObjects="1">
      <p:cViewPr varScale="1">
        <p:scale>
          <a:sx n="167" d="100"/>
          <a:sy n="167" d="100"/>
        </p:scale>
        <p:origin x="2309" y="12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8DA56F-183D-08C0-9260-756867897F5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F85CEBF2-B56B-27C5-484A-1E589CDC3F6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CA7064-5B80-45BE-AD7F-94B91AA531B3}" type="datetimeFigureOut">
              <a:rPr lang="en-GB" smtClean="0"/>
              <a:t>03/06/2024</a:t>
            </a:fld>
            <a:endParaRPr lang="en-GB"/>
          </a:p>
        </p:txBody>
      </p:sp>
      <p:sp>
        <p:nvSpPr>
          <p:cNvPr id="4" name="Footer Placeholder 3">
            <a:extLst>
              <a:ext uri="{FF2B5EF4-FFF2-40B4-BE49-F238E27FC236}">
                <a16:creationId xmlns:a16="http://schemas.microsoft.com/office/drawing/2014/main" id="{C00F3976-45A5-9D36-3D20-24F8618585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E8079FD-75D6-9B70-57C2-657739F401C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AC515D1-14FD-4307-8CDC-F519300B50B0}" type="slidenum">
              <a:rPr lang="en-GB" smtClean="0"/>
              <a:t>‹#›</a:t>
            </a:fld>
            <a:endParaRPr lang="en-GB"/>
          </a:p>
        </p:txBody>
      </p:sp>
    </p:spTree>
    <p:extLst>
      <p:ext uri="{BB962C8B-B14F-4D97-AF65-F5344CB8AC3E}">
        <p14:creationId xmlns:p14="http://schemas.microsoft.com/office/powerpoint/2010/main" val="32258698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6C1F71-D849-4C01-B67C-D77DDAE896B7}" type="datetimeFigureOut">
              <a:rPr lang="nb-NO" smtClean="0"/>
              <a:t>03.06.2024</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2029AA-CEEB-4A64-930E-41A3487D91A9}" type="slidenum">
              <a:rPr lang="nb-NO" smtClean="0"/>
              <a:t>‹#›</a:t>
            </a:fld>
            <a:endParaRPr lang="nb-NO"/>
          </a:p>
        </p:txBody>
      </p:sp>
    </p:spTree>
    <p:extLst>
      <p:ext uri="{BB962C8B-B14F-4D97-AF65-F5344CB8AC3E}">
        <p14:creationId xmlns:p14="http://schemas.microsoft.com/office/powerpoint/2010/main" val="3021331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C2029AA-CEEB-4A64-930E-41A3487D91A9}" type="slidenum">
              <a:rPr lang="nb-NO" smtClean="0"/>
              <a:t>1</a:t>
            </a:fld>
            <a:endParaRPr lang="nb-NO"/>
          </a:p>
        </p:txBody>
      </p:sp>
    </p:spTree>
    <p:extLst>
      <p:ext uri="{BB962C8B-B14F-4D97-AF65-F5344CB8AC3E}">
        <p14:creationId xmlns:p14="http://schemas.microsoft.com/office/powerpoint/2010/main" val="2971483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8">
            <a:extLst>
              <a:ext uri="{FF2B5EF4-FFF2-40B4-BE49-F238E27FC236}">
                <a16:creationId xmlns:a16="http://schemas.microsoft.com/office/drawing/2014/main" id="{5A5EEE32-DB02-EC75-3A17-55FD2F85779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57263" algn="l"/>
                <a:tab pos="1914525" algn="l"/>
                <a:tab pos="2871788" algn="l"/>
                <a:tab pos="3829050" algn="l"/>
                <a:tab pos="4786313" algn="l"/>
                <a:tab pos="5743575" algn="l"/>
                <a:tab pos="6700838" algn="l"/>
                <a:tab pos="7658100" algn="l"/>
                <a:tab pos="8615363" algn="l"/>
                <a:tab pos="9572625" algn="l"/>
                <a:tab pos="1052988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57263" algn="l"/>
                <a:tab pos="1914525" algn="l"/>
                <a:tab pos="2871788" algn="l"/>
                <a:tab pos="3829050" algn="l"/>
                <a:tab pos="4786313" algn="l"/>
                <a:tab pos="5743575" algn="l"/>
                <a:tab pos="6700838" algn="l"/>
                <a:tab pos="7658100" algn="l"/>
                <a:tab pos="8615363" algn="l"/>
                <a:tab pos="9572625" algn="l"/>
                <a:tab pos="1052988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57263" algn="l"/>
                <a:tab pos="1914525" algn="l"/>
                <a:tab pos="2871788" algn="l"/>
                <a:tab pos="3829050" algn="l"/>
                <a:tab pos="4786313" algn="l"/>
                <a:tab pos="5743575" algn="l"/>
                <a:tab pos="6700838" algn="l"/>
                <a:tab pos="7658100" algn="l"/>
                <a:tab pos="8615363" algn="l"/>
                <a:tab pos="9572625" algn="l"/>
                <a:tab pos="1052988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57263" algn="l"/>
                <a:tab pos="1914525" algn="l"/>
                <a:tab pos="2871788" algn="l"/>
                <a:tab pos="3829050" algn="l"/>
                <a:tab pos="4786313" algn="l"/>
                <a:tab pos="5743575" algn="l"/>
                <a:tab pos="6700838" algn="l"/>
                <a:tab pos="7658100" algn="l"/>
                <a:tab pos="8615363" algn="l"/>
                <a:tab pos="9572625" algn="l"/>
                <a:tab pos="1052988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57263" algn="l"/>
                <a:tab pos="1914525" algn="l"/>
                <a:tab pos="2871788" algn="l"/>
                <a:tab pos="3829050" algn="l"/>
                <a:tab pos="4786313" algn="l"/>
                <a:tab pos="5743575" algn="l"/>
                <a:tab pos="6700838" algn="l"/>
                <a:tab pos="7658100" algn="l"/>
                <a:tab pos="8615363" algn="l"/>
                <a:tab pos="9572625" algn="l"/>
                <a:tab pos="1052988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57263" algn="l"/>
                <a:tab pos="1914525" algn="l"/>
                <a:tab pos="2871788" algn="l"/>
                <a:tab pos="3829050" algn="l"/>
                <a:tab pos="4786313" algn="l"/>
                <a:tab pos="5743575" algn="l"/>
                <a:tab pos="6700838" algn="l"/>
                <a:tab pos="7658100" algn="l"/>
                <a:tab pos="8615363" algn="l"/>
                <a:tab pos="9572625" algn="l"/>
                <a:tab pos="1052988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57263" algn="l"/>
                <a:tab pos="1914525" algn="l"/>
                <a:tab pos="2871788" algn="l"/>
                <a:tab pos="3829050" algn="l"/>
                <a:tab pos="4786313" algn="l"/>
                <a:tab pos="5743575" algn="l"/>
                <a:tab pos="6700838" algn="l"/>
                <a:tab pos="7658100" algn="l"/>
                <a:tab pos="8615363" algn="l"/>
                <a:tab pos="9572625" algn="l"/>
                <a:tab pos="1052988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57263" algn="l"/>
                <a:tab pos="1914525" algn="l"/>
                <a:tab pos="2871788" algn="l"/>
                <a:tab pos="3829050" algn="l"/>
                <a:tab pos="4786313" algn="l"/>
                <a:tab pos="5743575" algn="l"/>
                <a:tab pos="6700838" algn="l"/>
                <a:tab pos="7658100" algn="l"/>
                <a:tab pos="8615363" algn="l"/>
                <a:tab pos="9572625" algn="l"/>
                <a:tab pos="1052988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57263" algn="l"/>
                <a:tab pos="1914525" algn="l"/>
                <a:tab pos="2871788" algn="l"/>
                <a:tab pos="3829050" algn="l"/>
                <a:tab pos="4786313" algn="l"/>
                <a:tab pos="5743575" algn="l"/>
                <a:tab pos="6700838" algn="l"/>
                <a:tab pos="7658100" algn="l"/>
                <a:tab pos="8615363" algn="l"/>
                <a:tab pos="9572625" algn="l"/>
                <a:tab pos="10529888" algn="l"/>
              </a:tabLst>
              <a:defRPr sz="1200">
                <a:solidFill>
                  <a:srgbClr val="000000"/>
                </a:solidFill>
                <a:latin typeface="Times New Roman" panose="02020603050405020304" pitchFamily="18" charset="0"/>
              </a:defRPr>
            </a:lvl9pPr>
          </a:lstStyle>
          <a:p>
            <a:pPr>
              <a:spcBef>
                <a:spcPts val="25"/>
              </a:spcBef>
              <a:buClrTx/>
              <a:buFontTx/>
              <a:buNone/>
            </a:pPr>
            <a:fld id="{B287C444-4294-438A-9A4C-2D6D59E00577}" type="slidenum">
              <a:rPr lang="en-US" altLang="en-US" smtClean="0">
                <a:latin typeface="Verdana" panose="020B0604030504040204" pitchFamily="34" charset="0"/>
              </a:rPr>
              <a:pPr>
                <a:spcBef>
                  <a:spcPts val="25"/>
                </a:spcBef>
                <a:buClrTx/>
                <a:buFontTx/>
                <a:buNone/>
              </a:pPr>
              <a:t>2</a:t>
            </a:fld>
            <a:endParaRPr lang="en-US" altLang="en-US">
              <a:latin typeface="Verdana" panose="020B0604030504040204" pitchFamily="34" charset="0"/>
            </a:endParaRPr>
          </a:p>
        </p:txBody>
      </p:sp>
      <p:sp>
        <p:nvSpPr>
          <p:cNvPr id="11267" name="Text Box 1">
            <a:extLst>
              <a:ext uri="{FF2B5EF4-FFF2-40B4-BE49-F238E27FC236}">
                <a16:creationId xmlns:a16="http://schemas.microsoft.com/office/drawing/2014/main" id="{CF92DF56-13FE-9F49-D702-0880A742FCFA}"/>
              </a:ext>
            </a:extLst>
          </p:cNvPr>
          <p:cNvSpPr txBox="1">
            <a:spLocks noChangeArrowheads="1"/>
          </p:cNvSpPr>
          <p:nvPr/>
        </p:nvSpPr>
        <p:spPr bwMode="auto">
          <a:xfrm>
            <a:off x="3865563" y="9423400"/>
            <a:ext cx="2954337"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760" tIns="47880" rIns="95760" bIns="4788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2871788" algn="l"/>
                <a:tab pos="3829050" algn="l"/>
                <a:tab pos="4786313" algn="l"/>
                <a:tab pos="5743575" algn="l"/>
                <a:tab pos="6700838" algn="l"/>
                <a:tab pos="7658100" algn="l"/>
                <a:tab pos="8615363" algn="l"/>
                <a:tab pos="9572625" algn="l"/>
                <a:tab pos="1052988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2871788" algn="l"/>
                <a:tab pos="3829050" algn="l"/>
                <a:tab pos="4786313" algn="l"/>
                <a:tab pos="5743575" algn="l"/>
                <a:tab pos="6700838" algn="l"/>
                <a:tab pos="7658100" algn="l"/>
                <a:tab pos="8615363" algn="l"/>
                <a:tab pos="9572625" algn="l"/>
                <a:tab pos="1052988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2871788" algn="l"/>
                <a:tab pos="3829050" algn="l"/>
                <a:tab pos="4786313" algn="l"/>
                <a:tab pos="5743575" algn="l"/>
                <a:tab pos="6700838" algn="l"/>
                <a:tab pos="7658100" algn="l"/>
                <a:tab pos="8615363" algn="l"/>
                <a:tab pos="9572625" algn="l"/>
                <a:tab pos="1052988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2871788" algn="l"/>
                <a:tab pos="3829050" algn="l"/>
                <a:tab pos="4786313" algn="l"/>
                <a:tab pos="5743575" algn="l"/>
                <a:tab pos="6700838" algn="l"/>
                <a:tab pos="7658100" algn="l"/>
                <a:tab pos="8615363" algn="l"/>
                <a:tab pos="9572625" algn="l"/>
                <a:tab pos="1052988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2871788" algn="l"/>
                <a:tab pos="3829050" algn="l"/>
                <a:tab pos="4786313" algn="l"/>
                <a:tab pos="5743575" algn="l"/>
                <a:tab pos="6700838" algn="l"/>
                <a:tab pos="7658100" algn="l"/>
                <a:tab pos="8615363" algn="l"/>
                <a:tab pos="9572625" algn="l"/>
                <a:tab pos="1052988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2871788" algn="l"/>
                <a:tab pos="3829050" algn="l"/>
                <a:tab pos="4786313" algn="l"/>
                <a:tab pos="5743575" algn="l"/>
                <a:tab pos="6700838" algn="l"/>
                <a:tab pos="7658100" algn="l"/>
                <a:tab pos="8615363" algn="l"/>
                <a:tab pos="9572625" algn="l"/>
                <a:tab pos="1052988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2871788" algn="l"/>
                <a:tab pos="3829050" algn="l"/>
                <a:tab pos="4786313" algn="l"/>
                <a:tab pos="5743575" algn="l"/>
                <a:tab pos="6700838" algn="l"/>
                <a:tab pos="7658100" algn="l"/>
                <a:tab pos="8615363" algn="l"/>
                <a:tab pos="9572625" algn="l"/>
                <a:tab pos="1052988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2871788" algn="l"/>
                <a:tab pos="3829050" algn="l"/>
                <a:tab pos="4786313" algn="l"/>
                <a:tab pos="5743575" algn="l"/>
                <a:tab pos="6700838" algn="l"/>
                <a:tab pos="7658100" algn="l"/>
                <a:tab pos="8615363" algn="l"/>
                <a:tab pos="9572625" algn="l"/>
                <a:tab pos="1052988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2871788" algn="l"/>
                <a:tab pos="3829050" algn="l"/>
                <a:tab pos="4786313" algn="l"/>
                <a:tab pos="5743575" algn="l"/>
                <a:tab pos="6700838" algn="l"/>
                <a:tab pos="7658100" algn="l"/>
                <a:tab pos="8615363" algn="l"/>
                <a:tab pos="9572625" algn="l"/>
                <a:tab pos="10529888" algn="l"/>
              </a:tabLst>
              <a:defRPr sz="1200">
                <a:solidFill>
                  <a:srgbClr val="000000"/>
                </a:solidFill>
                <a:latin typeface="Times New Roman" panose="02020603050405020304" pitchFamily="18" charset="0"/>
              </a:defRPr>
            </a:lvl9pPr>
          </a:lstStyle>
          <a:p>
            <a:pPr algn="r" eaLnBrk="1" hangingPunct="1">
              <a:spcBef>
                <a:spcPts val="25"/>
              </a:spcBef>
              <a:spcAft>
                <a:spcPts val="25"/>
              </a:spcAft>
              <a:buClrTx/>
              <a:buFontTx/>
              <a:buNone/>
            </a:pPr>
            <a:fld id="{5BA68DAD-35E0-4910-8FC1-A29D33E982E6}" type="slidenum">
              <a:rPr lang="en-US" altLang="en-US">
                <a:latin typeface="Verdana" panose="020B0604030504040204" pitchFamily="34" charset="0"/>
              </a:rPr>
              <a:pPr algn="r" eaLnBrk="1" hangingPunct="1">
                <a:spcBef>
                  <a:spcPts val="25"/>
                </a:spcBef>
                <a:spcAft>
                  <a:spcPts val="25"/>
                </a:spcAft>
                <a:buClrTx/>
                <a:buFontTx/>
                <a:buNone/>
              </a:pPr>
              <a:t>2</a:t>
            </a:fld>
            <a:endParaRPr lang="en-US" altLang="en-US">
              <a:latin typeface="Verdana" panose="020B0604030504040204" pitchFamily="34" charset="0"/>
            </a:endParaRPr>
          </a:p>
        </p:txBody>
      </p:sp>
      <p:sp>
        <p:nvSpPr>
          <p:cNvPr id="11268" name="Rectangle 2">
            <a:extLst>
              <a:ext uri="{FF2B5EF4-FFF2-40B4-BE49-F238E27FC236}">
                <a16:creationId xmlns:a16="http://schemas.microsoft.com/office/drawing/2014/main" id="{D5A5E9E4-C38D-BCFD-57EA-DBA41373D7DB}"/>
              </a:ext>
            </a:extLst>
          </p:cNvPr>
          <p:cNvSpPr>
            <a:spLocks noGrp="1" noRot="1" noChangeAspect="1" noChangeArrowheads="1" noTextEdit="1"/>
          </p:cNvSpPr>
          <p:nvPr>
            <p:ph type="sldImg"/>
          </p:nvPr>
        </p:nvSpPr>
        <p:spPr>
          <a:xfrm>
            <a:off x="458788" y="719138"/>
            <a:ext cx="6400800" cy="360203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9" name="Text Box 3">
            <a:extLst>
              <a:ext uri="{FF2B5EF4-FFF2-40B4-BE49-F238E27FC236}">
                <a16:creationId xmlns:a16="http://schemas.microsoft.com/office/drawing/2014/main" id="{33B190CD-48C6-B295-F5EE-F51EA4C70069}"/>
              </a:ext>
            </a:extLst>
          </p:cNvPr>
          <p:cNvSpPr txBox="1">
            <a:spLocks noChangeArrowheads="1"/>
          </p:cNvSpPr>
          <p:nvPr/>
        </p:nvSpPr>
        <p:spPr bwMode="auto">
          <a:xfrm>
            <a:off x="974725" y="4559300"/>
            <a:ext cx="5365750" cy="432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25"/>
              </a:spcBef>
              <a:spcAft>
                <a:spcPts val="25"/>
              </a:spcAft>
              <a:buClr>
                <a:srgbClr val="000000"/>
              </a:buClr>
              <a:buSzPct val="100000"/>
              <a:buFont typeface="Times New Roman" panose="02020603050405020304" pitchFamily="18" charset="0"/>
              <a:buNone/>
            </a:pPr>
            <a:endParaRPr lang="en-US" altLang="en-US"/>
          </a:p>
        </p:txBody>
      </p:sp>
      <p:sp>
        <p:nvSpPr>
          <p:cNvPr id="11270" name="Rectangle 4">
            <a:extLst>
              <a:ext uri="{FF2B5EF4-FFF2-40B4-BE49-F238E27FC236}">
                <a16:creationId xmlns:a16="http://schemas.microsoft.com/office/drawing/2014/main" id="{9BDD2A8D-505B-DE60-9FFE-F62378544941}"/>
              </a:ext>
            </a:extLst>
          </p:cNvPr>
          <p:cNvSpPr>
            <a:spLocks noGrp="1" noChangeArrowheads="1"/>
          </p:cNvSpPr>
          <p:nvPr>
            <p:ph type="body" idx="1"/>
          </p:nvPr>
        </p:nvSpPr>
        <p:spPr>
          <a:xfrm>
            <a:off x="908050" y="4710113"/>
            <a:ext cx="5003800" cy="4465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8">
            <a:extLst>
              <a:ext uri="{FF2B5EF4-FFF2-40B4-BE49-F238E27FC236}">
                <a16:creationId xmlns:a16="http://schemas.microsoft.com/office/drawing/2014/main" id="{2B575591-892A-8F61-D263-FB9B4B66BB6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57263" algn="l"/>
                <a:tab pos="1914525" algn="l"/>
                <a:tab pos="2871788" algn="l"/>
                <a:tab pos="3829050" algn="l"/>
                <a:tab pos="4786313" algn="l"/>
                <a:tab pos="5743575" algn="l"/>
                <a:tab pos="6700838" algn="l"/>
                <a:tab pos="7658100" algn="l"/>
                <a:tab pos="8615363" algn="l"/>
                <a:tab pos="9572625" algn="l"/>
                <a:tab pos="1052988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57263" algn="l"/>
                <a:tab pos="1914525" algn="l"/>
                <a:tab pos="2871788" algn="l"/>
                <a:tab pos="3829050" algn="l"/>
                <a:tab pos="4786313" algn="l"/>
                <a:tab pos="5743575" algn="l"/>
                <a:tab pos="6700838" algn="l"/>
                <a:tab pos="7658100" algn="l"/>
                <a:tab pos="8615363" algn="l"/>
                <a:tab pos="9572625" algn="l"/>
                <a:tab pos="1052988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57263" algn="l"/>
                <a:tab pos="1914525" algn="l"/>
                <a:tab pos="2871788" algn="l"/>
                <a:tab pos="3829050" algn="l"/>
                <a:tab pos="4786313" algn="l"/>
                <a:tab pos="5743575" algn="l"/>
                <a:tab pos="6700838" algn="l"/>
                <a:tab pos="7658100" algn="l"/>
                <a:tab pos="8615363" algn="l"/>
                <a:tab pos="9572625" algn="l"/>
                <a:tab pos="1052988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57263" algn="l"/>
                <a:tab pos="1914525" algn="l"/>
                <a:tab pos="2871788" algn="l"/>
                <a:tab pos="3829050" algn="l"/>
                <a:tab pos="4786313" algn="l"/>
                <a:tab pos="5743575" algn="l"/>
                <a:tab pos="6700838" algn="l"/>
                <a:tab pos="7658100" algn="l"/>
                <a:tab pos="8615363" algn="l"/>
                <a:tab pos="9572625" algn="l"/>
                <a:tab pos="1052988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57263" algn="l"/>
                <a:tab pos="1914525" algn="l"/>
                <a:tab pos="2871788" algn="l"/>
                <a:tab pos="3829050" algn="l"/>
                <a:tab pos="4786313" algn="l"/>
                <a:tab pos="5743575" algn="l"/>
                <a:tab pos="6700838" algn="l"/>
                <a:tab pos="7658100" algn="l"/>
                <a:tab pos="8615363" algn="l"/>
                <a:tab pos="9572625" algn="l"/>
                <a:tab pos="1052988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57263" algn="l"/>
                <a:tab pos="1914525" algn="l"/>
                <a:tab pos="2871788" algn="l"/>
                <a:tab pos="3829050" algn="l"/>
                <a:tab pos="4786313" algn="l"/>
                <a:tab pos="5743575" algn="l"/>
                <a:tab pos="6700838" algn="l"/>
                <a:tab pos="7658100" algn="l"/>
                <a:tab pos="8615363" algn="l"/>
                <a:tab pos="9572625" algn="l"/>
                <a:tab pos="1052988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57263" algn="l"/>
                <a:tab pos="1914525" algn="l"/>
                <a:tab pos="2871788" algn="l"/>
                <a:tab pos="3829050" algn="l"/>
                <a:tab pos="4786313" algn="l"/>
                <a:tab pos="5743575" algn="l"/>
                <a:tab pos="6700838" algn="l"/>
                <a:tab pos="7658100" algn="l"/>
                <a:tab pos="8615363" algn="l"/>
                <a:tab pos="9572625" algn="l"/>
                <a:tab pos="1052988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57263" algn="l"/>
                <a:tab pos="1914525" algn="l"/>
                <a:tab pos="2871788" algn="l"/>
                <a:tab pos="3829050" algn="l"/>
                <a:tab pos="4786313" algn="l"/>
                <a:tab pos="5743575" algn="l"/>
                <a:tab pos="6700838" algn="l"/>
                <a:tab pos="7658100" algn="l"/>
                <a:tab pos="8615363" algn="l"/>
                <a:tab pos="9572625" algn="l"/>
                <a:tab pos="1052988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57263" algn="l"/>
                <a:tab pos="1914525" algn="l"/>
                <a:tab pos="2871788" algn="l"/>
                <a:tab pos="3829050" algn="l"/>
                <a:tab pos="4786313" algn="l"/>
                <a:tab pos="5743575" algn="l"/>
                <a:tab pos="6700838" algn="l"/>
                <a:tab pos="7658100" algn="l"/>
                <a:tab pos="8615363" algn="l"/>
                <a:tab pos="9572625" algn="l"/>
                <a:tab pos="10529888" algn="l"/>
              </a:tabLst>
              <a:defRPr sz="1200">
                <a:solidFill>
                  <a:srgbClr val="000000"/>
                </a:solidFill>
                <a:latin typeface="Times New Roman" panose="02020603050405020304" pitchFamily="18" charset="0"/>
              </a:defRPr>
            </a:lvl9pPr>
          </a:lstStyle>
          <a:p>
            <a:pPr>
              <a:spcBef>
                <a:spcPts val="25"/>
              </a:spcBef>
              <a:buClrTx/>
              <a:buFontTx/>
              <a:buNone/>
            </a:pPr>
            <a:fld id="{3DFD8A64-14C3-41B1-BBB4-18977D133B42}" type="slidenum">
              <a:rPr lang="en-US" altLang="en-US" smtClean="0">
                <a:latin typeface="Verdana" panose="020B0604030504040204" pitchFamily="34" charset="0"/>
              </a:rPr>
              <a:pPr>
                <a:spcBef>
                  <a:spcPts val="25"/>
                </a:spcBef>
                <a:buClrTx/>
                <a:buFontTx/>
                <a:buNone/>
              </a:pPr>
              <a:t>3</a:t>
            </a:fld>
            <a:endParaRPr lang="en-US" altLang="en-US">
              <a:latin typeface="Verdana" panose="020B0604030504040204" pitchFamily="34" charset="0"/>
            </a:endParaRPr>
          </a:p>
        </p:txBody>
      </p:sp>
      <p:sp>
        <p:nvSpPr>
          <p:cNvPr id="15363" name="Text Box 1">
            <a:extLst>
              <a:ext uri="{FF2B5EF4-FFF2-40B4-BE49-F238E27FC236}">
                <a16:creationId xmlns:a16="http://schemas.microsoft.com/office/drawing/2014/main" id="{5431E2F9-5282-D04D-C4A0-686917C933F9}"/>
              </a:ext>
            </a:extLst>
          </p:cNvPr>
          <p:cNvSpPr txBox="1">
            <a:spLocks noChangeArrowheads="1"/>
          </p:cNvSpPr>
          <p:nvPr/>
        </p:nvSpPr>
        <p:spPr bwMode="auto">
          <a:xfrm>
            <a:off x="3865563" y="9423400"/>
            <a:ext cx="2954337"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760" tIns="47880" rIns="95760" bIns="4788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2871788" algn="l"/>
                <a:tab pos="3829050" algn="l"/>
                <a:tab pos="4786313" algn="l"/>
                <a:tab pos="5743575" algn="l"/>
                <a:tab pos="6700838" algn="l"/>
                <a:tab pos="7658100" algn="l"/>
                <a:tab pos="8615363" algn="l"/>
                <a:tab pos="9572625" algn="l"/>
                <a:tab pos="10529888"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2871788" algn="l"/>
                <a:tab pos="3829050" algn="l"/>
                <a:tab pos="4786313" algn="l"/>
                <a:tab pos="5743575" algn="l"/>
                <a:tab pos="6700838" algn="l"/>
                <a:tab pos="7658100" algn="l"/>
                <a:tab pos="8615363" algn="l"/>
                <a:tab pos="9572625" algn="l"/>
                <a:tab pos="10529888"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2871788" algn="l"/>
                <a:tab pos="3829050" algn="l"/>
                <a:tab pos="4786313" algn="l"/>
                <a:tab pos="5743575" algn="l"/>
                <a:tab pos="6700838" algn="l"/>
                <a:tab pos="7658100" algn="l"/>
                <a:tab pos="8615363" algn="l"/>
                <a:tab pos="9572625" algn="l"/>
                <a:tab pos="10529888"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2871788" algn="l"/>
                <a:tab pos="3829050" algn="l"/>
                <a:tab pos="4786313" algn="l"/>
                <a:tab pos="5743575" algn="l"/>
                <a:tab pos="6700838" algn="l"/>
                <a:tab pos="7658100" algn="l"/>
                <a:tab pos="8615363" algn="l"/>
                <a:tab pos="9572625" algn="l"/>
                <a:tab pos="10529888"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2871788" algn="l"/>
                <a:tab pos="3829050" algn="l"/>
                <a:tab pos="4786313" algn="l"/>
                <a:tab pos="5743575" algn="l"/>
                <a:tab pos="6700838" algn="l"/>
                <a:tab pos="7658100" algn="l"/>
                <a:tab pos="8615363" algn="l"/>
                <a:tab pos="9572625" algn="l"/>
                <a:tab pos="1052988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2871788" algn="l"/>
                <a:tab pos="3829050" algn="l"/>
                <a:tab pos="4786313" algn="l"/>
                <a:tab pos="5743575" algn="l"/>
                <a:tab pos="6700838" algn="l"/>
                <a:tab pos="7658100" algn="l"/>
                <a:tab pos="8615363" algn="l"/>
                <a:tab pos="9572625" algn="l"/>
                <a:tab pos="1052988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2871788" algn="l"/>
                <a:tab pos="3829050" algn="l"/>
                <a:tab pos="4786313" algn="l"/>
                <a:tab pos="5743575" algn="l"/>
                <a:tab pos="6700838" algn="l"/>
                <a:tab pos="7658100" algn="l"/>
                <a:tab pos="8615363" algn="l"/>
                <a:tab pos="9572625" algn="l"/>
                <a:tab pos="1052988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2871788" algn="l"/>
                <a:tab pos="3829050" algn="l"/>
                <a:tab pos="4786313" algn="l"/>
                <a:tab pos="5743575" algn="l"/>
                <a:tab pos="6700838" algn="l"/>
                <a:tab pos="7658100" algn="l"/>
                <a:tab pos="8615363" algn="l"/>
                <a:tab pos="9572625" algn="l"/>
                <a:tab pos="1052988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2871788" algn="l"/>
                <a:tab pos="3829050" algn="l"/>
                <a:tab pos="4786313" algn="l"/>
                <a:tab pos="5743575" algn="l"/>
                <a:tab pos="6700838" algn="l"/>
                <a:tab pos="7658100" algn="l"/>
                <a:tab pos="8615363" algn="l"/>
                <a:tab pos="9572625" algn="l"/>
                <a:tab pos="10529888" algn="l"/>
              </a:tabLst>
              <a:defRPr sz="1200">
                <a:solidFill>
                  <a:srgbClr val="000000"/>
                </a:solidFill>
                <a:latin typeface="Times New Roman" panose="02020603050405020304" pitchFamily="18" charset="0"/>
              </a:defRPr>
            </a:lvl9pPr>
          </a:lstStyle>
          <a:p>
            <a:pPr algn="r" eaLnBrk="1" hangingPunct="1">
              <a:spcBef>
                <a:spcPts val="25"/>
              </a:spcBef>
              <a:spcAft>
                <a:spcPts val="25"/>
              </a:spcAft>
              <a:buClrTx/>
              <a:buFontTx/>
              <a:buNone/>
            </a:pPr>
            <a:fld id="{79E2EEDD-8FC9-4CBA-8DFA-D41AFC3CCC5B}" type="slidenum">
              <a:rPr lang="en-US" altLang="en-US">
                <a:latin typeface="Verdana" panose="020B0604030504040204" pitchFamily="34" charset="0"/>
              </a:rPr>
              <a:pPr algn="r" eaLnBrk="1" hangingPunct="1">
                <a:spcBef>
                  <a:spcPts val="25"/>
                </a:spcBef>
                <a:spcAft>
                  <a:spcPts val="25"/>
                </a:spcAft>
                <a:buClrTx/>
                <a:buFontTx/>
                <a:buNone/>
              </a:pPr>
              <a:t>3</a:t>
            </a:fld>
            <a:endParaRPr lang="en-US" altLang="en-US">
              <a:latin typeface="Verdana" panose="020B0604030504040204" pitchFamily="34" charset="0"/>
            </a:endParaRPr>
          </a:p>
        </p:txBody>
      </p:sp>
      <p:sp>
        <p:nvSpPr>
          <p:cNvPr id="15364" name="Rectangle 2">
            <a:extLst>
              <a:ext uri="{FF2B5EF4-FFF2-40B4-BE49-F238E27FC236}">
                <a16:creationId xmlns:a16="http://schemas.microsoft.com/office/drawing/2014/main" id="{DD4659AD-E6A9-6997-D75F-9FDBC1292651}"/>
              </a:ext>
            </a:extLst>
          </p:cNvPr>
          <p:cNvSpPr>
            <a:spLocks noGrp="1" noRot="1" noChangeAspect="1" noChangeArrowheads="1" noTextEdit="1"/>
          </p:cNvSpPr>
          <p:nvPr>
            <p:ph type="sldImg"/>
          </p:nvPr>
        </p:nvSpPr>
        <p:spPr>
          <a:xfrm>
            <a:off x="458788" y="719138"/>
            <a:ext cx="6400800" cy="3602037"/>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5" name="Text Box 3">
            <a:extLst>
              <a:ext uri="{FF2B5EF4-FFF2-40B4-BE49-F238E27FC236}">
                <a16:creationId xmlns:a16="http://schemas.microsoft.com/office/drawing/2014/main" id="{C225C0D4-2C2A-8E24-8F10-AA481EC72298}"/>
              </a:ext>
            </a:extLst>
          </p:cNvPr>
          <p:cNvSpPr txBox="1">
            <a:spLocks noChangeArrowheads="1"/>
          </p:cNvSpPr>
          <p:nvPr/>
        </p:nvSpPr>
        <p:spPr bwMode="auto">
          <a:xfrm>
            <a:off x="974725" y="4559300"/>
            <a:ext cx="5365750" cy="432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25"/>
              </a:spcBef>
              <a:spcAft>
                <a:spcPts val="25"/>
              </a:spcAft>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z="2000" dirty="0"/>
              <a:t>- Europe: </a:t>
            </a:r>
            <a:r>
              <a:rPr lang="nb-NO" sz="2000" dirty="0" err="1"/>
              <a:t>Clean</a:t>
            </a:r>
            <a:r>
              <a:rPr lang="nb-NO" sz="2000" dirty="0"/>
              <a:t>, </a:t>
            </a:r>
            <a:r>
              <a:rPr lang="nb-NO" sz="2000" dirty="0" err="1"/>
              <a:t>secure</a:t>
            </a:r>
            <a:r>
              <a:rPr lang="nb-NO" sz="2000" dirty="0"/>
              <a:t> and </a:t>
            </a:r>
            <a:r>
              <a:rPr lang="nb-NO" sz="2000" dirty="0" err="1"/>
              <a:t>affordable</a:t>
            </a:r>
            <a:endParaRPr lang="nb-NO" sz="2000" dirty="0"/>
          </a:p>
          <a:p>
            <a:endParaRPr lang="nb-NO" sz="2000" dirty="0"/>
          </a:p>
          <a:p>
            <a:r>
              <a:rPr lang="nb-NO" sz="2000" dirty="0"/>
              <a:t>- </a:t>
            </a:r>
            <a:r>
              <a:rPr lang="nb-NO" sz="2000" dirty="0" err="1"/>
              <a:t>Globally</a:t>
            </a:r>
            <a:r>
              <a:rPr lang="nb-NO" sz="2000" dirty="0"/>
              <a:t>: at </a:t>
            </a:r>
            <a:r>
              <a:rPr lang="nb-NO" sz="2000" dirty="0" err="1"/>
              <a:t>the</a:t>
            </a:r>
            <a:r>
              <a:rPr lang="nb-NO" sz="2000" dirty="0"/>
              <a:t> </a:t>
            </a:r>
            <a:r>
              <a:rPr lang="nb-NO" sz="2000" dirty="0" err="1"/>
              <a:t>expense</a:t>
            </a:r>
            <a:r>
              <a:rPr lang="nb-NO" sz="2000" dirty="0"/>
              <a:t> </a:t>
            </a:r>
            <a:r>
              <a:rPr lang="nb-NO" sz="2000" dirty="0" err="1"/>
              <a:t>of</a:t>
            </a:r>
            <a:r>
              <a:rPr lang="nb-NO" sz="2000" dirty="0"/>
              <a:t> </a:t>
            </a:r>
            <a:r>
              <a:rPr lang="nb-NO" sz="2000" dirty="0" err="1"/>
              <a:t>equity</a:t>
            </a:r>
            <a:r>
              <a:rPr lang="nb-NO" sz="2000" dirty="0"/>
              <a:t> </a:t>
            </a:r>
          </a:p>
          <a:p>
            <a:endParaRPr lang="en-GB" dirty="0"/>
          </a:p>
        </p:txBody>
      </p:sp>
      <p:sp>
        <p:nvSpPr>
          <p:cNvPr id="4" name="Slide Number Placeholder 3"/>
          <p:cNvSpPr>
            <a:spLocks noGrp="1"/>
          </p:cNvSpPr>
          <p:nvPr>
            <p:ph type="sldNum" sz="quarter" idx="5"/>
          </p:nvPr>
        </p:nvSpPr>
        <p:spPr/>
        <p:txBody>
          <a:bodyPr/>
          <a:lstStyle/>
          <a:p>
            <a:fld id="{0C2029AA-CEEB-4A64-930E-41A3487D91A9}" type="slidenum">
              <a:rPr lang="nb-NO" smtClean="0"/>
              <a:t>6</a:t>
            </a:fld>
            <a:endParaRPr lang="nb-NO"/>
          </a:p>
        </p:txBody>
      </p:sp>
    </p:spTree>
    <p:extLst>
      <p:ext uri="{BB962C8B-B14F-4D97-AF65-F5344CB8AC3E}">
        <p14:creationId xmlns:p14="http://schemas.microsoft.com/office/powerpoint/2010/main" val="3147041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C2029AA-CEEB-4A64-930E-41A3487D91A9}" type="slidenum">
              <a:rPr lang="nb-NO" smtClean="0"/>
              <a:t>8</a:t>
            </a:fld>
            <a:endParaRPr lang="nb-NO"/>
          </a:p>
        </p:txBody>
      </p:sp>
    </p:spTree>
    <p:extLst>
      <p:ext uri="{BB962C8B-B14F-4D97-AF65-F5344CB8AC3E}">
        <p14:creationId xmlns:p14="http://schemas.microsoft.com/office/powerpoint/2010/main" val="3549827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solidFill>
                  <a:schemeClr val="accent3"/>
                </a:solidFill>
              </a:rPr>
            </a:br>
            <a:endParaRPr lang="en-GB" dirty="0"/>
          </a:p>
        </p:txBody>
      </p:sp>
      <p:sp>
        <p:nvSpPr>
          <p:cNvPr id="4" name="Slide Number Placeholder 3"/>
          <p:cNvSpPr>
            <a:spLocks noGrp="1"/>
          </p:cNvSpPr>
          <p:nvPr>
            <p:ph type="sldNum" sz="quarter" idx="5"/>
          </p:nvPr>
        </p:nvSpPr>
        <p:spPr/>
        <p:txBody>
          <a:bodyPr/>
          <a:lstStyle/>
          <a:p>
            <a:fld id="{0C2029AA-CEEB-4A64-930E-41A3487D91A9}" type="slidenum">
              <a:rPr lang="nb-NO" smtClean="0"/>
              <a:t>13</a:t>
            </a:fld>
            <a:endParaRPr lang="nb-NO"/>
          </a:p>
        </p:txBody>
      </p:sp>
    </p:spTree>
    <p:extLst>
      <p:ext uri="{BB962C8B-B14F-4D97-AF65-F5344CB8AC3E}">
        <p14:creationId xmlns:p14="http://schemas.microsoft.com/office/powerpoint/2010/main" val="2865670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00050" indent="-400050" algn="l">
              <a:buAutoNum type="romanLcParenR"/>
            </a:pPr>
            <a:r>
              <a:rPr lang="en-GB" sz="1800" b="0" i="0" u="none" strike="noStrike" baseline="0" dirty="0">
                <a:solidFill>
                  <a:srgbClr val="000000"/>
                </a:solidFill>
                <a:latin typeface="CharisSIL"/>
              </a:rPr>
              <a:t>We assume that Europe follows a strong diversification strategy in regions where LNG is imported from to reduce dependency on specific regions. </a:t>
            </a:r>
          </a:p>
          <a:p>
            <a:pPr marL="400050" indent="-400050" algn="l">
              <a:buAutoNum type="romanLcParenR"/>
            </a:pPr>
            <a:r>
              <a:rPr lang="en-GB" sz="1800" b="0" i="0" u="none" strike="noStrike" baseline="0" dirty="0">
                <a:latin typeface="CharisSIL"/>
              </a:rPr>
              <a:t>This case considers a situation where the delivered ex-ship costs of the Middle East region increase. Compared with the initial values of the two scenarios, the delivered ex-ship costs of Qatar, Oman, and Other Middle East are assumed to increase by +</a:t>
            </a:r>
            <a:r>
              <a:rPr lang="en-GB" sz="1800" b="0" i="0" u="none" strike="noStrike" baseline="0" dirty="0">
                <a:latin typeface="STIXMath-Regular"/>
              </a:rPr>
              <a:t>25%</a:t>
            </a:r>
            <a:r>
              <a:rPr lang="en-GB" sz="1800" b="0" i="0" u="none" strike="noStrike" baseline="0" dirty="0">
                <a:latin typeface="CharisSIL"/>
              </a:rPr>
              <a:t>. Notably, this particularly affects the costs of three regions that initially have relatively lower delivered ex-ship costs than other export regions. A current example of this case could be that piracy and other attacks along the transport routes of the exporters mentioned (e.g., Houthi attacks around the Bab al- Mandab Strait) increase the chartering and insurance costs of the LNG carriers.</a:t>
            </a:r>
          </a:p>
          <a:p>
            <a:pPr marL="400050" indent="-400050" algn="l">
              <a:buAutoNum type="romanLcParenR"/>
            </a:pPr>
            <a:r>
              <a:rPr lang="en-GB" sz="1800" b="0" i="0" u="none" strike="noStrike" baseline="0" dirty="0">
                <a:latin typeface="CharisSIL"/>
              </a:rPr>
              <a:t>The rapid increase in energy demand in the African continent is assumed to lead to an LNG market where no exports from African regions occur. Put differently, this case considers a situation where African LNG exporters prioritize African energy demand and do not participate in global trade.</a:t>
            </a:r>
          </a:p>
          <a:p>
            <a:pPr marL="400050" indent="-400050" algn="l">
              <a:buAutoNum type="romanLcParenR"/>
            </a:pPr>
            <a:r>
              <a:rPr lang="en-GB" sz="1800" b="0" i="0" u="none" strike="noStrike" baseline="0" dirty="0">
                <a:latin typeface="CharisSIL"/>
              </a:rPr>
              <a:t>This case considers the situation where the Panama canal is restricted. This increases, not only the delivered ex-ship costs of the trades passing through the Panama canal, but also those of all other trades (e.g., due to the scarcity of available LNG carriers). The increase in delivered ex-ship costs is assumed to be +</a:t>
            </a:r>
            <a:r>
              <a:rPr lang="en-GB" sz="1800" b="0" i="0" u="none" strike="noStrike" baseline="0" dirty="0">
                <a:latin typeface="STIXMath-Regular"/>
              </a:rPr>
              <a:t>33% </a:t>
            </a:r>
            <a:r>
              <a:rPr lang="en-GB" sz="1800" b="0" i="0" u="none" strike="noStrike" baseline="0" dirty="0">
                <a:latin typeface="CharisSIL"/>
              </a:rPr>
              <a:t>for those LNG flows passing through the Panama canal and +</a:t>
            </a:r>
            <a:r>
              <a:rPr lang="en-GB" sz="1800" b="0" i="0" u="none" strike="noStrike" baseline="0" dirty="0">
                <a:latin typeface="STIXMath-Regular"/>
              </a:rPr>
              <a:t>15% </a:t>
            </a:r>
            <a:r>
              <a:rPr lang="en-GB" sz="1800" b="0" i="0" u="none" strike="noStrike" baseline="0" dirty="0">
                <a:latin typeface="CharisSIL"/>
              </a:rPr>
              <a:t>for all the others. Notably, this case could reflect not only political tensions as a weapon but also the situation where low water levels as a result of climate change limit the number of ships and LNG carriers passing through the canal. This has already been observed in 2023.</a:t>
            </a:r>
          </a:p>
          <a:p>
            <a:pPr marL="400050" indent="-400050" algn="l">
              <a:buAutoNum type="romanLcParenR"/>
            </a:pPr>
            <a:r>
              <a:rPr lang="en-GB" sz="1800" b="0" i="0" u="none" strike="noStrike" baseline="0" dirty="0">
                <a:latin typeface="CharisSIL"/>
              </a:rPr>
              <a:t>In this case, LNG sent from Russia is allowed only to Asian regions. This case takes into account the situation where Russia and Asia (e.g. China and India) intensify their cooperation and thus strengthen their LNG trade.</a:t>
            </a:r>
            <a:endParaRPr lang="en-GB" dirty="0"/>
          </a:p>
        </p:txBody>
      </p:sp>
      <p:sp>
        <p:nvSpPr>
          <p:cNvPr id="4" name="Slide Number Placeholder 3"/>
          <p:cNvSpPr>
            <a:spLocks noGrp="1"/>
          </p:cNvSpPr>
          <p:nvPr>
            <p:ph type="sldNum" sz="quarter" idx="5"/>
          </p:nvPr>
        </p:nvSpPr>
        <p:spPr/>
        <p:txBody>
          <a:bodyPr/>
          <a:lstStyle/>
          <a:p>
            <a:fld id="{0C2029AA-CEEB-4A64-930E-41A3487D91A9}" type="slidenum">
              <a:rPr lang="nb-NO" smtClean="0"/>
              <a:t>16</a:t>
            </a:fld>
            <a:endParaRPr lang="nb-NO"/>
          </a:p>
        </p:txBody>
      </p:sp>
    </p:spTree>
    <p:extLst>
      <p:ext uri="{BB962C8B-B14F-4D97-AF65-F5344CB8AC3E}">
        <p14:creationId xmlns:p14="http://schemas.microsoft.com/office/powerpoint/2010/main" val="3864810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1114753" y="2008061"/>
            <a:ext cx="7772400" cy="675821"/>
          </a:xfrm>
        </p:spPr>
        <p:txBody>
          <a:bodyPr anchor="t" anchorCtr="0"/>
          <a:lstStyle/>
          <a:p>
            <a:r>
              <a:rPr lang="nb-NO" dirty="0"/>
              <a:t>Klikk for å redigere tittelstil</a:t>
            </a:r>
          </a:p>
        </p:txBody>
      </p:sp>
      <p:sp>
        <p:nvSpPr>
          <p:cNvPr id="3" name="Undertittel 2"/>
          <p:cNvSpPr>
            <a:spLocks noGrp="1"/>
          </p:cNvSpPr>
          <p:nvPr>
            <p:ph type="subTitle" idx="1"/>
          </p:nvPr>
        </p:nvSpPr>
        <p:spPr>
          <a:xfrm>
            <a:off x="1114753" y="2733866"/>
            <a:ext cx="7772400" cy="131445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dirty="0"/>
              <a:t>Klikk for å redigere undertittelstil i malen</a:t>
            </a:r>
          </a:p>
        </p:txBody>
      </p:sp>
    </p:spTree>
    <p:extLst>
      <p:ext uri="{BB962C8B-B14F-4D97-AF65-F5344CB8AC3E}">
        <p14:creationId xmlns:p14="http://schemas.microsoft.com/office/powerpoint/2010/main" val="1000159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1983850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400" y="205979"/>
            <a:ext cx="2057400" cy="4388644"/>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1016000" y="205979"/>
            <a:ext cx="5461000" cy="4388644"/>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3031831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218979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7" name="Plassholder for lysbildenummer 5"/>
          <p:cNvSpPr txBox="1">
            <a:spLocks/>
          </p:cNvSpPr>
          <p:nvPr userDrawn="1"/>
        </p:nvSpPr>
        <p:spPr>
          <a:xfrm>
            <a:off x="-1" y="4815936"/>
            <a:ext cx="640523" cy="273844"/>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b="1" i="0" smtClean="0">
                <a:latin typeface="Arial"/>
                <a:cs typeface="Arial"/>
              </a:rPr>
              <a:pPr algn="ctr"/>
              <a:t>‹#›</a:t>
            </a:fld>
            <a:endParaRPr lang="nb-NO" b="1" i="0" dirty="0">
              <a:latin typeface="Arial"/>
              <a:cs typeface="Arial"/>
            </a:endParaRPr>
          </a:p>
        </p:txBody>
      </p:sp>
      <p:sp>
        <p:nvSpPr>
          <p:cNvPr id="5" name="Tittel 1">
            <a:extLst>
              <a:ext uri="{FF2B5EF4-FFF2-40B4-BE49-F238E27FC236}">
                <a16:creationId xmlns:a16="http://schemas.microsoft.com/office/drawing/2014/main" id="{901B6BB6-8BBC-1049-9603-B959ED93923A}"/>
              </a:ext>
            </a:extLst>
          </p:cNvPr>
          <p:cNvSpPr>
            <a:spLocks noGrp="1"/>
          </p:cNvSpPr>
          <p:nvPr>
            <p:ph type="title"/>
          </p:nvPr>
        </p:nvSpPr>
        <p:spPr>
          <a:xfrm>
            <a:off x="982193" y="205979"/>
            <a:ext cx="7681516" cy="646331"/>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E1E3CEDE-1D85-F54C-B415-CE6111D39453}"/>
              </a:ext>
            </a:extLst>
          </p:cNvPr>
          <p:cNvSpPr>
            <a:spLocks noGrp="1"/>
          </p:cNvSpPr>
          <p:nvPr>
            <p:ph idx="1"/>
          </p:nvPr>
        </p:nvSpPr>
        <p:spPr>
          <a:xfrm>
            <a:off x="982193" y="943896"/>
            <a:ext cx="7681516" cy="3872039"/>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Tree>
    <p:extLst>
      <p:ext uri="{BB962C8B-B14F-4D97-AF65-F5344CB8AC3E}">
        <p14:creationId xmlns:p14="http://schemas.microsoft.com/office/powerpoint/2010/main" val="206001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1057940" y="3305176"/>
            <a:ext cx="7772400" cy="1021556"/>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1057940"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Tree>
    <p:extLst>
      <p:ext uri="{BB962C8B-B14F-4D97-AF65-F5344CB8AC3E}">
        <p14:creationId xmlns:p14="http://schemas.microsoft.com/office/powerpoint/2010/main" val="2982460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 innholdsdeler">
    <p:spTree>
      <p:nvGrpSpPr>
        <p:cNvPr id="1" name=""/>
        <p:cNvGrpSpPr/>
        <p:nvPr/>
      </p:nvGrpSpPr>
      <p:grpSpPr>
        <a:xfrm>
          <a:off x="0" y="0"/>
          <a:ext cx="0" cy="0"/>
          <a:chOff x="0" y="0"/>
          <a:chExt cx="0" cy="0"/>
        </a:xfrm>
      </p:grpSpPr>
      <p:sp>
        <p:nvSpPr>
          <p:cNvPr id="8" name="Tittel 1"/>
          <p:cNvSpPr>
            <a:spLocks noGrp="1"/>
          </p:cNvSpPr>
          <p:nvPr>
            <p:ph type="title"/>
          </p:nvPr>
        </p:nvSpPr>
        <p:spPr>
          <a:xfrm>
            <a:off x="1095551" y="205979"/>
            <a:ext cx="7407404" cy="857250"/>
          </a:xfrm>
        </p:spPr>
        <p:txBody>
          <a:bodyPr/>
          <a:lstStyle/>
          <a:p>
            <a:r>
              <a:rPr lang="nb-NO" dirty="0"/>
              <a:t>Klikk for å redigere tittelstil</a:t>
            </a:r>
          </a:p>
        </p:txBody>
      </p:sp>
      <p:sp>
        <p:nvSpPr>
          <p:cNvPr id="9" name="Plassholder for innhold 2"/>
          <p:cNvSpPr>
            <a:spLocks noGrp="1"/>
          </p:cNvSpPr>
          <p:nvPr>
            <p:ph sz="half" idx="1"/>
          </p:nvPr>
        </p:nvSpPr>
        <p:spPr>
          <a:xfrm>
            <a:off x="1114712" y="1200151"/>
            <a:ext cx="3667845"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10" name="Plassholder for innhold 3"/>
          <p:cNvSpPr>
            <a:spLocks noGrp="1"/>
          </p:cNvSpPr>
          <p:nvPr>
            <p:ph sz="half" idx="2"/>
          </p:nvPr>
        </p:nvSpPr>
        <p:spPr>
          <a:xfrm>
            <a:off x="5305712" y="1200151"/>
            <a:ext cx="3673943"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Tree>
    <p:extLst>
      <p:ext uri="{BB962C8B-B14F-4D97-AF65-F5344CB8AC3E}">
        <p14:creationId xmlns:p14="http://schemas.microsoft.com/office/powerpoint/2010/main" val="1372914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ammenligning">
    <p:spTree>
      <p:nvGrpSpPr>
        <p:cNvPr id="1" name=""/>
        <p:cNvGrpSpPr/>
        <p:nvPr/>
      </p:nvGrpSpPr>
      <p:grpSpPr>
        <a:xfrm>
          <a:off x="0" y="0"/>
          <a:ext cx="0" cy="0"/>
          <a:chOff x="0" y="0"/>
          <a:chExt cx="0" cy="0"/>
        </a:xfrm>
      </p:grpSpPr>
      <p:sp>
        <p:nvSpPr>
          <p:cNvPr id="7" name="Tittel 1">
            <a:extLst>
              <a:ext uri="{FF2B5EF4-FFF2-40B4-BE49-F238E27FC236}">
                <a16:creationId xmlns:a16="http://schemas.microsoft.com/office/drawing/2014/main" id="{ED2407D1-9E90-B646-AC07-64435B0C55C8}"/>
              </a:ext>
            </a:extLst>
          </p:cNvPr>
          <p:cNvSpPr>
            <a:spLocks noGrp="1"/>
          </p:cNvSpPr>
          <p:nvPr>
            <p:ph type="title"/>
          </p:nvPr>
        </p:nvSpPr>
        <p:spPr>
          <a:xfrm>
            <a:off x="926986" y="243149"/>
            <a:ext cx="7934515" cy="646331"/>
          </a:xfrm>
        </p:spPr>
        <p:txBody>
          <a:bodyPr/>
          <a:lstStyle>
            <a:lvl1pPr>
              <a:defRPr/>
            </a:lvl1pPr>
          </a:lstStyle>
          <a:p>
            <a:r>
              <a:rPr lang="nb-NO"/>
              <a:t>Klikk for å redigere tittelstil</a:t>
            </a:r>
          </a:p>
        </p:txBody>
      </p:sp>
      <p:sp>
        <p:nvSpPr>
          <p:cNvPr id="8" name="Plassholder for innhold 3">
            <a:extLst>
              <a:ext uri="{FF2B5EF4-FFF2-40B4-BE49-F238E27FC236}">
                <a16:creationId xmlns:a16="http://schemas.microsoft.com/office/drawing/2014/main" id="{F513A91B-9541-CB45-883E-EB0DF731FA02}"/>
              </a:ext>
            </a:extLst>
          </p:cNvPr>
          <p:cNvSpPr>
            <a:spLocks noGrp="1"/>
          </p:cNvSpPr>
          <p:nvPr>
            <p:ph sz="half" idx="2"/>
          </p:nvPr>
        </p:nvSpPr>
        <p:spPr>
          <a:xfrm>
            <a:off x="926986" y="1481512"/>
            <a:ext cx="3860602" cy="33636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9" name="Plassholder for tekst 4">
            <a:extLst>
              <a:ext uri="{FF2B5EF4-FFF2-40B4-BE49-F238E27FC236}">
                <a16:creationId xmlns:a16="http://schemas.microsoft.com/office/drawing/2014/main" id="{E5978D19-AB9B-3A44-BB7D-DD6C98661352}"/>
              </a:ext>
            </a:extLst>
          </p:cNvPr>
          <p:cNvSpPr>
            <a:spLocks noGrp="1"/>
          </p:cNvSpPr>
          <p:nvPr>
            <p:ph type="body" sz="quarter" idx="3"/>
          </p:nvPr>
        </p:nvSpPr>
        <p:spPr>
          <a:xfrm>
            <a:off x="4928959" y="1001692"/>
            <a:ext cx="3932542" cy="479822"/>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dirty="0"/>
              <a:t>Klikk for å redigere</a:t>
            </a:r>
          </a:p>
        </p:txBody>
      </p:sp>
      <p:sp>
        <p:nvSpPr>
          <p:cNvPr id="15" name="Plassholder for innhold 5">
            <a:extLst>
              <a:ext uri="{FF2B5EF4-FFF2-40B4-BE49-F238E27FC236}">
                <a16:creationId xmlns:a16="http://schemas.microsoft.com/office/drawing/2014/main" id="{D7B07B29-56C8-8C42-B377-AD090B6F0924}"/>
              </a:ext>
            </a:extLst>
          </p:cNvPr>
          <p:cNvSpPr>
            <a:spLocks noGrp="1"/>
          </p:cNvSpPr>
          <p:nvPr>
            <p:ph sz="quarter" idx="4"/>
          </p:nvPr>
        </p:nvSpPr>
        <p:spPr>
          <a:xfrm>
            <a:off x="4928959" y="1481512"/>
            <a:ext cx="3932542" cy="33636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16" name="Plassholder for tekst 4">
            <a:extLst>
              <a:ext uri="{FF2B5EF4-FFF2-40B4-BE49-F238E27FC236}">
                <a16:creationId xmlns:a16="http://schemas.microsoft.com/office/drawing/2014/main" id="{5747F546-7ECB-4D49-8CEC-C64012DABE44}"/>
              </a:ext>
            </a:extLst>
          </p:cNvPr>
          <p:cNvSpPr>
            <a:spLocks noGrp="1"/>
          </p:cNvSpPr>
          <p:nvPr>
            <p:ph type="body" sz="quarter" idx="10"/>
          </p:nvPr>
        </p:nvSpPr>
        <p:spPr>
          <a:xfrm>
            <a:off x="926986" y="1001691"/>
            <a:ext cx="3862118" cy="479822"/>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dirty="0"/>
              <a:t>Klikk for å redigere</a:t>
            </a:r>
          </a:p>
        </p:txBody>
      </p:sp>
    </p:spTree>
    <p:extLst>
      <p:ext uri="{BB962C8B-B14F-4D97-AF65-F5344CB8AC3E}">
        <p14:creationId xmlns:p14="http://schemas.microsoft.com/office/powerpoint/2010/main" val="702236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Tree>
    <p:extLst>
      <p:ext uri="{BB962C8B-B14F-4D97-AF65-F5344CB8AC3E}">
        <p14:creationId xmlns:p14="http://schemas.microsoft.com/office/powerpoint/2010/main" val="3172249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971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nhold med tekst">
    <p:spTree>
      <p:nvGrpSpPr>
        <p:cNvPr id="1" name=""/>
        <p:cNvGrpSpPr/>
        <p:nvPr/>
      </p:nvGrpSpPr>
      <p:grpSpPr>
        <a:xfrm>
          <a:off x="0" y="0"/>
          <a:ext cx="0" cy="0"/>
          <a:chOff x="0" y="0"/>
          <a:chExt cx="0" cy="0"/>
        </a:xfrm>
      </p:grpSpPr>
      <p:sp>
        <p:nvSpPr>
          <p:cNvPr id="8" name="Tittel 1"/>
          <p:cNvSpPr>
            <a:spLocks noGrp="1"/>
          </p:cNvSpPr>
          <p:nvPr>
            <p:ph type="title"/>
          </p:nvPr>
        </p:nvSpPr>
        <p:spPr>
          <a:xfrm>
            <a:off x="1024642" y="204787"/>
            <a:ext cx="3008313" cy="871538"/>
          </a:xfrm>
        </p:spPr>
        <p:txBody>
          <a:bodyPr anchor="b"/>
          <a:lstStyle>
            <a:lvl1pPr algn="l">
              <a:defRPr sz="2000" b="1"/>
            </a:lvl1pPr>
          </a:lstStyle>
          <a:p>
            <a:r>
              <a:rPr lang="nb-NO"/>
              <a:t>Klikk for å redigere tittelstil</a:t>
            </a:r>
          </a:p>
        </p:txBody>
      </p:sp>
      <p:sp>
        <p:nvSpPr>
          <p:cNvPr id="9" name="Plassholder for innhold 2"/>
          <p:cNvSpPr>
            <a:spLocks noGrp="1"/>
          </p:cNvSpPr>
          <p:nvPr>
            <p:ph idx="1"/>
          </p:nvPr>
        </p:nvSpPr>
        <p:spPr>
          <a:xfrm>
            <a:off x="4142491" y="204788"/>
            <a:ext cx="4765084"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10" name="Plassholder for tekst 3"/>
          <p:cNvSpPr>
            <a:spLocks noGrp="1"/>
          </p:cNvSpPr>
          <p:nvPr>
            <p:ph type="body" sz="half" idx="2"/>
          </p:nvPr>
        </p:nvSpPr>
        <p:spPr>
          <a:xfrm>
            <a:off x="102464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Tree>
    <p:extLst>
      <p:ext uri="{BB962C8B-B14F-4D97-AF65-F5344CB8AC3E}">
        <p14:creationId xmlns:p14="http://schemas.microsoft.com/office/powerpoint/2010/main" val="159648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Tree>
    <p:extLst>
      <p:ext uri="{BB962C8B-B14F-4D97-AF65-F5344CB8AC3E}">
        <p14:creationId xmlns:p14="http://schemas.microsoft.com/office/powerpoint/2010/main" val="3532236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868298" y="205979"/>
            <a:ext cx="7882412" cy="646331"/>
          </a:xfrm>
          <a:prstGeom prst="rect">
            <a:avLst/>
          </a:prstGeom>
        </p:spPr>
        <p:txBody>
          <a:bodyPr vert="horz" wrap="square" lIns="91440" tIns="45720" rIns="91440" bIns="45720" rtlCol="0" anchor="t" anchorCtr="0">
            <a:spAutoFit/>
          </a:bodyPr>
          <a:lstStyle/>
          <a:p>
            <a:r>
              <a:rPr lang="nb-NO" dirty="0"/>
              <a:t>Klikk for å redigere tittelstil</a:t>
            </a:r>
          </a:p>
        </p:txBody>
      </p:sp>
      <p:sp>
        <p:nvSpPr>
          <p:cNvPr id="3" name="Plassholder for tekst 2"/>
          <p:cNvSpPr>
            <a:spLocks noGrp="1"/>
          </p:cNvSpPr>
          <p:nvPr>
            <p:ph type="body" idx="1"/>
          </p:nvPr>
        </p:nvSpPr>
        <p:spPr>
          <a:xfrm>
            <a:off x="868298" y="963561"/>
            <a:ext cx="7882412" cy="3973960"/>
          </a:xfrm>
          <a:prstGeom prst="rect">
            <a:avLst/>
          </a:prstGeom>
        </p:spPr>
        <p:txBody>
          <a:bodyPr vert="horz" lIns="91440" tIns="45720" rIns="91440" bIns="45720" rtlCol="0">
            <a:norm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pic>
        <p:nvPicPr>
          <p:cNvPr id="5" name="Bilde 4" descr="stripe_16_9.jp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645602" cy="5143500"/>
          </a:xfrm>
          <a:prstGeom prst="rect">
            <a:avLst/>
          </a:prstGeom>
        </p:spPr>
      </p:pic>
    </p:spTree>
    <p:extLst>
      <p:ext uri="{BB962C8B-B14F-4D97-AF65-F5344CB8AC3E}">
        <p14:creationId xmlns:p14="http://schemas.microsoft.com/office/powerpoint/2010/main" val="5777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mailto:anne.neumann@ntnu.no" TargetMode="External"/><Relationship Id="rId1" Type="http://schemas.openxmlformats.org/officeDocument/2006/relationships/slideLayout" Target="../slideLayouts/slideLayout12.xml"/><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a:xfrm>
            <a:off x="1267185" y="1100410"/>
            <a:ext cx="7772400" cy="646331"/>
          </a:xfrm>
        </p:spPr>
        <p:txBody>
          <a:bodyPr/>
          <a:lstStyle/>
          <a:p>
            <a:r>
              <a:rPr lang="nb-NO" dirty="0" err="1"/>
              <a:t>Welcome</a:t>
            </a:r>
            <a:r>
              <a:rPr lang="nb-NO" dirty="0"/>
              <a:t>.</a:t>
            </a:r>
          </a:p>
        </p:txBody>
      </p:sp>
      <p:sp>
        <p:nvSpPr>
          <p:cNvPr id="3" name="Undertittel 2"/>
          <p:cNvSpPr>
            <a:spLocks noGrp="1"/>
          </p:cNvSpPr>
          <p:nvPr>
            <p:ph type="subTitle" idx="1"/>
          </p:nvPr>
        </p:nvSpPr>
        <p:spPr>
          <a:xfrm>
            <a:off x="1267185" y="3613611"/>
            <a:ext cx="7399737" cy="1314450"/>
          </a:xfrm>
        </p:spPr>
        <p:txBody>
          <a:bodyPr>
            <a:normAutofit fontScale="92500" lnSpcReduction="20000"/>
          </a:bodyPr>
          <a:lstStyle/>
          <a:p>
            <a:r>
              <a:rPr lang="nb-NO" dirty="0"/>
              <a:t>Prof. Dr. Anne Neumann</a:t>
            </a:r>
          </a:p>
          <a:p>
            <a:r>
              <a:rPr lang="en-GB" dirty="0"/>
              <a:t>XIX Conference of the Spanish Association for Energy Economics,</a:t>
            </a:r>
            <a:r>
              <a:rPr lang="nb-NO" dirty="0"/>
              <a:t> 2024 (Granada, Spain)</a:t>
            </a:r>
            <a:br>
              <a:rPr lang="nb-NO" dirty="0"/>
            </a:br>
            <a:endParaRPr lang="nb-NO" dirty="0"/>
          </a:p>
        </p:txBody>
      </p:sp>
      <p:sp>
        <p:nvSpPr>
          <p:cNvPr id="5" name="TekstSylinder 4">
            <a:extLst>
              <a:ext uri="{FF2B5EF4-FFF2-40B4-BE49-F238E27FC236}">
                <a16:creationId xmlns:a16="http://schemas.microsoft.com/office/drawing/2014/main" id="{28EBE995-8275-F44D-B574-C93027EC9028}"/>
              </a:ext>
            </a:extLst>
          </p:cNvPr>
          <p:cNvSpPr txBox="1"/>
          <p:nvPr/>
        </p:nvSpPr>
        <p:spPr>
          <a:xfrm rot="16200000">
            <a:off x="-1344184" y="2874987"/>
            <a:ext cx="3296095" cy="261610"/>
          </a:xfrm>
          <a:prstGeom prst="rect">
            <a:avLst/>
          </a:prstGeom>
          <a:noFill/>
        </p:spPr>
        <p:txBody>
          <a:bodyPr wrap="square" rtlCol="0">
            <a:spAutoFit/>
          </a:bodyPr>
          <a:lstStyle/>
          <a:p>
            <a:r>
              <a:rPr lang="nb-NO" sz="1100" dirty="0">
                <a:solidFill>
                  <a:schemeClr val="bg1"/>
                </a:solidFill>
              </a:rPr>
              <a:t>Norwegian </a:t>
            </a:r>
            <a:r>
              <a:rPr lang="nb-NO" sz="1100" dirty="0" err="1">
                <a:solidFill>
                  <a:schemeClr val="bg1"/>
                </a:solidFill>
              </a:rPr>
              <a:t>University</a:t>
            </a:r>
            <a:r>
              <a:rPr lang="nb-NO" sz="1100" dirty="0">
                <a:solidFill>
                  <a:schemeClr val="bg1"/>
                </a:solidFill>
              </a:rPr>
              <a:t> </a:t>
            </a:r>
            <a:r>
              <a:rPr lang="nb-NO" sz="1100" dirty="0" err="1">
                <a:solidFill>
                  <a:schemeClr val="bg1"/>
                </a:solidFill>
              </a:rPr>
              <a:t>of</a:t>
            </a:r>
            <a:r>
              <a:rPr lang="nb-NO" sz="1100" dirty="0">
                <a:solidFill>
                  <a:schemeClr val="bg1"/>
                </a:solidFill>
              </a:rPr>
              <a:t> Science and Technology</a:t>
            </a:r>
          </a:p>
        </p:txBody>
      </p:sp>
    </p:spTree>
    <p:extLst>
      <p:ext uri="{BB962C8B-B14F-4D97-AF65-F5344CB8AC3E}">
        <p14:creationId xmlns:p14="http://schemas.microsoft.com/office/powerpoint/2010/main" val="3243102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B8F9D-A346-19A0-05FE-D400B93819C0}"/>
              </a:ext>
            </a:extLst>
          </p:cNvPr>
          <p:cNvSpPr>
            <a:spLocks noGrp="1"/>
          </p:cNvSpPr>
          <p:nvPr>
            <p:ph type="title"/>
          </p:nvPr>
        </p:nvSpPr>
        <p:spPr/>
        <p:txBody>
          <a:bodyPr/>
          <a:lstStyle/>
          <a:p>
            <a:r>
              <a:rPr lang="nb-NO" dirty="0" err="1"/>
              <a:t>Methodological</a:t>
            </a:r>
            <a:r>
              <a:rPr lang="nb-NO" dirty="0"/>
              <a:t> </a:t>
            </a:r>
            <a:r>
              <a:rPr lang="nb-NO" dirty="0" err="1"/>
              <a:t>approach</a:t>
            </a:r>
            <a:r>
              <a:rPr lang="nb-NO" dirty="0"/>
              <a:t> (I)</a:t>
            </a:r>
            <a:endParaRPr lang="en-GB" dirty="0"/>
          </a:p>
        </p:txBody>
      </p:sp>
      <p:sp>
        <p:nvSpPr>
          <p:cNvPr id="3" name="Content Placeholder 2">
            <a:extLst>
              <a:ext uri="{FF2B5EF4-FFF2-40B4-BE49-F238E27FC236}">
                <a16:creationId xmlns:a16="http://schemas.microsoft.com/office/drawing/2014/main" id="{F03DB3CB-C514-766D-1517-AE34AAA23996}"/>
              </a:ext>
            </a:extLst>
          </p:cNvPr>
          <p:cNvSpPr>
            <a:spLocks noGrp="1"/>
          </p:cNvSpPr>
          <p:nvPr>
            <p:ph idx="1"/>
          </p:nvPr>
        </p:nvSpPr>
        <p:spPr/>
        <p:txBody>
          <a:bodyPr/>
          <a:lstStyle/>
          <a:p>
            <a:r>
              <a:rPr lang="nb-NO" dirty="0"/>
              <a:t>Focus </a:t>
            </a:r>
            <a:r>
              <a:rPr lang="nb-NO" dirty="0" err="1"/>
              <a:t>on</a:t>
            </a:r>
            <a:r>
              <a:rPr lang="nb-NO" dirty="0"/>
              <a:t> </a:t>
            </a:r>
            <a:r>
              <a:rPr lang="en-GB" dirty="0"/>
              <a:t>European supply and associated costs in 2040 under two scenarios </a:t>
            </a:r>
          </a:p>
          <a:p>
            <a:r>
              <a:rPr lang="en-GB" dirty="0"/>
              <a:t>The impact of political tensions -&gt; detailed analysis of LNG flows and supply costs for five cases</a:t>
            </a:r>
          </a:p>
          <a:p>
            <a:r>
              <a:rPr lang="en-GB" dirty="0"/>
              <a:t>Specifically looking at Europe</a:t>
            </a:r>
          </a:p>
        </p:txBody>
      </p:sp>
    </p:spTree>
    <p:extLst>
      <p:ext uri="{BB962C8B-B14F-4D97-AF65-F5344CB8AC3E}">
        <p14:creationId xmlns:p14="http://schemas.microsoft.com/office/powerpoint/2010/main" val="3606805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B8F9D-A346-19A0-05FE-D400B93819C0}"/>
              </a:ext>
            </a:extLst>
          </p:cNvPr>
          <p:cNvSpPr>
            <a:spLocks noGrp="1"/>
          </p:cNvSpPr>
          <p:nvPr>
            <p:ph type="title"/>
          </p:nvPr>
        </p:nvSpPr>
        <p:spPr/>
        <p:txBody>
          <a:bodyPr/>
          <a:lstStyle/>
          <a:p>
            <a:r>
              <a:rPr lang="nb-NO" dirty="0" err="1"/>
              <a:t>Methodological</a:t>
            </a:r>
            <a:r>
              <a:rPr lang="nb-NO" dirty="0"/>
              <a:t> </a:t>
            </a:r>
            <a:r>
              <a:rPr lang="nb-NO" dirty="0" err="1"/>
              <a:t>approach</a:t>
            </a:r>
            <a:r>
              <a:rPr lang="nb-NO" dirty="0"/>
              <a:t> (II)</a:t>
            </a:r>
            <a:endParaRPr lang="en-GB" dirty="0"/>
          </a:p>
        </p:txBody>
      </p:sp>
      <p:sp>
        <p:nvSpPr>
          <p:cNvPr id="3" name="Content Placeholder 2">
            <a:extLst>
              <a:ext uri="{FF2B5EF4-FFF2-40B4-BE49-F238E27FC236}">
                <a16:creationId xmlns:a16="http://schemas.microsoft.com/office/drawing/2014/main" id="{F03DB3CB-C514-766D-1517-AE34AAA23996}"/>
              </a:ext>
            </a:extLst>
          </p:cNvPr>
          <p:cNvSpPr>
            <a:spLocks noGrp="1"/>
          </p:cNvSpPr>
          <p:nvPr>
            <p:ph idx="1"/>
          </p:nvPr>
        </p:nvSpPr>
        <p:spPr/>
        <p:txBody>
          <a:bodyPr/>
          <a:lstStyle/>
          <a:p>
            <a:r>
              <a:rPr lang="nb-NO" dirty="0" err="1"/>
              <a:t>Tailor-made</a:t>
            </a:r>
            <a:r>
              <a:rPr lang="nb-NO" dirty="0"/>
              <a:t> (and </a:t>
            </a:r>
            <a:r>
              <a:rPr lang="nb-NO" dirty="0" err="1"/>
              <a:t>simplified</a:t>
            </a:r>
            <a:r>
              <a:rPr lang="nb-NO" dirty="0"/>
              <a:t>) </a:t>
            </a:r>
            <a:r>
              <a:rPr lang="nb-NO" dirty="0" err="1"/>
              <a:t>optimization</a:t>
            </a:r>
            <a:r>
              <a:rPr lang="nb-NO" dirty="0"/>
              <a:t> </a:t>
            </a:r>
            <a:r>
              <a:rPr lang="nb-NO" dirty="0" err="1"/>
              <a:t>model</a:t>
            </a:r>
            <a:endParaRPr lang="nb-NO" dirty="0"/>
          </a:p>
          <a:p>
            <a:pPr lvl="1"/>
            <a:r>
              <a:rPr lang="en-GB" dirty="0"/>
              <a:t>minimizing DES costs + alternative supply</a:t>
            </a:r>
            <a:endParaRPr lang="nb-NO" dirty="0"/>
          </a:p>
          <a:p>
            <a:pPr lvl="1"/>
            <a:r>
              <a:rPr lang="en-GB" dirty="0"/>
              <a:t>considering increasing LNG demand in developing countries</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r>
              <a:rPr lang="en-GB" dirty="0"/>
              <a:t>subject to six (standard) constraints</a:t>
            </a:r>
          </a:p>
        </p:txBody>
      </p:sp>
      <p:pic>
        <p:nvPicPr>
          <p:cNvPr id="5" name="Picture 4">
            <a:extLst>
              <a:ext uri="{FF2B5EF4-FFF2-40B4-BE49-F238E27FC236}">
                <a16:creationId xmlns:a16="http://schemas.microsoft.com/office/drawing/2014/main" id="{69AE556C-09B8-5DF6-6DEE-82E67DAEC5DB}"/>
              </a:ext>
            </a:extLst>
          </p:cNvPr>
          <p:cNvPicPr>
            <a:picLocks noChangeAspect="1"/>
          </p:cNvPicPr>
          <p:nvPr/>
        </p:nvPicPr>
        <p:blipFill>
          <a:blip r:embed="rId2"/>
          <a:stretch>
            <a:fillRect/>
          </a:stretch>
        </p:blipFill>
        <p:spPr>
          <a:xfrm>
            <a:off x="2714004" y="2332089"/>
            <a:ext cx="4191000" cy="1847850"/>
          </a:xfrm>
          <a:prstGeom prst="rect">
            <a:avLst/>
          </a:prstGeom>
        </p:spPr>
      </p:pic>
    </p:spTree>
    <p:extLst>
      <p:ext uri="{BB962C8B-B14F-4D97-AF65-F5344CB8AC3E}">
        <p14:creationId xmlns:p14="http://schemas.microsoft.com/office/powerpoint/2010/main" val="186394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B8F9D-A346-19A0-05FE-D400B93819C0}"/>
              </a:ext>
            </a:extLst>
          </p:cNvPr>
          <p:cNvSpPr>
            <a:spLocks noGrp="1"/>
          </p:cNvSpPr>
          <p:nvPr>
            <p:ph type="title"/>
          </p:nvPr>
        </p:nvSpPr>
        <p:spPr/>
        <p:txBody>
          <a:bodyPr/>
          <a:lstStyle/>
          <a:p>
            <a:r>
              <a:rPr lang="nb-NO" dirty="0" err="1"/>
              <a:t>Methodological</a:t>
            </a:r>
            <a:r>
              <a:rPr lang="nb-NO" dirty="0"/>
              <a:t> </a:t>
            </a:r>
            <a:r>
              <a:rPr lang="nb-NO" dirty="0" err="1"/>
              <a:t>approach</a:t>
            </a:r>
            <a:r>
              <a:rPr lang="nb-NO" dirty="0"/>
              <a:t> (III)</a:t>
            </a:r>
            <a:endParaRPr lang="en-GB" dirty="0"/>
          </a:p>
        </p:txBody>
      </p:sp>
      <p:sp>
        <p:nvSpPr>
          <p:cNvPr id="3" name="Content Placeholder 2">
            <a:extLst>
              <a:ext uri="{FF2B5EF4-FFF2-40B4-BE49-F238E27FC236}">
                <a16:creationId xmlns:a16="http://schemas.microsoft.com/office/drawing/2014/main" id="{F03DB3CB-C514-766D-1517-AE34AAA23996}"/>
              </a:ext>
            </a:extLst>
          </p:cNvPr>
          <p:cNvSpPr>
            <a:spLocks noGrp="1"/>
          </p:cNvSpPr>
          <p:nvPr>
            <p:ph idx="1"/>
          </p:nvPr>
        </p:nvSpPr>
        <p:spPr/>
        <p:txBody>
          <a:bodyPr/>
          <a:lstStyle/>
          <a:p>
            <a:r>
              <a:rPr lang="de-DE" dirty="0" err="1"/>
              <a:t>Assumptions</a:t>
            </a:r>
            <a:r>
              <a:rPr lang="de-DE" dirty="0"/>
              <a:t> on </a:t>
            </a:r>
            <a:r>
              <a:rPr lang="de-DE" dirty="0" err="1"/>
              <a:t>baseline</a:t>
            </a:r>
            <a:r>
              <a:rPr lang="de-DE" dirty="0"/>
              <a:t> </a:t>
            </a:r>
            <a:r>
              <a:rPr lang="de-DE" dirty="0" err="1"/>
              <a:t>assumptions</a:t>
            </a:r>
            <a:r>
              <a:rPr lang="de-DE" dirty="0"/>
              <a:t> </a:t>
            </a:r>
            <a:r>
              <a:rPr lang="de-DE" dirty="0" err="1"/>
              <a:t>for</a:t>
            </a:r>
            <a:r>
              <a:rPr lang="de-DE" dirty="0"/>
              <a:t> </a:t>
            </a:r>
            <a:r>
              <a:rPr lang="de-DE" dirty="0" err="1"/>
              <a:t>future</a:t>
            </a:r>
            <a:r>
              <a:rPr lang="de-DE" dirty="0"/>
              <a:t> </a:t>
            </a:r>
            <a:r>
              <a:rPr lang="de-DE" dirty="0" err="1"/>
              <a:t>demand</a:t>
            </a:r>
            <a:endParaRPr lang="de-DE" dirty="0"/>
          </a:p>
          <a:p>
            <a:endParaRPr lang="de-DE" dirty="0"/>
          </a:p>
          <a:p>
            <a:endParaRPr lang="de-DE" dirty="0"/>
          </a:p>
        </p:txBody>
      </p:sp>
      <p:pic>
        <p:nvPicPr>
          <p:cNvPr id="8" name="Picture 7">
            <a:extLst>
              <a:ext uri="{FF2B5EF4-FFF2-40B4-BE49-F238E27FC236}">
                <a16:creationId xmlns:a16="http://schemas.microsoft.com/office/drawing/2014/main" id="{E07FF893-EF36-6EA5-B7F0-D58BD64FC84F}"/>
              </a:ext>
            </a:extLst>
          </p:cNvPr>
          <p:cNvPicPr>
            <a:picLocks noChangeAspect="1"/>
          </p:cNvPicPr>
          <p:nvPr/>
        </p:nvPicPr>
        <p:blipFill>
          <a:blip r:embed="rId2"/>
          <a:stretch>
            <a:fillRect/>
          </a:stretch>
        </p:blipFill>
        <p:spPr>
          <a:xfrm>
            <a:off x="1611820" y="2019109"/>
            <a:ext cx="6048375" cy="1343025"/>
          </a:xfrm>
          <a:prstGeom prst="rect">
            <a:avLst/>
          </a:prstGeom>
        </p:spPr>
      </p:pic>
    </p:spTree>
    <p:extLst>
      <p:ext uri="{BB962C8B-B14F-4D97-AF65-F5344CB8AC3E}">
        <p14:creationId xmlns:p14="http://schemas.microsoft.com/office/powerpoint/2010/main" val="3262685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8023E1-B67D-5B79-08F8-372AFD7B24EF}"/>
              </a:ext>
            </a:extLst>
          </p:cNvPr>
          <p:cNvSpPr>
            <a:spLocks noGrp="1"/>
          </p:cNvSpPr>
          <p:nvPr>
            <p:ph idx="1"/>
          </p:nvPr>
        </p:nvSpPr>
        <p:spPr>
          <a:xfrm>
            <a:off x="649224" y="0"/>
            <a:ext cx="8494776" cy="5143500"/>
          </a:xfrm>
          <a:solidFill>
            <a:srgbClr val="3E628A"/>
          </a:solidFill>
        </p:spPr>
        <p:txBody>
          <a:bodyPr anchor="ctr" anchorCtr="0"/>
          <a:lstStyle/>
          <a:p>
            <a:pPr marL="0" indent="0" algn="ctr">
              <a:lnSpc>
                <a:spcPct val="150000"/>
              </a:lnSpc>
              <a:buNone/>
            </a:pPr>
            <a:r>
              <a:rPr lang="en-GB" sz="2800" b="1" dirty="0">
                <a:solidFill>
                  <a:schemeClr val="bg1"/>
                </a:solidFill>
              </a:rPr>
              <a:t>How will Europe meet its expected LNG demand in 2040 given increased global LNG demand driven primarily by developing countries?</a:t>
            </a:r>
            <a:br>
              <a:rPr lang="en-GB" sz="2800" b="1" dirty="0">
                <a:solidFill>
                  <a:schemeClr val="bg1"/>
                </a:solidFill>
              </a:rPr>
            </a:br>
            <a:endParaRPr lang="en-GB" sz="2800" b="1" dirty="0">
              <a:solidFill>
                <a:schemeClr val="bg1"/>
              </a:solidFill>
            </a:endParaRPr>
          </a:p>
          <a:p>
            <a:pPr marL="0" indent="0" algn="ctr">
              <a:lnSpc>
                <a:spcPct val="150000"/>
              </a:lnSpc>
              <a:buNone/>
            </a:pPr>
            <a:r>
              <a:rPr lang="en-GB" sz="2800" b="1" dirty="0">
                <a:solidFill>
                  <a:schemeClr val="bg1"/>
                </a:solidFill>
              </a:rPr>
              <a:t>Two possible futures.</a:t>
            </a:r>
          </a:p>
          <a:p>
            <a:pPr marL="0" indent="0">
              <a:buNone/>
            </a:pPr>
            <a:endParaRPr lang="en-GB" dirty="0"/>
          </a:p>
        </p:txBody>
      </p:sp>
    </p:spTree>
    <p:extLst>
      <p:ext uri="{BB962C8B-B14F-4D97-AF65-F5344CB8AC3E}">
        <p14:creationId xmlns:p14="http://schemas.microsoft.com/office/powerpoint/2010/main" val="3839211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AC0DE-601D-53E1-4A73-F47431CFB80F}"/>
              </a:ext>
            </a:extLst>
          </p:cNvPr>
          <p:cNvSpPr>
            <a:spLocks noGrp="1"/>
          </p:cNvSpPr>
          <p:nvPr>
            <p:ph type="title"/>
          </p:nvPr>
        </p:nvSpPr>
        <p:spPr/>
        <p:txBody>
          <a:bodyPr/>
          <a:lstStyle/>
          <a:p>
            <a:r>
              <a:rPr lang="nb-NO" dirty="0"/>
              <a:t>      </a:t>
            </a:r>
            <a:r>
              <a:rPr lang="nb-NO" sz="3000" b="0" dirty="0"/>
              <a:t>Net Zero</a:t>
            </a:r>
            <a:r>
              <a:rPr lang="nb-NO" dirty="0"/>
              <a:t>						  		</a:t>
            </a:r>
            <a:r>
              <a:rPr lang="nb-NO" sz="3000" b="0" dirty="0"/>
              <a:t>Persistent</a:t>
            </a:r>
            <a:endParaRPr lang="en-GB" sz="3000" b="0" dirty="0"/>
          </a:p>
        </p:txBody>
      </p:sp>
      <p:pic>
        <p:nvPicPr>
          <p:cNvPr id="9" name="Picture 8">
            <a:extLst>
              <a:ext uri="{FF2B5EF4-FFF2-40B4-BE49-F238E27FC236}">
                <a16:creationId xmlns:a16="http://schemas.microsoft.com/office/drawing/2014/main" id="{6EC2166E-58AE-D3FB-C731-5FB9A3D07207}"/>
              </a:ext>
            </a:extLst>
          </p:cNvPr>
          <p:cNvPicPr>
            <a:picLocks noChangeAspect="1"/>
          </p:cNvPicPr>
          <p:nvPr/>
        </p:nvPicPr>
        <p:blipFill>
          <a:blip r:embed="rId2"/>
          <a:stretch>
            <a:fillRect/>
          </a:stretch>
        </p:blipFill>
        <p:spPr>
          <a:xfrm>
            <a:off x="868298" y="3408295"/>
            <a:ext cx="3353882" cy="1677962"/>
          </a:xfrm>
          <a:prstGeom prst="rect">
            <a:avLst/>
          </a:prstGeom>
        </p:spPr>
      </p:pic>
      <p:pic>
        <p:nvPicPr>
          <p:cNvPr id="11" name="Picture 10">
            <a:extLst>
              <a:ext uri="{FF2B5EF4-FFF2-40B4-BE49-F238E27FC236}">
                <a16:creationId xmlns:a16="http://schemas.microsoft.com/office/drawing/2014/main" id="{99159F07-932A-7D3E-10E3-52CF72C3F715}"/>
              </a:ext>
            </a:extLst>
          </p:cNvPr>
          <p:cNvPicPr>
            <a:picLocks noChangeAspect="1"/>
          </p:cNvPicPr>
          <p:nvPr/>
        </p:nvPicPr>
        <p:blipFill>
          <a:blip r:embed="rId3"/>
          <a:stretch>
            <a:fillRect/>
          </a:stretch>
        </p:blipFill>
        <p:spPr>
          <a:xfrm>
            <a:off x="5499439" y="938943"/>
            <a:ext cx="3367463" cy="2512071"/>
          </a:xfrm>
          <a:prstGeom prst="rect">
            <a:avLst/>
          </a:prstGeom>
        </p:spPr>
      </p:pic>
      <p:pic>
        <p:nvPicPr>
          <p:cNvPr id="13" name="Picture 12">
            <a:extLst>
              <a:ext uri="{FF2B5EF4-FFF2-40B4-BE49-F238E27FC236}">
                <a16:creationId xmlns:a16="http://schemas.microsoft.com/office/drawing/2014/main" id="{EFBD2D95-832B-237A-9772-B7CDDC2EA463}"/>
              </a:ext>
            </a:extLst>
          </p:cNvPr>
          <p:cNvPicPr>
            <a:picLocks noChangeAspect="1"/>
          </p:cNvPicPr>
          <p:nvPr/>
        </p:nvPicPr>
        <p:blipFill>
          <a:blip r:embed="rId4"/>
          <a:stretch>
            <a:fillRect/>
          </a:stretch>
        </p:blipFill>
        <p:spPr>
          <a:xfrm>
            <a:off x="5499439" y="3436128"/>
            <a:ext cx="3280151" cy="1637066"/>
          </a:xfrm>
          <a:prstGeom prst="rect">
            <a:avLst/>
          </a:prstGeom>
        </p:spPr>
      </p:pic>
      <p:pic>
        <p:nvPicPr>
          <p:cNvPr id="17" name="Picture 16">
            <a:extLst>
              <a:ext uri="{FF2B5EF4-FFF2-40B4-BE49-F238E27FC236}">
                <a16:creationId xmlns:a16="http://schemas.microsoft.com/office/drawing/2014/main" id="{EAE597E1-593E-FD30-73D3-FE5155DA16D1}"/>
              </a:ext>
            </a:extLst>
          </p:cNvPr>
          <p:cNvPicPr>
            <a:picLocks noChangeAspect="1"/>
          </p:cNvPicPr>
          <p:nvPr/>
        </p:nvPicPr>
        <p:blipFill>
          <a:blip r:embed="rId5"/>
          <a:stretch>
            <a:fillRect/>
          </a:stretch>
        </p:blipFill>
        <p:spPr>
          <a:xfrm>
            <a:off x="942029" y="938943"/>
            <a:ext cx="3280151" cy="2454466"/>
          </a:xfrm>
          <a:prstGeom prst="rect">
            <a:avLst/>
          </a:prstGeom>
        </p:spPr>
      </p:pic>
    </p:spTree>
    <p:extLst>
      <p:ext uri="{BB962C8B-B14F-4D97-AF65-F5344CB8AC3E}">
        <p14:creationId xmlns:p14="http://schemas.microsoft.com/office/powerpoint/2010/main" val="1171926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8023E1-B67D-5B79-08F8-372AFD7B24EF}"/>
              </a:ext>
            </a:extLst>
          </p:cNvPr>
          <p:cNvSpPr>
            <a:spLocks noGrp="1"/>
          </p:cNvSpPr>
          <p:nvPr>
            <p:ph idx="1"/>
          </p:nvPr>
        </p:nvSpPr>
        <p:spPr>
          <a:xfrm>
            <a:off x="648000" y="0"/>
            <a:ext cx="8553600" cy="5143500"/>
          </a:xfrm>
          <a:solidFill>
            <a:srgbClr val="3E628A"/>
          </a:solidFill>
          <a:ln>
            <a:noFill/>
          </a:ln>
        </p:spPr>
        <p:txBody>
          <a:bodyPr anchor="ctr" anchorCtr="1"/>
          <a:lstStyle/>
          <a:p>
            <a:pPr marL="0" indent="0" algn="ctr">
              <a:lnSpc>
                <a:spcPct val="150000"/>
              </a:lnSpc>
              <a:buNone/>
            </a:pPr>
            <a:r>
              <a:rPr lang="en-GB" sz="2800" b="1" dirty="0">
                <a:solidFill>
                  <a:schemeClr val="bg1"/>
                </a:solidFill>
              </a:rPr>
              <a:t>Which impact will geopolitical tensions between importing and exporting regions have on the European LNG supply if global LNG trade were  to be used as a political weapon?</a:t>
            </a:r>
          </a:p>
          <a:p>
            <a:pPr marL="0" indent="0" algn="r">
              <a:buNone/>
            </a:pPr>
            <a:endParaRPr lang="en-GB" dirty="0"/>
          </a:p>
        </p:txBody>
      </p:sp>
    </p:spTree>
    <p:extLst>
      <p:ext uri="{BB962C8B-B14F-4D97-AF65-F5344CB8AC3E}">
        <p14:creationId xmlns:p14="http://schemas.microsoft.com/office/powerpoint/2010/main" val="4181195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94ACC-12A7-F273-86B7-3636F10333DB}"/>
              </a:ext>
            </a:extLst>
          </p:cNvPr>
          <p:cNvSpPr>
            <a:spLocks noGrp="1"/>
          </p:cNvSpPr>
          <p:nvPr>
            <p:ph type="title"/>
          </p:nvPr>
        </p:nvSpPr>
        <p:spPr/>
        <p:txBody>
          <a:bodyPr/>
          <a:lstStyle/>
          <a:p>
            <a:r>
              <a:rPr lang="nb-NO" dirty="0"/>
              <a:t>Five cases</a:t>
            </a:r>
            <a:endParaRPr lang="en-GB" dirty="0"/>
          </a:p>
        </p:txBody>
      </p:sp>
      <p:sp>
        <p:nvSpPr>
          <p:cNvPr id="3" name="Content Placeholder 2">
            <a:extLst>
              <a:ext uri="{FF2B5EF4-FFF2-40B4-BE49-F238E27FC236}">
                <a16:creationId xmlns:a16="http://schemas.microsoft.com/office/drawing/2014/main" id="{22EB4387-7688-0FA1-38AD-6AEA08953C9F}"/>
              </a:ext>
            </a:extLst>
          </p:cNvPr>
          <p:cNvSpPr>
            <a:spLocks noGrp="1"/>
          </p:cNvSpPr>
          <p:nvPr>
            <p:ph idx="1"/>
          </p:nvPr>
        </p:nvSpPr>
        <p:spPr/>
        <p:txBody>
          <a:bodyPr/>
          <a:lstStyle/>
          <a:p>
            <a:pPr marL="0" indent="0">
              <a:buNone/>
            </a:pPr>
            <a:endParaRPr lang="en-GB" sz="1800" dirty="0">
              <a:latin typeface="CharisSIL"/>
            </a:endParaRPr>
          </a:p>
          <a:p>
            <a:pPr marL="971550" lvl="1" indent="-514350">
              <a:buFont typeface="+mj-lt"/>
              <a:buAutoNum type="romanLcPeriod"/>
            </a:pPr>
            <a:r>
              <a:rPr lang="en-GB" dirty="0">
                <a:latin typeface="CharisSIL"/>
              </a:rPr>
              <a:t>Diversify importers</a:t>
            </a:r>
          </a:p>
          <a:p>
            <a:pPr marL="971550" lvl="1" indent="-514350">
              <a:buFont typeface="+mj-lt"/>
              <a:buAutoNum type="romanLcPeriod"/>
            </a:pPr>
            <a:endParaRPr lang="en-GB" dirty="0">
              <a:latin typeface="CharisSIL"/>
            </a:endParaRPr>
          </a:p>
          <a:p>
            <a:pPr marL="971550" lvl="1" indent="-514350">
              <a:buFont typeface="+mj-lt"/>
              <a:buAutoNum type="romanLcPeriod"/>
            </a:pPr>
            <a:r>
              <a:rPr lang="en-GB" dirty="0">
                <a:latin typeface="CharisSIL"/>
              </a:rPr>
              <a:t>High price Middle East</a:t>
            </a:r>
          </a:p>
          <a:p>
            <a:pPr marL="971550" lvl="1" indent="-514350">
              <a:buFont typeface="+mj-lt"/>
              <a:buAutoNum type="romanLcPeriod"/>
            </a:pPr>
            <a:endParaRPr lang="en-GB" dirty="0">
              <a:latin typeface="CharisSIL"/>
            </a:endParaRPr>
          </a:p>
          <a:p>
            <a:pPr marL="971550" lvl="1" indent="-514350">
              <a:buFont typeface="+mj-lt"/>
              <a:buAutoNum type="romanLcPeriod"/>
            </a:pPr>
            <a:r>
              <a:rPr lang="en-GB" dirty="0">
                <a:latin typeface="CharisSIL"/>
              </a:rPr>
              <a:t>No exports from Africa</a:t>
            </a:r>
          </a:p>
          <a:p>
            <a:pPr marL="971550" lvl="1" indent="-514350">
              <a:buFont typeface="+mj-lt"/>
              <a:buAutoNum type="romanLcPeriod"/>
            </a:pPr>
            <a:endParaRPr lang="en-GB" dirty="0">
              <a:latin typeface="CharisSIL"/>
            </a:endParaRPr>
          </a:p>
          <a:p>
            <a:pPr marL="971550" lvl="1" indent="-514350">
              <a:buFont typeface="+mj-lt"/>
              <a:buAutoNum type="romanLcPeriod"/>
            </a:pPr>
            <a:r>
              <a:rPr lang="en-GB" dirty="0">
                <a:latin typeface="CharisSIL"/>
              </a:rPr>
              <a:t>Panama canal restricted</a:t>
            </a:r>
          </a:p>
          <a:p>
            <a:pPr marL="971550" lvl="1" indent="-514350">
              <a:buFont typeface="+mj-lt"/>
              <a:buAutoNum type="romanLcPeriod"/>
            </a:pPr>
            <a:endParaRPr lang="en-GB" dirty="0">
              <a:latin typeface="CharisSIL"/>
            </a:endParaRPr>
          </a:p>
          <a:p>
            <a:pPr marL="971550" lvl="1" indent="-514350">
              <a:buFont typeface="+mj-lt"/>
              <a:buAutoNum type="romanLcPeriod"/>
            </a:pPr>
            <a:r>
              <a:rPr lang="en-GB" dirty="0">
                <a:latin typeface="CharisSIL"/>
              </a:rPr>
              <a:t>Russian exports to Asia only</a:t>
            </a:r>
            <a:endParaRPr lang="en-GB" dirty="0"/>
          </a:p>
        </p:txBody>
      </p:sp>
    </p:spTree>
    <p:extLst>
      <p:ext uri="{BB962C8B-B14F-4D97-AF65-F5344CB8AC3E}">
        <p14:creationId xmlns:p14="http://schemas.microsoft.com/office/powerpoint/2010/main" val="2107763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4FA3D-FBC1-A003-EB05-F2016E2AE24B}"/>
              </a:ext>
            </a:extLst>
          </p:cNvPr>
          <p:cNvSpPr>
            <a:spLocks noGrp="1"/>
          </p:cNvSpPr>
          <p:nvPr>
            <p:ph type="title"/>
          </p:nvPr>
        </p:nvSpPr>
        <p:spPr/>
        <p:txBody>
          <a:bodyPr/>
          <a:lstStyle/>
          <a:p>
            <a:r>
              <a:rPr lang="nb-NO" dirty="0"/>
              <a:t>Net Zero, scenario </a:t>
            </a:r>
            <a:r>
              <a:rPr lang="nb-NO" dirty="0" err="1"/>
              <a:t>results</a:t>
            </a:r>
            <a:endParaRPr lang="en-GB" dirty="0"/>
          </a:p>
        </p:txBody>
      </p:sp>
      <p:sp>
        <p:nvSpPr>
          <p:cNvPr id="3" name="Content Placeholder 2">
            <a:extLst>
              <a:ext uri="{FF2B5EF4-FFF2-40B4-BE49-F238E27FC236}">
                <a16:creationId xmlns:a16="http://schemas.microsoft.com/office/drawing/2014/main" id="{7B18640E-1F03-D573-0791-51774CB51B12}"/>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F7EE0165-031B-C844-3506-9030FBB716F5}"/>
              </a:ext>
            </a:extLst>
          </p:cNvPr>
          <p:cNvPicPr>
            <a:picLocks noChangeAspect="1"/>
          </p:cNvPicPr>
          <p:nvPr/>
        </p:nvPicPr>
        <p:blipFill>
          <a:blip r:embed="rId2"/>
          <a:stretch>
            <a:fillRect/>
          </a:stretch>
        </p:blipFill>
        <p:spPr>
          <a:xfrm>
            <a:off x="1925073" y="963561"/>
            <a:ext cx="5768861" cy="3692071"/>
          </a:xfrm>
          <a:prstGeom prst="rect">
            <a:avLst/>
          </a:prstGeom>
        </p:spPr>
      </p:pic>
    </p:spTree>
    <p:extLst>
      <p:ext uri="{BB962C8B-B14F-4D97-AF65-F5344CB8AC3E}">
        <p14:creationId xmlns:p14="http://schemas.microsoft.com/office/powerpoint/2010/main" val="1517648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4C53-45C1-BA27-7A51-C3EF9CF8777B}"/>
              </a:ext>
            </a:extLst>
          </p:cNvPr>
          <p:cNvSpPr>
            <a:spLocks noGrp="1"/>
          </p:cNvSpPr>
          <p:nvPr>
            <p:ph type="title"/>
          </p:nvPr>
        </p:nvSpPr>
        <p:spPr/>
        <p:txBody>
          <a:bodyPr/>
          <a:lstStyle/>
          <a:p>
            <a:r>
              <a:rPr lang="nb-NO" dirty="0"/>
              <a:t>Persistent, scenario </a:t>
            </a:r>
            <a:r>
              <a:rPr lang="nb-NO" dirty="0" err="1"/>
              <a:t>results</a:t>
            </a:r>
            <a:endParaRPr lang="en-GB" dirty="0"/>
          </a:p>
        </p:txBody>
      </p:sp>
      <p:sp>
        <p:nvSpPr>
          <p:cNvPr id="3" name="Content Placeholder 2">
            <a:extLst>
              <a:ext uri="{FF2B5EF4-FFF2-40B4-BE49-F238E27FC236}">
                <a16:creationId xmlns:a16="http://schemas.microsoft.com/office/drawing/2014/main" id="{44D7E20C-FBB9-E11B-380D-04C444C0EDD6}"/>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0DF26A09-D550-932B-F46A-20107D6A5833}"/>
              </a:ext>
            </a:extLst>
          </p:cNvPr>
          <p:cNvPicPr>
            <a:picLocks noChangeAspect="1"/>
          </p:cNvPicPr>
          <p:nvPr/>
        </p:nvPicPr>
        <p:blipFill>
          <a:blip r:embed="rId2"/>
          <a:stretch>
            <a:fillRect/>
          </a:stretch>
        </p:blipFill>
        <p:spPr>
          <a:xfrm>
            <a:off x="2052571" y="1111762"/>
            <a:ext cx="5698347" cy="3677557"/>
          </a:xfrm>
          <a:prstGeom prst="rect">
            <a:avLst/>
          </a:prstGeom>
        </p:spPr>
      </p:pic>
    </p:spTree>
    <p:extLst>
      <p:ext uri="{BB962C8B-B14F-4D97-AF65-F5344CB8AC3E}">
        <p14:creationId xmlns:p14="http://schemas.microsoft.com/office/powerpoint/2010/main" val="3719547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FBA30-C794-AFC5-429C-E4C45E77C1A1}"/>
              </a:ext>
            </a:extLst>
          </p:cNvPr>
          <p:cNvSpPr>
            <a:spLocks noGrp="1"/>
          </p:cNvSpPr>
          <p:nvPr>
            <p:ph type="title"/>
          </p:nvPr>
        </p:nvSpPr>
        <p:spPr>
          <a:xfrm>
            <a:off x="1095551" y="205979"/>
            <a:ext cx="7407404" cy="857250"/>
          </a:xfrm>
        </p:spPr>
        <p:txBody>
          <a:bodyPr wrap="square" anchor="t">
            <a:normAutofit/>
          </a:bodyPr>
          <a:lstStyle/>
          <a:p>
            <a:r>
              <a:rPr lang="nb-NO" dirty="0" err="1"/>
              <a:t>Effect</a:t>
            </a:r>
            <a:r>
              <a:rPr lang="nb-NO" dirty="0"/>
              <a:t> </a:t>
            </a:r>
            <a:r>
              <a:rPr lang="nb-NO" dirty="0" err="1"/>
              <a:t>on</a:t>
            </a:r>
            <a:r>
              <a:rPr lang="nb-NO" dirty="0"/>
              <a:t> </a:t>
            </a:r>
            <a:r>
              <a:rPr lang="nb-NO" dirty="0" err="1"/>
              <a:t>supply</a:t>
            </a:r>
            <a:r>
              <a:rPr lang="nb-NO" dirty="0"/>
              <a:t> </a:t>
            </a:r>
            <a:r>
              <a:rPr lang="nb-NO" dirty="0" err="1"/>
              <a:t>costs</a:t>
            </a:r>
            <a:endParaRPr lang="en-GB" dirty="0"/>
          </a:p>
        </p:txBody>
      </p:sp>
      <p:pic>
        <p:nvPicPr>
          <p:cNvPr id="5" name="Content Placeholder 4">
            <a:extLst>
              <a:ext uri="{FF2B5EF4-FFF2-40B4-BE49-F238E27FC236}">
                <a16:creationId xmlns:a16="http://schemas.microsoft.com/office/drawing/2014/main" id="{FB1C8D87-366B-5A85-C92E-C9547B83B523}"/>
              </a:ext>
            </a:extLst>
          </p:cNvPr>
          <p:cNvPicPr>
            <a:picLocks noGrp="1" noChangeAspect="1"/>
          </p:cNvPicPr>
          <p:nvPr>
            <p:ph sz="half" idx="1"/>
          </p:nvPr>
        </p:nvPicPr>
        <p:blipFill>
          <a:blip r:embed="rId2"/>
          <a:stretch>
            <a:fillRect/>
          </a:stretch>
        </p:blipFill>
        <p:spPr>
          <a:xfrm>
            <a:off x="904155" y="1705337"/>
            <a:ext cx="3667845" cy="2384099"/>
          </a:xfrm>
          <a:noFill/>
        </p:spPr>
      </p:pic>
      <p:pic>
        <p:nvPicPr>
          <p:cNvPr id="7" name="Content Placeholder 6">
            <a:extLst>
              <a:ext uri="{FF2B5EF4-FFF2-40B4-BE49-F238E27FC236}">
                <a16:creationId xmlns:a16="http://schemas.microsoft.com/office/drawing/2014/main" id="{1D146C36-80D4-728F-3056-AD1AE634A81C}"/>
              </a:ext>
            </a:extLst>
          </p:cNvPr>
          <p:cNvPicPr>
            <a:picLocks noGrp="1" noChangeAspect="1"/>
          </p:cNvPicPr>
          <p:nvPr>
            <p:ph sz="half" idx="2"/>
          </p:nvPr>
        </p:nvPicPr>
        <p:blipFill>
          <a:blip r:embed="rId3"/>
          <a:stretch>
            <a:fillRect/>
          </a:stretch>
        </p:blipFill>
        <p:spPr>
          <a:xfrm>
            <a:off x="5044821" y="1705337"/>
            <a:ext cx="3673475" cy="2428386"/>
          </a:xfrm>
        </p:spPr>
      </p:pic>
      <p:sp>
        <p:nvSpPr>
          <p:cNvPr id="8" name="Rectangle 7">
            <a:extLst>
              <a:ext uri="{FF2B5EF4-FFF2-40B4-BE49-F238E27FC236}">
                <a16:creationId xmlns:a16="http://schemas.microsoft.com/office/drawing/2014/main" id="{3C228CFB-CB1D-2113-D856-009BD3E031AA}"/>
              </a:ext>
            </a:extLst>
          </p:cNvPr>
          <p:cNvSpPr/>
          <p:nvPr/>
        </p:nvSpPr>
        <p:spPr>
          <a:xfrm>
            <a:off x="1580772" y="1281779"/>
            <a:ext cx="2846510" cy="199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b-NO" sz="1000" dirty="0" err="1">
                <a:solidFill>
                  <a:schemeClr val="tx1"/>
                </a:solidFill>
              </a:rPr>
              <a:t>Average</a:t>
            </a:r>
            <a:r>
              <a:rPr lang="nb-NO" sz="1000" dirty="0">
                <a:solidFill>
                  <a:schemeClr val="tx1"/>
                </a:solidFill>
              </a:rPr>
              <a:t> </a:t>
            </a:r>
            <a:r>
              <a:rPr lang="nb-NO" sz="1000" dirty="0" err="1">
                <a:solidFill>
                  <a:schemeClr val="tx1"/>
                </a:solidFill>
              </a:rPr>
              <a:t>supply</a:t>
            </a:r>
            <a:r>
              <a:rPr lang="nb-NO" sz="1000" dirty="0">
                <a:solidFill>
                  <a:schemeClr val="tx1"/>
                </a:solidFill>
              </a:rPr>
              <a:t> </a:t>
            </a:r>
            <a:r>
              <a:rPr lang="nb-NO" sz="1000" dirty="0" err="1">
                <a:solidFill>
                  <a:schemeClr val="tx1"/>
                </a:solidFill>
              </a:rPr>
              <a:t>costs</a:t>
            </a:r>
            <a:r>
              <a:rPr lang="nb-NO" sz="1000" dirty="0">
                <a:solidFill>
                  <a:schemeClr val="tx1"/>
                </a:solidFill>
              </a:rPr>
              <a:t> to Europe in 2040</a:t>
            </a:r>
          </a:p>
        </p:txBody>
      </p:sp>
      <p:sp>
        <p:nvSpPr>
          <p:cNvPr id="9" name="Rectangle 8">
            <a:extLst>
              <a:ext uri="{FF2B5EF4-FFF2-40B4-BE49-F238E27FC236}">
                <a16:creationId xmlns:a16="http://schemas.microsoft.com/office/drawing/2014/main" id="{0E9B99E0-FFF5-9BB3-45E6-4E8C03E53850}"/>
              </a:ext>
            </a:extLst>
          </p:cNvPr>
          <p:cNvSpPr/>
          <p:nvPr/>
        </p:nvSpPr>
        <p:spPr>
          <a:xfrm>
            <a:off x="5770248" y="1303210"/>
            <a:ext cx="2846510" cy="199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b-NO" sz="1000" dirty="0">
                <a:solidFill>
                  <a:schemeClr val="tx1"/>
                </a:solidFill>
              </a:rPr>
              <a:t>Marginal </a:t>
            </a:r>
            <a:r>
              <a:rPr lang="nb-NO" sz="1000" dirty="0" err="1">
                <a:solidFill>
                  <a:schemeClr val="tx1"/>
                </a:solidFill>
              </a:rPr>
              <a:t>supply</a:t>
            </a:r>
            <a:r>
              <a:rPr lang="nb-NO" sz="1000" dirty="0">
                <a:solidFill>
                  <a:schemeClr val="tx1"/>
                </a:solidFill>
              </a:rPr>
              <a:t> </a:t>
            </a:r>
            <a:r>
              <a:rPr lang="nb-NO" sz="1000" dirty="0" err="1">
                <a:solidFill>
                  <a:schemeClr val="tx1"/>
                </a:solidFill>
              </a:rPr>
              <a:t>costs</a:t>
            </a:r>
            <a:r>
              <a:rPr lang="nb-NO" sz="1000" dirty="0">
                <a:solidFill>
                  <a:schemeClr val="tx1"/>
                </a:solidFill>
              </a:rPr>
              <a:t> to Europe in 2040</a:t>
            </a:r>
          </a:p>
        </p:txBody>
      </p:sp>
    </p:spTree>
    <p:extLst>
      <p:ext uri="{BB962C8B-B14F-4D97-AF65-F5344CB8AC3E}">
        <p14:creationId xmlns:p14="http://schemas.microsoft.com/office/powerpoint/2010/main" val="1004575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1">
            <a:extLst>
              <a:ext uri="{FF2B5EF4-FFF2-40B4-BE49-F238E27FC236}">
                <a16:creationId xmlns:a16="http://schemas.microsoft.com/office/drawing/2014/main" id="{A820D885-1E7F-467F-DD7E-E72343DE68E7}"/>
              </a:ext>
            </a:extLst>
          </p:cNvPr>
          <p:cNvGrpSpPr>
            <a:grpSpLocks/>
          </p:cNvGrpSpPr>
          <p:nvPr/>
        </p:nvGrpSpPr>
        <p:grpSpPr bwMode="auto">
          <a:xfrm>
            <a:off x="725544" y="1028591"/>
            <a:ext cx="8389344" cy="4077109"/>
            <a:chOff x="1" y="664"/>
            <a:chExt cx="7677" cy="3644"/>
          </a:xfrm>
        </p:grpSpPr>
        <p:pic>
          <p:nvPicPr>
            <p:cNvPr id="10252" name="Picture 2">
              <a:extLst>
                <a:ext uri="{FF2B5EF4-FFF2-40B4-BE49-F238E27FC236}">
                  <a16:creationId xmlns:a16="http://schemas.microsoft.com/office/drawing/2014/main" id="{9AB16A8B-A5E2-17B1-E517-2C7BFB5F62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0645" t="9557" r="2180" b="19653"/>
            <a:stretch>
              <a:fillRect/>
            </a:stretch>
          </p:blipFill>
          <p:spPr bwMode="auto">
            <a:xfrm>
              <a:off x="791" y="666"/>
              <a:ext cx="5802" cy="3640"/>
            </a:xfrm>
            <a:prstGeom prst="rect">
              <a:avLst/>
            </a:prstGeom>
            <a:noFill/>
            <a:ln>
              <a:noFill/>
            </a:ln>
            <a:effectLst/>
            <a:extLst>
              <a:ext uri="{909E8E84-426E-40DD-AFC4-6F175D3DCCD1}">
                <a14:hiddenFill xmlns:a14="http://schemas.microsoft.com/office/drawing/2010/main">
                  <a:blipFill dpi="0" rotWithShape="0">
                    <a:blip/>
                    <a:srcRect l="10645" t="9557" r="2180" b="19653"/>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53" name="Picture 3">
              <a:extLst>
                <a:ext uri="{FF2B5EF4-FFF2-40B4-BE49-F238E27FC236}">
                  <a16:creationId xmlns:a16="http://schemas.microsoft.com/office/drawing/2014/main" id="{C2A2B953-408C-4A89-C9CC-AF36E976E4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0645" t="9557" r="58910" b="19653"/>
            <a:stretch>
              <a:fillRect/>
            </a:stretch>
          </p:blipFill>
          <p:spPr bwMode="auto">
            <a:xfrm>
              <a:off x="1" y="668"/>
              <a:ext cx="2025" cy="3640"/>
            </a:xfrm>
            <a:prstGeom prst="rect">
              <a:avLst/>
            </a:prstGeom>
            <a:noFill/>
            <a:ln>
              <a:noFill/>
            </a:ln>
            <a:effectLst/>
            <a:extLst>
              <a:ext uri="{909E8E84-426E-40DD-AFC4-6F175D3DCCD1}">
                <a14:hiddenFill xmlns:a14="http://schemas.microsoft.com/office/drawing/2010/main">
                  <a:blipFill dpi="0" rotWithShape="0">
                    <a:blip/>
                    <a:srcRect l="10645" t="9557" r="58910" b="19653"/>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54" name="Picture 4">
              <a:extLst>
                <a:ext uri="{FF2B5EF4-FFF2-40B4-BE49-F238E27FC236}">
                  <a16:creationId xmlns:a16="http://schemas.microsoft.com/office/drawing/2014/main" id="{B493165C-EBBE-DC8C-5AAF-5D1956B331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2778" t="9557" r="58910" b="19653"/>
            <a:stretch>
              <a:fillRect/>
            </a:stretch>
          </p:blipFill>
          <p:spPr bwMode="auto">
            <a:xfrm>
              <a:off x="6460" y="664"/>
              <a:ext cx="1218" cy="3640"/>
            </a:xfrm>
            <a:prstGeom prst="rect">
              <a:avLst/>
            </a:prstGeom>
            <a:noFill/>
            <a:ln>
              <a:noFill/>
            </a:ln>
            <a:effectLst/>
            <a:extLst>
              <a:ext uri="{909E8E84-426E-40DD-AFC4-6F175D3DCCD1}">
                <a14:hiddenFill xmlns:a14="http://schemas.microsoft.com/office/drawing/2010/main">
                  <a:blipFill dpi="0" rotWithShape="0">
                    <a:blip/>
                    <a:srcRect l="22778" t="9557" r="58910" b="19653"/>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10244" name="Text Box 6">
            <a:extLst>
              <a:ext uri="{FF2B5EF4-FFF2-40B4-BE49-F238E27FC236}">
                <a16:creationId xmlns:a16="http://schemas.microsoft.com/office/drawing/2014/main" id="{4AA12249-2139-4A6D-3C88-4B5D441A7A19}"/>
              </a:ext>
            </a:extLst>
          </p:cNvPr>
          <p:cNvSpPr txBox="1">
            <a:spLocks noChangeArrowheads="1"/>
          </p:cNvSpPr>
          <p:nvPr/>
        </p:nvSpPr>
        <p:spPr bwMode="auto">
          <a:xfrm>
            <a:off x="4954431" y="1664877"/>
            <a:ext cx="1844038" cy="6797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491" tIns="35095" rIns="67491" bIns="35095"/>
          <a:lstStyle>
            <a:lvl1pPr>
              <a:spcBef>
                <a:spcPts val="5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2000">
                <a:solidFill>
                  <a:srgbClr val="606060"/>
                </a:solidFill>
                <a:latin typeface="Verdana" panose="020B0604030504040204" pitchFamily="34" charset="0"/>
                <a:ea typeface="MS PGothic" panose="020B0600070205080204" pitchFamily="34" charset="-128"/>
              </a:defRPr>
            </a:lvl1pPr>
            <a:lvl2pPr>
              <a:spcBef>
                <a:spcPts val="47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a:solidFill>
                  <a:srgbClr val="606060"/>
                </a:solidFill>
                <a:latin typeface="Verdana" panose="020B0604030504040204" pitchFamily="34" charset="0"/>
                <a:ea typeface="MS PGothic" panose="020B0600070205080204" pitchFamily="34" charset="-128"/>
              </a:defRPr>
            </a:lvl2pPr>
            <a:lvl3pPr>
              <a:spcBef>
                <a:spcPts val="4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1600">
                <a:solidFill>
                  <a:srgbClr val="606060"/>
                </a:solidFill>
                <a:latin typeface="Verdana" panose="020B0604030504040204" pitchFamily="34" charset="0"/>
                <a:ea typeface="MS PGothic" panose="020B0600070205080204" pitchFamily="34" charset="-128"/>
              </a:defRPr>
            </a:lvl3pPr>
            <a:lvl4pPr>
              <a:spcBef>
                <a:spcPts val="37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1400">
                <a:solidFill>
                  <a:srgbClr val="606060"/>
                </a:solidFill>
                <a:latin typeface="Verdana" panose="020B0604030504040204" pitchFamily="34" charset="0"/>
                <a:ea typeface="MS PGothic" panose="020B0600070205080204" pitchFamily="34" charset="-128"/>
              </a:defRPr>
            </a:lvl4pPr>
            <a:lvl5pPr>
              <a:spcBef>
                <a:spcPts val="3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1200">
                <a:solidFill>
                  <a:srgbClr val="606060"/>
                </a:solidFill>
                <a:latin typeface="Verdana" panose="020B0604030504040204" pitchFamily="34" charset="0"/>
                <a:ea typeface="MS PGothic" panose="020B0600070205080204" pitchFamily="34" charset="-128"/>
              </a:defRPr>
            </a:lvl5pPr>
            <a:lvl6pPr marL="2514600" indent="-228600" defTabSz="457200" eaLnBrk="0" fontAlgn="base" hangingPunct="0">
              <a:spcBef>
                <a:spcPts val="3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1200">
                <a:solidFill>
                  <a:srgbClr val="606060"/>
                </a:solidFill>
                <a:latin typeface="Verdana" panose="020B0604030504040204" pitchFamily="34" charset="0"/>
                <a:ea typeface="MS PGothic" panose="020B0600070205080204" pitchFamily="34" charset="-128"/>
              </a:defRPr>
            </a:lvl6pPr>
            <a:lvl7pPr marL="2971800" indent="-228600" defTabSz="457200" eaLnBrk="0" fontAlgn="base" hangingPunct="0">
              <a:spcBef>
                <a:spcPts val="3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1200">
                <a:solidFill>
                  <a:srgbClr val="606060"/>
                </a:solidFill>
                <a:latin typeface="Verdana" panose="020B0604030504040204" pitchFamily="34" charset="0"/>
                <a:ea typeface="MS PGothic" panose="020B0600070205080204" pitchFamily="34" charset="-128"/>
              </a:defRPr>
            </a:lvl7pPr>
            <a:lvl8pPr marL="3429000" indent="-228600" defTabSz="457200" eaLnBrk="0" fontAlgn="base" hangingPunct="0">
              <a:spcBef>
                <a:spcPts val="3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1200">
                <a:solidFill>
                  <a:srgbClr val="606060"/>
                </a:solidFill>
                <a:latin typeface="Verdana" panose="020B0604030504040204" pitchFamily="34" charset="0"/>
                <a:ea typeface="MS PGothic" panose="020B0600070205080204" pitchFamily="34" charset="-128"/>
              </a:defRPr>
            </a:lvl8pPr>
            <a:lvl9pPr marL="3886200" indent="-228600" defTabSz="457200" eaLnBrk="0" fontAlgn="base" hangingPunct="0">
              <a:spcBef>
                <a:spcPts val="3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1200">
                <a:solidFill>
                  <a:srgbClr val="606060"/>
                </a:solidFill>
                <a:latin typeface="Verdana" panose="020B0604030504040204" pitchFamily="34" charset="0"/>
                <a:ea typeface="MS PGothic" panose="020B0600070205080204" pitchFamily="34" charset="-128"/>
              </a:defRPr>
            </a:lvl9pPr>
          </a:lstStyle>
          <a:p>
            <a:pPr algn="ctr">
              <a:spcBef>
                <a:spcPts val="225"/>
              </a:spcBef>
              <a:buClrTx/>
            </a:pPr>
            <a:r>
              <a:rPr lang="en-GB" altLang="en-US" sz="2700" b="1" dirty="0">
                <a:solidFill>
                  <a:srgbClr val="D9D9D9"/>
                </a:solidFill>
              </a:rPr>
              <a:t>3,750+</a:t>
            </a:r>
            <a:br>
              <a:rPr lang="en-GB" altLang="en-US" sz="2700" b="1" dirty="0">
                <a:solidFill>
                  <a:srgbClr val="D9D9D9"/>
                </a:solidFill>
              </a:rPr>
            </a:br>
            <a:r>
              <a:rPr lang="en-GB" altLang="en-US" sz="825" dirty="0">
                <a:solidFill>
                  <a:srgbClr val="D9D9D9"/>
                </a:solidFill>
              </a:rPr>
              <a:t>Members</a:t>
            </a:r>
          </a:p>
        </p:txBody>
      </p:sp>
      <p:sp>
        <p:nvSpPr>
          <p:cNvPr id="10245" name="Text Box 7">
            <a:extLst>
              <a:ext uri="{FF2B5EF4-FFF2-40B4-BE49-F238E27FC236}">
                <a16:creationId xmlns:a16="http://schemas.microsoft.com/office/drawing/2014/main" id="{891EDCC7-729A-2240-6084-A049DF8BD663}"/>
              </a:ext>
            </a:extLst>
          </p:cNvPr>
          <p:cNvSpPr txBox="1">
            <a:spLocks noChangeArrowheads="1"/>
          </p:cNvSpPr>
          <p:nvPr/>
        </p:nvSpPr>
        <p:spPr bwMode="auto">
          <a:xfrm>
            <a:off x="4978881" y="3651507"/>
            <a:ext cx="917853" cy="680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491" tIns="35095" rIns="67491" bIns="35095"/>
          <a:lstStyle>
            <a:lvl1pPr>
              <a:spcBef>
                <a:spcPts val="5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2000">
                <a:solidFill>
                  <a:srgbClr val="606060"/>
                </a:solidFill>
                <a:latin typeface="Verdana" panose="020B0604030504040204" pitchFamily="34" charset="0"/>
                <a:ea typeface="MS PGothic" panose="020B0600070205080204" pitchFamily="34" charset="-128"/>
              </a:defRPr>
            </a:lvl1pPr>
            <a:lvl2pPr>
              <a:spcBef>
                <a:spcPts val="47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a:solidFill>
                  <a:srgbClr val="606060"/>
                </a:solidFill>
                <a:latin typeface="Verdana" panose="020B0604030504040204" pitchFamily="34" charset="0"/>
                <a:ea typeface="MS PGothic" panose="020B0600070205080204" pitchFamily="34" charset="-128"/>
              </a:defRPr>
            </a:lvl2pPr>
            <a:lvl3pPr>
              <a:spcBef>
                <a:spcPts val="4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1600">
                <a:solidFill>
                  <a:srgbClr val="606060"/>
                </a:solidFill>
                <a:latin typeface="Verdana" panose="020B0604030504040204" pitchFamily="34" charset="0"/>
                <a:ea typeface="MS PGothic" panose="020B0600070205080204" pitchFamily="34" charset="-128"/>
              </a:defRPr>
            </a:lvl3pPr>
            <a:lvl4pPr>
              <a:spcBef>
                <a:spcPts val="37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1400">
                <a:solidFill>
                  <a:srgbClr val="606060"/>
                </a:solidFill>
                <a:latin typeface="Verdana" panose="020B0604030504040204" pitchFamily="34" charset="0"/>
                <a:ea typeface="MS PGothic" panose="020B0600070205080204" pitchFamily="34" charset="-128"/>
              </a:defRPr>
            </a:lvl4pPr>
            <a:lvl5pPr>
              <a:spcBef>
                <a:spcPts val="3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1200">
                <a:solidFill>
                  <a:srgbClr val="606060"/>
                </a:solidFill>
                <a:latin typeface="Verdana" panose="020B0604030504040204" pitchFamily="34" charset="0"/>
                <a:ea typeface="MS PGothic" panose="020B0600070205080204" pitchFamily="34" charset="-128"/>
              </a:defRPr>
            </a:lvl5pPr>
            <a:lvl6pPr marL="2514600" indent="-228600" defTabSz="457200" eaLnBrk="0" fontAlgn="base" hangingPunct="0">
              <a:spcBef>
                <a:spcPts val="3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1200">
                <a:solidFill>
                  <a:srgbClr val="606060"/>
                </a:solidFill>
                <a:latin typeface="Verdana" panose="020B0604030504040204" pitchFamily="34" charset="0"/>
                <a:ea typeface="MS PGothic" panose="020B0600070205080204" pitchFamily="34" charset="-128"/>
              </a:defRPr>
            </a:lvl6pPr>
            <a:lvl7pPr marL="2971800" indent="-228600" defTabSz="457200" eaLnBrk="0" fontAlgn="base" hangingPunct="0">
              <a:spcBef>
                <a:spcPts val="3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1200">
                <a:solidFill>
                  <a:srgbClr val="606060"/>
                </a:solidFill>
                <a:latin typeface="Verdana" panose="020B0604030504040204" pitchFamily="34" charset="0"/>
                <a:ea typeface="MS PGothic" panose="020B0600070205080204" pitchFamily="34" charset="-128"/>
              </a:defRPr>
            </a:lvl7pPr>
            <a:lvl8pPr marL="3429000" indent="-228600" defTabSz="457200" eaLnBrk="0" fontAlgn="base" hangingPunct="0">
              <a:spcBef>
                <a:spcPts val="3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1200">
                <a:solidFill>
                  <a:srgbClr val="606060"/>
                </a:solidFill>
                <a:latin typeface="Verdana" panose="020B0604030504040204" pitchFamily="34" charset="0"/>
                <a:ea typeface="MS PGothic" panose="020B0600070205080204" pitchFamily="34" charset="-128"/>
              </a:defRPr>
            </a:lvl8pPr>
            <a:lvl9pPr marL="3886200" indent="-228600" defTabSz="457200" eaLnBrk="0" fontAlgn="base" hangingPunct="0">
              <a:spcBef>
                <a:spcPts val="3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1200">
                <a:solidFill>
                  <a:srgbClr val="606060"/>
                </a:solidFill>
                <a:latin typeface="Verdana" panose="020B0604030504040204" pitchFamily="34" charset="0"/>
                <a:ea typeface="MS PGothic" panose="020B0600070205080204" pitchFamily="34" charset="-128"/>
              </a:defRPr>
            </a:lvl9pPr>
          </a:lstStyle>
          <a:p>
            <a:pPr algn="r">
              <a:spcBef>
                <a:spcPts val="187"/>
              </a:spcBef>
              <a:buClrTx/>
            </a:pPr>
            <a:r>
              <a:rPr lang="en-GB" altLang="en-US" sz="2100" b="1" dirty="0">
                <a:solidFill>
                  <a:srgbClr val="5B96C6"/>
                </a:solidFill>
              </a:rPr>
              <a:t>110</a:t>
            </a:r>
            <a:br>
              <a:rPr lang="en-GB" altLang="en-US" sz="2700" b="1" dirty="0">
                <a:solidFill>
                  <a:srgbClr val="5B96C6"/>
                </a:solidFill>
              </a:rPr>
            </a:br>
            <a:r>
              <a:rPr lang="en-GB" altLang="en-US" sz="675" dirty="0">
                <a:solidFill>
                  <a:srgbClr val="D9D9D9"/>
                </a:solidFill>
              </a:rPr>
              <a:t>Countries </a:t>
            </a:r>
            <a:br>
              <a:rPr lang="en-GB" altLang="en-US" sz="675" dirty="0">
                <a:solidFill>
                  <a:srgbClr val="D9D9D9"/>
                </a:solidFill>
              </a:rPr>
            </a:br>
            <a:r>
              <a:rPr lang="en-GB" altLang="en-US" sz="675" dirty="0">
                <a:solidFill>
                  <a:srgbClr val="D9D9D9"/>
                </a:solidFill>
              </a:rPr>
              <a:t>represented</a:t>
            </a:r>
          </a:p>
        </p:txBody>
      </p:sp>
      <p:sp>
        <p:nvSpPr>
          <p:cNvPr id="10246" name="Text Box 8">
            <a:extLst>
              <a:ext uri="{FF2B5EF4-FFF2-40B4-BE49-F238E27FC236}">
                <a16:creationId xmlns:a16="http://schemas.microsoft.com/office/drawing/2014/main" id="{94063B4A-C6D8-7DAD-B610-9FEA6C8BCA6C}"/>
              </a:ext>
            </a:extLst>
          </p:cNvPr>
          <p:cNvSpPr txBox="1">
            <a:spLocks noChangeArrowheads="1"/>
          </p:cNvSpPr>
          <p:nvPr/>
        </p:nvSpPr>
        <p:spPr bwMode="auto">
          <a:xfrm>
            <a:off x="5913400" y="3651507"/>
            <a:ext cx="917852" cy="680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491" tIns="35095" rIns="67491" bIns="35095"/>
          <a:lstStyle>
            <a:lvl1pPr>
              <a:spcBef>
                <a:spcPts val="5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2000">
                <a:solidFill>
                  <a:srgbClr val="606060"/>
                </a:solidFill>
                <a:latin typeface="Verdana" panose="020B0604030504040204" pitchFamily="34" charset="0"/>
                <a:ea typeface="MS PGothic" panose="020B0600070205080204" pitchFamily="34" charset="-128"/>
              </a:defRPr>
            </a:lvl1pPr>
            <a:lvl2pPr>
              <a:spcBef>
                <a:spcPts val="47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a:solidFill>
                  <a:srgbClr val="606060"/>
                </a:solidFill>
                <a:latin typeface="Verdana" panose="020B0604030504040204" pitchFamily="34" charset="0"/>
                <a:ea typeface="MS PGothic" panose="020B0600070205080204" pitchFamily="34" charset="-128"/>
              </a:defRPr>
            </a:lvl2pPr>
            <a:lvl3pPr>
              <a:spcBef>
                <a:spcPts val="4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1600">
                <a:solidFill>
                  <a:srgbClr val="606060"/>
                </a:solidFill>
                <a:latin typeface="Verdana" panose="020B0604030504040204" pitchFamily="34" charset="0"/>
                <a:ea typeface="MS PGothic" panose="020B0600070205080204" pitchFamily="34" charset="-128"/>
              </a:defRPr>
            </a:lvl3pPr>
            <a:lvl4pPr>
              <a:spcBef>
                <a:spcPts val="37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1400">
                <a:solidFill>
                  <a:srgbClr val="606060"/>
                </a:solidFill>
                <a:latin typeface="Verdana" panose="020B0604030504040204" pitchFamily="34" charset="0"/>
                <a:ea typeface="MS PGothic" panose="020B0600070205080204" pitchFamily="34" charset="-128"/>
              </a:defRPr>
            </a:lvl4pPr>
            <a:lvl5pPr>
              <a:spcBef>
                <a:spcPts val="3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1200">
                <a:solidFill>
                  <a:srgbClr val="606060"/>
                </a:solidFill>
                <a:latin typeface="Verdana" panose="020B0604030504040204" pitchFamily="34" charset="0"/>
                <a:ea typeface="MS PGothic" panose="020B0600070205080204" pitchFamily="34" charset="-128"/>
              </a:defRPr>
            </a:lvl5pPr>
            <a:lvl6pPr marL="2514600" indent="-228600" defTabSz="457200" eaLnBrk="0" fontAlgn="base" hangingPunct="0">
              <a:spcBef>
                <a:spcPts val="3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1200">
                <a:solidFill>
                  <a:srgbClr val="606060"/>
                </a:solidFill>
                <a:latin typeface="Verdana" panose="020B0604030504040204" pitchFamily="34" charset="0"/>
                <a:ea typeface="MS PGothic" panose="020B0600070205080204" pitchFamily="34" charset="-128"/>
              </a:defRPr>
            </a:lvl6pPr>
            <a:lvl7pPr marL="2971800" indent="-228600" defTabSz="457200" eaLnBrk="0" fontAlgn="base" hangingPunct="0">
              <a:spcBef>
                <a:spcPts val="3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1200">
                <a:solidFill>
                  <a:srgbClr val="606060"/>
                </a:solidFill>
                <a:latin typeface="Verdana" panose="020B0604030504040204" pitchFamily="34" charset="0"/>
                <a:ea typeface="MS PGothic" panose="020B0600070205080204" pitchFamily="34" charset="-128"/>
              </a:defRPr>
            </a:lvl7pPr>
            <a:lvl8pPr marL="3429000" indent="-228600" defTabSz="457200" eaLnBrk="0" fontAlgn="base" hangingPunct="0">
              <a:spcBef>
                <a:spcPts val="3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1200">
                <a:solidFill>
                  <a:srgbClr val="606060"/>
                </a:solidFill>
                <a:latin typeface="Verdana" panose="020B0604030504040204" pitchFamily="34" charset="0"/>
                <a:ea typeface="MS PGothic" panose="020B0600070205080204" pitchFamily="34" charset="-128"/>
              </a:defRPr>
            </a:lvl8pPr>
            <a:lvl9pPr marL="3886200" indent="-228600" defTabSz="457200" eaLnBrk="0" fontAlgn="base" hangingPunct="0">
              <a:spcBef>
                <a:spcPts val="3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1200">
                <a:solidFill>
                  <a:srgbClr val="606060"/>
                </a:solidFill>
                <a:latin typeface="Verdana" panose="020B0604030504040204" pitchFamily="34" charset="0"/>
                <a:ea typeface="MS PGothic" panose="020B0600070205080204" pitchFamily="34" charset="-128"/>
              </a:defRPr>
            </a:lvl9pPr>
          </a:lstStyle>
          <a:p>
            <a:pPr>
              <a:spcBef>
                <a:spcPts val="187"/>
              </a:spcBef>
              <a:buClrTx/>
            </a:pPr>
            <a:r>
              <a:rPr lang="en-GB" altLang="en-US" sz="2100" b="1" dirty="0">
                <a:solidFill>
                  <a:srgbClr val="8EB12E"/>
                </a:solidFill>
              </a:rPr>
              <a:t>30</a:t>
            </a:r>
            <a:br>
              <a:rPr lang="en-GB" altLang="en-US" sz="2700" b="1" dirty="0">
                <a:solidFill>
                  <a:srgbClr val="5B96C6"/>
                </a:solidFill>
              </a:rPr>
            </a:br>
            <a:r>
              <a:rPr lang="en-GB" altLang="en-US" sz="675" dirty="0">
                <a:solidFill>
                  <a:srgbClr val="D9D9D9"/>
                </a:solidFill>
              </a:rPr>
              <a:t>International</a:t>
            </a:r>
            <a:br>
              <a:rPr lang="en-GB" altLang="en-US" sz="675" dirty="0">
                <a:solidFill>
                  <a:srgbClr val="D9D9D9"/>
                </a:solidFill>
              </a:rPr>
            </a:br>
            <a:r>
              <a:rPr lang="en-GB" altLang="en-US" sz="675" dirty="0">
                <a:solidFill>
                  <a:srgbClr val="D9D9D9"/>
                </a:solidFill>
              </a:rPr>
              <a:t>Affiliates</a:t>
            </a:r>
          </a:p>
        </p:txBody>
      </p:sp>
      <p:sp>
        <p:nvSpPr>
          <p:cNvPr id="10247" name="Line 9">
            <a:extLst>
              <a:ext uri="{FF2B5EF4-FFF2-40B4-BE49-F238E27FC236}">
                <a16:creationId xmlns:a16="http://schemas.microsoft.com/office/drawing/2014/main" id="{64373AFE-3599-25ED-F4D0-DB727A10FDC6}"/>
              </a:ext>
            </a:extLst>
          </p:cNvPr>
          <p:cNvSpPr>
            <a:spLocks noChangeShapeType="1"/>
          </p:cNvSpPr>
          <p:nvPr/>
        </p:nvSpPr>
        <p:spPr bwMode="auto">
          <a:xfrm>
            <a:off x="5903282" y="3706268"/>
            <a:ext cx="1190" cy="547616"/>
          </a:xfrm>
          <a:prstGeom prst="line">
            <a:avLst/>
          </a:prstGeom>
          <a:noFill/>
          <a:ln w="9360" cap="sq">
            <a:solidFill>
              <a:srgbClr val="A6A6A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sz="1350"/>
          </a:p>
        </p:txBody>
      </p:sp>
      <p:sp>
        <p:nvSpPr>
          <p:cNvPr id="10248" name="Text Box 10">
            <a:extLst>
              <a:ext uri="{FF2B5EF4-FFF2-40B4-BE49-F238E27FC236}">
                <a16:creationId xmlns:a16="http://schemas.microsoft.com/office/drawing/2014/main" id="{508A9821-AC24-628C-184C-FAB277790862}"/>
              </a:ext>
            </a:extLst>
          </p:cNvPr>
          <p:cNvSpPr txBox="1">
            <a:spLocks noChangeArrowheads="1"/>
          </p:cNvSpPr>
          <p:nvPr/>
        </p:nvSpPr>
        <p:spPr bwMode="auto">
          <a:xfrm>
            <a:off x="824651" y="1220567"/>
            <a:ext cx="3671409" cy="1945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491" tIns="35095" rIns="67491" bIns="35095"/>
          <a:lstStyle>
            <a:lvl1pPr>
              <a:spcBef>
                <a:spcPts val="5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2000">
                <a:solidFill>
                  <a:srgbClr val="606060"/>
                </a:solidFill>
                <a:latin typeface="Verdana" panose="020B0604030504040204" pitchFamily="34" charset="0"/>
                <a:ea typeface="MS PGothic" panose="020B0600070205080204" pitchFamily="34" charset="-128"/>
              </a:defRPr>
            </a:lvl1pPr>
            <a:lvl2pPr>
              <a:spcBef>
                <a:spcPts val="47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a:solidFill>
                  <a:srgbClr val="606060"/>
                </a:solidFill>
                <a:latin typeface="Verdana" panose="020B0604030504040204" pitchFamily="34" charset="0"/>
                <a:ea typeface="MS PGothic" panose="020B0600070205080204" pitchFamily="34" charset="-128"/>
              </a:defRPr>
            </a:lvl2pPr>
            <a:lvl3pPr>
              <a:spcBef>
                <a:spcPts val="4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1600">
                <a:solidFill>
                  <a:srgbClr val="606060"/>
                </a:solidFill>
                <a:latin typeface="Verdana" panose="020B0604030504040204" pitchFamily="34" charset="0"/>
                <a:ea typeface="MS PGothic" panose="020B0600070205080204" pitchFamily="34" charset="-128"/>
              </a:defRPr>
            </a:lvl3pPr>
            <a:lvl4pPr>
              <a:spcBef>
                <a:spcPts val="37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1400">
                <a:solidFill>
                  <a:srgbClr val="606060"/>
                </a:solidFill>
                <a:latin typeface="Verdana" panose="020B0604030504040204" pitchFamily="34" charset="0"/>
                <a:ea typeface="MS PGothic" panose="020B0600070205080204" pitchFamily="34" charset="-128"/>
              </a:defRPr>
            </a:lvl4pPr>
            <a:lvl5pPr>
              <a:spcBef>
                <a:spcPts val="3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1200">
                <a:solidFill>
                  <a:srgbClr val="606060"/>
                </a:solidFill>
                <a:latin typeface="Verdana" panose="020B0604030504040204" pitchFamily="34" charset="0"/>
                <a:ea typeface="MS PGothic" panose="020B0600070205080204" pitchFamily="34" charset="-128"/>
              </a:defRPr>
            </a:lvl5pPr>
            <a:lvl6pPr marL="2514600" indent="-228600" defTabSz="457200" eaLnBrk="0" fontAlgn="base" hangingPunct="0">
              <a:spcBef>
                <a:spcPts val="3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1200">
                <a:solidFill>
                  <a:srgbClr val="606060"/>
                </a:solidFill>
                <a:latin typeface="Verdana" panose="020B0604030504040204" pitchFamily="34" charset="0"/>
                <a:ea typeface="MS PGothic" panose="020B0600070205080204" pitchFamily="34" charset="-128"/>
              </a:defRPr>
            </a:lvl6pPr>
            <a:lvl7pPr marL="2971800" indent="-228600" defTabSz="457200" eaLnBrk="0" fontAlgn="base" hangingPunct="0">
              <a:spcBef>
                <a:spcPts val="3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1200">
                <a:solidFill>
                  <a:srgbClr val="606060"/>
                </a:solidFill>
                <a:latin typeface="Verdana" panose="020B0604030504040204" pitchFamily="34" charset="0"/>
                <a:ea typeface="MS PGothic" panose="020B0600070205080204" pitchFamily="34" charset="-128"/>
              </a:defRPr>
            </a:lvl7pPr>
            <a:lvl8pPr marL="3429000" indent="-228600" defTabSz="457200" eaLnBrk="0" fontAlgn="base" hangingPunct="0">
              <a:spcBef>
                <a:spcPts val="3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1200">
                <a:solidFill>
                  <a:srgbClr val="606060"/>
                </a:solidFill>
                <a:latin typeface="Verdana" panose="020B0604030504040204" pitchFamily="34" charset="0"/>
                <a:ea typeface="MS PGothic" panose="020B0600070205080204" pitchFamily="34" charset="-128"/>
              </a:defRPr>
            </a:lvl8pPr>
            <a:lvl9pPr marL="3886200" indent="-228600" defTabSz="457200" eaLnBrk="0" fontAlgn="base" hangingPunct="0">
              <a:spcBef>
                <a:spcPts val="3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1200">
                <a:solidFill>
                  <a:srgbClr val="606060"/>
                </a:solidFill>
                <a:latin typeface="Verdana" panose="020B0604030504040204" pitchFamily="34" charset="0"/>
                <a:ea typeface="MS PGothic" panose="020B0600070205080204" pitchFamily="34" charset="-128"/>
              </a:defRPr>
            </a:lvl9pPr>
          </a:lstStyle>
          <a:p>
            <a:pPr>
              <a:buClrTx/>
              <a:buFontTx/>
              <a:buNone/>
            </a:pPr>
            <a:r>
              <a:rPr lang="en-GB" altLang="en-US" sz="1500" dirty="0">
                <a:solidFill>
                  <a:srgbClr val="FFFFFF"/>
                </a:solidFill>
                <a:latin typeface="Palatino" charset="0"/>
              </a:rPr>
              <a:t>3,750+ members in </a:t>
            </a:r>
            <a:br>
              <a:rPr lang="en-GB" altLang="en-US" sz="1500" dirty="0">
                <a:solidFill>
                  <a:srgbClr val="FFFFFF"/>
                </a:solidFill>
                <a:latin typeface="Palatino" charset="0"/>
              </a:rPr>
            </a:br>
            <a:r>
              <a:rPr lang="en-GB" altLang="en-US" sz="1500" dirty="0">
                <a:solidFill>
                  <a:srgbClr val="FFFFFF"/>
                </a:solidFill>
                <a:latin typeface="Palatino" charset="0"/>
              </a:rPr>
              <a:t>over 110 countries</a:t>
            </a:r>
          </a:p>
          <a:p>
            <a:pPr>
              <a:spcBef>
                <a:spcPts val="825"/>
              </a:spcBef>
              <a:buClrTx/>
            </a:pPr>
            <a:r>
              <a:rPr lang="en-GB" altLang="en-US" sz="1200" dirty="0">
                <a:solidFill>
                  <a:srgbClr val="BEBEBE"/>
                </a:solidFill>
              </a:rPr>
              <a:t>1,600 Europe </a:t>
            </a:r>
          </a:p>
          <a:p>
            <a:pPr>
              <a:spcBef>
                <a:spcPts val="825"/>
              </a:spcBef>
              <a:buClrTx/>
            </a:pPr>
            <a:r>
              <a:rPr lang="en-GB" altLang="en-US" sz="1200" dirty="0">
                <a:solidFill>
                  <a:srgbClr val="BEBEBE"/>
                </a:solidFill>
              </a:rPr>
              <a:t>550 North America</a:t>
            </a:r>
          </a:p>
          <a:p>
            <a:pPr>
              <a:spcBef>
                <a:spcPts val="825"/>
              </a:spcBef>
              <a:buClrTx/>
            </a:pPr>
            <a:r>
              <a:rPr lang="en-GB" altLang="en-US" sz="1200" dirty="0">
                <a:solidFill>
                  <a:srgbClr val="BEBEBE"/>
                </a:solidFill>
              </a:rPr>
              <a:t>850 Asia, Africa, Latin </a:t>
            </a:r>
            <a:br>
              <a:rPr lang="en-GB" altLang="en-US" sz="1200" dirty="0">
                <a:solidFill>
                  <a:srgbClr val="BEBEBE"/>
                </a:solidFill>
              </a:rPr>
            </a:br>
            <a:r>
              <a:rPr lang="en-GB" altLang="en-US" sz="1200" dirty="0">
                <a:solidFill>
                  <a:srgbClr val="BEBEBE"/>
                </a:solidFill>
              </a:rPr>
              <a:t>America &amp; Middle East</a:t>
            </a:r>
          </a:p>
        </p:txBody>
      </p:sp>
      <p:sp>
        <p:nvSpPr>
          <p:cNvPr id="10249" name="Text Box 11">
            <a:extLst>
              <a:ext uri="{FF2B5EF4-FFF2-40B4-BE49-F238E27FC236}">
                <a16:creationId xmlns:a16="http://schemas.microsoft.com/office/drawing/2014/main" id="{C3313C51-1103-C2A4-D668-BB21023C0FED}"/>
              </a:ext>
            </a:extLst>
          </p:cNvPr>
          <p:cNvSpPr txBox="1">
            <a:spLocks noChangeArrowheads="1"/>
          </p:cNvSpPr>
          <p:nvPr/>
        </p:nvSpPr>
        <p:spPr bwMode="auto">
          <a:xfrm>
            <a:off x="813237" y="3422999"/>
            <a:ext cx="3364268" cy="194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491" tIns="35095" rIns="67491" bIns="35095"/>
          <a:lstStyle>
            <a:lvl1pPr>
              <a:spcBef>
                <a:spcPts val="5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2000">
                <a:solidFill>
                  <a:srgbClr val="606060"/>
                </a:solidFill>
                <a:latin typeface="Verdana" panose="020B0604030504040204" pitchFamily="34" charset="0"/>
                <a:ea typeface="MS PGothic" panose="020B0600070205080204" pitchFamily="34" charset="-128"/>
              </a:defRPr>
            </a:lvl1pPr>
            <a:lvl2pPr>
              <a:spcBef>
                <a:spcPts val="47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a:solidFill>
                  <a:srgbClr val="606060"/>
                </a:solidFill>
                <a:latin typeface="Verdana" panose="020B0604030504040204" pitchFamily="34" charset="0"/>
                <a:ea typeface="MS PGothic" panose="020B0600070205080204" pitchFamily="34" charset="-128"/>
              </a:defRPr>
            </a:lvl2pPr>
            <a:lvl3pPr>
              <a:spcBef>
                <a:spcPts val="4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1600">
                <a:solidFill>
                  <a:srgbClr val="606060"/>
                </a:solidFill>
                <a:latin typeface="Verdana" panose="020B0604030504040204" pitchFamily="34" charset="0"/>
                <a:ea typeface="MS PGothic" panose="020B0600070205080204" pitchFamily="34" charset="-128"/>
              </a:defRPr>
            </a:lvl3pPr>
            <a:lvl4pPr>
              <a:spcBef>
                <a:spcPts val="37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1400">
                <a:solidFill>
                  <a:srgbClr val="606060"/>
                </a:solidFill>
                <a:latin typeface="Verdana" panose="020B0604030504040204" pitchFamily="34" charset="0"/>
                <a:ea typeface="MS PGothic" panose="020B0600070205080204" pitchFamily="34" charset="-128"/>
              </a:defRPr>
            </a:lvl4pPr>
            <a:lvl5pPr>
              <a:spcBef>
                <a:spcPts val="3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1200">
                <a:solidFill>
                  <a:srgbClr val="606060"/>
                </a:solidFill>
                <a:latin typeface="Verdana" panose="020B0604030504040204" pitchFamily="34" charset="0"/>
                <a:ea typeface="MS PGothic" panose="020B0600070205080204" pitchFamily="34" charset="-128"/>
              </a:defRPr>
            </a:lvl5pPr>
            <a:lvl6pPr marL="2514600" indent="-228600" defTabSz="457200" eaLnBrk="0" fontAlgn="base" hangingPunct="0">
              <a:spcBef>
                <a:spcPts val="3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1200">
                <a:solidFill>
                  <a:srgbClr val="606060"/>
                </a:solidFill>
                <a:latin typeface="Verdana" panose="020B0604030504040204" pitchFamily="34" charset="0"/>
                <a:ea typeface="MS PGothic" panose="020B0600070205080204" pitchFamily="34" charset="-128"/>
              </a:defRPr>
            </a:lvl6pPr>
            <a:lvl7pPr marL="2971800" indent="-228600" defTabSz="457200" eaLnBrk="0" fontAlgn="base" hangingPunct="0">
              <a:spcBef>
                <a:spcPts val="3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1200">
                <a:solidFill>
                  <a:srgbClr val="606060"/>
                </a:solidFill>
                <a:latin typeface="Verdana" panose="020B0604030504040204" pitchFamily="34" charset="0"/>
                <a:ea typeface="MS PGothic" panose="020B0600070205080204" pitchFamily="34" charset="-128"/>
              </a:defRPr>
            </a:lvl7pPr>
            <a:lvl8pPr marL="3429000" indent="-228600" defTabSz="457200" eaLnBrk="0" fontAlgn="base" hangingPunct="0">
              <a:spcBef>
                <a:spcPts val="3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1200">
                <a:solidFill>
                  <a:srgbClr val="606060"/>
                </a:solidFill>
                <a:latin typeface="Verdana" panose="020B0604030504040204" pitchFamily="34" charset="0"/>
                <a:ea typeface="MS PGothic" panose="020B0600070205080204" pitchFamily="34" charset="-128"/>
              </a:defRPr>
            </a:lvl8pPr>
            <a:lvl9pPr marL="3886200" indent="-228600" defTabSz="457200" eaLnBrk="0" fontAlgn="base" hangingPunct="0">
              <a:spcBef>
                <a:spcPts val="3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1200">
                <a:solidFill>
                  <a:srgbClr val="606060"/>
                </a:solidFill>
                <a:latin typeface="Verdana" panose="020B0604030504040204" pitchFamily="34" charset="0"/>
                <a:ea typeface="MS PGothic" panose="020B0600070205080204" pitchFamily="34" charset="-128"/>
              </a:defRPr>
            </a:lvl9pPr>
          </a:lstStyle>
          <a:p>
            <a:pPr>
              <a:spcBef>
                <a:spcPts val="431"/>
              </a:spcBef>
              <a:buClrTx/>
            </a:pPr>
            <a:r>
              <a:rPr lang="en-GB" altLang="en-US" sz="1650" dirty="0">
                <a:solidFill>
                  <a:srgbClr val="FFFFFF"/>
                </a:solidFill>
                <a:latin typeface="Palatino" charset="0"/>
              </a:rPr>
              <a:t>30 International Affiliates</a:t>
            </a:r>
          </a:p>
        </p:txBody>
      </p:sp>
      <p:pic>
        <p:nvPicPr>
          <p:cNvPr id="2" name="Picture 6">
            <a:extLst>
              <a:ext uri="{FF2B5EF4-FFF2-40B4-BE49-F238E27FC236}">
                <a16:creationId xmlns:a16="http://schemas.microsoft.com/office/drawing/2014/main" id="{19DB523F-0EA5-0771-4240-EDA1391D24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2976" y="37800"/>
            <a:ext cx="1261912" cy="75548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8023E1-B67D-5B79-08F8-372AFD7B24EF}"/>
              </a:ext>
            </a:extLst>
          </p:cNvPr>
          <p:cNvSpPr>
            <a:spLocks noGrp="1"/>
          </p:cNvSpPr>
          <p:nvPr>
            <p:ph idx="1"/>
          </p:nvPr>
        </p:nvSpPr>
        <p:spPr>
          <a:xfrm>
            <a:off x="649224" y="0"/>
            <a:ext cx="8494776" cy="5143500"/>
          </a:xfrm>
          <a:solidFill>
            <a:srgbClr val="3E628A"/>
          </a:solidFill>
        </p:spPr>
        <p:txBody>
          <a:bodyPr anchor="ctr" anchorCtr="1"/>
          <a:lstStyle/>
          <a:p>
            <a:pPr marL="0" indent="0" algn="ctr">
              <a:lnSpc>
                <a:spcPct val="150000"/>
              </a:lnSpc>
              <a:buNone/>
            </a:pPr>
            <a:r>
              <a:rPr lang="en-GB" sz="2800" b="1" dirty="0">
                <a:solidFill>
                  <a:schemeClr val="bg1"/>
                </a:solidFill>
              </a:rPr>
              <a:t>Can European domestic fossil gas production combined with CCS be part of the solution for covering the demand in a decarbonized European energy system?</a:t>
            </a:r>
          </a:p>
          <a:p>
            <a:pPr marL="0" indent="0">
              <a:buNone/>
            </a:pPr>
            <a:endParaRPr lang="en-GB" dirty="0"/>
          </a:p>
        </p:txBody>
      </p:sp>
    </p:spTree>
    <p:extLst>
      <p:ext uri="{BB962C8B-B14F-4D97-AF65-F5344CB8AC3E}">
        <p14:creationId xmlns:p14="http://schemas.microsoft.com/office/powerpoint/2010/main" val="3001011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47167-2C52-6A2A-F0B5-28D592AAE603}"/>
              </a:ext>
            </a:extLst>
          </p:cNvPr>
          <p:cNvSpPr>
            <a:spLocks noGrp="1"/>
          </p:cNvSpPr>
          <p:nvPr>
            <p:ph type="title"/>
          </p:nvPr>
        </p:nvSpPr>
        <p:spPr>
          <a:xfrm>
            <a:off x="868298" y="205979"/>
            <a:ext cx="8178940" cy="1077218"/>
          </a:xfrm>
        </p:spPr>
        <p:txBody>
          <a:bodyPr/>
          <a:lstStyle/>
          <a:p>
            <a:r>
              <a:rPr lang="nb-NO" sz="3200" dirty="0"/>
              <a:t>European </a:t>
            </a:r>
            <a:r>
              <a:rPr lang="nb-NO" sz="3200" dirty="0" err="1"/>
              <a:t>domestic</a:t>
            </a:r>
            <a:r>
              <a:rPr lang="nb-NO" sz="3200" dirty="0"/>
              <a:t> </a:t>
            </a:r>
            <a:r>
              <a:rPr lang="nb-NO" sz="3200" dirty="0" err="1"/>
              <a:t>production</a:t>
            </a:r>
            <a:r>
              <a:rPr lang="nb-NO" sz="3200" dirty="0"/>
              <a:t> </a:t>
            </a:r>
            <a:r>
              <a:rPr lang="nb-NO" sz="3200" dirty="0" err="1"/>
              <a:t>with</a:t>
            </a:r>
            <a:r>
              <a:rPr lang="nb-NO" sz="3200" dirty="0"/>
              <a:t> CCS</a:t>
            </a:r>
            <a:endParaRPr lang="en-GB" sz="3200" dirty="0"/>
          </a:p>
        </p:txBody>
      </p:sp>
      <p:pic>
        <p:nvPicPr>
          <p:cNvPr id="5" name="Picture 4">
            <a:extLst>
              <a:ext uri="{FF2B5EF4-FFF2-40B4-BE49-F238E27FC236}">
                <a16:creationId xmlns:a16="http://schemas.microsoft.com/office/drawing/2014/main" id="{B17A00EF-160E-A1FE-3363-909800C9FC8E}"/>
              </a:ext>
            </a:extLst>
          </p:cNvPr>
          <p:cNvPicPr>
            <a:picLocks noChangeAspect="1"/>
          </p:cNvPicPr>
          <p:nvPr/>
        </p:nvPicPr>
        <p:blipFill>
          <a:blip r:embed="rId2"/>
          <a:stretch>
            <a:fillRect/>
          </a:stretch>
        </p:blipFill>
        <p:spPr>
          <a:xfrm>
            <a:off x="1168620" y="1421542"/>
            <a:ext cx="3319754" cy="2110013"/>
          </a:xfrm>
          <a:prstGeom prst="rect">
            <a:avLst/>
          </a:prstGeom>
        </p:spPr>
      </p:pic>
      <p:sp>
        <p:nvSpPr>
          <p:cNvPr id="8" name="Rectangle 7">
            <a:extLst>
              <a:ext uri="{FF2B5EF4-FFF2-40B4-BE49-F238E27FC236}">
                <a16:creationId xmlns:a16="http://schemas.microsoft.com/office/drawing/2014/main" id="{D04D86DC-23BE-CB55-7E0B-A663BCD821B0}"/>
              </a:ext>
            </a:extLst>
          </p:cNvPr>
          <p:cNvSpPr/>
          <p:nvPr/>
        </p:nvSpPr>
        <p:spPr>
          <a:xfrm>
            <a:off x="3161333" y="1594908"/>
            <a:ext cx="1233714" cy="367696"/>
          </a:xfrm>
          <a:prstGeom prst="rect">
            <a:avLst/>
          </a:prstGeom>
          <a:ln>
            <a:solidFill>
              <a:schemeClr val="bg2">
                <a:lumMod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dirty="0">
                <a:latin typeface="Arial" panose="020B0604020202020204" pitchFamily="34" charset="0"/>
                <a:cs typeface="Arial" panose="020B0604020202020204" pitchFamily="34" charset="0"/>
              </a:rPr>
              <a:t>Net Zero</a:t>
            </a:r>
            <a:endParaRPr lang="en-GB" dirty="0">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2978F73E-DC24-FA70-3604-6B0ADC181F74}"/>
              </a:ext>
            </a:extLst>
          </p:cNvPr>
          <p:cNvPicPr>
            <a:picLocks noChangeAspect="1"/>
          </p:cNvPicPr>
          <p:nvPr/>
        </p:nvPicPr>
        <p:blipFill>
          <a:blip r:embed="rId3"/>
          <a:stretch>
            <a:fillRect/>
          </a:stretch>
        </p:blipFill>
        <p:spPr>
          <a:xfrm>
            <a:off x="5497202" y="1421542"/>
            <a:ext cx="3252276" cy="2075544"/>
          </a:xfrm>
          <a:prstGeom prst="rect">
            <a:avLst/>
          </a:prstGeom>
        </p:spPr>
      </p:pic>
      <p:sp>
        <p:nvSpPr>
          <p:cNvPr id="17" name="Rectangle 16">
            <a:extLst>
              <a:ext uri="{FF2B5EF4-FFF2-40B4-BE49-F238E27FC236}">
                <a16:creationId xmlns:a16="http://schemas.microsoft.com/office/drawing/2014/main" id="{B32297D6-DAC3-0518-D4E1-270D009778BF}"/>
              </a:ext>
            </a:extLst>
          </p:cNvPr>
          <p:cNvSpPr/>
          <p:nvPr/>
        </p:nvSpPr>
        <p:spPr>
          <a:xfrm>
            <a:off x="7427275" y="1601254"/>
            <a:ext cx="1233714" cy="367696"/>
          </a:xfrm>
          <a:prstGeom prst="rect">
            <a:avLst/>
          </a:prstGeom>
          <a:ln>
            <a:solidFill>
              <a:schemeClr val="bg2">
                <a:lumMod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dirty="0">
                <a:latin typeface="Arial" panose="020B0604020202020204" pitchFamily="34" charset="0"/>
                <a:cs typeface="Arial" panose="020B0604020202020204" pitchFamily="34" charset="0"/>
              </a:rPr>
              <a:t>Persistent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4551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C6797-55E4-3CFC-50DA-BB135C8524BF}"/>
              </a:ext>
            </a:extLst>
          </p:cNvPr>
          <p:cNvSpPr>
            <a:spLocks noGrp="1"/>
          </p:cNvSpPr>
          <p:nvPr>
            <p:ph type="title"/>
          </p:nvPr>
        </p:nvSpPr>
        <p:spPr/>
        <p:txBody>
          <a:bodyPr/>
          <a:lstStyle/>
          <a:p>
            <a:r>
              <a:rPr lang="nb-NO" dirty="0" err="1"/>
              <a:t>Summary</a:t>
            </a:r>
            <a:r>
              <a:rPr lang="nb-NO" dirty="0"/>
              <a:t> </a:t>
            </a:r>
            <a:r>
              <a:rPr lang="nb-NO" dirty="0" err="1"/>
              <a:t>of</a:t>
            </a:r>
            <a:r>
              <a:rPr lang="nb-NO" dirty="0"/>
              <a:t> </a:t>
            </a:r>
            <a:r>
              <a:rPr lang="nb-NO" dirty="0" err="1"/>
              <a:t>findings</a:t>
            </a:r>
            <a:endParaRPr lang="en-GB" dirty="0"/>
          </a:p>
        </p:txBody>
      </p:sp>
      <p:pic>
        <p:nvPicPr>
          <p:cNvPr id="8" name="Content Placeholder 7">
            <a:extLst>
              <a:ext uri="{FF2B5EF4-FFF2-40B4-BE49-F238E27FC236}">
                <a16:creationId xmlns:a16="http://schemas.microsoft.com/office/drawing/2014/main" id="{643F13D3-DDD4-0FFE-72FD-0857886C8E3F}"/>
              </a:ext>
            </a:extLst>
          </p:cNvPr>
          <p:cNvPicPr>
            <a:picLocks noGrp="1" noChangeAspect="1"/>
          </p:cNvPicPr>
          <p:nvPr>
            <p:ph idx="1"/>
          </p:nvPr>
        </p:nvPicPr>
        <p:blipFill>
          <a:blip r:embed="rId2"/>
          <a:stretch>
            <a:fillRect/>
          </a:stretch>
        </p:blipFill>
        <p:spPr>
          <a:xfrm>
            <a:off x="1783266" y="916318"/>
            <a:ext cx="6180146" cy="3973512"/>
          </a:xfrm>
        </p:spPr>
      </p:pic>
    </p:spTree>
    <p:extLst>
      <p:ext uri="{BB962C8B-B14F-4D97-AF65-F5344CB8AC3E}">
        <p14:creationId xmlns:p14="http://schemas.microsoft.com/office/powerpoint/2010/main" val="4024371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715E-9BA2-9D50-5151-879A8150206B}"/>
              </a:ext>
            </a:extLst>
          </p:cNvPr>
          <p:cNvSpPr>
            <a:spLocks noGrp="1"/>
          </p:cNvSpPr>
          <p:nvPr>
            <p:ph type="title"/>
          </p:nvPr>
        </p:nvSpPr>
        <p:spPr/>
        <p:txBody>
          <a:bodyPr/>
          <a:lstStyle/>
          <a:p>
            <a:r>
              <a:rPr lang="nb-NO" dirty="0" err="1"/>
              <a:t>Conclusion</a:t>
            </a:r>
            <a:endParaRPr lang="en-GB" dirty="0"/>
          </a:p>
        </p:txBody>
      </p:sp>
      <p:sp>
        <p:nvSpPr>
          <p:cNvPr id="3" name="Content Placeholder 2">
            <a:extLst>
              <a:ext uri="{FF2B5EF4-FFF2-40B4-BE49-F238E27FC236}">
                <a16:creationId xmlns:a16="http://schemas.microsoft.com/office/drawing/2014/main" id="{BDD20F33-111D-CAF3-9B47-84E746A728DE}"/>
              </a:ext>
            </a:extLst>
          </p:cNvPr>
          <p:cNvSpPr>
            <a:spLocks noGrp="1"/>
          </p:cNvSpPr>
          <p:nvPr>
            <p:ph idx="1"/>
          </p:nvPr>
        </p:nvSpPr>
        <p:spPr/>
        <p:txBody>
          <a:bodyPr>
            <a:normAutofit fontScale="92500" lnSpcReduction="10000"/>
          </a:bodyPr>
          <a:lstStyle/>
          <a:p>
            <a:r>
              <a:rPr lang="en-GB" dirty="0"/>
              <a:t>complexities of Europe’s strategy of simultaneously achieving decarbonization objectives and resolving energy security concerns </a:t>
            </a:r>
          </a:p>
          <a:p>
            <a:r>
              <a:rPr lang="en-GB" dirty="0"/>
              <a:t>provide insights into the economic feasibility and implications of prioritizing domestic production over external LNG imports (CCS)</a:t>
            </a:r>
          </a:p>
          <a:p>
            <a:r>
              <a:rPr lang="en-GB" dirty="0"/>
              <a:t>Europe has a role in the global LNG market only in an ambitious sustainable scenario</a:t>
            </a:r>
          </a:p>
          <a:p>
            <a:r>
              <a:rPr lang="en-GB" dirty="0"/>
              <a:t>African exporters become crucial stabilizers</a:t>
            </a:r>
          </a:p>
          <a:p>
            <a:r>
              <a:rPr lang="en-GB" dirty="0"/>
              <a:t>as global LNG demand rises, genuinely stable trends or patterns in trade decline</a:t>
            </a:r>
          </a:p>
        </p:txBody>
      </p:sp>
    </p:spTree>
    <p:extLst>
      <p:ext uri="{BB962C8B-B14F-4D97-AF65-F5344CB8AC3E}">
        <p14:creationId xmlns:p14="http://schemas.microsoft.com/office/powerpoint/2010/main" val="241377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CBB09-F596-8F89-21B9-7A7D209BD607}"/>
              </a:ext>
            </a:extLst>
          </p:cNvPr>
          <p:cNvSpPr>
            <a:spLocks noGrp="1"/>
          </p:cNvSpPr>
          <p:nvPr>
            <p:ph type="title"/>
          </p:nvPr>
        </p:nvSpPr>
        <p:spPr/>
        <p:txBody>
          <a:bodyPr/>
          <a:lstStyle/>
          <a:p>
            <a:r>
              <a:rPr lang="nb-NO" dirty="0"/>
              <a:t>Energy </a:t>
            </a:r>
            <a:r>
              <a:rPr lang="nb-NO" dirty="0" err="1"/>
              <a:t>Transition</a:t>
            </a:r>
            <a:r>
              <a:rPr lang="nb-NO" dirty="0"/>
              <a:t> </a:t>
            </a:r>
            <a:r>
              <a:rPr lang="nb-NO" dirty="0" err="1"/>
              <a:t>can</a:t>
            </a:r>
            <a:r>
              <a:rPr lang="nb-NO" dirty="0"/>
              <a:t> bring …</a:t>
            </a:r>
          </a:p>
        </p:txBody>
      </p:sp>
      <p:sp>
        <p:nvSpPr>
          <p:cNvPr id="3" name="Content Placeholder 2">
            <a:extLst>
              <a:ext uri="{FF2B5EF4-FFF2-40B4-BE49-F238E27FC236}">
                <a16:creationId xmlns:a16="http://schemas.microsoft.com/office/drawing/2014/main" id="{859F7BE0-A8F6-DE33-012D-E091FD9BED8C}"/>
              </a:ext>
            </a:extLst>
          </p:cNvPr>
          <p:cNvSpPr>
            <a:spLocks noGrp="1"/>
          </p:cNvSpPr>
          <p:nvPr>
            <p:ph idx="1"/>
          </p:nvPr>
        </p:nvSpPr>
        <p:spPr/>
        <p:txBody>
          <a:bodyPr/>
          <a:lstStyle/>
          <a:p>
            <a:r>
              <a:rPr lang="nb-NO" dirty="0" err="1"/>
              <a:t>empowered</a:t>
            </a:r>
            <a:r>
              <a:rPr lang="nb-NO" dirty="0"/>
              <a:t> </a:t>
            </a:r>
            <a:r>
              <a:rPr lang="nb-NO" dirty="0" err="1"/>
              <a:t>consumers</a:t>
            </a:r>
            <a:endParaRPr lang="nb-NO" dirty="0"/>
          </a:p>
          <a:p>
            <a:r>
              <a:rPr lang="nb-NO" dirty="0" err="1"/>
              <a:t>competitiveness</a:t>
            </a:r>
            <a:endParaRPr lang="nb-NO" dirty="0"/>
          </a:p>
          <a:p>
            <a:r>
              <a:rPr lang="nb-NO" dirty="0" err="1"/>
              <a:t>new</a:t>
            </a:r>
            <a:r>
              <a:rPr lang="nb-NO" dirty="0"/>
              <a:t>, fast </a:t>
            </a:r>
            <a:r>
              <a:rPr lang="nb-NO" dirty="0" err="1"/>
              <a:t>growing</a:t>
            </a:r>
            <a:r>
              <a:rPr lang="nb-NO" dirty="0"/>
              <a:t> </a:t>
            </a:r>
            <a:r>
              <a:rPr lang="nb-NO" dirty="0" err="1"/>
              <a:t>industries</a:t>
            </a:r>
            <a:endParaRPr lang="nb-NO" dirty="0"/>
          </a:p>
          <a:p>
            <a:r>
              <a:rPr lang="nb-NO" dirty="0" err="1"/>
              <a:t>jobs</a:t>
            </a:r>
            <a:endParaRPr lang="nb-NO" dirty="0"/>
          </a:p>
          <a:p>
            <a:r>
              <a:rPr lang="nb-NO" dirty="0"/>
              <a:t>less energy </a:t>
            </a:r>
            <a:r>
              <a:rPr lang="nb-NO" dirty="0" err="1"/>
              <a:t>dependency</a:t>
            </a:r>
            <a:endParaRPr lang="nb-NO" dirty="0"/>
          </a:p>
          <a:p>
            <a:r>
              <a:rPr lang="nb-NO" dirty="0" err="1"/>
              <a:t>But</a:t>
            </a:r>
            <a:r>
              <a:rPr lang="nb-NO" dirty="0"/>
              <a:t> </a:t>
            </a:r>
            <a:r>
              <a:rPr lang="nb-NO" dirty="0" err="1"/>
              <a:t>needs</a:t>
            </a:r>
            <a:endParaRPr lang="nb-NO" dirty="0"/>
          </a:p>
        </p:txBody>
      </p:sp>
    </p:spTree>
    <p:extLst>
      <p:ext uri="{BB962C8B-B14F-4D97-AF65-F5344CB8AC3E}">
        <p14:creationId xmlns:p14="http://schemas.microsoft.com/office/powerpoint/2010/main" val="3001372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CBB09-F596-8F89-21B9-7A7D209BD607}"/>
              </a:ext>
            </a:extLst>
          </p:cNvPr>
          <p:cNvSpPr>
            <a:spLocks noGrp="1"/>
          </p:cNvSpPr>
          <p:nvPr>
            <p:ph type="title"/>
          </p:nvPr>
        </p:nvSpPr>
        <p:spPr/>
        <p:txBody>
          <a:bodyPr/>
          <a:lstStyle/>
          <a:p>
            <a:r>
              <a:rPr lang="nb-NO" dirty="0"/>
              <a:t>… </a:t>
            </a:r>
            <a:r>
              <a:rPr lang="nb-NO" dirty="0" err="1"/>
              <a:t>but</a:t>
            </a:r>
            <a:r>
              <a:rPr lang="nb-NO" dirty="0"/>
              <a:t> </a:t>
            </a:r>
            <a:r>
              <a:rPr lang="nb-NO" dirty="0" err="1"/>
              <a:t>needs</a:t>
            </a:r>
            <a:endParaRPr lang="nb-NO" dirty="0"/>
          </a:p>
        </p:txBody>
      </p:sp>
      <p:sp>
        <p:nvSpPr>
          <p:cNvPr id="3" name="Content Placeholder 2">
            <a:extLst>
              <a:ext uri="{FF2B5EF4-FFF2-40B4-BE49-F238E27FC236}">
                <a16:creationId xmlns:a16="http://schemas.microsoft.com/office/drawing/2014/main" id="{859F7BE0-A8F6-DE33-012D-E091FD9BED8C}"/>
              </a:ext>
            </a:extLst>
          </p:cNvPr>
          <p:cNvSpPr>
            <a:spLocks noGrp="1"/>
          </p:cNvSpPr>
          <p:nvPr>
            <p:ph idx="1"/>
          </p:nvPr>
        </p:nvSpPr>
        <p:spPr/>
        <p:txBody>
          <a:bodyPr/>
          <a:lstStyle/>
          <a:p>
            <a:r>
              <a:rPr lang="nb-NO" dirty="0"/>
              <a:t>stable </a:t>
            </a:r>
            <a:r>
              <a:rPr lang="nb-NO" dirty="0" err="1"/>
              <a:t>institutions</a:t>
            </a:r>
            <a:r>
              <a:rPr lang="nb-NO" dirty="0"/>
              <a:t> </a:t>
            </a:r>
          </a:p>
          <a:p>
            <a:r>
              <a:rPr lang="nb-NO" dirty="0" err="1"/>
              <a:t>qualified</a:t>
            </a:r>
            <a:r>
              <a:rPr lang="nb-NO" dirty="0"/>
              <a:t> personell</a:t>
            </a:r>
          </a:p>
          <a:p>
            <a:r>
              <a:rPr lang="nb-NO" dirty="0" err="1"/>
              <a:t>communication</a:t>
            </a:r>
            <a:endParaRPr lang="nb-NO" dirty="0"/>
          </a:p>
          <a:p>
            <a:r>
              <a:rPr lang="nb-NO" dirty="0"/>
              <a:t>to be just and </a:t>
            </a:r>
            <a:r>
              <a:rPr lang="nb-NO" dirty="0" err="1"/>
              <a:t>inclusive</a:t>
            </a:r>
            <a:endParaRPr lang="nb-NO" dirty="0"/>
          </a:p>
        </p:txBody>
      </p:sp>
    </p:spTree>
    <p:extLst>
      <p:ext uri="{BB962C8B-B14F-4D97-AF65-F5344CB8AC3E}">
        <p14:creationId xmlns:p14="http://schemas.microsoft.com/office/powerpoint/2010/main" val="2683576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66E5A7DF-A9AD-2E3B-632F-C50F1E4795EB}"/>
              </a:ext>
            </a:extLst>
          </p:cNvPr>
          <p:cNvSpPr>
            <a:spLocks noGrp="1"/>
          </p:cNvSpPr>
          <p:nvPr>
            <p:ph idx="1"/>
          </p:nvPr>
        </p:nvSpPr>
        <p:spPr>
          <a:xfrm>
            <a:off x="649224" y="0"/>
            <a:ext cx="8494776" cy="5143500"/>
          </a:xfrm>
          <a:solidFill>
            <a:srgbClr val="3E628A"/>
          </a:solidFill>
        </p:spPr>
        <p:txBody>
          <a:bodyPr anchor="t" anchorCtr="0"/>
          <a:lstStyle/>
          <a:p>
            <a:pPr marL="0" indent="0" algn="ctr">
              <a:lnSpc>
                <a:spcPct val="150000"/>
              </a:lnSpc>
              <a:buNone/>
            </a:pPr>
            <a:endParaRPr lang="en-GB" sz="2800" b="1" dirty="0">
              <a:solidFill>
                <a:schemeClr val="bg1"/>
              </a:solidFill>
            </a:endParaRPr>
          </a:p>
          <a:p>
            <a:pPr marL="0" indent="0" algn="ctr">
              <a:lnSpc>
                <a:spcPct val="150000"/>
              </a:lnSpc>
              <a:buNone/>
            </a:pPr>
            <a:r>
              <a:rPr lang="en-GB" sz="3200" b="1" dirty="0">
                <a:solidFill>
                  <a:schemeClr val="bg1"/>
                </a:solidFill>
              </a:rPr>
              <a:t>Time for questions.</a:t>
            </a:r>
          </a:p>
          <a:p>
            <a:pPr marL="0" indent="0">
              <a:buNone/>
            </a:pPr>
            <a:endParaRPr lang="en-GB" dirty="0"/>
          </a:p>
        </p:txBody>
      </p:sp>
      <p:sp>
        <p:nvSpPr>
          <p:cNvPr id="5" name="Content Placeholder 2">
            <a:extLst>
              <a:ext uri="{FF2B5EF4-FFF2-40B4-BE49-F238E27FC236}">
                <a16:creationId xmlns:a16="http://schemas.microsoft.com/office/drawing/2014/main" id="{7937D330-CEE6-AB4F-D158-EB4A0F1D700F}"/>
              </a:ext>
            </a:extLst>
          </p:cNvPr>
          <p:cNvSpPr txBox="1">
            <a:spLocks/>
          </p:cNvSpPr>
          <p:nvPr/>
        </p:nvSpPr>
        <p:spPr>
          <a:xfrm>
            <a:off x="982193" y="1926306"/>
            <a:ext cx="7681516" cy="387203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nb-NO" dirty="0"/>
              <a:t>				</a:t>
            </a:r>
          </a:p>
          <a:p>
            <a:pPr marL="0" indent="0">
              <a:buFont typeface="Arial"/>
              <a:buNone/>
            </a:pPr>
            <a:endParaRPr lang="nb-NO" dirty="0"/>
          </a:p>
          <a:p>
            <a:pPr marL="0" indent="0">
              <a:buFont typeface="Arial"/>
              <a:buNone/>
            </a:pPr>
            <a:r>
              <a:rPr lang="nb-NO" dirty="0"/>
              <a:t>		</a:t>
            </a:r>
            <a:r>
              <a:rPr lang="nb-NO" b="1" dirty="0">
                <a:solidFill>
                  <a:schemeClr val="bg1"/>
                </a:solidFill>
              </a:rPr>
              <a:t>Anne Neumann </a:t>
            </a:r>
            <a:r>
              <a:rPr lang="nb-NO" dirty="0"/>
              <a:t>(</a:t>
            </a:r>
            <a:r>
              <a:rPr lang="nb-NO" dirty="0">
                <a:hlinkClick r:id="rId2"/>
              </a:rPr>
              <a:t>anne.neumann@ntnu.no</a:t>
            </a:r>
            <a:r>
              <a:rPr lang="nb-NO" dirty="0"/>
              <a:t>)</a:t>
            </a:r>
          </a:p>
          <a:p>
            <a:pPr marL="0" indent="0">
              <a:buFont typeface="Arial"/>
              <a:buNone/>
            </a:pPr>
            <a:endParaRPr lang="nb-NO" dirty="0"/>
          </a:p>
          <a:p>
            <a:pPr marL="0" indent="0">
              <a:buFont typeface="Arial"/>
              <a:buNone/>
            </a:pPr>
            <a:r>
              <a:rPr lang="nb-NO" dirty="0"/>
              <a:t>			</a:t>
            </a:r>
            <a:r>
              <a:rPr lang="nb-NO" dirty="0">
                <a:solidFill>
                  <a:schemeClr val="bg1"/>
                </a:solidFill>
              </a:rPr>
              <a:t>@anne-f-neumann</a:t>
            </a:r>
          </a:p>
          <a:p>
            <a:pPr marL="0" indent="0">
              <a:buFont typeface="Arial"/>
              <a:buNone/>
            </a:pPr>
            <a:r>
              <a:rPr lang="nb-NO" dirty="0"/>
              <a:t>			</a:t>
            </a:r>
            <a:r>
              <a:rPr lang="nb-NO" dirty="0">
                <a:solidFill>
                  <a:schemeClr val="bg1"/>
                </a:solidFill>
              </a:rPr>
              <a:t>0000-0002-5980-9651</a:t>
            </a:r>
          </a:p>
          <a:p>
            <a:pPr marL="0" indent="0">
              <a:buFont typeface="Arial"/>
              <a:buNone/>
            </a:pPr>
            <a:r>
              <a:rPr lang="nb-NO" dirty="0">
                <a:solidFill>
                  <a:schemeClr val="bg1">
                    <a:lumMod val="65000"/>
                  </a:schemeClr>
                </a:solidFill>
              </a:rPr>
              <a:t>      	[	</a:t>
            </a:r>
            <a:r>
              <a:rPr lang="nb-NO" sz="2000" dirty="0">
                <a:solidFill>
                  <a:schemeClr val="bg1">
                    <a:lumMod val="65000"/>
                  </a:schemeClr>
                </a:solidFill>
              </a:rPr>
              <a:t>@anne_f_neumann </a:t>
            </a:r>
            <a:r>
              <a:rPr lang="nb-NO" dirty="0">
                <a:solidFill>
                  <a:schemeClr val="bg1">
                    <a:lumMod val="65000"/>
                  </a:schemeClr>
                </a:solidFill>
              </a:rPr>
              <a:t>]</a:t>
            </a:r>
          </a:p>
          <a:p>
            <a:pPr marL="0" indent="0">
              <a:buFont typeface="Arial"/>
              <a:buNone/>
            </a:pPr>
            <a:endParaRPr lang="nb-NO" dirty="0"/>
          </a:p>
          <a:p>
            <a:pPr marL="0" indent="0">
              <a:buFont typeface="Arial"/>
              <a:buNone/>
            </a:pPr>
            <a:endParaRPr lang="nb-NO" dirty="0"/>
          </a:p>
        </p:txBody>
      </p:sp>
      <p:pic>
        <p:nvPicPr>
          <p:cNvPr id="6" name="Picture 5">
            <a:extLst>
              <a:ext uri="{FF2B5EF4-FFF2-40B4-BE49-F238E27FC236}">
                <a16:creationId xmlns:a16="http://schemas.microsoft.com/office/drawing/2014/main" id="{18574BA6-1DC1-4B35-E19C-1A920B6FFE7B}"/>
              </a:ext>
            </a:extLst>
          </p:cNvPr>
          <p:cNvPicPr>
            <a:picLocks noChangeAspect="1"/>
          </p:cNvPicPr>
          <p:nvPr/>
        </p:nvPicPr>
        <p:blipFill>
          <a:blip r:embed="rId3"/>
          <a:stretch>
            <a:fillRect/>
          </a:stretch>
        </p:blipFill>
        <p:spPr>
          <a:xfrm>
            <a:off x="2093594" y="4657094"/>
            <a:ext cx="324942" cy="337685"/>
          </a:xfrm>
          <a:prstGeom prst="rect">
            <a:avLst/>
          </a:prstGeom>
        </p:spPr>
      </p:pic>
      <p:pic>
        <p:nvPicPr>
          <p:cNvPr id="7" name="Picture 6">
            <a:extLst>
              <a:ext uri="{FF2B5EF4-FFF2-40B4-BE49-F238E27FC236}">
                <a16:creationId xmlns:a16="http://schemas.microsoft.com/office/drawing/2014/main" id="{A100C6FB-714C-45EF-0446-96987CB0A82E}"/>
              </a:ext>
            </a:extLst>
          </p:cNvPr>
          <p:cNvPicPr>
            <a:picLocks noChangeAspect="1"/>
          </p:cNvPicPr>
          <p:nvPr/>
        </p:nvPicPr>
        <p:blipFill>
          <a:blip r:embed="rId4"/>
          <a:stretch>
            <a:fillRect/>
          </a:stretch>
        </p:blipFill>
        <p:spPr>
          <a:xfrm>
            <a:off x="1980040" y="3738626"/>
            <a:ext cx="378731" cy="394189"/>
          </a:xfrm>
          <a:prstGeom prst="rect">
            <a:avLst/>
          </a:prstGeom>
        </p:spPr>
      </p:pic>
      <p:pic>
        <p:nvPicPr>
          <p:cNvPr id="8" name="Picture 7">
            <a:extLst>
              <a:ext uri="{FF2B5EF4-FFF2-40B4-BE49-F238E27FC236}">
                <a16:creationId xmlns:a16="http://schemas.microsoft.com/office/drawing/2014/main" id="{0B8BCDFA-6D29-5A9A-27C5-0072BC6C242F}"/>
              </a:ext>
            </a:extLst>
          </p:cNvPr>
          <p:cNvPicPr>
            <a:picLocks noChangeAspect="1"/>
          </p:cNvPicPr>
          <p:nvPr/>
        </p:nvPicPr>
        <p:blipFill>
          <a:blip r:embed="rId5"/>
          <a:stretch>
            <a:fillRect/>
          </a:stretch>
        </p:blipFill>
        <p:spPr>
          <a:xfrm>
            <a:off x="1375760" y="4166345"/>
            <a:ext cx="983011" cy="318631"/>
          </a:xfrm>
          <a:prstGeom prst="rect">
            <a:avLst/>
          </a:prstGeom>
        </p:spPr>
      </p:pic>
    </p:spTree>
    <p:extLst>
      <p:ext uri="{BB962C8B-B14F-4D97-AF65-F5344CB8AC3E}">
        <p14:creationId xmlns:p14="http://schemas.microsoft.com/office/powerpoint/2010/main" val="581229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90575-F982-0284-6AAF-5150233C3A4E}"/>
              </a:ext>
            </a:extLst>
          </p:cNvPr>
          <p:cNvSpPr>
            <a:spLocks noGrp="1"/>
          </p:cNvSpPr>
          <p:nvPr>
            <p:ph type="title"/>
          </p:nvPr>
        </p:nvSpPr>
        <p:spPr>
          <a:xfrm>
            <a:off x="640080" y="0"/>
            <a:ext cx="8503920" cy="5143500"/>
          </a:xfrm>
          <a:solidFill>
            <a:srgbClr val="3E628A"/>
          </a:solidFill>
        </p:spPr>
        <p:txBody>
          <a:bodyPr anchor="ctr" anchorCtr="0"/>
          <a:lstStyle/>
          <a:p>
            <a:pPr algn="ctr"/>
            <a:r>
              <a:rPr lang="nb-NO" dirty="0">
                <a:solidFill>
                  <a:schemeClr val="bg1"/>
                </a:solidFill>
              </a:rPr>
              <a:t>Back up</a:t>
            </a:r>
            <a:endParaRPr lang="en-GB" dirty="0">
              <a:solidFill>
                <a:schemeClr val="bg1"/>
              </a:solidFill>
            </a:endParaRPr>
          </a:p>
        </p:txBody>
      </p:sp>
    </p:spTree>
    <p:extLst>
      <p:ext uri="{BB962C8B-B14F-4D97-AF65-F5344CB8AC3E}">
        <p14:creationId xmlns:p14="http://schemas.microsoft.com/office/powerpoint/2010/main" val="1503110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6C71A-91C1-8F5E-AFBA-7C4BA6630274}"/>
              </a:ext>
            </a:extLst>
          </p:cNvPr>
          <p:cNvSpPr>
            <a:spLocks noGrp="1"/>
          </p:cNvSpPr>
          <p:nvPr>
            <p:ph type="title"/>
          </p:nvPr>
        </p:nvSpPr>
        <p:spPr/>
        <p:txBody>
          <a:bodyPr/>
          <a:lstStyle/>
          <a:p>
            <a:r>
              <a:rPr lang="nb-NO" dirty="0" err="1"/>
              <a:t>Cost</a:t>
            </a:r>
            <a:r>
              <a:rPr lang="nb-NO" dirty="0"/>
              <a:t> </a:t>
            </a:r>
            <a:r>
              <a:rPr lang="nb-NO" dirty="0" err="1"/>
              <a:t>function</a:t>
            </a:r>
            <a:endParaRPr lang="en-GB" dirty="0"/>
          </a:p>
        </p:txBody>
      </p:sp>
      <p:pic>
        <p:nvPicPr>
          <p:cNvPr id="5" name="Content Placeholder 4">
            <a:extLst>
              <a:ext uri="{FF2B5EF4-FFF2-40B4-BE49-F238E27FC236}">
                <a16:creationId xmlns:a16="http://schemas.microsoft.com/office/drawing/2014/main" id="{22ABA553-E4F6-042A-653A-10B9C48E08F2}"/>
              </a:ext>
            </a:extLst>
          </p:cNvPr>
          <p:cNvPicPr>
            <a:picLocks noGrp="1" noChangeAspect="1"/>
          </p:cNvPicPr>
          <p:nvPr>
            <p:ph idx="1"/>
          </p:nvPr>
        </p:nvPicPr>
        <p:blipFill>
          <a:blip r:embed="rId2"/>
          <a:stretch>
            <a:fillRect/>
          </a:stretch>
        </p:blipFill>
        <p:spPr>
          <a:xfrm>
            <a:off x="2506823" y="963613"/>
            <a:ext cx="4605016" cy="3973512"/>
          </a:xfrm>
        </p:spPr>
      </p:pic>
    </p:spTree>
    <p:extLst>
      <p:ext uri="{BB962C8B-B14F-4D97-AF65-F5344CB8AC3E}">
        <p14:creationId xmlns:p14="http://schemas.microsoft.com/office/powerpoint/2010/main" val="1497940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6E0B4-DCA0-A770-A58A-624450D625A2}"/>
              </a:ext>
            </a:extLst>
          </p:cNvPr>
          <p:cNvSpPr>
            <a:spLocks noGrp="1"/>
          </p:cNvSpPr>
          <p:nvPr>
            <p:ph type="title"/>
          </p:nvPr>
        </p:nvSpPr>
        <p:spPr/>
        <p:txBody>
          <a:bodyPr/>
          <a:lstStyle/>
          <a:p>
            <a:r>
              <a:rPr lang="nb-NO" dirty="0" err="1"/>
              <a:t>Overview</a:t>
            </a:r>
            <a:r>
              <a:rPr lang="nb-NO" dirty="0"/>
              <a:t> </a:t>
            </a:r>
            <a:r>
              <a:rPr lang="nb-NO" dirty="0" err="1"/>
              <a:t>five</a:t>
            </a:r>
            <a:r>
              <a:rPr lang="nb-NO" dirty="0"/>
              <a:t> cases</a:t>
            </a:r>
            <a:endParaRPr lang="en-GB" dirty="0"/>
          </a:p>
        </p:txBody>
      </p:sp>
      <p:pic>
        <p:nvPicPr>
          <p:cNvPr id="5" name="Content Placeholder 4">
            <a:extLst>
              <a:ext uri="{FF2B5EF4-FFF2-40B4-BE49-F238E27FC236}">
                <a16:creationId xmlns:a16="http://schemas.microsoft.com/office/drawing/2014/main" id="{58FF4F0C-4FB4-7CB4-B4C7-CC8C3CB7F0DA}"/>
              </a:ext>
            </a:extLst>
          </p:cNvPr>
          <p:cNvPicPr>
            <a:picLocks noGrp="1" noChangeAspect="1"/>
          </p:cNvPicPr>
          <p:nvPr>
            <p:ph idx="1"/>
          </p:nvPr>
        </p:nvPicPr>
        <p:blipFill>
          <a:blip r:embed="rId2"/>
          <a:stretch>
            <a:fillRect/>
          </a:stretch>
        </p:blipFill>
        <p:spPr>
          <a:xfrm>
            <a:off x="923227" y="1388345"/>
            <a:ext cx="7881937" cy="1041349"/>
          </a:xfrm>
        </p:spPr>
      </p:pic>
    </p:spTree>
    <p:extLst>
      <p:ext uri="{BB962C8B-B14F-4D97-AF65-F5344CB8AC3E}">
        <p14:creationId xmlns:p14="http://schemas.microsoft.com/office/powerpoint/2010/main" val="329746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a:extLst>
              <a:ext uri="{FF2B5EF4-FFF2-40B4-BE49-F238E27FC236}">
                <a16:creationId xmlns:a16="http://schemas.microsoft.com/office/drawing/2014/main" id="{552178C4-72CF-7EB9-20B7-6553D1ADA5EB}"/>
              </a:ext>
            </a:extLst>
          </p:cNvPr>
          <p:cNvSpPr txBox="1">
            <a:spLocks noChangeArrowheads="1"/>
          </p:cNvSpPr>
          <p:nvPr/>
        </p:nvSpPr>
        <p:spPr bwMode="auto">
          <a:xfrm>
            <a:off x="683329" y="-856"/>
            <a:ext cx="5561876" cy="7202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491" tIns="35095" rIns="67491" bIns="35095" anchor="ctr"/>
          <a:lstStyle>
            <a:lvl1pPr>
              <a:spcBef>
                <a:spcPts val="5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2000">
                <a:solidFill>
                  <a:srgbClr val="606060"/>
                </a:solidFill>
                <a:latin typeface="Verdana" panose="020B0604030504040204" pitchFamily="34" charset="0"/>
                <a:ea typeface="MS PGothic" panose="020B0600070205080204" pitchFamily="34" charset="-128"/>
              </a:defRPr>
            </a:lvl1pPr>
            <a:lvl2pPr>
              <a:spcBef>
                <a:spcPts val="47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a:solidFill>
                  <a:srgbClr val="606060"/>
                </a:solidFill>
                <a:latin typeface="Verdana" panose="020B0604030504040204" pitchFamily="34" charset="0"/>
                <a:ea typeface="MS PGothic" panose="020B0600070205080204" pitchFamily="34" charset="-128"/>
              </a:defRPr>
            </a:lvl2pPr>
            <a:lvl3pPr>
              <a:spcBef>
                <a:spcPts val="4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1600">
                <a:solidFill>
                  <a:srgbClr val="606060"/>
                </a:solidFill>
                <a:latin typeface="Verdana" panose="020B0604030504040204" pitchFamily="34" charset="0"/>
                <a:ea typeface="MS PGothic" panose="020B0600070205080204" pitchFamily="34" charset="-128"/>
              </a:defRPr>
            </a:lvl3pPr>
            <a:lvl4pPr>
              <a:spcBef>
                <a:spcPts val="37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1400">
                <a:solidFill>
                  <a:srgbClr val="606060"/>
                </a:solidFill>
                <a:latin typeface="Verdana" panose="020B0604030504040204" pitchFamily="34" charset="0"/>
                <a:ea typeface="MS PGothic" panose="020B0600070205080204" pitchFamily="34" charset="-128"/>
              </a:defRPr>
            </a:lvl4pPr>
            <a:lvl5pPr>
              <a:spcBef>
                <a:spcPts val="3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1200">
                <a:solidFill>
                  <a:srgbClr val="606060"/>
                </a:solidFill>
                <a:latin typeface="Verdana" panose="020B0604030504040204" pitchFamily="34" charset="0"/>
                <a:ea typeface="MS PGothic" panose="020B0600070205080204" pitchFamily="34" charset="-128"/>
              </a:defRPr>
            </a:lvl5pPr>
            <a:lvl6pPr marL="2514600" indent="-228600" defTabSz="457200" eaLnBrk="0" fontAlgn="base" hangingPunct="0">
              <a:spcBef>
                <a:spcPts val="3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1200">
                <a:solidFill>
                  <a:srgbClr val="606060"/>
                </a:solidFill>
                <a:latin typeface="Verdana" panose="020B0604030504040204" pitchFamily="34" charset="0"/>
                <a:ea typeface="MS PGothic" panose="020B0600070205080204" pitchFamily="34" charset="-128"/>
              </a:defRPr>
            </a:lvl6pPr>
            <a:lvl7pPr marL="2971800" indent="-228600" defTabSz="457200" eaLnBrk="0" fontAlgn="base" hangingPunct="0">
              <a:spcBef>
                <a:spcPts val="3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1200">
                <a:solidFill>
                  <a:srgbClr val="606060"/>
                </a:solidFill>
                <a:latin typeface="Verdana" panose="020B0604030504040204" pitchFamily="34" charset="0"/>
                <a:ea typeface="MS PGothic" panose="020B0600070205080204" pitchFamily="34" charset="-128"/>
              </a:defRPr>
            </a:lvl7pPr>
            <a:lvl8pPr marL="3429000" indent="-228600" defTabSz="457200" eaLnBrk="0" fontAlgn="base" hangingPunct="0">
              <a:spcBef>
                <a:spcPts val="3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1200">
                <a:solidFill>
                  <a:srgbClr val="606060"/>
                </a:solidFill>
                <a:latin typeface="Verdana" panose="020B0604030504040204" pitchFamily="34" charset="0"/>
                <a:ea typeface="MS PGothic" panose="020B0600070205080204" pitchFamily="34" charset="-128"/>
              </a:defRPr>
            </a:lvl8pPr>
            <a:lvl9pPr marL="3886200" indent="-228600" defTabSz="457200" eaLnBrk="0" fontAlgn="base" hangingPunct="0">
              <a:spcBef>
                <a:spcPts val="325"/>
              </a:spcBef>
              <a:spcAft>
                <a:spcPts val="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10058400" algn="l"/>
                <a:tab pos="10515600" algn="l"/>
              </a:tabLst>
              <a:defRPr sz="1200">
                <a:solidFill>
                  <a:srgbClr val="606060"/>
                </a:solidFill>
                <a:latin typeface="Verdana" panose="020B0604030504040204" pitchFamily="34" charset="0"/>
                <a:ea typeface="MS PGothic" panose="020B0600070205080204" pitchFamily="34" charset="-128"/>
              </a:defRPr>
            </a:lvl9pPr>
          </a:lstStyle>
          <a:p>
            <a:pPr>
              <a:spcBef>
                <a:spcPts val="19"/>
              </a:spcBef>
              <a:buClrTx/>
            </a:pPr>
            <a:r>
              <a:rPr lang="en-US" altLang="en-US" sz="2400">
                <a:solidFill>
                  <a:srgbClr val="FFFFFF"/>
                </a:solidFill>
                <a:latin typeface="Palatino" charset="0"/>
              </a:rPr>
              <a:t>Publications</a:t>
            </a:r>
          </a:p>
        </p:txBody>
      </p:sp>
      <p:pic>
        <p:nvPicPr>
          <p:cNvPr id="14341" name="Picture 4">
            <a:extLst>
              <a:ext uri="{FF2B5EF4-FFF2-40B4-BE49-F238E27FC236}">
                <a16:creationId xmlns:a16="http://schemas.microsoft.com/office/drawing/2014/main" id="{342DAED6-93C7-F662-27BE-F6FD32B93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6820" y="368188"/>
            <a:ext cx="1948799" cy="2782129"/>
          </a:xfrm>
          <a:prstGeom prst="rect">
            <a:avLst/>
          </a:prstGeom>
          <a:noFill/>
          <a:ln w="15840">
            <a:solidFill>
              <a:srgbClr val="3465A4"/>
            </a:solidFill>
            <a:round/>
            <a:headEnd/>
            <a:tailEnd/>
          </a:ln>
          <a:effectLst>
            <a:outerShdw algn="ctr" rotWithShape="0">
              <a:srgbClr val="808080">
                <a:alpha val="70015"/>
              </a:srgbClr>
            </a:outerShdw>
          </a:effectLst>
          <a:extLst>
            <a:ext uri="{909E8E84-426E-40DD-AFC4-6F175D3DCCD1}">
              <a14:hiddenFill xmlns:a14="http://schemas.microsoft.com/office/drawing/2010/main">
                <a:blipFill dpi="0" rotWithShape="0">
                  <a:blip/>
                  <a:srcRect/>
                  <a:stretch>
                    <a:fillRect/>
                  </a:stretch>
                </a:blipFill>
              </a14:hiddenFill>
            </a:ext>
          </a:extLst>
        </p:spPr>
      </p:pic>
      <p:pic>
        <p:nvPicPr>
          <p:cNvPr id="2" name="Picture 4">
            <a:extLst>
              <a:ext uri="{FF2B5EF4-FFF2-40B4-BE49-F238E27FC236}">
                <a16:creationId xmlns:a16="http://schemas.microsoft.com/office/drawing/2014/main" id="{0ED9AD6F-561B-CFAD-5886-32CC714BFF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8128" y="1359625"/>
            <a:ext cx="2376178" cy="33178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 name="Picture 6">
            <a:extLst>
              <a:ext uri="{FF2B5EF4-FFF2-40B4-BE49-F238E27FC236}">
                <a16:creationId xmlns:a16="http://schemas.microsoft.com/office/drawing/2014/main" id="{905DE6DC-002D-B1CC-B515-6A51EE8DE3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6815" y="368188"/>
            <a:ext cx="2133322" cy="279998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AB345-629D-CE9A-6217-755823AD2052}"/>
              </a:ext>
            </a:extLst>
          </p:cNvPr>
          <p:cNvSpPr>
            <a:spLocks noGrp="1"/>
          </p:cNvSpPr>
          <p:nvPr>
            <p:ph type="title"/>
          </p:nvPr>
        </p:nvSpPr>
        <p:spPr/>
        <p:txBody>
          <a:bodyPr/>
          <a:lstStyle/>
          <a:p>
            <a:r>
              <a:rPr lang="nb-NO" dirty="0"/>
              <a:t>Scenario </a:t>
            </a:r>
            <a:r>
              <a:rPr lang="nb-NO" dirty="0" err="1"/>
              <a:t>effects</a:t>
            </a:r>
            <a:r>
              <a:rPr lang="nb-NO" dirty="0"/>
              <a:t>, Net Zero</a:t>
            </a:r>
            <a:endParaRPr lang="en-GB" dirty="0"/>
          </a:p>
        </p:txBody>
      </p:sp>
      <p:graphicFrame>
        <p:nvGraphicFramePr>
          <p:cNvPr id="4" name="Tabelle 1">
            <a:extLst>
              <a:ext uri="{FF2B5EF4-FFF2-40B4-BE49-F238E27FC236}">
                <a16:creationId xmlns:a16="http://schemas.microsoft.com/office/drawing/2014/main" id="{BACF9747-5E5B-F7A0-B86E-6BAD0A63A720}"/>
              </a:ext>
            </a:extLst>
          </p:cNvPr>
          <p:cNvGraphicFramePr>
            <a:graphicFrameLocks noGrp="1"/>
          </p:cNvGraphicFramePr>
          <p:nvPr>
            <p:extLst>
              <p:ext uri="{D42A27DB-BD31-4B8C-83A1-F6EECF244321}">
                <p14:modId xmlns:p14="http://schemas.microsoft.com/office/powerpoint/2010/main" val="1627013380"/>
              </p:ext>
            </p:extLst>
          </p:nvPr>
        </p:nvGraphicFramePr>
        <p:xfrm>
          <a:off x="1192812" y="1135405"/>
          <a:ext cx="7311108" cy="3037505"/>
        </p:xfrm>
        <a:graphic>
          <a:graphicData uri="http://schemas.openxmlformats.org/drawingml/2006/table">
            <a:tbl>
              <a:tblPr firstRow="1" bandRow="1">
                <a:tableStyleId>{5C22544A-7EE6-4342-B048-85BDC9FD1C3A}</a:tableStyleId>
              </a:tblPr>
              <a:tblGrid>
                <a:gridCol w="1431516">
                  <a:extLst>
                    <a:ext uri="{9D8B030D-6E8A-4147-A177-3AD203B41FA5}">
                      <a16:colId xmlns:a16="http://schemas.microsoft.com/office/drawing/2014/main" val="1106076013"/>
                    </a:ext>
                  </a:extLst>
                </a:gridCol>
                <a:gridCol w="1186064">
                  <a:extLst>
                    <a:ext uri="{9D8B030D-6E8A-4147-A177-3AD203B41FA5}">
                      <a16:colId xmlns:a16="http://schemas.microsoft.com/office/drawing/2014/main" val="2025456766"/>
                    </a:ext>
                  </a:extLst>
                </a:gridCol>
                <a:gridCol w="1150228">
                  <a:extLst>
                    <a:ext uri="{9D8B030D-6E8A-4147-A177-3AD203B41FA5}">
                      <a16:colId xmlns:a16="http://schemas.microsoft.com/office/drawing/2014/main" val="219452199"/>
                    </a:ext>
                  </a:extLst>
                </a:gridCol>
                <a:gridCol w="1215112">
                  <a:extLst>
                    <a:ext uri="{9D8B030D-6E8A-4147-A177-3AD203B41FA5}">
                      <a16:colId xmlns:a16="http://schemas.microsoft.com/office/drawing/2014/main" val="3258504152"/>
                    </a:ext>
                  </a:extLst>
                </a:gridCol>
                <a:gridCol w="1162328">
                  <a:extLst>
                    <a:ext uri="{9D8B030D-6E8A-4147-A177-3AD203B41FA5}">
                      <a16:colId xmlns:a16="http://schemas.microsoft.com/office/drawing/2014/main" val="2599271457"/>
                    </a:ext>
                  </a:extLst>
                </a:gridCol>
                <a:gridCol w="1165860">
                  <a:extLst>
                    <a:ext uri="{9D8B030D-6E8A-4147-A177-3AD203B41FA5}">
                      <a16:colId xmlns:a16="http://schemas.microsoft.com/office/drawing/2014/main" val="3789628321"/>
                    </a:ext>
                  </a:extLst>
                </a:gridCol>
              </a:tblGrid>
              <a:tr h="414503">
                <a:tc>
                  <a:txBody>
                    <a:bodyPr/>
                    <a:lstStyle/>
                    <a:p>
                      <a:endParaRPr lang="en-US" sz="1600" b="1" dirty="0">
                        <a:solidFill>
                          <a:schemeClr val="bg1"/>
                        </a:solidFill>
                      </a:endParaRPr>
                    </a:p>
                  </a:txBody>
                  <a:tcPr>
                    <a:noFill/>
                  </a:tcPr>
                </a:tc>
                <a:tc>
                  <a:txBody>
                    <a:bodyPr/>
                    <a:lstStyle/>
                    <a:p>
                      <a:pPr algn="ctr"/>
                      <a:r>
                        <a:rPr lang="en-US" sz="1200" b="1" dirty="0">
                          <a:solidFill>
                            <a:schemeClr val="bg1"/>
                          </a:solidFill>
                        </a:rPr>
                        <a:t>Diversify imports</a:t>
                      </a:r>
                    </a:p>
                  </a:txBody>
                  <a:tcPr>
                    <a:solidFill>
                      <a:srgbClr val="3E628A"/>
                    </a:solidFill>
                  </a:tcPr>
                </a:tc>
                <a:tc>
                  <a:txBody>
                    <a:bodyPr/>
                    <a:lstStyle/>
                    <a:p>
                      <a:pPr algn="ctr"/>
                      <a:r>
                        <a:rPr lang="en-US" sz="1200" b="1" dirty="0">
                          <a:solidFill>
                            <a:schemeClr val="bg1"/>
                          </a:solidFill>
                        </a:rPr>
                        <a:t>High price ME</a:t>
                      </a:r>
                    </a:p>
                  </a:txBody>
                  <a:tcPr>
                    <a:solidFill>
                      <a:srgbClr val="3E628A"/>
                    </a:solidFill>
                  </a:tcPr>
                </a:tc>
                <a:tc>
                  <a:txBody>
                    <a:bodyPr/>
                    <a:lstStyle/>
                    <a:p>
                      <a:pPr algn="ctr"/>
                      <a:r>
                        <a:rPr lang="en-US" sz="1200" b="1" dirty="0">
                          <a:solidFill>
                            <a:schemeClr val="bg1"/>
                          </a:solidFill>
                        </a:rPr>
                        <a:t>No exports from Africa</a:t>
                      </a:r>
                    </a:p>
                  </a:txBody>
                  <a:tcPr>
                    <a:solidFill>
                      <a:srgbClr val="3E628A"/>
                    </a:solidFill>
                  </a:tcPr>
                </a:tc>
                <a:tc>
                  <a:txBody>
                    <a:bodyPr/>
                    <a:lstStyle/>
                    <a:p>
                      <a:pPr algn="ctr"/>
                      <a:r>
                        <a:rPr lang="en-US" sz="1200" b="1" dirty="0">
                          <a:solidFill>
                            <a:schemeClr val="bg1"/>
                          </a:solidFill>
                        </a:rPr>
                        <a:t>Panama canal closed</a:t>
                      </a:r>
                    </a:p>
                  </a:txBody>
                  <a:tcPr>
                    <a:solidFill>
                      <a:srgbClr val="3E628A"/>
                    </a:solidFill>
                  </a:tcPr>
                </a:tc>
                <a:tc>
                  <a:txBody>
                    <a:bodyPr/>
                    <a:lstStyle/>
                    <a:p>
                      <a:pPr algn="ctr"/>
                      <a:r>
                        <a:rPr lang="en-US" sz="1200" b="1" dirty="0">
                          <a:solidFill>
                            <a:schemeClr val="bg1"/>
                          </a:solidFill>
                        </a:rPr>
                        <a:t>Russia to Asia only</a:t>
                      </a:r>
                    </a:p>
                  </a:txBody>
                  <a:tcPr>
                    <a:solidFill>
                      <a:srgbClr val="3E628A"/>
                    </a:solidFill>
                  </a:tcPr>
                </a:tc>
                <a:extLst>
                  <a:ext uri="{0D108BD9-81ED-4DB2-BD59-A6C34878D82A}">
                    <a16:rowId xmlns:a16="http://schemas.microsoft.com/office/drawing/2014/main" val="1651112915"/>
                  </a:ext>
                </a:extLst>
              </a:tr>
              <a:tr h="368070">
                <a:tc>
                  <a:txBody>
                    <a:bodyPr/>
                    <a:lstStyle/>
                    <a:p>
                      <a:r>
                        <a:rPr lang="en-US" sz="1200" dirty="0"/>
                        <a:t>Algeria</a:t>
                      </a:r>
                    </a:p>
                  </a:txBody>
                  <a:tcPr anchor="ctr">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t>↓</a:t>
                      </a:r>
                    </a:p>
                  </a:txBody>
                  <a:tcPr>
                    <a:lnB w="12700" cap="flat" cmpd="sng" algn="ctr">
                      <a:solidFill>
                        <a:schemeClr val="tx1"/>
                      </a:solidFill>
                      <a:prstDash val="solid"/>
                      <a:round/>
                      <a:headEnd type="none" w="med" len="med"/>
                      <a:tailEnd type="none" w="med" len="med"/>
                    </a:lnB>
                    <a:noFill/>
                  </a:tcPr>
                </a:tc>
                <a:tc>
                  <a:txBody>
                    <a:bodyPr/>
                    <a:lstStyle/>
                    <a:p>
                      <a:pPr algn="ctr"/>
                      <a:endParaRPr lang="en-US" b="1" dirty="0"/>
                    </a:p>
                  </a:txBody>
                  <a:tcPr>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t>↓↓↓</a:t>
                      </a:r>
                    </a:p>
                  </a:txBody>
                  <a:tcPr>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b="1" dirty="0"/>
                    </a:p>
                  </a:txBody>
                  <a:tcPr>
                    <a:lnB w="12700" cap="flat" cmpd="sng" algn="ctr">
                      <a:solidFill>
                        <a:schemeClr val="tx1"/>
                      </a:solidFill>
                      <a:prstDash val="solid"/>
                      <a:round/>
                      <a:headEnd type="none" w="med" len="med"/>
                      <a:tailEnd type="none" w="med" len="med"/>
                    </a:lnB>
                    <a:noFill/>
                  </a:tcPr>
                </a:tc>
                <a:tc>
                  <a:txBody>
                    <a:bodyPr/>
                    <a:lstStyle/>
                    <a:p>
                      <a:pPr algn="ctr"/>
                      <a:endParaRPr lang="en-US" b="1" dirty="0"/>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548107"/>
                  </a:ext>
                </a:extLst>
              </a:tr>
              <a:tr h="350670">
                <a:tc>
                  <a:txBody>
                    <a:bodyPr/>
                    <a:lstStyle/>
                    <a:p>
                      <a:r>
                        <a:rPr lang="en-US" sz="1200" dirty="0"/>
                        <a:t>Nigeria</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0739699"/>
                  </a:ext>
                </a:extLst>
              </a:tr>
              <a:tr h="350670">
                <a:tc>
                  <a:txBody>
                    <a:bodyPr/>
                    <a:lstStyle/>
                    <a:p>
                      <a:r>
                        <a:rPr lang="en-US" sz="1200" dirty="0"/>
                        <a:t>Other Africa</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1349821"/>
                  </a:ext>
                </a:extLst>
              </a:tr>
              <a:tr h="350670">
                <a:tc>
                  <a:txBody>
                    <a:bodyPr/>
                    <a:lstStyle/>
                    <a:p>
                      <a:r>
                        <a:rPr lang="en-US" sz="1200" dirty="0"/>
                        <a:t>Other Europe</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43312244"/>
                  </a:ext>
                </a:extLst>
              </a:tr>
              <a:tr h="350670">
                <a:tc>
                  <a:txBody>
                    <a:bodyPr/>
                    <a:lstStyle/>
                    <a:p>
                      <a:r>
                        <a:rPr lang="en-US" sz="1200" dirty="0"/>
                        <a:t>Qatar</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3627045"/>
                  </a:ext>
                </a:extLst>
              </a:tr>
              <a:tr h="350670">
                <a:tc>
                  <a:txBody>
                    <a:bodyPr/>
                    <a:lstStyle/>
                    <a:p>
                      <a:r>
                        <a:rPr lang="en-US" sz="1200" dirty="0"/>
                        <a:t>T &amp; T</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5460026"/>
                  </a:ext>
                </a:extLst>
              </a:tr>
              <a:tr h="383435">
                <a:tc>
                  <a:txBody>
                    <a:bodyPr/>
                    <a:lstStyle/>
                    <a:p>
                      <a:r>
                        <a:rPr lang="en-US" sz="1200" dirty="0"/>
                        <a:t>USA</a:t>
                      </a:r>
                    </a:p>
                  </a:txBody>
                  <a:tcPr anchor="ctr">
                    <a:lnT w="12700" cap="flat" cmpd="sng" algn="ctr">
                      <a:solidFill>
                        <a:schemeClr val="tx1"/>
                      </a:solidFill>
                      <a:prstDash val="solid"/>
                      <a:round/>
                      <a:headEnd type="none" w="med" len="med"/>
                      <a:tailEnd type="none" w="med" len="med"/>
                    </a:lnT>
                    <a:noFill/>
                  </a:tcPr>
                </a:tc>
                <a:tc>
                  <a:txBody>
                    <a:bodyPr/>
                    <a:lstStyle/>
                    <a:p>
                      <a:pPr algn="ctr"/>
                      <a:endParaRPr lang="en-US" b="1" dirty="0"/>
                    </a:p>
                  </a:txBody>
                  <a:tcPr>
                    <a:lnT w="12700" cap="flat" cmpd="sng" algn="ctr">
                      <a:solidFill>
                        <a:schemeClr val="tx1"/>
                      </a:solidFill>
                      <a:prstDash val="solid"/>
                      <a:round/>
                      <a:headEnd type="none" w="med" len="med"/>
                      <a:tailEnd type="none" w="med" len="med"/>
                    </a:lnT>
                    <a:noFill/>
                  </a:tcPr>
                </a:tc>
                <a:tc>
                  <a:txBody>
                    <a:bodyPr/>
                    <a:lstStyle/>
                    <a:p>
                      <a:pPr algn="ctr"/>
                      <a:endParaRPr lang="en-US" b="1" dirty="0"/>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t>↑↑↑</a:t>
                      </a:r>
                    </a:p>
                  </a:txBody>
                  <a:tcPr>
                    <a:lnT w="12700" cap="flat" cmpd="sng" algn="ctr">
                      <a:solidFill>
                        <a:schemeClr val="tx1"/>
                      </a:solidFill>
                      <a:prstDash val="solid"/>
                      <a:round/>
                      <a:headEnd type="none" w="med" len="med"/>
                      <a:tailEnd type="none" w="med" len="med"/>
                    </a:lnT>
                    <a:noFill/>
                  </a:tcPr>
                </a:tc>
                <a:tc>
                  <a:txBody>
                    <a:bodyPr/>
                    <a:lstStyle/>
                    <a:p>
                      <a:pPr algn="ctr"/>
                      <a:endParaRPr lang="en-US" b="1" dirty="0"/>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b="1"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445560679"/>
                  </a:ext>
                </a:extLst>
              </a:tr>
            </a:tbl>
          </a:graphicData>
        </a:graphic>
      </p:graphicFrame>
    </p:spTree>
    <p:extLst>
      <p:ext uri="{BB962C8B-B14F-4D97-AF65-F5344CB8AC3E}">
        <p14:creationId xmlns:p14="http://schemas.microsoft.com/office/powerpoint/2010/main" val="1474900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AB345-629D-CE9A-6217-755823AD2052}"/>
              </a:ext>
            </a:extLst>
          </p:cNvPr>
          <p:cNvSpPr>
            <a:spLocks noGrp="1"/>
          </p:cNvSpPr>
          <p:nvPr>
            <p:ph type="title"/>
          </p:nvPr>
        </p:nvSpPr>
        <p:spPr/>
        <p:txBody>
          <a:bodyPr/>
          <a:lstStyle/>
          <a:p>
            <a:r>
              <a:rPr lang="nb-NO" dirty="0"/>
              <a:t>Scenario </a:t>
            </a:r>
            <a:r>
              <a:rPr lang="nb-NO" dirty="0" err="1"/>
              <a:t>effects</a:t>
            </a:r>
            <a:r>
              <a:rPr lang="nb-NO" dirty="0"/>
              <a:t>, Persistent</a:t>
            </a:r>
            <a:endParaRPr lang="en-GB" dirty="0"/>
          </a:p>
        </p:txBody>
      </p:sp>
      <p:graphicFrame>
        <p:nvGraphicFramePr>
          <p:cNvPr id="3" name="Tabelle 1">
            <a:extLst>
              <a:ext uri="{FF2B5EF4-FFF2-40B4-BE49-F238E27FC236}">
                <a16:creationId xmlns:a16="http://schemas.microsoft.com/office/drawing/2014/main" id="{60D824B7-E1C3-AB21-C61D-B7173DE9CED4}"/>
              </a:ext>
            </a:extLst>
          </p:cNvPr>
          <p:cNvGraphicFramePr>
            <a:graphicFrameLocks noGrp="1"/>
          </p:cNvGraphicFramePr>
          <p:nvPr>
            <p:extLst>
              <p:ext uri="{D42A27DB-BD31-4B8C-83A1-F6EECF244321}">
                <p14:modId xmlns:p14="http://schemas.microsoft.com/office/powerpoint/2010/main" val="3383781638"/>
              </p:ext>
            </p:extLst>
          </p:nvPr>
        </p:nvGraphicFramePr>
        <p:xfrm>
          <a:off x="1192812" y="1135405"/>
          <a:ext cx="7311108" cy="3403265"/>
        </p:xfrm>
        <a:graphic>
          <a:graphicData uri="http://schemas.openxmlformats.org/drawingml/2006/table">
            <a:tbl>
              <a:tblPr firstRow="1" bandRow="1">
                <a:tableStyleId>{5C22544A-7EE6-4342-B048-85BDC9FD1C3A}</a:tableStyleId>
              </a:tblPr>
              <a:tblGrid>
                <a:gridCol w="1431516">
                  <a:extLst>
                    <a:ext uri="{9D8B030D-6E8A-4147-A177-3AD203B41FA5}">
                      <a16:colId xmlns:a16="http://schemas.microsoft.com/office/drawing/2014/main" val="1106076013"/>
                    </a:ext>
                  </a:extLst>
                </a:gridCol>
                <a:gridCol w="1186064">
                  <a:extLst>
                    <a:ext uri="{9D8B030D-6E8A-4147-A177-3AD203B41FA5}">
                      <a16:colId xmlns:a16="http://schemas.microsoft.com/office/drawing/2014/main" val="2025456766"/>
                    </a:ext>
                  </a:extLst>
                </a:gridCol>
                <a:gridCol w="1150228">
                  <a:extLst>
                    <a:ext uri="{9D8B030D-6E8A-4147-A177-3AD203B41FA5}">
                      <a16:colId xmlns:a16="http://schemas.microsoft.com/office/drawing/2014/main" val="219452199"/>
                    </a:ext>
                  </a:extLst>
                </a:gridCol>
                <a:gridCol w="1215112">
                  <a:extLst>
                    <a:ext uri="{9D8B030D-6E8A-4147-A177-3AD203B41FA5}">
                      <a16:colId xmlns:a16="http://schemas.microsoft.com/office/drawing/2014/main" val="3258504152"/>
                    </a:ext>
                  </a:extLst>
                </a:gridCol>
                <a:gridCol w="1162328">
                  <a:extLst>
                    <a:ext uri="{9D8B030D-6E8A-4147-A177-3AD203B41FA5}">
                      <a16:colId xmlns:a16="http://schemas.microsoft.com/office/drawing/2014/main" val="2599271457"/>
                    </a:ext>
                  </a:extLst>
                </a:gridCol>
                <a:gridCol w="1165860">
                  <a:extLst>
                    <a:ext uri="{9D8B030D-6E8A-4147-A177-3AD203B41FA5}">
                      <a16:colId xmlns:a16="http://schemas.microsoft.com/office/drawing/2014/main" val="3789628321"/>
                    </a:ext>
                  </a:extLst>
                </a:gridCol>
              </a:tblGrid>
              <a:tr h="414503">
                <a:tc>
                  <a:txBody>
                    <a:bodyPr/>
                    <a:lstStyle/>
                    <a:p>
                      <a:endParaRPr lang="en-US" sz="1600" b="1" dirty="0">
                        <a:solidFill>
                          <a:schemeClr val="bg1"/>
                        </a:solidFill>
                      </a:endParaRPr>
                    </a:p>
                  </a:txBody>
                  <a:tcPr>
                    <a:noFill/>
                  </a:tcPr>
                </a:tc>
                <a:tc>
                  <a:txBody>
                    <a:bodyPr/>
                    <a:lstStyle/>
                    <a:p>
                      <a:pPr algn="ctr"/>
                      <a:r>
                        <a:rPr lang="en-US" sz="1200" b="1" dirty="0">
                          <a:solidFill>
                            <a:schemeClr val="bg1"/>
                          </a:solidFill>
                        </a:rPr>
                        <a:t>Diversify imports</a:t>
                      </a:r>
                    </a:p>
                  </a:txBody>
                  <a:tcPr>
                    <a:solidFill>
                      <a:srgbClr val="3E628A"/>
                    </a:solidFill>
                  </a:tcPr>
                </a:tc>
                <a:tc>
                  <a:txBody>
                    <a:bodyPr/>
                    <a:lstStyle/>
                    <a:p>
                      <a:pPr algn="ctr"/>
                      <a:r>
                        <a:rPr lang="en-US" sz="1200" b="1" dirty="0">
                          <a:solidFill>
                            <a:schemeClr val="bg1"/>
                          </a:solidFill>
                        </a:rPr>
                        <a:t>High price ME</a:t>
                      </a:r>
                    </a:p>
                  </a:txBody>
                  <a:tcPr>
                    <a:solidFill>
                      <a:srgbClr val="3E628A"/>
                    </a:solidFill>
                  </a:tcPr>
                </a:tc>
                <a:tc>
                  <a:txBody>
                    <a:bodyPr/>
                    <a:lstStyle/>
                    <a:p>
                      <a:pPr algn="ctr"/>
                      <a:r>
                        <a:rPr lang="en-US" sz="1200" b="1" dirty="0">
                          <a:solidFill>
                            <a:schemeClr val="bg1"/>
                          </a:solidFill>
                        </a:rPr>
                        <a:t>No exports from Africa</a:t>
                      </a:r>
                    </a:p>
                  </a:txBody>
                  <a:tcPr>
                    <a:solidFill>
                      <a:srgbClr val="3E628A"/>
                    </a:solidFill>
                  </a:tcPr>
                </a:tc>
                <a:tc>
                  <a:txBody>
                    <a:bodyPr/>
                    <a:lstStyle/>
                    <a:p>
                      <a:pPr algn="ctr"/>
                      <a:r>
                        <a:rPr lang="en-US" sz="1200" b="1" dirty="0">
                          <a:solidFill>
                            <a:schemeClr val="bg1"/>
                          </a:solidFill>
                        </a:rPr>
                        <a:t>Panama canal closed</a:t>
                      </a:r>
                    </a:p>
                  </a:txBody>
                  <a:tcPr>
                    <a:solidFill>
                      <a:srgbClr val="3E628A"/>
                    </a:solidFill>
                  </a:tcPr>
                </a:tc>
                <a:tc>
                  <a:txBody>
                    <a:bodyPr/>
                    <a:lstStyle/>
                    <a:p>
                      <a:pPr algn="ctr"/>
                      <a:r>
                        <a:rPr lang="en-US" sz="1200" b="1" dirty="0">
                          <a:solidFill>
                            <a:schemeClr val="bg1"/>
                          </a:solidFill>
                        </a:rPr>
                        <a:t>Russia to Asia only</a:t>
                      </a:r>
                    </a:p>
                  </a:txBody>
                  <a:tcPr>
                    <a:solidFill>
                      <a:srgbClr val="3E628A"/>
                    </a:solidFill>
                  </a:tcPr>
                </a:tc>
                <a:extLst>
                  <a:ext uri="{0D108BD9-81ED-4DB2-BD59-A6C34878D82A}">
                    <a16:rowId xmlns:a16="http://schemas.microsoft.com/office/drawing/2014/main" val="1651112915"/>
                  </a:ext>
                </a:extLst>
              </a:tr>
              <a:tr h="368070">
                <a:tc>
                  <a:txBody>
                    <a:bodyPr/>
                    <a:lstStyle/>
                    <a:p>
                      <a:r>
                        <a:rPr lang="en-US" sz="1200" dirty="0"/>
                        <a:t>Algeria</a:t>
                      </a:r>
                    </a:p>
                  </a:txBody>
                  <a:tcPr anchor="ctr">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b="1" dirty="0"/>
                    </a:p>
                  </a:txBody>
                  <a:tcPr>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t>↑</a:t>
                      </a:r>
                    </a:p>
                  </a:txBody>
                  <a:tcPr>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t>↓↓↓</a:t>
                      </a:r>
                    </a:p>
                  </a:txBody>
                  <a:tcPr>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b="1" dirty="0"/>
                    </a:p>
                  </a:txBody>
                  <a:tcPr>
                    <a:lnB w="12700" cap="flat" cmpd="sng" algn="ctr">
                      <a:solidFill>
                        <a:schemeClr val="tx1"/>
                      </a:solidFill>
                      <a:prstDash val="solid"/>
                      <a:round/>
                      <a:headEnd type="none" w="med" len="med"/>
                      <a:tailEnd type="none" w="med" len="med"/>
                    </a:lnB>
                    <a:noFill/>
                  </a:tcPr>
                </a:tc>
                <a:tc>
                  <a:txBody>
                    <a:bodyPr/>
                    <a:lstStyle/>
                    <a:p>
                      <a:pPr algn="ctr"/>
                      <a:endParaRPr lang="en-US" b="1" dirty="0"/>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548107"/>
                  </a:ext>
                </a:extLst>
              </a:tr>
              <a:tr h="350670">
                <a:tc>
                  <a:txBody>
                    <a:bodyPr/>
                    <a:lstStyle/>
                    <a:p>
                      <a:r>
                        <a:rPr lang="en-US" sz="1200" dirty="0"/>
                        <a:t>Nigeria</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0739699"/>
                  </a:ext>
                </a:extLst>
              </a:tr>
              <a:tr h="350670">
                <a:tc>
                  <a:txBody>
                    <a:bodyPr/>
                    <a:lstStyle/>
                    <a:p>
                      <a:r>
                        <a:rPr lang="en-US" sz="1200" dirty="0"/>
                        <a:t>Other Africa</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1349821"/>
                  </a:ext>
                </a:extLst>
              </a:tr>
              <a:tr h="350670">
                <a:tc>
                  <a:txBody>
                    <a:bodyPr/>
                    <a:lstStyle/>
                    <a:p>
                      <a:r>
                        <a:rPr lang="en-US" sz="1200" dirty="0"/>
                        <a:t>Other Americas</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3817295"/>
                  </a:ext>
                </a:extLst>
              </a:tr>
              <a:tr h="350670">
                <a:tc>
                  <a:txBody>
                    <a:bodyPr/>
                    <a:lstStyle/>
                    <a:p>
                      <a:r>
                        <a:rPr lang="en-US" sz="1200" dirty="0"/>
                        <a:t>Other Europe</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43312244"/>
                  </a:ext>
                </a:extLst>
              </a:tr>
              <a:tr h="350670">
                <a:tc>
                  <a:txBody>
                    <a:bodyPr/>
                    <a:lstStyle/>
                    <a:p>
                      <a:r>
                        <a:rPr lang="en-US" sz="1200" dirty="0"/>
                        <a:t>Qatar</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3627045"/>
                  </a:ext>
                </a:extLst>
              </a:tr>
              <a:tr h="350670">
                <a:tc>
                  <a:txBody>
                    <a:bodyPr/>
                    <a:lstStyle/>
                    <a:p>
                      <a:r>
                        <a:rPr lang="en-US" sz="1200" dirty="0"/>
                        <a:t>T &amp; T</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5460026"/>
                  </a:ext>
                </a:extLst>
              </a:tr>
              <a:tr h="383435">
                <a:tc>
                  <a:txBody>
                    <a:bodyPr/>
                    <a:lstStyle/>
                    <a:p>
                      <a:r>
                        <a:rPr lang="en-US" sz="1200" dirty="0"/>
                        <a:t>USA</a:t>
                      </a:r>
                    </a:p>
                  </a:txBody>
                  <a:tcPr anchor="ctr">
                    <a:lnT w="12700" cap="flat" cmpd="sng" algn="ctr">
                      <a:solidFill>
                        <a:schemeClr val="tx1"/>
                      </a:solidFill>
                      <a:prstDash val="solid"/>
                      <a:round/>
                      <a:headEnd type="none" w="med" len="med"/>
                      <a:tailEnd type="none" w="med" len="med"/>
                    </a:lnT>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t>↓</a:t>
                      </a:r>
                    </a:p>
                  </a:txBody>
                  <a:tcPr>
                    <a:lnT w="12700" cap="flat" cmpd="sng" algn="ctr">
                      <a:solidFill>
                        <a:schemeClr val="tx1"/>
                      </a:solidFill>
                      <a:prstDash val="solid"/>
                      <a:round/>
                      <a:headEnd type="none" w="med" len="med"/>
                      <a:tailEnd type="none" w="med" len="med"/>
                    </a:lnT>
                    <a:noFill/>
                  </a:tcPr>
                </a:tc>
                <a:tc>
                  <a:txBody>
                    <a:bodyPr/>
                    <a:lstStyle/>
                    <a:p>
                      <a:pPr algn="ctr"/>
                      <a:endParaRPr lang="en-US" b="1" dirty="0"/>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b="1" dirty="0"/>
                    </a:p>
                  </a:txBody>
                  <a:tcPr>
                    <a:lnT w="12700" cap="flat" cmpd="sng" algn="ctr">
                      <a:solidFill>
                        <a:schemeClr val="tx1"/>
                      </a:solidFill>
                      <a:prstDash val="solid"/>
                      <a:round/>
                      <a:headEnd type="none" w="med" len="med"/>
                      <a:tailEnd type="none" w="med" len="med"/>
                    </a:lnT>
                    <a:noFill/>
                  </a:tcPr>
                </a:tc>
                <a:tc>
                  <a:txBody>
                    <a:bodyPr/>
                    <a:lstStyle/>
                    <a:p>
                      <a:pPr algn="ctr"/>
                      <a:endParaRPr lang="en-US" b="1" dirty="0"/>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b="1"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445560679"/>
                  </a:ext>
                </a:extLst>
              </a:tr>
            </a:tbl>
          </a:graphicData>
        </a:graphic>
      </p:graphicFrame>
    </p:spTree>
    <p:extLst>
      <p:ext uri="{BB962C8B-B14F-4D97-AF65-F5344CB8AC3E}">
        <p14:creationId xmlns:p14="http://schemas.microsoft.com/office/powerpoint/2010/main" val="1823719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66D8B-8154-A30C-7011-300D777E0C89}"/>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BDDEF72C-6578-617B-0AE6-B93494F52E41}"/>
              </a:ext>
            </a:extLst>
          </p:cNvPr>
          <p:cNvPicPr>
            <a:picLocks noGrp="1" noChangeAspect="1"/>
          </p:cNvPicPr>
          <p:nvPr>
            <p:ph idx="1"/>
          </p:nvPr>
        </p:nvPicPr>
        <p:blipFill>
          <a:blip r:embed="rId2"/>
          <a:stretch>
            <a:fillRect/>
          </a:stretch>
        </p:blipFill>
        <p:spPr>
          <a:xfrm>
            <a:off x="868363" y="1883974"/>
            <a:ext cx="7881937" cy="2132790"/>
          </a:xfrm>
        </p:spPr>
      </p:pic>
    </p:spTree>
    <p:extLst>
      <p:ext uri="{BB962C8B-B14F-4D97-AF65-F5344CB8AC3E}">
        <p14:creationId xmlns:p14="http://schemas.microsoft.com/office/powerpoint/2010/main" val="2032394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95E98-11C9-D73E-889A-23788E0845A2}"/>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E5A7EA7B-13AF-7F3E-F267-654B22968BB9}"/>
              </a:ext>
            </a:extLst>
          </p:cNvPr>
          <p:cNvPicPr>
            <a:picLocks noGrp="1" noChangeAspect="1"/>
          </p:cNvPicPr>
          <p:nvPr>
            <p:ph idx="1"/>
          </p:nvPr>
        </p:nvPicPr>
        <p:blipFill>
          <a:blip r:embed="rId2"/>
          <a:stretch>
            <a:fillRect/>
          </a:stretch>
        </p:blipFill>
        <p:spPr>
          <a:xfrm>
            <a:off x="868363" y="1790189"/>
            <a:ext cx="7881937" cy="2320359"/>
          </a:xfrm>
        </p:spPr>
      </p:pic>
    </p:spTree>
    <p:extLst>
      <p:ext uri="{BB962C8B-B14F-4D97-AF65-F5344CB8AC3E}">
        <p14:creationId xmlns:p14="http://schemas.microsoft.com/office/powerpoint/2010/main" val="28448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a:xfrm>
            <a:off x="1305890" y="771820"/>
            <a:ext cx="7772400" cy="2308324"/>
          </a:xfrm>
        </p:spPr>
        <p:txBody>
          <a:bodyPr/>
          <a:lstStyle/>
          <a:p>
            <a:r>
              <a:rPr lang="en-GB" dirty="0"/>
              <a:t>European energy transition: Balancing decarbonization goals, energy security, and geopolitical tensions</a:t>
            </a:r>
            <a:endParaRPr lang="nb-NO" dirty="0"/>
          </a:p>
        </p:txBody>
      </p:sp>
      <p:sp>
        <p:nvSpPr>
          <p:cNvPr id="3" name="Undertittel 2"/>
          <p:cNvSpPr>
            <a:spLocks noGrp="1"/>
          </p:cNvSpPr>
          <p:nvPr>
            <p:ph type="subTitle" idx="1"/>
          </p:nvPr>
        </p:nvSpPr>
        <p:spPr>
          <a:xfrm>
            <a:off x="1267185" y="3398727"/>
            <a:ext cx="7399737" cy="1314450"/>
          </a:xfrm>
        </p:spPr>
        <p:txBody>
          <a:bodyPr>
            <a:normAutofit fontScale="92500" lnSpcReduction="20000"/>
          </a:bodyPr>
          <a:lstStyle/>
          <a:p>
            <a:r>
              <a:rPr lang="nb-NO" dirty="0"/>
              <a:t>Prof. Dr. Anne Neumann</a:t>
            </a:r>
          </a:p>
          <a:p>
            <a:r>
              <a:rPr lang="en-GB" dirty="0"/>
              <a:t>XIX Conference of the Spanish Association for Energy Economics,</a:t>
            </a:r>
            <a:r>
              <a:rPr lang="nb-NO" dirty="0"/>
              <a:t> 2024 (Granada, Spain)</a:t>
            </a:r>
            <a:br>
              <a:rPr lang="nb-NO" dirty="0"/>
            </a:br>
            <a:endParaRPr lang="nb-NO" dirty="0"/>
          </a:p>
        </p:txBody>
      </p:sp>
      <p:sp>
        <p:nvSpPr>
          <p:cNvPr id="5" name="TekstSylinder 4">
            <a:extLst>
              <a:ext uri="{FF2B5EF4-FFF2-40B4-BE49-F238E27FC236}">
                <a16:creationId xmlns:a16="http://schemas.microsoft.com/office/drawing/2014/main" id="{28EBE995-8275-F44D-B574-C93027EC9028}"/>
              </a:ext>
            </a:extLst>
          </p:cNvPr>
          <p:cNvSpPr txBox="1"/>
          <p:nvPr/>
        </p:nvSpPr>
        <p:spPr>
          <a:xfrm rot="16200000">
            <a:off x="-1344184" y="2874987"/>
            <a:ext cx="3296095" cy="261610"/>
          </a:xfrm>
          <a:prstGeom prst="rect">
            <a:avLst/>
          </a:prstGeom>
          <a:noFill/>
        </p:spPr>
        <p:txBody>
          <a:bodyPr wrap="square" rtlCol="0">
            <a:spAutoFit/>
          </a:bodyPr>
          <a:lstStyle/>
          <a:p>
            <a:r>
              <a:rPr lang="nb-NO" sz="1100" dirty="0">
                <a:solidFill>
                  <a:schemeClr val="bg1"/>
                </a:solidFill>
              </a:rPr>
              <a:t>Norwegian </a:t>
            </a:r>
            <a:r>
              <a:rPr lang="nb-NO" sz="1100" dirty="0" err="1">
                <a:solidFill>
                  <a:schemeClr val="bg1"/>
                </a:solidFill>
              </a:rPr>
              <a:t>University</a:t>
            </a:r>
            <a:r>
              <a:rPr lang="nb-NO" sz="1100" dirty="0">
                <a:solidFill>
                  <a:schemeClr val="bg1"/>
                </a:solidFill>
              </a:rPr>
              <a:t> </a:t>
            </a:r>
            <a:r>
              <a:rPr lang="nb-NO" sz="1100" dirty="0" err="1">
                <a:solidFill>
                  <a:schemeClr val="bg1"/>
                </a:solidFill>
              </a:rPr>
              <a:t>of</a:t>
            </a:r>
            <a:r>
              <a:rPr lang="nb-NO" sz="1100" dirty="0">
                <a:solidFill>
                  <a:schemeClr val="bg1"/>
                </a:solidFill>
              </a:rPr>
              <a:t> Science and Technology</a:t>
            </a:r>
          </a:p>
        </p:txBody>
      </p:sp>
      <p:sp>
        <p:nvSpPr>
          <p:cNvPr id="13" name="Rectangle 12">
            <a:extLst>
              <a:ext uri="{FF2B5EF4-FFF2-40B4-BE49-F238E27FC236}">
                <a16:creationId xmlns:a16="http://schemas.microsoft.com/office/drawing/2014/main" id="{AA1F9F76-1F8D-4D48-0FA8-0F8906C9E70F}"/>
              </a:ext>
            </a:extLst>
          </p:cNvPr>
          <p:cNvSpPr/>
          <p:nvPr/>
        </p:nvSpPr>
        <p:spPr>
          <a:xfrm>
            <a:off x="611508" y="4844400"/>
            <a:ext cx="8139202" cy="199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b-NO" sz="1000" dirty="0" err="1">
                <a:solidFill>
                  <a:schemeClr val="tx1"/>
                </a:solidFill>
              </a:rPr>
              <a:t>Based</a:t>
            </a:r>
            <a:r>
              <a:rPr lang="nb-NO" sz="1000" dirty="0">
                <a:solidFill>
                  <a:schemeClr val="tx1"/>
                </a:solidFill>
              </a:rPr>
              <a:t> </a:t>
            </a:r>
            <a:r>
              <a:rPr lang="nb-NO" sz="1000" dirty="0" err="1">
                <a:solidFill>
                  <a:schemeClr val="tx1"/>
                </a:solidFill>
              </a:rPr>
              <a:t>on</a:t>
            </a:r>
            <a:r>
              <a:rPr lang="nb-NO" sz="1000" dirty="0">
                <a:solidFill>
                  <a:schemeClr val="tx1"/>
                </a:solidFill>
              </a:rPr>
              <a:t>: Zwickl-Bernhard, S. and A. Neumann (2024): </a:t>
            </a:r>
            <a:r>
              <a:rPr lang="nb-NO" sz="1000" dirty="0" err="1">
                <a:solidFill>
                  <a:schemeClr val="tx1"/>
                </a:solidFill>
              </a:rPr>
              <a:t>Modeling</a:t>
            </a:r>
            <a:r>
              <a:rPr lang="nb-NO" sz="1000" dirty="0">
                <a:solidFill>
                  <a:schemeClr val="tx1"/>
                </a:solidFill>
              </a:rPr>
              <a:t> </a:t>
            </a:r>
            <a:r>
              <a:rPr lang="nb-NO" sz="1000" dirty="0" err="1">
                <a:solidFill>
                  <a:schemeClr val="tx1"/>
                </a:solidFill>
              </a:rPr>
              <a:t>Europe's</a:t>
            </a:r>
            <a:r>
              <a:rPr lang="nb-NO" sz="1000" dirty="0">
                <a:solidFill>
                  <a:schemeClr val="tx1"/>
                </a:solidFill>
              </a:rPr>
              <a:t> </a:t>
            </a:r>
            <a:r>
              <a:rPr lang="nb-NO" sz="1000" dirty="0" err="1">
                <a:solidFill>
                  <a:schemeClr val="tx1"/>
                </a:solidFill>
              </a:rPr>
              <a:t>role</a:t>
            </a:r>
            <a:r>
              <a:rPr lang="nb-NO" sz="1000" dirty="0">
                <a:solidFill>
                  <a:schemeClr val="tx1"/>
                </a:solidFill>
              </a:rPr>
              <a:t> in </a:t>
            </a:r>
            <a:r>
              <a:rPr lang="nb-NO" sz="1000" dirty="0" err="1">
                <a:solidFill>
                  <a:schemeClr val="tx1"/>
                </a:solidFill>
              </a:rPr>
              <a:t>the</a:t>
            </a:r>
            <a:r>
              <a:rPr lang="nb-NO" sz="1000" dirty="0">
                <a:solidFill>
                  <a:schemeClr val="tx1"/>
                </a:solidFill>
              </a:rPr>
              <a:t> global LNG </a:t>
            </a:r>
            <a:r>
              <a:rPr lang="nb-NO" sz="1000" dirty="0" err="1">
                <a:solidFill>
                  <a:schemeClr val="tx1"/>
                </a:solidFill>
              </a:rPr>
              <a:t>market</a:t>
            </a:r>
            <a:r>
              <a:rPr lang="nb-NO" sz="1000" dirty="0">
                <a:solidFill>
                  <a:schemeClr val="tx1"/>
                </a:solidFill>
              </a:rPr>
              <a:t> 2040: </a:t>
            </a:r>
            <a:r>
              <a:rPr lang="nb-NO" sz="1000" dirty="0" err="1">
                <a:solidFill>
                  <a:schemeClr val="tx1"/>
                </a:solidFill>
              </a:rPr>
              <a:t>Balancing</a:t>
            </a:r>
            <a:r>
              <a:rPr lang="nb-NO" sz="1000" dirty="0">
                <a:solidFill>
                  <a:schemeClr val="tx1"/>
                </a:solidFill>
              </a:rPr>
              <a:t> </a:t>
            </a:r>
            <a:r>
              <a:rPr lang="nb-NO" sz="1000" dirty="0" err="1">
                <a:solidFill>
                  <a:schemeClr val="tx1"/>
                </a:solidFill>
              </a:rPr>
              <a:t>decarbonization</a:t>
            </a:r>
            <a:r>
              <a:rPr lang="nb-NO" sz="1000" dirty="0">
                <a:solidFill>
                  <a:schemeClr val="tx1"/>
                </a:solidFill>
              </a:rPr>
              <a:t> goals, energy </a:t>
            </a:r>
            <a:r>
              <a:rPr lang="nb-NO" sz="1000" dirty="0" err="1">
                <a:solidFill>
                  <a:schemeClr val="tx1"/>
                </a:solidFill>
              </a:rPr>
              <a:t>security</a:t>
            </a:r>
            <a:r>
              <a:rPr lang="nb-NO" sz="1000" dirty="0">
                <a:solidFill>
                  <a:schemeClr val="tx1"/>
                </a:solidFill>
              </a:rPr>
              <a:t>, and </a:t>
            </a:r>
            <a:r>
              <a:rPr lang="nb-NO" sz="1000" dirty="0" err="1">
                <a:solidFill>
                  <a:schemeClr val="tx1"/>
                </a:solidFill>
              </a:rPr>
              <a:t>geopolitical</a:t>
            </a:r>
            <a:r>
              <a:rPr lang="nb-NO" sz="1000" dirty="0">
                <a:solidFill>
                  <a:schemeClr val="tx1"/>
                </a:solidFill>
              </a:rPr>
              <a:t> </a:t>
            </a:r>
            <a:r>
              <a:rPr lang="nb-NO" sz="1000" dirty="0" err="1">
                <a:solidFill>
                  <a:schemeClr val="tx1"/>
                </a:solidFill>
              </a:rPr>
              <a:t>tensions</a:t>
            </a:r>
            <a:r>
              <a:rPr lang="nb-NO" sz="1000" dirty="0">
                <a:solidFill>
                  <a:schemeClr val="tx1"/>
                </a:solidFill>
              </a:rPr>
              <a:t>. Energy, 301, 131612.</a:t>
            </a:r>
          </a:p>
        </p:txBody>
      </p:sp>
    </p:spTree>
    <p:extLst>
      <p:ext uri="{BB962C8B-B14F-4D97-AF65-F5344CB8AC3E}">
        <p14:creationId xmlns:p14="http://schemas.microsoft.com/office/powerpoint/2010/main" val="3002290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8023E1-B67D-5B79-08F8-372AFD7B24EF}"/>
              </a:ext>
            </a:extLst>
          </p:cNvPr>
          <p:cNvSpPr>
            <a:spLocks noGrp="1"/>
          </p:cNvSpPr>
          <p:nvPr>
            <p:ph idx="1"/>
          </p:nvPr>
        </p:nvSpPr>
        <p:spPr>
          <a:xfrm>
            <a:off x="649224" y="0"/>
            <a:ext cx="8494776" cy="5143500"/>
          </a:xfrm>
          <a:solidFill>
            <a:srgbClr val="3E628A"/>
          </a:solidFill>
        </p:spPr>
        <p:txBody>
          <a:bodyPr anchor="ctr" anchorCtr="1"/>
          <a:lstStyle/>
          <a:p>
            <a:pPr marL="0" indent="0">
              <a:buNone/>
            </a:pPr>
            <a:endParaRPr lang="en-GB" dirty="0"/>
          </a:p>
        </p:txBody>
      </p:sp>
      <p:grpSp>
        <p:nvGrpSpPr>
          <p:cNvPr id="2" name="Group 1">
            <a:extLst>
              <a:ext uri="{FF2B5EF4-FFF2-40B4-BE49-F238E27FC236}">
                <a16:creationId xmlns:a16="http://schemas.microsoft.com/office/drawing/2014/main" id="{48047BE4-FFCE-DEF8-BE3A-262B7EEF01C3}"/>
              </a:ext>
            </a:extLst>
          </p:cNvPr>
          <p:cNvGrpSpPr/>
          <p:nvPr/>
        </p:nvGrpSpPr>
        <p:grpSpPr>
          <a:xfrm>
            <a:off x="2601105" y="664603"/>
            <a:ext cx="4312440" cy="3240000"/>
            <a:chOff x="2663398" y="732335"/>
            <a:chExt cx="4312440" cy="3240000"/>
          </a:xfrm>
        </p:grpSpPr>
        <p:grpSp>
          <p:nvGrpSpPr>
            <p:cNvPr id="4" name="Group 3">
              <a:extLst>
                <a:ext uri="{FF2B5EF4-FFF2-40B4-BE49-F238E27FC236}">
                  <a16:creationId xmlns:a16="http://schemas.microsoft.com/office/drawing/2014/main" id="{EE5F99AF-932C-018A-980B-B6FE26C2EF75}"/>
                </a:ext>
              </a:extLst>
            </p:cNvPr>
            <p:cNvGrpSpPr/>
            <p:nvPr/>
          </p:nvGrpSpPr>
          <p:grpSpPr>
            <a:xfrm>
              <a:off x="2663398" y="732335"/>
              <a:ext cx="4312440" cy="3240000"/>
              <a:chOff x="3258105" y="1811045"/>
              <a:chExt cx="4320000" cy="4320000"/>
            </a:xfrm>
          </p:grpSpPr>
          <p:sp>
            <p:nvSpPr>
              <p:cNvPr id="8" name="Isosceles Triangle 7">
                <a:extLst>
                  <a:ext uri="{FF2B5EF4-FFF2-40B4-BE49-F238E27FC236}">
                    <a16:creationId xmlns:a16="http://schemas.microsoft.com/office/drawing/2014/main" id="{E696006B-B57F-D1F5-1F6F-108E28A1C54A}"/>
                  </a:ext>
                </a:extLst>
              </p:cNvPr>
              <p:cNvSpPr/>
              <p:nvPr/>
            </p:nvSpPr>
            <p:spPr>
              <a:xfrm>
                <a:off x="3258105" y="1811045"/>
                <a:ext cx="4320000" cy="4320000"/>
              </a:xfrm>
              <a:prstGeom prst="triangle">
                <a:avLst/>
              </a:prstGeom>
              <a:solidFill>
                <a:schemeClr val="bg2">
                  <a:lumMod val="9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nb-NO" sz="1350"/>
              </a:p>
            </p:txBody>
          </p:sp>
          <p:sp>
            <p:nvSpPr>
              <p:cNvPr id="9" name="Isosceles Triangle 8">
                <a:extLst>
                  <a:ext uri="{FF2B5EF4-FFF2-40B4-BE49-F238E27FC236}">
                    <a16:creationId xmlns:a16="http://schemas.microsoft.com/office/drawing/2014/main" id="{1B1F8690-D6BE-9FD0-8563-A7491D85A607}"/>
                  </a:ext>
                </a:extLst>
              </p:cNvPr>
              <p:cNvSpPr/>
              <p:nvPr/>
            </p:nvSpPr>
            <p:spPr>
              <a:xfrm rot="10800000">
                <a:off x="4338105" y="3971045"/>
                <a:ext cx="2160000" cy="2160000"/>
              </a:xfrm>
              <a:prstGeom prst="triangl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sz="1350"/>
              </a:p>
            </p:txBody>
          </p:sp>
          <p:sp>
            <p:nvSpPr>
              <p:cNvPr id="10" name="Rectangle 9">
                <a:extLst>
                  <a:ext uri="{FF2B5EF4-FFF2-40B4-BE49-F238E27FC236}">
                    <a16:creationId xmlns:a16="http://schemas.microsoft.com/office/drawing/2014/main" id="{DD9DDA0A-A7E5-E391-B40A-A0D43FFCC009}"/>
                  </a:ext>
                </a:extLst>
              </p:cNvPr>
              <p:cNvSpPr/>
              <p:nvPr/>
            </p:nvSpPr>
            <p:spPr>
              <a:xfrm>
                <a:off x="4920701" y="4263598"/>
                <a:ext cx="994804" cy="5770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600" b="1" dirty="0">
                    <a:solidFill>
                      <a:schemeClr val="tx1"/>
                    </a:solidFill>
                    <a:latin typeface="Calibri" panose="020F0502020204030204" pitchFamily="34" charset="0"/>
                    <a:cs typeface="Calibri" panose="020F0502020204030204" pitchFamily="34" charset="0"/>
                  </a:rPr>
                  <a:t>Energy Policy</a:t>
                </a:r>
              </a:p>
            </p:txBody>
          </p:sp>
        </p:grpSp>
        <p:sp>
          <p:nvSpPr>
            <p:cNvPr id="5" name="Rectangle 4">
              <a:extLst>
                <a:ext uri="{FF2B5EF4-FFF2-40B4-BE49-F238E27FC236}">
                  <a16:creationId xmlns:a16="http://schemas.microsoft.com/office/drawing/2014/main" id="{0CB648BA-B629-6A62-E89D-980D10E9CB8F}"/>
                </a:ext>
              </a:extLst>
            </p:cNvPr>
            <p:cNvSpPr/>
            <p:nvPr/>
          </p:nvSpPr>
          <p:spPr>
            <a:xfrm>
              <a:off x="5385047" y="3327364"/>
              <a:ext cx="1117133" cy="43278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600" dirty="0">
                  <a:solidFill>
                    <a:schemeClr val="tx1"/>
                  </a:solidFill>
                  <a:latin typeface="Calibri" panose="020F0502020204030204" pitchFamily="34" charset="0"/>
                  <a:cs typeface="Calibri" panose="020F0502020204030204" pitchFamily="34" charset="0"/>
                </a:rPr>
                <a:t>Security </a:t>
              </a:r>
              <a:r>
                <a:rPr lang="nb-NO" sz="1600" dirty="0" err="1">
                  <a:solidFill>
                    <a:schemeClr val="tx1"/>
                  </a:solidFill>
                  <a:latin typeface="Calibri" panose="020F0502020204030204" pitchFamily="34" charset="0"/>
                  <a:cs typeface="Calibri" panose="020F0502020204030204" pitchFamily="34" charset="0"/>
                </a:rPr>
                <a:t>of</a:t>
              </a:r>
              <a:r>
                <a:rPr lang="nb-NO" sz="1600" dirty="0">
                  <a:solidFill>
                    <a:schemeClr val="tx1"/>
                  </a:solidFill>
                  <a:latin typeface="Calibri" panose="020F0502020204030204" pitchFamily="34" charset="0"/>
                  <a:cs typeface="Calibri" panose="020F0502020204030204" pitchFamily="34" charset="0"/>
                </a:rPr>
                <a:t> </a:t>
              </a:r>
              <a:r>
                <a:rPr lang="nb-NO" sz="1600" dirty="0" err="1">
                  <a:solidFill>
                    <a:schemeClr val="tx1"/>
                  </a:solidFill>
                  <a:latin typeface="Calibri" panose="020F0502020204030204" pitchFamily="34" charset="0"/>
                  <a:cs typeface="Calibri" panose="020F0502020204030204" pitchFamily="34" charset="0"/>
                </a:rPr>
                <a:t>supply</a:t>
              </a:r>
              <a:endParaRPr lang="nb-NO" sz="1600" dirty="0">
                <a:solidFill>
                  <a:schemeClr val="tx1"/>
                </a:solidFill>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07F9AB39-1E9B-D954-3220-2AFCC98D4876}"/>
                </a:ext>
              </a:extLst>
            </p:cNvPr>
            <p:cNvSpPr/>
            <p:nvPr/>
          </p:nvSpPr>
          <p:spPr>
            <a:xfrm>
              <a:off x="4260796" y="1376601"/>
              <a:ext cx="1117641" cy="43278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600" dirty="0" err="1">
                  <a:solidFill>
                    <a:schemeClr val="tx1"/>
                  </a:solidFill>
                  <a:latin typeface="Calibri" panose="020F0502020204030204" pitchFamily="34" charset="0"/>
                  <a:cs typeface="Calibri" panose="020F0502020204030204" pitchFamily="34" charset="0"/>
                </a:rPr>
                <a:t>Sustain-ability</a:t>
              </a:r>
              <a:endParaRPr lang="nb-NO" sz="1600" dirty="0">
                <a:solidFill>
                  <a:schemeClr val="tx1"/>
                </a:solidFill>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2B05F04D-9273-1F69-85BE-20D2182969D0}"/>
                </a:ext>
              </a:extLst>
            </p:cNvPr>
            <p:cNvSpPr/>
            <p:nvPr/>
          </p:nvSpPr>
          <p:spPr>
            <a:xfrm>
              <a:off x="3035760" y="3327364"/>
              <a:ext cx="1117641" cy="43278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600" dirty="0" err="1">
                  <a:solidFill>
                    <a:schemeClr val="tx1"/>
                  </a:solidFill>
                  <a:latin typeface="Calibri" panose="020F0502020204030204" pitchFamily="34" charset="0"/>
                  <a:cs typeface="Calibri" panose="020F0502020204030204" pitchFamily="34" charset="0"/>
                </a:rPr>
                <a:t>Afford-ability</a:t>
              </a:r>
              <a:endParaRPr lang="nb-NO" sz="1600" dirty="0">
                <a:solidFill>
                  <a:schemeClr val="tx1"/>
                </a:solidFill>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759459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9745C-D428-F818-9FB4-FCD3937CCA08}"/>
              </a:ext>
            </a:extLst>
          </p:cNvPr>
          <p:cNvSpPr>
            <a:spLocks noGrp="1"/>
          </p:cNvSpPr>
          <p:nvPr>
            <p:ph type="title"/>
          </p:nvPr>
        </p:nvSpPr>
        <p:spPr>
          <a:xfrm>
            <a:off x="926986" y="243149"/>
            <a:ext cx="7934515" cy="646331"/>
          </a:xfrm>
        </p:spPr>
        <p:txBody>
          <a:bodyPr wrap="square" anchor="t">
            <a:normAutofit/>
          </a:bodyPr>
          <a:lstStyle/>
          <a:p>
            <a:pPr>
              <a:lnSpc>
                <a:spcPct val="90000"/>
              </a:lnSpc>
            </a:pPr>
            <a:r>
              <a:rPr lang="nb-NO" sz="2500" dirty="0"/>
              <a:t>Europe in </a:t>
            </a:r>
            <a:r>
              <a:rPr lang="nb-NO" sz="2500" dirty="0" err="1"/>
              <a:t>the</a:t>
            </a:r>
            <a:r>
              <a:rPr lang="nb-NO" sz="2500" dirty="0"/>
              <a:t> </a:t>
            </a:r>
            <a:r>
              <a:rPr lang="nb-NO" sz="2500" dirty="0" err="1"/>
              <a:t>world</a:t>
            </a:r>
            <a:r>
              <a:rPr lang="nb-NO" sz="2500" dirty="0"/>
              <a:t>: Energy </a:t>
            </a:r>
            <a:r>
              <a:rPr lang="nb-NO" sz="2500" dirty="0" err="1"/>
              <a:t>Transition</a:t>
            </a:r>
            <a:r>
              <a:rPr lang="nb-NO" sz="2500" dirty="0"/>
              <a:t> Index 2023</a:t>
            </a:r>
            <a:endParaRPr lang="en-GB" sz="2500" dirty="0"/>
          </a:p>
        </p:txBody>
      </p:sp>
      <p:sp>
        <p:nvSpPr>
          <p:cNvPr id="20" name="Text Placeholder 3">
            <a:extLst>
              <a:ext uri="{FF2B5EF4-FFF2-40B4-BE49-F238E27FC236}">
                <a16:creationId xmlns:a16="http://schemas.microsoft.com/office/drawing/2014/main" id="{743C74B0-8A1E-1B59-9F39-3B658D4C0AAC}"/>
              </a:ext>
            </a:extLst>
          </p:cNvPr>
          <p:cNvSpPr>
            <a:spLocks noGrp="1"/>
          </p:cNvSpPr>
          <p:nvPr>
            <p:ph type="body" sz="quarter" idx="3"/>
          </p:nvPr>
        </p:nvSpPr>
        <p:spPr>
          <a:xfrm>
            <a:off x="1794681" y="902765"/>
            <a:ext cx="2206947" cy="479822"/>
          </a:xfrm>
        </p:spPr>
        <p:txBody>
          <a:bodyPr>
            <a:normAutofit/>
          </a:bodyPr>
          <a:lstStyle/>
          <a:p>
            <a:r>
              <a:rPr lang="en-US" sz="1800" dirty="0"/>
              <a:t>Top 10 countries</a:t>
            </a:r>
          </a:p>
        </p:txBody>
      </p:sp>
      <p:pic>
        <p:nvPicPr>
          <p:cNvPr id="15" name="Picture 14">
            <a:extLst>
              <a:ext uri="{FF2B5EF4-FFF2-40B4-BE49-F238E27FC236}">
                <a16:creationId xmlns:a16="http://schemas.microsoft.com/office/drawing/2014/main" id="{D02F5920-8DF5-D0F4-804F-5367E9C26369}"/>
              </a:ext>
            </a:extLst>
          </p:cNvPr>
          <p:cNvPicPr>
            <a:picLocks noChangeAspect="1"/>
          </p:cNvPicPr>
          <p:nvPr/>
        </p:nvPicPr>
        <p:blipFill rotWithShape="1">
          <a:blip r:embed="rId3"/>
          <a:srcRect r="16698" b="-2"/>
          <a:stretch/>
        </p:blipFill>
        <p:spPr>
          <a:xfrm>
            <a:off x="926986" y="1230510"/>
            <a:ext cx="3751307" cy="3208615"/>
          </a:xfrm>
          <a:prstGeom prst="rect">
            <a:avLst/>
          </a:prstGeom>
          <a:noFill/>
        </p:spPr>
      </p:pic>
      <p:sp>
        <p:nvSpPr>
          <p:cNvPr id="22" name="Text Placeholder 5">
            <a:extLst>
              <a:ext uri="{FF2B5EF4-FFF2-40B4-BE49-F238E27FC236}">
                <a16:creationId xmlns:a16="http://schemas.microsoft.com/office/drawing/2014/main" id="{DD3ACC42-962D-E33B-16CD-B3D26F77DE4D}"/>
              </a:ext>
            </a:extLst>
          </p:cNvPr>
          <p:cNvSpPr>
            <a:spLocks noGrp="1"/>
          </p:cNvSpPr>
          <p:nvPr>
            <p:ph type="body" sz="quarter" idx="10"/>
          </p:nvPr>
        </p:nvSpPr>
        <p:spPr>
          <a:xfrm>
            <a:off x="5876194" y="902765"/>
            <a:ext cx="2121014" cy="479822"/>
          </a:xfrm>
        </p:spPr>
        <p:txBody>
          <a:bodyPr>
            <a:normAutofit/>
          </a:bodyPr>
          <a:lstStyle/>
          <a:p>
            <a:r>
              <a:rPr lang="en-US" sz="1800" dirty="0"/>
              <a:t>G20 countries</a:t>
            </a:r>
          </a:p>
        </p:txBody>
      </p:sp>
      <p:pic>
        <p:nvPicPr>
          <p:cNvPr id="19" name="Picture 18">
            <a:extLst>
              <a:ext uri="{FF2B5EF4-FFF2-40B4-BE49-F238E27FC236}">
                <a16:creationId xmlns:a16="http://schemas.microsoft.com/office/drawing/2014/main" id="{45178473-A2DB-B826-394D-A7F41700E022}"/>
              </a:ext>
            </a:extLst>
          </p:cNvPr>
          <p:cNvPicPr>
            <a:picLocks noChangeAspect="1"/>
          </p:cNvPicPr>
          <p:nvPr/>
        </p:nvPicPr>
        <p:blipFill>
          <a:blip r:embed="rId4"/>
          <a:stretch>
            <a:fillRect/>
          </a:stretch>
        </p:blipFill>
        <p:spPr>
          <a:xfrm>
            <a:off x="5084253" y="1262280"/>
            <a:ext cx="3728508" cy="3842646"/>
          </a:xfrm>
          <a:prstGeom prst="rect">
            <a:avLst/>
          </a:prstGeom>
        </p:spPr>
      </p:pic>
      <p:sp>
        <p:nvSpPr>
          <p:cNvPr id="21" name="Rectangle 20">
            <a:extLst>
              <a:ext uri="{FF2B5EF4-FFF2-40B4-BE49-F238E27FC236}">
                <a16:creationId xmlns:a16="http://schemas.microsoft.com/office/drawing/2014/main" id="{AB0FABCF-E3EB-0278-D033-827D3AD03702}"/>
              </a:ext>
            </a:extLst>
          </p:cNvPr>
          <p:cNvSpPr/>
          <p:nvPr/>
        </p:nvSpPr>
        <p:spPr>
          <a:xfrm>
            <a:off x="611508" y="4944100"/>
            <a:ext cx="2846510" cy="199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b-NO" sz="1000" dirty="0">
                <a:solidFill>
                  <a:schemeClr val="tx1"/>
                </a:solidFill>
              </a:rPr>
              <a:t>Source: World Economic Forum, 2023</a:t>
            </a:r>
          </a:p>
        </p:txBody>
      </p:sp>
    </p:spTree>
    <p:extLst>
      <p:ext uri="{BB962C8B-B14F-4D97-AF65-F5344CB8AC3E}">
        <p14:creationId xmlns:p14="http://schemas.microsoft.com/office/powerpoint/2010/main" val="1733292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4BA8F-9113-DA7E-61CA-D375F85AB684}"/>
              </a:ext>
            </a:extLst>
          </p:cNvPr>
          <p:cNvSpPr>
            <a:spLocks noGrp="1"/>
          </p:cNvSpPr>
          <p:nvPr>
            <p:ph type="title"/>
          </p:nvPr>
        </p:nvSpPr>
        <p:spPr/>
        <p:txBody>
          <a:bodyPr/>
          <a:lstStyle/>
          <a:p>
            <a:r>
              <a:rPr lang="nb-NO" dirty="0"/>
              <a:t>European LNG </a:t>
            </a:r>
            <a:r>
              <a:rPr lang="nb-NO" dirty="0" err="1"/>
              <a:t>infrastructure</a:t>
            </a:r>
            <a:endParaRPr lang="en-GB" dirty="0"/>
          </a:p>
        </p:txBody>
      </p:sp>
      <p:pic>
        <p:nvPicPr>
          <p:cNvPr id="5" name="Content Placeholder 4">
            <a:extLst>
              <a:ext uri="{FF2B5EF4-FFF2-40B4-BE49-F238E27FC236}">
                <a16:creationId xmlns:a16="http://schemas.microsoft.com/office/drawing/2014/main" id="{8E4E5C9E-87BD-1764-2DCB-568E7920C25E}"/>
              </a:ext>
            </a:extLst>
          </p:cNvPr>
          <p:cNvPicPr>
            <a:picLocks noGrp="1" noChangeAspect="1"/>
          </p:cNvPicPr>
          <p:nvPr>
            <p:ph idx="1"/>
          </p:nvPr>
        </p:nvPicPr>
        <p:blipFill>
          <a:blip r:embed="rId2"/>
          <a:stretch>
            <a:fillRect/>
          </a:stretch>
        </p:blipFill>
        <p:spPr>
          <a:xfrm>
            <a:off x="2624129" y="852310"/>
            <a:ext cx="4420381" cy="3973512"/>
          </a:xfrm>
        </p:spPr>
      </p:pic>
      <p:sp>
        <p:nvSpPr>
          <p:cNvPr id="6" name="Rectangle 5">
            <a:extLst>
              <a:ext uri="{FF2B5EF4-FFF2-40B4-BE49-F238E27FC236}">
                <a16:creationId xmlns:a16="http://schemas.microsoft.com/office/drawing/2014/main" id="{EC176CDC-6CA5-0113-8708-7EEA291BC010}"/>
              </a:ext>
            </a:extLst>
          </p:cNvPr>
          <p:cNvSpPr/>
          <p:nvPr/>
        </p:nvSpPr>
        <p:spPr>
          <a:xfrm>
            <a:off x="611508" y="4944100"/>
            <a:ext cx="8445624" cy="199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b-NO" sz="1000" dirty="0">
                <a:solidFill>
                  <a:schemeClr val="tx1"/>
                </a:solidFill>
              </a:rPr>
              <a:t>Source: </a:t>
            </a:r>
            <a:r>
              <a:rPr lang="en-GB" sz="1000" dirty="0">
                <a:solidFill>
                  <a:schemeClr val="tx1"/>
                </a:solidFill>
              </a:rPr>
              <a:t>Factsheet EU-U.S. LNG Trade, </a:t>
            </a:r>
            <a:r>
              <a:rPr lang="nb-NO" sz="1000" dirty="0">
                <a:solidFill>
                  <a:schemeClr val="tx1"/>
                </a:solidFill>
              </a:rPr>
              <a:t>EC (2022).</a:t>
            </a:r>
          </a:p>
        </p:txBody>
      </p:sp>
    </p:spTree>
    <p:extLst>
      <p:ext uri="{BB962C8B-B14F-4D97-AF65-F5344CB8AC3E}">
        <p14:creationId xmlns:p14="http://schemas.microsoft.com/office/powerpoint/2010/main" val="2573697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B0DC3-CAEB-21B1-4A90-720123893D6B}"/>
              </a:ext>
            </a:extLst>
          </p:cNvPr>
          <p:cNvSpPr>
            <a:spLocks noGrp="1"/>
          </p:cNvSpPr>
          <p:nvPr>
            <p:ph type="title"/>
          </p:nvPr>
        </p:nvSpPr>
        <p:spPr>
          <a:xfrm>
            <a:off x="868297" y="205979"/>
            <a:ext cx="8186055" cy="646331"/>
          </a:xfrm>
        </p:spPr>
        <p:txBody>
          <a:bodyPr/>
          <a:lstStyle/>
          <a:p>
            <a:r>
              <a:rPr lang="en-GB" sz="3400" dirty="0"/>
              <a:t>Europe in </a:t>
            </a:r>
            <a:r>
              <a:rPr lang="en-GB" dirty="0"/>
              <a:t>the</a:t>
            </a:r>
            <a:r>
              <a:rPr lang="en-GB" sz="3400" dirty="0"/>
              <a:t> global LNG market 2040</a:t>
            </a:r>
          </a:p>
        </p:txBody>
      </p:sp>
      <p:pic>
        <p:nvPicPr>
          <p:cNvPr id="9" name="Picture 8" descr="A map of the world with prices">
            <a:extLst>
              <a:ext uri="{FF2B5EF4-FFF2-40B4-BE49-F238E27FC236}">
                <a16:creationId xmlns:a16="http://schemas.microsoft.com/office/drawing/2014/main" id="{DE1B4FA9-E6AE-23B6-87CD-B059063E7C72}"/>
              </a:ext>
            </a:extLst>
          </p:cNvPr>
          <p:cNvPicPr>
            <a:picLocks noChangeAspect="1"/>
          </p:cNvPicPr>
          <p:nvPr/>
        </p:nvPicPr>
        <p:blipFill>
          <a:blip r:embed="rId3"/>
          <a:stretch>
            <a:fillRect/>
          </a:stretch>
        </p:blipFill>
        <p:spPr>
          <a:xfrm>
            <a:off x="1400339" y="886856"/>
            <a:ext cx="7132153" cy="4082798"/>
          </a:xfrm>
          <a:prstGeom prst="rect">
            <a:avLst/>
          </a:prstGeom>
        </p:spPr>
      </p:pic>
    </p:spTree>
    <p:extLst>
      <p:ext uri="{BB962C8B-B14F-4D97-AF65-F5344CB8AC3E}">
        <p14:creationId xmlns:p14="http://schemas.microsoft.com/office/powerpoint/2010/main" val="4138439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8023E1-B67D-5B79-08F8-372AFD7B24EF}"/>
              </a:ext>
            </a:extLst>
          </p:cNvPr>
          <p:cNvSpPr>
            <a:spLocks noGrp="1"/>
          </p:cNvSpPr>
          <p:nvPr>
            <p:ph idx="1"/>
          </p:nvPr>
        </p:nvSpPr>
        <p:spPr>
          <a:xfrm>
            <a:off x="649224" y="0"/>
            <a:ext cx="8494776" cy="5143500"/>
          </a:xfrm>
          <a:solidFill>
            <a:srgbClr val="3E628A"/>
          </a:solidFill>
        </p:spPr>
        <p:txBody>
          <a:bodyPr anchor="ctr" anchorCtr="1"/>
          <a:lstStyle/>
          <a:p>
            <a:pPr marL="0" indent="0" algn="ctr">
              <a:lnSpc>
                <a:spcPct val="150000"/>
              </a:lnSpc>
              <a:buNone/>
            </a:pPr>
            <a:r>
              <a:rPr lang="en-GB" sz="2800" b="1" dirty="0">
                <a:solidFill>
                  <a:schemeClr val="bg1"/>
                </a:solidFill>
              </a:rPr>
              <a:t>Which impact will geopolitical tensions between importing and exporting regions have on European LNG supply if global LNG trade were to be used as a political weapon?</a:t>
            </a:r>
          </a:p>
          <a:p>
            <a:pPr marL="0" indent="0">
              <a:buNone/>
            </a:pPr>
            <a:endParaRPr lang="en-GB" dirty="0"/>
          </a:p>
        </p:txBody>
      </p:sp>
    </p:spTree>
    <p:extLst>
      <p:ext uri="{BB962C8B-B14F-4D97-AF65-F5344CB8AC3E}">
        <p14:creationId xmlns:p14="http://schemas.microsoft.com/office/powerpoint/2010/main" val="4243566624"/>
      </p:ext>
    </p:extLst>
  </p:cSld>
  <p:clrMapOvr>
    <a:masterClrMapping/>
  </p:clrMapOvr>
</p:sld>
</file>

<file path=ppt/theme/theme1.xml><?xml version="1.0" encoding="utf-8"?>
<a:theme xmlns:a="http://schemas.openxmlformats.org/drawingml/2006/main" name="Office-tema">
  <a:themeElements>
    <a:clrScheme name="NTNU FARGER UU">
      <a:dk1>
        <a:srgbClr val="000000"/>
      </a:dk1>
      <a:lt1>
        <a:srgbClr val="FFFFFF"/>
      </a:lt1>
      <a:dk2>
        <a:srgbClr val="014693"/>
      </a:dk2>
      <a:lt2>
        <a:srgbClr val="D6D7D6"/>
      </a:lt2>
      <a:accent1>
        <a:srgbClr val="B6C8E9"/>
      </a:accent1>
      <a:accent2>
        <a:srgbClr val="014693"/>
      </a:accent2>
      <a:accent3>
        <a:srgbClr val="BCD024"/>
      </a:accent3>
      <a:accent4>
        <a:srgbClr val="B01B81"/>
      </a:accent4>
      <a:accent5>
        <a:srgbClr val="F7D019"/>
      </a:accent5>
      <a:accent6>
        <a:srgbClr val="ED8013"/>
      </a:accent6>
      <a:hlink>
        <a:srgbClr val="3D2A68"/>
      </a:hlink>
      <a:folHlink>
        <a:srgbClr val="338C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3B7B0"/>
        </a:solidFill>
        <a:ln>
          <a:noFill/>
        </a:ln>
        <a:effectLst>
          <a:outerShdw blurRad="114300" dist="12700" dir="5400000" rotWithShape="0">
            <a:srgbClr val="000000">
              <a:alpha val="35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12359</TotalTime>
  <Words>1113</Words>
  <Application>Microsoft Office PowerPoint</Application>
  <PresentationFormat>On-screen Show (16:9)</PresentationFormat>
  <Paragraphs>186</Paragraphs>
  <Slides>33</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Aptos</vt:lpstr>
      <vt:lpstr>Arial</vt:lpstr>
      <vt:lpstr>Calibri</vt:lpstr>
      <vt:lpstr>CharisSIL</vt:lpstr>
      <vt:lpstr>Palatino</vt:lpstr>
      <vt:lpstr>STIXMath-Regular</vt:lpstr>
      <vt:lpstr>Times New Roman</vt:lpstr>
      <vt:lpstr>Verdana</vt:lpstr>
      <vt:lpstr>Office-tema</vt:lpstr>
      <vt:lpstr>Welcome.</vt:lpstr>
      <vt:lpstr>PowerPoint Presentation</vt:lpstr>
      <vt:lpstr>PowerPoint Presentation</vt:lpstr>
      <vt:lpstr>European energy transition: Balancing decarbonization goals, energy security, and geopolitical tensions</vt:lpstr>
      <vt:lpstr>PowerPoint Presentation</vt:lpstr>
      <vt:lpstr>Europe in the world: Energy Transition Index 2023</vt:lpstr>
      <vt:lpstr>European LNG infrastructure</vt:lpstr>
      <vt:lpstr>Europe in the global LNG market 2040</vt:lpstr>
      <vt:lpstr>PowerPoint Presentation</vt:lpstr>
      <vt:lpstr>Methodological approach (I)</vt:lpstr>
      <vt:lpstr>Methodological approach (II)</vt:lpstr>
      <vt:lpstr>Methodological approach (III)</vt:lpstr>
      <vt:lpstr>PowerPoint Presentation</vt:lpstr>
      <vt:lpstr>      Net Zero          Persistent</vt:lpstr>
      <vt:lpstr>PowerPoint Presentation</vt:lpstr>
      <vt:lpstr>Five cases</vt:lpstr>
      <vt:lpstr>Net Zero, scenario results</vt:lpstr>
      <vt:lpstr>Persistent, scenario results</vt:lpstr>
      <vt:lpstr>Effect on supply costs</vt:lpstr>
      <vt:lpstr>PowerPoint Presentation</vt:lpstr>
      <vt:lpstr>European domestic production with CCS</vt:lpstr>
      <vt:lpstr>Summary of findings</vt:lpstr>
      <vt:lpstr>Conclusion</vt:lpstr>
      <vt:lpstr>Energy Transition can bring …</vt:lpstr>
      <vt:lpstr>… but needs</vt:lpstr>
      <vt:lpstr>PowerPoint Presentation</vt:lpstr>
      <vt:lpstr>Back up</vt:lpstr>
      <vt:lpstr>Cost function</vt:lpstr>
      <vt:lpstr>Overview five cases</vt:lpstr>
      <vt:lpstr>Scenario effects, Net Zero</vt:lpstr>
      <vt:lpstr>Scenario effects, Persistent</vt:lpstr>
      <vt:lpstr>PowerPoint Presentation</vt:lpstr>
      <vt:lpstr>PowerPoint Presentation</vt:lpstr>
    </vt:vector>
  </TitlesOfParts>
  <Company>NTNU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Kolbjørn Skarpnes</dc:creator>
  <cp:lastModifiedBy>Anne Neumann</cp:lastModifiedBy>
  <cp:revision>134</cp:revision>
  <dcterms:created xsi:type="dcterms:W3CDTF">2013-06-10T16:56:09Z</dcterms:created>
  <dcterms:modified xsi:type="dcterms:W3CDTF">2024-06-04T12:10:34Z</dcterms:modified>
</cp:coreProperties>
</file>