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2"/>
  </p:notesMasterIdLst>
  <p:handoutMasterIdLst>
    <p:handoutMasterId r:id="rId23"/>
  </p:handoutMasterIdLst>
  <p:sldIdLst>
    <p:sldId id="256" r:id="rId7"/>
    <p:sldId id="277" r:id="rId8"/>
    <p:sldId id="271" r:id="rId9"/>
    <p:sldId id="278" r:id="rId10"/>
    <p:sldId id="269" r:id="rId11"/>
    <p:sldId id="279" r:id="rId12"/>
    <p:sldId id="280" r:id="rId13"/>
    <p:sldId id="281" r:id="rId14"/>
    <p:sldId id="276" r:id="rId15"/>
    <p:sldId id="282" r:id="rId16"/>
    <p:sldId id="283" r:id="rId17"/>
    <p:sldId id="284" r:id="rId18"/>
    <p:sldId id="285" r:id="rId19"/>
    <p:sldId id="286" r:id="rId20"/>
    <p:sldId id="270" r:id="rId21"/>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 id="2" name="zwickl-nb" initials="z" lastIdx="1" clrIdx="1">
    <p:extLst>
      <p:ext uri="{19B8F6BF-5375-455C-9EA6-DF929625EA0E}">
        <p15:presenceInfo xmlns:p15="http://schemas.microsoft.com/office/powerpoint/2012/main" userId="497f9bbb497d68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A3B8"/>
    <a:srgbClr val="FFFFFF"/>
    <a:srgbClr val="C3ACD0"/>
    <a:srgbClr val="674188"/>
    <a:srgbClr val="5EC260"/>
    <a:srgbClr val="FF9900"/>
    <a:srgbClr val="BEE397"/>
    <a:srgbClr val="C0FCCE"/>
    <a:srgbClr val="C7EDF5"/>
    <a:srgbClr val="2455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34" autoAdjust="0"/>
    <p:restoredTop sz="79606" autoAdjust="0"/>
  </p:normalViewPr>
  <p:slideViewPr>
    <p:cSldViewPr snapToGrid="0" snapToObjects="1">
      <p:cViewPr varScale="1">
        <p:scale>
          <a:sx n="40" d="100"/>
          <a:sy n="40" d="100"/>
        </p:scale>
        <p:origin x="68" y="72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6/7/2023</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6/7/2023</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11</a:t>
            </a:fld>
            <a:endParaRPr lang="en-US"/>
          </a:p>
        </p:txBody>
      </p:sp>
    </p:spTree>
    <p:extLst>
      <p:ext uri="{BB962C8B-B14F-4D97-AF65-F5344CB8AC3E}">
        <p14:creationId xmlns:p14="http://schemas.microsoft.com/office/powerpoint/2010/main" val="1694350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12</a:t>
            </a:fld>
            <a:endParaRPr lang="en-US"/>
          </a:p>
        </p:txBody>
      </p:sp>
    </p:spTree>
    <p:extLst>
      <p:ext uri="{BB962C8B-B14F-4D97-AF65-F5344CB8AC3E}">
        <p14:creationId xmlns:p14="http://schemas.microsoft.com/office/powerpoint/2010/main" val="349211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13</a:t>
            </a:fld>
            <a:endParaRPr lang="en-US"/>
          </a:p>
        </p:txBody>
      </p:sp>
    </p:spTree>
    <p:extLst>
      <p:ext uri="{BB962C8B-B14F-4D97-AF65-F5344CB8AC3E}">
        <p14:creationId xmlns:p14="http://schemas.microsoft.com/office/powerpoint/2010/main" val="2261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14</a:t>
            </a:fld>
            <a:endParaRPr lang="en-US"/>
          </a:p>
        </p:txBody>
      </p:sp>
    </p:spTree>
    <p:extLst>
      <p:ext uri="{BB962C8B-B14F-4D97-AF65-F5344CB8AC3E}">
        <p14:creationId xmlns:p14="http://schemas.microsoft.com/office/powerpoint/2010/main" val="420240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15</a:t>
            </a:fld>
            <a:endParaRPr lang="en-US"/>
          </a:p>
        </p:txBody>
      </p:sp>
    </p:spTree>
    <p:extLst>
      <p:ext uri="{BB962C8B-B14F-4D97-AF65-F5344CB8AC3E}">
        <p14:creationId xmlns:p14="http://schemas.microsoft.com/office/powerpoint/2010/main" val="111301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131266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400277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68689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6</a:t>
            </a:fld>
            <a:endParaRPr lang="en-US"/>
          </a:p>
        </p:txBody>
      </p:sp>
    </p:spTree>
    <p:extLst>
      <p:ext uri="{BB962C8B-B14F-4D97-AF65-F5344CB8AC3E}">
        <p14:creationId xmlns:p14="http://schemas.microsoft.com/office/powerpoint/2010/main" val="3136789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1634413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309956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9</a:t>
            </a:fld>
            <a:endParaRPr lang="en-US"/>
          </a:p>
        </p:txBody>
      </p:sp>
    </p:spTree>
    <p:extLst>
      <p:ext uri="{BB962C8B-B14F-4D97-AF65-F5344CB8AC3E}">
        <p14:creationId xmlns:p14="http://schemas.microsoft.com/office/powerpoint/2010/main" val="371603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10</a:t>
            </a:fld>
            <a:endParaRPr lang="en-US"/>
          </a:p>
        </p:txBody>
      </p:sp>
    </p:spTree>
    <p:extLst>
      <p:ext uri="{BB962C8B-B14F-4D97-AF65-F5344CB8AC3E}">
        <p14:creationId xmlns:p14="http://schemas.microsoft.com/office/powerpoint/2010/main" val="1797825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0" cy="1961662"/>
          </a:xfrm>
          <a:prstGeom prst="rect">
            <a:avLst/>
          </a:prstGeom>
          <a:noFill/>
        </p:spPr>
      </p:pic>
      <p:sp>
        <p:nvSpPr>
          <p:cNvPr id="2" name="Title 1"/>
          <p:cNvSpPr>
            <a:spLocks noGrp="1"/>
          </p:cNvSpPr>
          <p:nvPr>
            <p:ph type="ctrTitle"/>
          </p:nvPr>
        </p:nvSpPr>
        <p:spPr>
          <a:xfrm>
            <a:off x="362712" y="2255548"/>
            <a:ext cx="9659112" cy="1254416"/>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duotone>
              <a:schemeClr val="accent1">
                <a:shade val="45000"/>
                <a:satMod val="135000"/>
              </a:schemeClr>
              <a:prstClr val="white"/>
            </a:duotone>
          </a:blip>
          <a:stretch>
            <a:fillRect/>
          </a:stretch>
        </p:blipFill>
        <p:spPr>
          <a:xfrm>
            <a:off x="0" y="5396523"/>
            <a:ext cx="12192000" cy="1461477"/>
          </a:xfrm>
          <a:prstGeom prst="rect">
            <a:avLst/>
          </a:prstGeom>
        </p:spPr>
      </p:pic>
      <p:pic>
        <p:nvPicPr>
          <p:cNvPr id="9" name="Picture 2" descr="https://upload.wikimedia.org/wikipedia/commons/thumb/a/a1/TU_Wien-Logo.svg/2000px-TU_Wien-Logo.svg.png"/>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362712" y="664532"/>
            <a:ext cx="2173877" cy="632598"/>
          </a:xfrm>
          <a:prstGeom prst="rect">
            <a:avLst/>
          </a:prstGeom>
          <a:solidFill>
            <a:schemeClr val="bg1"/>
          </a:solidFill>
          <a:extLst/>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342900" indent="-342900">
              <a:lnSpc>
                <a:spcPct val="100000"/>
              </a:lnSpc>
              <a:spcBef>
                <a:spcPts val="1800"/>
              </a:spcBef>
              <a:spcAft>
                <a:spcPts val="0"/>
              </a:spcAft>
              <a:buFont typeface="Wingdings" panose="05000000000000000000" pitchFamily="2" charset="2"/>
              <a:buChar char="§"/>
              <a:defRPr sz="2000">
                <a:latin typeface="Segoe UI Light" panose="020B0502040204020203" pitchFamily="34" charset="0"/>
                <a:cs typeface="Segoe UI Light" panose="020B0502040204020203" pitchFamily="34" charset="0"/>
              </a:defRPr>
            </a:lvl1pPr>
            <a:lvl2pPr>
              <a:lnSpc>
                <a:spcPct val="100000"/>
              </a:lnSpc>
              <a:spcAft>
                <a:spcPts val="0"/>
              </a:spcAft>
              <a:defRPr baseline="0">
                <a:latin typeface="Segoe UI Light" panose="020B0502040204020203" pitchFamily="34" charset="0"/>
                <a:cs typeface="Segoe UI Light" panose="020B0502040204020203" pitchFamily="34" charset="0"/>
              </a:defRPr>
            </a:lvl2pPr>
          </a:lstStyle>
          <a:p>
            <a:pPr lvl="0"/>
            <a:r>
              <a:rPr lang="en-US" dirty="0"/>
              <a:t>Enter text </a:t>
            </a:r>
            <a:r>
              <a:rPr lang="en-US" dirty="0" smtClean="0"/>
              <a:t>here</a:t>
            </a:r>
          </a:p>
          <a:p>
            <a:pPr lvl="1"/>
            <a:r>
              <a:rPr lang="en-US" dirty="0" err="1" smtClean="0"/>
              <a:t>Hier</a:t>
            </a:r>
            <a:r>
              <a:rPr lang="en-US" dirty="0" smtClean="0"/>
              <a:t> </a:t>
            </a:r>
            <a:r>
              <a:rPr lang="en-US" dirty="0" err="1" smtClean="0"/>
              <a:t>steht</a:t>
            </a:r>
            <a:r>
              <a:rPr lang="en-US" dirty="0" smtClean="0"/>
              <a:t> </a:t>
            </a:r>
            <a:r>
              <a:rPr lang="en-US" dirty="0" err="1" smtClean="0"/>
              <a:t>etwas</a:t>
            </a:r>
            <a:endParaRPr lang="en-US" dirty="0" smtClean="0"/>
          </a:p>
          <a:p>
            <a:pPr lvl="0"/>
            <a:r>
              <a:rPr lang="en-US" dirty="0" err="1" smtClean="0"/>
              <a:t>Hier</a:t>
            </a:r>
            <a:r>
              <a:rPr lang="en-US" dirty="0" smtClean="0"/>
              <a:t> </a:t>
            </a:r>
            <a:r>
              <a:rPr lang="en-US" dirty="0" err="1" smtClean="0"/>
              <a:t>steht</a:t>
            </a:r>
            <a:r>
              <a:rPr lang="en-US" dirty="0" smtClean="0"/>
              <a:t> </a:t>
            </a:r>
            <a:r>
              <a:rPr lang="en-US" dirty="0" err="1" smtClean="0"/>
              <a:t>wieder</a:t>
            </a:r>
            <a:r>
              <a:rPr lang="en-US" dirty="0" smtClean="0"/>
              <a:t> Text</a:t>
            </a:r>
            <a:endParaRPr lang="en-US" dirty="0"/>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7.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duotone>
              <a:schemeClr val="accent1">
                <a:shade val="45000"/>
                <a:satMod val="135000"/>
              </a:schemeClr>
              <a:prstClr val="white"/>
            </a:duotone>
          </a:blip>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duotone>
              <a:schemeClr val="accent1">
                <a:shade val="45000"/>
                <a:satMod val="135000"/>
              </a:schemeClr>
              <a:prstClr val="white"/>
            </a:duotone>
          </a:blip>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openknowledge.worldbank.org/bitstream/handle/10986/36350/CMO-October-2021.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p:txBody>
          <a:bodyPr>
            <a:normAutofit/>
          </a:bodyPr>
          <a:lstStyle/>
          <a:p>
            <a:r>
              <a:rPr lang="en-US" dirty="0"/>
              <a:t>Exploring the Role of Europe in the global LNG Market Equilibrium until 2040</a:t>
            </a:r>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362712" y="5047016"/>
            <a:ext cx="8613648"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sz="1400" dirty="0" smtClean="0">
                <a:solidFill>
                  <a:schemeClr val="tx1">
                    <a:lumMod val="50000"/>
                    <a:lumOff val="50000"/>
                  </a:schemeClr>
                </a:solidFill>
              </a:rPr>
              <a:t>13. Internationale Energiewirtschaftstagung an der TU Wien / 15. – 17. Februar 2023 </a:t>
            </a:r>
            <a:br>
              <a:rPr lang="de-AT" sz="1400" dirty="0" smtClean="0">
                <a:solidFill>
                  <a:schemeClr val="tx1">
                    <a:lumMod val="50000"/>
                    <a:lumOff val="50000"/>
                  </a:schemeClr>
                </a:solidFill>
              </a:rPr>
            </a:br>
            <a:r>
              <a:rPr lang="de-AT" sz="1400" dirty="0" smtClean="0">
                <a:solidFill>
                  <a:schemeClr val="tx1">
                    <a:lumMod val="50000"/>
                    <a:lumOff val="50000"/>
                  </a:schemeClr>
                </a:solidFill>
              </a:rPr>
              <a:t>„Die Zukunft der Energiemärkte in Europa vor dem Hintergrund neuer geopolitischer Ungleichgewichte“</a:t>
            </a:r>
            <a:endParaRPr lang="de-AT" sz="1400" dirty="0">
              <a:solidFill>
                <a:schemeClr val="tx1">
                  <a:lumMod val="50000"/>
                  <a:lumOff val="50000"/>
                </a:schemeClr>
              </a:solidFill>
            </a:endParaRPr>
          </a:p>
          <a:p>
            <a:endParaRPr lang="de-AT" sz="140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832290" y="5717752"/>
            <a:ext cx="5462750"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r>
              <a:rPr lang="en-US" sz="1400" kern="0" dirty="0" smtClean="0">
                <a:latin typeface="Calibri Light"/>
              </a:rPr>
              <a:t>Corresponding author/Presenter: zwickl@eeg.tuwien.ac.at</a:t>
            </a:r>
            <a:r>
              <a:rPr lang="en-US" sz="1400" kern="0" dirty="0">
                <a:latin typeface="Calibri Light"/>
              </a:rPr>
              <a:t/>
            </a:r>
            <a:br>
              <a:rPr lang="en-US" sz="1400" kern="0" dirty="0">
                <a:latin typeface="Calibri Light"/>
              </a:rPr>
            </a:br>
            <a:endParaRPr lang="en-US" kern="0" dirty="0" smtClean="0">
              <a:latin typeface="Calibri Light"/>
            </a:endParaRPr>
          </a:p>
        </p:txBody>
      </p:sp>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6" y="3959168"/>
            <a:ext cx="11473836" cy="10087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Zwickl-Bernhard</a:t>
            </a:r>
            <a:r>
              <a:rPr lang="de-AT" kern="0" baseline="30000" dirty="0" smtClean="0">
                <a:latin typeface="Calibri Light"/>
              </a:rPr>
              <a:t>1,2</a:t>
            </a:r>
            <a:r>
              <a:rPr lang="de-AT" kern="0" dirty="0" smtClean="0">
                <a:latin typeface="Calibri Light"/>
              </a:rPr>
              <a:t>, Antonia Golab</a:t>
            </a:r>
            <a:r>
              <a:rPr lang="de-AT" kern="0" baseline="30000" dirty="0" smtClean="0">
                <a:latin typeface="Calibri Light"/>
              </a:rPr>
              <a:t>2</a:t>
            </a:r>
            <a:r>
              <a:rPr lang="de-AT" kern="0" dirty="0" smtClean="0">
                <a:latin typeface="Calibri Light"/>
              </a:rPr>
              <a:t>, Hans Auer</a:t>
            </a:r>
            <a:r>
              <a:rPr lang="de-AT" kern="0" baseline="30000" dirty="0" smtClean="0">
                <a:latin typeface="Calibri Light"/>
              </a:rPr>
              <a:t>1,2</a:t>
            </a:r>
          </a:p>
          <a:p>
            <a:pPr lvl="0" algn="l"/>
            <a:r>
              <a:rPr lang="de-AT" sz="1400" kern="0" baseline="30000" dirty="0" smtClean="0">
                <a:latin typeface="Calibri Light"/>
              </a:rPr>
              <a:t>1</a:t>
            </a:r>
            <a:r>
              <a:rPr lang="de-AT" sz="1400" kern="0" dirty="0" smtClean="0">
                <a:latin typeface="Calibri Light"/>
              </a:rPr>
              <a:t>Energy Economics Group (EEG), Technische Universität Wien</a:t>
            </a:r>
          </a:p>
          <a:p>
            <a:pPr lvl="0" algn="l"/>
            <a:r>
              <a:rPr lang="de-AT" sz="1400" kern="0" baseline="30000" dirty="0" smtClean="0">
                <a:latin typeface="Calibri Light"/>
              </a:rPr>
              <a:t>2</a:t>
            </a:r>
            <a:r>
              <a:rPr lang="en-US" sz="1400" kern="0" dirty="0">
                <a:latin typeface="Calibri Light"/>
              </a:rPr>
              <a:t>Department of Industrial Economics and Technology Management, The Norwegian University of Science and </a:t>
            </a:r>
            <a:r>
              <a:rPr lang="en-US" sz="1400" kern="0" dirty="0" smtClean="0">
                <a:latin typeface="Calibri Light"/>
              </a:rPr>
              <a:t>Technology (NTNU), </a:t>
            </a:r>
            <a:r>
              <a:rPr lang="en-US" sz="1400" kern="0" dirty="0">
                <a:latin typeface="Calibri Light"/>
              </a:rPr>
              <a:t>Trondheim, Norway</a:t>
            </a:r>
            <a:endParaRPr lang="en-US" kern="0" dirty="0" smtClean="0">
              <a:latin typeface="Calibri Light"/>
            </a:endParaRPr>
          </a:p>
        </p:txBody>
      </p:sp>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10</a:t>
            </a:fld>
            <a:endParaRPr lang="en-US" dirty="0"/>
          </a:p>
        </p:txBody>
      </p:sp>
      <p:sp>
        <p:nvSpPr>
          <p:cNvPr id="5" name="Inhaltsplatzhalter 4"/>
          <p:cNvSpPr>
            <a:spLocks noGrp="1"/>
          </p:cNvSpPr>
          <p:nvPr>
            <p:ph sz="half" idx="1"/>
          </p:nvPr>
        </p:nvSpPr>
        <p:spPr>
          <a:xfrm>
            <a:off x="362712" y="1225514"/>
            <a:ext cx="10591185" cy="422312"/>
          </a:xfrm>
        </p:spPr>
        <p:txBody>
          <a:bodyPr/>
          <a:lstStyle/>
          <a:p>
            <a:pPr marL="0" indent="0">
              <a:buNone/>
            </a:pPr>
            <a:r>
              <a:rPr lang="en-US" dirty="0" smtClean="0">
                <a:sym typeface="Wingdings" panose="05000000000000000000" pitchFamily="2" charset="2"/>
              </a:rPr>
              <a:t> </a:t>
            </a:r>
            <a:r>
              <a:rPr lang="en-US" dirty="0" smtClean="0"/>
              <a:t>Quantification of the change in exporter’s liquefaction capacities on the total cost</a:t>
            </a:r>
            <a:endParaRPr lang="en-US" dirty="0"/>
          </a:p>
        </p:txBody>
      </p:sp>
      <p:sp>
        <p:nvSpPr>
          <p:cNvPr id="4" name="Titel 3"/>
          <p:cNvSpPr>
            <a:spLocks noGrp="1"/>
          </p:cNvSpPr>
          <p:nvPr>
            <p:ph type="title"/>
          </p:nvPr>
        </p:nvSpPr>
        <p:spPr/>
        <p:txBody>
          <a:bodyPr/>
          <a:lstStyle/>
          <a:p>
            <a:r>
              <a:rPr lang="en-US" dirty="0" smtClean="0"/>
              <a:t>Value of increasing liquefaction capacities of exporters </a:t>
            </a:r>
            <a:r>
              <a:rPr lang="en-US" sz="2000" dirty="0"/>
              <a:t>(2019)</a:t>
            </a:r>
          </a:p>
        </p:txBody>
      </p:sp>
      <mc:AlternateContent xmlns:mc="http://schemas.openxmlformats.org/markup-compatibility/2006" xmlns:a14="http://schemas.microsoft.com/office/drawing/2010/main">
        <mc:Choice Requires="a14">
          <p:sp>
            <p:nvSpPr>
              <p:cNvPr id="9" name="Fußzeilenplatzhalter 8"/>
              <p:cNvSpPr>
                <a:spLocks noGrp="1"/>
              </p:cNvSpPr>
              <p:nvPr>
                <p:ph type="ftr" sz="quarter" idx="3"/>
              </p:nvPr>
            </p:nvSpPr>
            <p:spPr>
              <a:xfrm>
                <a:off x="2712485" y="6445055"/>
                <a:ext cx="9296375" cy="246221"/>
              </a:xfrm>
            </p:spPr>
            <p:txBody>
              <a:bodyPr>
                <a:normAutofit lnSpcReduction="10000"/>
              </a:bodyPr>
              <a:lstStyle/>
              <a:p>
                <a:r>
                  <a:rPr lang="en-US" dirty="0" smtClean="0"/>
                  <a:t>Values obtained as the dual variable of the capacity restriction constraint </a:t>
                </a:r>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m:rPr>
                            <m:brk m:alnAt="7"/>
                          </m:rPr>
                          <a:rPr lang="de-AT" i="1">
                            <a:solidFill>
                              <a:schemeClr val="bg1">
                                <a:lumMod val="50000"/>
                              </a:schemeClr>
                            </a:solidFill>
                            <a:latin typeface="Cambria Math" panose="02040503050406030204" pitchFamily="18" charset="0"/>
                          </a:rPr>
                          <m:t>𝑖</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en-US" i="1">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de-AT" i="1">
                                <a:solidFill>
                                  <a:schemeClr val="bg1">
                                    <a:lumMod val="50000"/>
                                  </a:schemeClr>
                                </a:solidFill>
                                <a:latin typeface="Cambria Math" panose="02040503050406030204" pitchFamily="18" charset="0"/>
                                <a:ea typeface="Cambria Math" panose="02040503050406030204" pitchFamily="18" charset="0"/>
                              </a:rPr>
                              <m:t>𝐸𝑥𝑝𝑜𝑟𝑡</m:t>
                            </m:r>
                            <m:r>
                              <a:rPr lang="de-AT" i="1">
                                <a:solidFill>
                                  <a:schemeClr val="bg1">
                                    <a:lumMod val="50000"/>
                                  </a:schemeClr>
                                </a:solidFill>
                                <a:latin typeface="Cambria Math" panose="02040503050406030204" pitchFamily="18" charset="0"/>
                                <a:ea typeface="Cambria Math" panose="02040503050406030204" pitchFamily="18" charset="0"/>
                              </a:rPr>
                              <m:t> </m:t>
                            </m:r>
                            <m:r>
                              <a:rPr lang="de-AT" i="1">
                                <a:solidFill>
                                  <a:schemeClr val="bg1">
                                    <a:lumMod val="50000"/>
                                  </a:schemeClr>
                                </a:solidFill>
                                <a:latin typeface="Cambria Math" panose="02040503050406030204" pitchFamily="18" charset="0"/>
                                <a:ea typeface="Cambria Math" panose="02040503050406030204" pitchFamily="18" charset="0"/>
                              </a:rPr>
                              <m:t>𝐶𝑎𝑝𝑎𝑐𝑖𝑡𝑦</m:t>
                            </m:r>
                          </m:e>
                          <m:sub>
                            <m:r>
                              <a:rPr lang="de-AT" i="1">
                                <a:solidFill>
                                  <a:schemeClr val="bg1">
                                    <a:lumMod val="50000"/>
                                  </a:schemeClr>
                                </a:solidFill>
                                <a:latin typeface="Cambria Math" panose="02040503050406030204" pitchFamily="18" charset="0"/>
                                <a:ea typeface="Cambria Math" panose="02040503050406030204" pitchFamily="18" charset="0"/>
                              </a:rPr>
                              <m:t>𝑒</m:t>
                            </m:r>
                          </m:sub>
                        </m:sSub>
                      </m:e>
                    </m:nary>
                  </m:oMath>
                </a14:m>
                <a:r>
                  <a:rPr lang="en-US" dirty="0" smtClean="0">
                    <a:solidFill>
                      <a:schemeClr val="bg1">
                        <a:lumMod val="50000"/>
                      </a:schemeClr>
                    </a:solidFill>
                  </a:rPr>
                  <a:t>.</a:t>
                </a:r>
                <a:endParaRPr lang="en-US" dirty="0">
                  <a:solidFill>
                    <a:schemeClr val="bg1">
                      <a:lumMod val="50000"/>
                    </a:schemeClr>
                  </a:solidFill>
                </a:endParaRPr>
              </a:p>
            </p:txBody>
          </p:sp>
        </mc:Choice>
        <mc:Fallback xmlns="">
          <p:sp>
            <p:nvSpPr>
              <p:cNvPr id="9" name="Fußzeilenplatzhalter 8"/>
              <p:cNvSpPr>
                <a:spLocks noGrp="1" noRot="1" noChangeAspect="1" noMove="1" noResize="1" noEditPoints="1" noAdjustHandles="1" noChangeArrowheads="1" noChangeShapeType="1" noTextEdit="1"/>
              </p:cNvSpPr>
              <p:nvPr>
                <p:ph type="ftr" sz="quarter" idx="3"/>
              </p:nvPr>
            </p:nvSpPr>
            <p:spPr>
              <a:xfrm>
                <a:off x="2712485" y="6445055"/>
                <a:ext cx="9296375" cy="246221"/>
              </a:xfrm>
              <a:blipFill>
                <a:blip r:embed="rId3"/>
                <a:stretch>
                  <a:fillRect t="-85366" b="-141463"/>
                </a:stretch>
              </a:blipFill>
            </p:spPr>
            <p:txBody>
              <a:bodyPr/>
              <a:lstStyle/>
              <a:p>
                <a:r>
                  <a:rPr lang="en-US">
                    <a:noFill/>
                  </a:rPr>
                  <a:t> </a:t>
                </a:r>
              </a:p>
            </p:txBody>
          </p:sp>
        </mc:Fallback>
      </mc:AlternateContent>
      <p:pic>
        <p:nvPicPr>
          <p:cNvPr id="3" name="Grafik 2"/>
          <p:cNvPicPr>
            <a:picLocks noChangeAspect="1"/>
          </p:cNvPicPr>
          <p:nvPr/>
        </p:nvPicPr>
        <p:blipFill rotWithShape="1">
          <a:blip r:embed="rId4"/>
          <a:srcRect r="23220" b="8145"/>
          <a:stretch/>
        </p:blipFill>
        <p:spPr>
          <a:xfrm>
            <a:off x="4799246" y="1589670"/>
            <a:ext cx="6313448" cy="4118415"/>
          </a:xfrm>
          <a:prstGeom prst="rect">
            <a:avLst/>
          </a:prstGeom>
        </p:spPr>
      </p:pic>
      <p:pic>
        <p:nvPicPr>
          <p:cNvPr id="7" name="Grafik 6"/>
          <p:cNvPicPr>
            <a:picLocks noChangeAspect="1"/>
          </p:cNvPicPr>
          <p:nvPr/>
        </p:nvPicPr>
        <p:blipFill rotWithShape="1">
          <a:blip r:embed="rId4"/>
          <a:srcRect l="79528" t="16643" r="2627" b="25148"/>
          <a:stretch/>
        </p:blipFill>
        <p:spPr>
          <a:xfrm>
            <a:off x="10516998" y="4049585"/>
            <a:ext cx="1053712" cy="1874207"/>
          </a:xfrm>
          <a:prstGeom prst="rect">
            <a:avLst/>
          </a:prstGeom>
        </p:spPr>
      </p:pic>
      <p:sp>
        <p:nvSpPr>
          <p:cNvPr id="8" name="Inhaltsplatzhalter 4"/>
          <p:cNvSpPr txBox="1">
            <a:spLocks/>
          </p:cNvSpPr>
          <p:nvPr/>
        </p:nvSpPr>
        <p:spPr>
          <a:xfrm>
            <a:off x="363963" y="2043385"/>
            <a:ext cx="4341387" cy="3814184"/>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1. Group: Nodes with no or </a:t>
            </a:r>
            <a:r>
              <a:rPr lang="en-US" b="1" dirty="0" smtClean="0"/>
              <a:t>minimal</a:t>
            </a:r>
            <a:r>
              <a:rPr lang="en-US" dirty="0" smtClean="0"/>
              <a:t> potential for reducing cost</a:t>
            </a:r>
            <a:br>
              <a:rPr lang="en-US" dirty="0" smtClean="0"/>
            </a:br>
            <a:r>
              <a:rPr lang="en-US" dirty="0" smtClean="0">
                <a:solidFill>
                  <a:schemeClr val="bg1">
                    <a:lumMod val="50000"/>
                  </a:schemeClr>
                </a:solidFill>
              </a:rPr>
              <a:t>(e.g., Australia and USA)</a:t>
            </a:r>
          </a:p>
          <a:p>
            <a:r>
              <a:rPr lang="en-US" dirty="0" smtClean="0"/>
              <a:t>2. Group: Nodes with </a:t>
            </a:r>
            <a:r>
              <a:rPr lang="en-US" b="1" dirty="0" smtClean="0"/>
              <a:t>moderate</a:t>
            </a:r>
            <a:r>
              <a:rPr lang="en-US" dirty="0" smtClean="0"/>
              <a:t> potential for reducing cost</a:t>
            </a:r>
            <a:br>
              <a:rPr lang="en-US" dirty="0" smtClean="0"/>
            </a:br>
            <a:r>
              <a:rPr lang="en-US" dirty="0" smtClean="0">
                <a:solidFill>
                  <a:schemeClr val="bg1">
                    <a:lumMod val="50000"/>
                  </a:schemeClr>
                </a:solidFill>
              </a:rPr>
              <a:t>(e.g., Indonesia, Malaysia, and European countries)</a:t>
            </a:r>
          </a:p>
          <a:p>
            <a:r>
              <a:rPr lang="en-US" dirty="0" smtClean="0"/>
              <a:t>3. Group: Nodes with </a:t>
            </a:r>
            <a:r>
              <a:rPr lang="en-US" b="1" dirty="0" smtClean="0"/>
              <a:t>strong</a:t>
            </a:r>
            <a:r>
              <a:rPr lang="en-US" dirty="0" smtClean="0"/>
              <a:t> potential for reducing cost</a:t>
            </a:r>
            <a:br>
              <a:rPr lang="en-US" dirty="0" smtClean="0"/>
            </a:br>
            <a:r>
              <a:rPr lang="en-US" dirty="0" smtClean="0">
                <a:solidFill>
                  <a:schemeClr val="bg1">
                    <a:lumMod val="50000"/>
                  </a:schemeClr>
                </a:solidFill>
              </a:rPr>
              <a:t>(e.g., Qatar, Algeria)</a:t>
            </a:r>
            <a:endParaRPr lang="en-US" dirty="0">
              <a:solidFill>
                <a:schemeClr val="bg1">
                  <a:lumMod val="50000"/>
                </a:schemeClr>
              </a:solidFill>
            </a:endParaRPr>
          </a:p>
        </p:txBody>
      </p:sp>
      <p:cxnSp>
        <p:nvCxnSpPr>
          <p:cNvPr id="10" name="Gerader Verbinder 9"/>
          <p:cNvCxnSpPr/>
          <p:nvPr/>
        </p:nvCxnSpPr>
        <p:spPr>
          <a:xfrm>
            <a:off x="9239250" y="2572861"/>
            <a:ext cx="1228725" cy="937102"/>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9201149" y="3969527"/>
            <a:ext cx="1228725" cy="937102"/>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9796455" y="1359888"/>
            <a:ext cx="2109793" cy="753409"/>
          </a:xfrm>
          <a:prstGeom prst="accentCallout2">
            <a:avLst>
              <a:gd name="adj1" fmla="val 43021"/>
              <a:gd name="adj2" fmla="val 103931"/>
              <a:gd name="adj3" fmla="val 175383"/>
              <a:gd name="adj4" fmla="val 131624"/>
              <a:gd name="adj5" fmla="val 175236"/>
              <a:gd name="adj6" fmla="val 203030"/>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a:solidFill>
                  <a:schemeClr val="tx1"/>
                </a:solidFill>
                <a:latin typeface="Segoe UI Light" panose="020B0502040204020203" pitchFamily="34" charset="0"/>
                <a:cs typeface="Segoe UI Light" panose="020B0502040204020203" pitchFamily="34" charset="0"/>
              </a:rPr>
              <a:t>Intention to use </a:t>
            </a:r>
            <a:r>
              <a:rPr lang="en-US" sz="1050" b="1" dirty="0">
                <a:solidFill>
                  <a:schemeClr val="tx1"/>
                </a:solidFill>
                <a:latin typeface="Segoe UI Light" panose="020B0502040204020203" pitchFamily="34" charset="0"/>
                <a:cs typeface="Segoe UI Light" panose="020B0502040204020203" pitchFamily="34" charset="0"/>
              </a:rPr>
              <a:t>long-term contracts</a:t>
            </a:r>
            <a:r>
              <a:rPr lang="en-US" sz="1050" dirty="0">
                <a:solidFill>
                  <a:schemeClr val="tx1"/>
                </a:solidFill>
                <a:latin typeface="Segoe UI Light" panose="020B0502040204020203" pitchFamily="34" charset="0"/>
                <a:cs typeface="Segoe UI Light" panose="020B0502040204020203" pitchFamily="34" charset="0"/>
              </a:rPr>
              <a:t> to protect Group 1 exporters from </a:t>
            </a:r>
            <a:r>
              <a:rPr lang="en-US" sz="1050" dirty="0" smtClean="0">
                <a:solidFill>
                  <a:schemeClr val="tx1"/>
                </a:solidFill>
                <a:latin typeface="Segoe UI Light" panose="020B0502040204020203" pitchFamily="34" charset="0"/>
                <a:cs typeface="Segoe UI Light" panose="020B0502040204020203" pitchFamily="34" charset="0"/>
              </a:rPr>
              <a:t>unfavorable </a:t>
            </a:r>
            <a:r>
              <a:rPr lang="en-US" sz="1050" dirty="0">
                <a:solidFill>
                  <a:schemeClr val="tx1"/>
                </a:solidFill>
                <a:latin typeface="Segoe UI Light" panose="020B0502040204020203" pitchFamily="34" charset="0"/>
                <a:cs typeface="Segoe UI Light" panose="020B0502040204020203" pitchFamily="34" charset="0"/>
              </a:rPr>
              <a:t>developments in the LNG market</a:t>
            </a:r>
          </a:p>
        </p:txBody>
      </p:sp>
      <p:sp>
        <p:nvSpPr>
          <p:cNvPr id="15" name="Line Callout 2 (Accent Bar) 4">
            <a:extLst>
              <a:ext uri="{FF2B5EF4-FFF2-40B4-BE49-F238E27FC236}">
                <a16:creationId xmlns:a16="http://schemas.microsoft.com/office/drawing/2014/main" id="{218B7C8E-0342-4CB2-8F37-63ECAB33323C}"/>
              </a:ext>
            </a:extLst>
          </p:cNvPr>
          <p:cNvSpPr/>
          <p:nvPr/>
        </p:nvSpPr>
        <p:spPr bwMode="gray">
          <a:xfrm flipH="1">
            <a:off x="3924300" y="5923792"/>
            <a:ext cx="1923682" cy="638677"/>
          </a:xfrm>
          <a:prstGeom prst="accentCallout2">
            <a:avLst>
              <a:gd name="adj1" fmla="val 40265"/>
              <a:gd name="adj2" fmla="val -3518"/>
              <a:gd name="adj3" fmla="val 40108"/>
              <a:gd name="adj4" fmla="val -180790"/>
              <a:gd name="adj5" fmla="val -267972"/>
              <a:gd name="adj6" fmla="val -236159"/>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Characteristic </a:t>
            </a:r>
            <a:r>
              <a:rPr lang="en-US" sz="1050" b="1" dirty="0" smtClean="0">
                <a:solidFill>
                  <a:schemeClr val="tx1"/>
                </a:solidFill>
                <a:latin typeface="Segoe UI Light" panose="020B0502040204020203" pitchFamily="34" charset="0"/>
                <a:cs typeface="Segoe UI Light" panose="020B0502040204020203" pitchFamily="34" charset="0"/>
              </a:rPr>
              <a:t>seasonality</a:t>
            </a:r>
            <a:r>
              <a:rPr lang="en-US" sz="1050" dirty="0" smtClean="0">
                <a:solidFill>
                  <a:schemeClr val="tx1"/>
                </a:solidFill>
                <a:latin typeface="Segoe UI Light" panose="020B0502040204020203" pitchFamily="34" charset="0"/>
                <a:cs typeface="Segoe UI Light" panose="020B0502040204020203" pitchFamily="34" charset="0"/>
              </a:rPr>
              <a:t> of gas market and </a:t>
            </a:r>
            <a:r>
              <a:rPr lang="en-US" sz="1050" b="1" dirty="0" smtClean="0">
                <a:solidFill>
                  <a:schemeClr val="tx1"/>
                </a:solidFill>
                <a:latin typeface="Segoe UI Light" panose="020B0502040204020203" pitchFamily="34" charset="0"/>
                <a:cs typeface="Segoe UI Light" panose="020B0502040204020203" pitchFamily="34" charset="0"/>
              </a:rPr>
              <a:t>limited</a:t>
            </a:r>
            <a:r>
              <a:rPr lang="en-US" sz="1050" dirty="0" smtClean="0">
                <a:solidFill>
                  <a:schemeClr val="tx1"/>
                </a:solidFill>
                <a:latin typeface="Segoe UI Light" panose="020B0502040204020203" pitchFamily="34" charset="0"/>
                <a:cs typeface="Segoe UI Light" panose="020B0502040204020203" pitchFamily="34" charset="0"/>
              </a:rPr>
              <a:t> LNG </a:t>
            </a:r>
            <a:r>
              <a:rPr lang="en-US" sz="1050" b="1" dirty="0" smtClean="0">
                <a:solidFill>
                  <a:schemeClr val="tx1"/>
                </a:solidFill>
                <a:latin typeface="Segoe UI Light" panose="020B0502040204020203" pitchFamily="34" charset="0"/>
                <a:cs typeface="Segoe UI Light" panose="020B0502040204020203" pitchFamily="34" charset="0"/>
              </a:rPr>
              <a:t>storage</a:t>
            </a:r>
            <a:r>
              <a:rPr lang="en-US" sz="1050" dirty="0" smtClean="0">
                <a:solidFill>
                  <a:schemeClr val="tx1"/>
                </a:solidFill>
                <a:latin typeface="Segoe UI Light" panose="020B0502040204020203" pitchFamily="34" charset="0"/>
                <a:cs typeface="Segoe UI Light" panose="020B0502040204020203" pitchFamily="34" charset="0"/>
              </a:rPr>
              <a:t> capacities (e.g., China)</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6" name="Fußzeilenplatzhalter 8"/>
          <p:cNvSpPr txBox="1">
            <a:spLocks/>
          </p:cNvSpPr>
          <p:nvPr/>
        </p:nvSpPr>
        <p:spPr>
          <a:xfrm>
            <a:off x="7360672" y="5686380"/>
            <a:ext cx="2211940"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Shadow price of exporters</a:t>
            </a:r>
            <a:endParaRPr lang="en-GB" dirty="0">
              <a:solidFill>
                <a:schemeClr val="bg1">
                  <a:lumMod val="50000"/>
                </a:schemeClr>
              </a:solidFill>
            </a:endParaRPr>
          </a:p>
        </p:txBody>
      </p:sp>
    </p:spTree>
    <p:extLst>
      <p:ext uri="{BB962C8B-B14F-4D97-AF65-F5344CB8AC3E}">
        <p14:creationId xmlns:p14="http://schemas.microsoft.com/office/powerpoint/2010/main" val="696944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11</a:t>
            </a:fld>
            <a:endParaRPr lang="en-US" dirty="0"/>
          </a:p>
        </p:txBody>
      </p:sp>
      <p:sp>
        <p:nvSpPr>
          <p:cNvPr id="4" name="Titel 3"/>
          <p:cNvSpPr>
            <a:spLocks noGrp="1"/>
          </p:cNvSpPr>
          <p:nvPr>
            <p:ph type="title"/>
          </p:nvPr>
        </p:nvSpPr>
        <p:spPr/>
        <p:txBody>
          <a:bodyPr/>
          <a:lstStyle/>
          <a:p>
            <a:r>
              <a:rPr lang="en-US" dirty="0" smtClean="0"/>
              <a:t>Global LNG market development until 2040</a:t>
            </a:r>
            <a:endParaRPr lang="en-US" dirty="0"/>
          </a:p>
        </p:txBody>
      </p:sp>
      <p:sp>
        <p:nvSpPr>
          <p:cNvPr id="6" name="TextBox 4">
            <a:extLst>
              <a:ext uri="{FF2B5EF4-FFF2-40B4-BE49-F238E27FC236}">
                <a16:creationId xmlns:a16="http://schemas.microsoft.com/office/drawing/2014/main" id="{5CEB32EF-ED71-4BE6-A144-799910B73E69}"/>
              </a:ext>
            </a:extLst>
          </p:cNvPr>
          <p:cNvSpPr txBox="1"/>
          <p:nvPr/>
        </p:nvSpPr>
        <p:spPr>
          <a:xfrm>
            <a:off x="8759778" y="951675"/>
            <a:ext cx="2698798" cy="1286418"/>
          </a:xfrm>
          <a:prstGeom prst="wedgeRectCallout">
            <a:avLst>
              <a:gd name="adj1" fmla="val -83477"/>
              <a:gd name="adj2" fmla="val -44852"/>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kumimoji="0" lang="en-US" sz="1400"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Assumption</a:t>
            </a:r>
            <a: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Steady growth </a:t>
            </a:r>
            <a:b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of global</a:t>
            </a:r>
            <a:r>
              <a:rPr kumimoji="0" lang="en-US" sz="1400" b="1"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LNG trade</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Floating Storage and Re-Gasification Units (FSRU)</a:t>
            </a:r>
            <a:r>
              <a:rPr lang="en-US" kern="0" dirty="0">
                <a:solidFill>
                  <a:schemeClr val="bg1">
                    <a:lumMod val="50000"/>
                  </a:schemeClr>
                </a:solidFill>
                <a:latin typeface="Segoe UI Light" panose="020B0502040204020203" pitchFamily="34" charset="0"/>
                <a:cs typeface="Segoe UI Light" panose="020B0502040204020203" pitchFamily="34" charset="0"/>
                <a:sym typeface=""/>
              </a:rPr>
              <a:t> </a:t>
            </a: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with low CAPEX</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“LNG to power” possibility with FSRU</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Much shorter time for realization</a:t>
            </a:r>
          </a:p>
        </p:txBody>
      </p:sp>
      <p:pic>
        <p:nvPicPr>
          <p:cNvPr id="3" name="Grafik 2"/>
          <p:cNvPicPr>
            <a:picLocks noChangeAspect="1"/>
          </p:cNvPicPr>
          <p:nvPr/>
        </p:nvPicPr>
        <p:blipFill>
          <a:blip r:embed="rId3"/>
          <a:stretch>
            <a:fillRect/>
          </a:stretch>
        </p:blipFill>
        <p:spPr>
          <a:xfrm>
            <a:off x="1093222" y="1105102"/>
            <a:ext cx="6267450" cy="5328422"/>
          </a:xfrm>
          <a:prstGeom prst="rect">
            <a:avLst/>
          </a:prstGeom>
        </p:spPr>
      </p:pic>
      <p:sp>
        <p:nvSpPr>
          <p:cNvPr id="7" name="Textfeld 6"/>
          <p:cNvSpPr txBox="1"/>
          <p:nvPr/>
        </p:nvSpPr>
        <p:spPr>
          <a:xfrm>
            <a:off x="6677253" y="1385193"/>
            <a:ext cx="495071" cy="577081"/>
          </a:xfrm>
          <a:prstGeom prst="rect">
            <a:avLst/>
          </a:prstGeom>
          <a:solidFill>
            <a:schemeClr val="bg1"/>
          </a:solidFill>
        </p:spPr>
        <p:txBody>
          <a:bodyPr wrap="square" rtlCol="0" anchor="ctr">
            <a:spAutoFit/>
          </a:bodyPr>
          <a:lstStyle/>
          <a:p>
            <a:r>
              <a:rPr lang="en-US" sz="1050" b="1" dirty="0" smtClean="0">
                <a:latin typeface="Segoe UI Light" panose="020B0502040204020203" pitchFamily="34" charset="0"/>
                <a:cs typeface="Segoe UI Light" panose="020B0502040204020203" pitchFamily="34" charset="0"/>
              </a:rPr>
              <a:t>2019</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2030</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2040</a:t>
            </a:r>
            <a:endParaRPr lang="en-US" sz="1050" b="1" dirty="0">
              <a:latin typeface="Segoe UI Light" panose="020B0502040204020203" pitchFamily="34" charset="0"/>
              <a:cs typeface="Segoe UI Light" panose="020B0502040204020203" pitchFamily="34" charset="0"/>
            </a:endParaRPr>
          </a:p>
        </p:txBody>
      </p:sp>
      <p:sp>
        <p:nvSpPr>
          <p:cNvPr id="10" name="Textfeld 9"/>
          <p:cNvSpPr txBox="1"/>
          <p:nvPr/>
        </p:nvSpPr>
        <p:spPr>
          <a:xfrm>
            <a:off x="6182182" y="1372012"/>
            <a:ext cx="495071" cy="577081"/>
          </a:xfrm>
          <a:prstGeom prst="rect">
            <a:avLst/>
          </a:prstGeom>
          <a:solidFill>
            <a:schemeClr val="bg1"/>
          </a:solidFill>
        </p:spPr>
        <p:txBody>
          <a:bodyPr wrap="square" rtlCol="0" anchor="ctr">
            <a:spAutoFit/>
          </a:bodyPr>
          <a:lstStyle/>
          <a:p>
            <a:r>
              <a:rPr lang="en-US" sz="1050" dirty="0" smtClean="0">
                <a:solidFill>
                  <a:schemeClr val="bg1"/>
                </a:solidFill>
                <a:latin typeface="Segoe UI Light" panose="020B0502040204020203" pitchFamily="34" charset="0"/>
                <a:cs typeface="Segoe UI Light" panose="020B0502040204020203" pitchFamily="34" charset="0"/>
              </a:rPr>
              <a:t>2019</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2030</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2040</a:t>
            </a:r>
            <a:endParaRPr lang="en-US" sz="1050" dirty="0">
              <a:solidFill>
                <a:schemeClr val="bg1"/>
              </a:solidFill>
              <a:latin typeface="Segoe UI Light" panose="020B0502040204020203" pitchFamily="34" charset="0"/>
              <a:cs typeface="Segoe UI Light" panose="020B0502040204020203" pitchFamily="34" charset="0"/>
            </a:endParaRPr>
          </a:p>
        </p:txBody>
      </p:sp>
      <p:sp>
        <p:nvSpPr>
          <p:cNvPr id="8" name="Rechteck 7"/>
          <p:cNvSpPr/>
          <p:nvPr/>
        </p:nvSpPr>
        <p:spPr>
          <a:xfrm>
            <a:off x="6429717" y="1479948"/>
            <a:ext cx="290512" cy="833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6429717" y="1646435"/>
            <a:ext cx="290512" cy="8334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a:off x="6429717" y="1797764"/>
            <a:ext cx="290512" cy="83344"/>
          </a:xfrm>
          <a:prstGeom prst="rect">
            <a:avLst/>
          </a:prstGeom>
          <a:solidFill>
            <a:srgbClr val="5EC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8091182" y="2769225"/>
            <a:ext cx="1871802" cy="753409"/>
          </a:xfrm>
          <a:prstGeom prst="accentCallout2">
            <a:avLst>
              <a:gd name="adj1" fmla="val 43021"/>
              <a:gd name="adj2" fmla="val 103931"/>
              <a:gd name="adj3" fmla="val -146084"/>
              <a:gd name="adj4" fmla="val 123832"/>
              <a:gd name="adj5" fmla="val -145598"/>
              <a:gd name="adj6" fmla="val 152260"/>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Geographical trend of LNG market prices in 2040 remain relatively the same compared </a:t>
            </a:r>
            <a:br>
              <a:rPr lang="en-US" sz="1050" dirty="0" smtClean="0">
                <a:solidFill>
                  <a:schemeClr val="tx1"/>
                </a:solidFill>
                <a:latin typeface="Segoe UI Light" panose="020B0502040204020203" pitchFamily="34" charset="0"/>
                <a:cs typeface="Segoe UI Light" panose="020B0502040204020203" pitchFamily="34" charset="0"/>
              </a:rPr>
            </a:br>
            <a:r>
              <a:rPr lang="en-US" sz="1050" dirty="0" smtClean="0">
                <a:solidFill>
                  <a:schemeClr val="tx1"/>
                </a:solidFill>
                <a:latin typeface="Segoe UI Light" panose="020B0502040204020203" pitchFamily="34" charset="0"/>
                <a:cs typeface="Segoe UI Light" panose="020B0502040204020203" pitchFamily="34" charset="0"/>
              </a:rPr>
              <a:t>to 2019 </a:t>
            </a:r>
            <a:endParaRPr lang="en-US" sz="1050" dirty="0">
              <a:solidFill>
                <a:schemeClr val="tx1"/>
              </a:solidFill>
              <a:latin typeface="Segoe UI Light" panose="020B0502040204020203" pitchFamily="34" charset="0"/>
              <a:cs typeface="Segoe UI Light" panose="020B0502040204020203" pitchFamily="34" charset="0"/>
            </a:endParaRPr>
          </a:p>
        </p:txBody>
      </p:sp>
      <p:pic>
        <p:nvPicPr>
          <p:cNvPr id="14" name="Grafik 13"/>
          <p:cNvPicPr>
            <a:picLocks noChangeAspect="1"/>
          </p:cNvPicPr>
          <p:nvPr/>
        </p:nvPicPr>
        <p:blipFill rotWithShape="1">
          <a:blip r:embed="rId4"/>
          <a:srcRect b="10122"/>
          <a:stretch/>
        </p:blipFill>
        <p:spPr>
          <a:xfrm>
            <a:off x="7858126" y="3721508"/>
            <a:ext cx="3600450" cy="2364967"/>
          </a:xfrm>
          <a:prstGeom prst="rect">
            <a:avLst/>
          </a:prstGeom>
        </p:spPr>
      </p:pic>
      <p:sp>
        <p:nvSpPr>
          <p:cNvPr id="15" name="Fußzeilenplatzhalter 8"/>
          <p:cNvSpPr txBox="1">
            <a:spLocks/>
          </p:cNvSpPr>
          <p:nvPr/>
        </p:nvSpPr>
        <p:spPr>
          <a:xfrm>
            <a:off x="2445083" y="1087615"/>
            <a:ext cx="3914388"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Weighted DES prices of importers until 2040 in $ per </a:t>
            </a:r>
            <a:r>
              <a:rPr lang="en-US" dirty="0" err="1" smtClean="0">
                <a:solidFill>
                  <a:schemeClr val="bg1">
                    <a:lumMod val="50000"/>
                  </a:schemeClr>
                </a:solidFill>
              </a:rPr>
              <a:t>mmBTU</a:t>
            </a:r>
            <a:endParaRPr lang="en-GB" dirty="0">
              <a:solidFill>
                <a:schemeClr val="bg1">
                  <a:lumMod val="50000"/>
                </a:schemeClr>
              </a:solidFill>
            </a:endParaRPr>
          </a:p>
        </p:txBody>
      </p:sp>
      <p:sp>
        <p:nvSpPr>
          <p:cNvPr id="16" name="Fußzeilenplatzhalter 8"/>
          <p:cNvSpPr txBox="1">
            <a:spLocks/>
          </p:cNvSpPr>
          <p:nvPr/>
        </p:nvSpPr>
        <p:spPr>
          <a:xfrm>
            <a:off x="7951764" y="6078346"/>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Number of LNG carriers in 2019, 2030, and 2040</a:t>
            </a:r>
            <a:endParaRPr lang="en-GB" dirty="0">
              <a:solidFill>
                <a:schemeClr val="bg1">
                  <a:lumMod val="50000"/>
                </a:schemeClr>
              </a:solidFill>
            </a:endParaRPr>
          </a:p>
        </p:txBody>
      </p:sp>
      <p:cxnSp>
        <p:nvCxnSpPr>
          <p:cNvPr id="18" name="Gerade Verbindung mit Pfeil 17"/>
          <p:cNvCxnSpPr/>
          <p:nvPr/>
        </p:nvCxnSpPr>
        <p:spPr>
          <a:xfrm flipV="1">
            <a:off x="8658155" y="4053766"/>
            <a:ext cx="1451022" cy="613484"/>
          </a:xfrm>
          <a:prstGeom prst="straightConnector1">
            <a:avLst/>
          </a:prstGeom>
          <a:ln w="381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8562975" y="3996817"/>
            <a:ext cx="1114425" cy="369332"/>
          </a:xfrm>
          <a:prstGeom prst="rect">
            <a:avLst/>
          </a:prstGeom>
          <a:noFill/>
        </p:spPr>
        <p:txBody>
          <a:bodyPr wrap="square" rtlCol="0">
            <a:spAutoFit/>
          </a:bodyPr>
          <a:lstStyle/>
          <a:p>
            <a:r>
              <a:rPr lang="en-US" dirty="0" smtClean="0">
                <a:solidFill>
                  <a:schemeClr val="tx2"/>
                </a:solidFill>
              </a:rPr>
              <a:t>+ 150%</a:t>
            </a:r>
            <a:endParaRPr lang="en-US" dirty="0">
              <a:solidFill>
                <a:schemeClr val="tx2"/>
              </a:solidFill>
            </a:endParaRPr>
          </a:p>
        </p:txBody>
      </p:sp>
    </p:spTree>
    <p:extLst>
      <p:ext uri="{BB962C8B-B14F-4D97-AF65-F5344CB8AC3E}">
        <p14:creationId xmlns:p14="http://schemas.microsoft.com/office/powerpoint/2010/main" val="344417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12</a:t>
            </a:fld>
            <a:endParaRPr lang="en-US" dirty="0"/>
          </a:p>
        </p:txBody>
      </p:sp>
      <p:sp>
        <p:nvSpPr>
          <p:cNvPr id="4" name="Titel 3"/>
          <p:cNvSpPr>
            <a:spLocks noGrp="1"/>
          </p:cNvSpPr>
          <p:nvPr>
            <p:ph type="title"/>
          </p:nvPr>
        </p:nvSpPr>
        <p:spPr/>
        <p:txBody>
          <a:bodyPr/>
          <a:lstStyle/>
          <a:p>
            <a:r>
              <a:rPr lang="en-US" dirty="0"/>
              <a:t>Value of increasing liquefaction capacities of exporters </a:t>
            </a:r>
            <a:r>
              <a:rPr lang="en-US" sz="2000" dirty="0"/>
              <a:t>(</a:t>
            </a:r>
            <a:r>
              <a:rPr lang="en-US" sz="2000" dirty="0" smtClean="0"/>
              <a:t>2040)</a:t>
            </a:r>
            <a:endParaRPr lang="en-US" dirty="0"/>
          </a:p>
        </p:txBody>
      </p:sp>
      <p:pic>
        <p:nvPicPr>
          <p:cNvPr id="3" name="Grafik 2"/>
          <p:cNvPicPr>
            <a:picLocks noChangeAspect="1"/>
          </p:cNvPicPr>
          <p:nvPr/>
        </p:nvPicPr>
        <p:blipFill rotWithShape="1">
          <a:blip r:embed="rId3"/>
          <a:srcRect b="5393"/>
          <a:stretch/>
        </p:blipFill>
        <p:spPr>
          <a:xfrm>
            <a:off x="1716198" y="1257025"/>
            <a:ext cx="6232286" cy="4988580"/>
          </a:xfrm>
          <a:prstGeom prst="rect">
            <a:avLst/>
          </a:prstGeom>
        </p:spPr>
      </p:pic>
      <p:sp>
        <p:nvSpPr>
          <p:cNvPr id="13" name="Rechteck 12"/>
          <p:cNvSpPr/>
          <p:nvPr/>
        </p:nvSpPr>
        <p:spPr>
          <a:xfrm>
            <a:off x="6630248" y="4260491"/>
            <a:ext cx="1079715" cy="81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uppieren 5"/>
          <p:cNvGrpSpPr/>
          <p:nvPr/>
        </p:nvGrpSpPr>
        <p:grpSpPr>
          <a:xfrm>
            <a:off x="6675034" y="4431063"/>
            <a:ext cx="990142" cy="590262"/>
            <a:chOff x="7933490" y="3929233"/>
            <a:chExt cx="990142" cy="590262"/>
          </a:xfrm>
        </p:grpSpPr>
        <p:sp>
          <p:nvSpPr>
            <p:cNvPr id="7" name="Textfeld 6"/>
            <p:cNvSpPr txBox="1"/>
            <p:nvPr/>
          </p:nvSpPr>
          <p:spPr>
            <a:xfrm>
              <a:off x="8428561" y="3942414"/>
              <a:ext cx="495071" cy="577081"/>
            </a:xfrm>
            <a:prstGeom prst="rect">
              <a:avLst/>
            </a:prstGeom>
            <a:solidFill>
              <a:schemeClr val="bg1"/>
            </a:solidFill>
          </p:spPr>
          <p:txBody>
            <a:bodyPr wrap="square" rtlCol="0" anchor="ctr">
              <a:spAutoFit/>
            </a:bodyPr>
            <a:lstStyle/>
            <a:p>
              <a:r>
                <a:rPr lang="en-US" sz="1050" b="1" dirty="0" smtClean="0">
                  <a:latin typeface="Segoe UI Light" panose="020B0502040204020203" pitchFamily="34" charset="0"/>
                  <a:cs typeface="Segoe UI Light" panose="020B0502040204020203" pitchFamily="34" charset="0"/>
                </a:rPr>
                <a:t>2019</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2030</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2040</a:t>
              </a:r>
              <a:endParaRPr lang="en-US" sz="1050" b="1" dirty="0">
                <a:latin typeface="Segoe UI Light" panose="020B0502040204020203" pitchFamily="34" charset="0"/>
                <a:cs typeface="Segoe UI Light" panose="020B0502040204020203" pitchFamily="34" charset="0"/>
              </a:endParaRPr>
            </a:p>
          </p:txBody>
        </p:sp>
        <p:sp>
          <p:nvSpPr>
            <p:cNvPr id="8" name="Textfeld 7"/>
            <p:cNvSpPr txBox="1"/>
            <p:nvPr/>
          </p:nvSpPr>
          <p:spPr>
            <a:xfrm>
              <a:off x="7933490" y="3929233"/>
              <a:ext cx="495071" cy="577081"/>
            </a:xfrm>
            <a:prstGeom prst="rect">
              <a:avLst/>
            </a:prstGeom>
            <a:solidFill>
              <a:schemeClr val="bg1"/>
            </a:solidFill>
          </p:spPr>
          <p:txBody>
            <a:bodyPr wrap="square" rtlCol="0" anchor="ctr">
              <a:spAutoFit/>
            </a:bodyPr>
            <a:lstStyle/>
            <a:p>
              <a:r>
                <a:rPr lang="en-US" sz="1050" dirty="0" smtClean="0">
                  <a:solidFill>
                    <a:schemeClr val="bg1"/>
                  </a:solidFill>
                  <a:latin typeface="Segoe UI Light" panose="020B0502040204020203" pitchFamily="34" charset="0"/>
                  <a:cs typeface="Segoe UI Light" panose="020B0502040204020203" pitchFamily="34" charset="0"/>
                </a:rPr>
                <a:t>2019</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2030</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2040</a:t>
              </a:r>
              <a:endParaRPr lang="en-US" sz="1050" dirty="0">
                <a:solidFill>
                  <a:schemeClr val="bg1"/>
                </a:solidFill>
                <a:latin typeface="Segoe UI Light" panose="020B0502040204020203" pitchFamily="34" charset="0"/>
                <a:cs typeface="Segoe UI Light" panose="020B0502040204020203" pitchFamily="34" charset="0"/>
              </a:endParaRPr>
            </a:p>
          </p:txBody>
        </p:sp>
        <p:sp>
          <p:nvSpPr>
            <p:cNvPr id="10" name="Rechteck 9"/>
            <p:cNvSpPr/>
            <p:nvPr/>
          </p:nvSpPr>
          <p:spPr>
            <a:xfrm>
              <a:off x="8181025" y="4037169"/>
              <a:ext cx="290512" cy="833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8181025" y="4203656"/>
              <a:ext cx="290512" cy="8334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a:off x="8181025" y="4354985"/>
              <a:ext cx="290512" cy="83344"/>
            </a:xfrm>
            <a:prstGeom prst="rect">
              <a:avLst/>
            </a:prstGeom>
            <a:solidFill>
              <a:srgbClr val="5EC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Line Callout 2 (Accent Bar) 4">
            <a:extLst>
              <a:ext uri="{FF2B5EF4-FFF2-40B4-BE49-F238E27FC236}">
                <a16:creationId xmlns:a16="http://schemas.microsoft.com/office/drawing/2014/main" id="{218B7C8E-0342-4CB2-8F37-63ECAB33323C}"/>
              </a:ext>
            </a:extLst>
          </p:cNvPr>
          <p:cNvSpPr/>
          <p:nvPr/>
        </p:nvSpPr>
        <p:spPr bwMode="gray">
          <a:xfrm flipH="1">
            <a:off x="9155857" y="4397633"/>
            <a:ext cx="1760115" cy="918363"/>
          </a:xfrm>
          <a:prstGeom prst="accentCallout2">
            <a:avLst>
              <a:gd name="adj1" fmla="val 43021"/>
              <a:gd name="adj2" fmla="val 103931"/>
              <a:gd name="adj3" fmla="val -82206"/>
              <a:gd name="adj4" fmla="val 222871"/>
              <a:gd name="adj5" fmla="val -81842"/>
              <a:gd name="adj6" fmla="val 348611"/>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In 2040, results indicate the </a:t>
            </a:r>
            <a:r>
              <a:rPr lang="en-US" sz="1050" b="1" dirty="0" smtClean="0">
                <a:solidFill>
                  <a:schemeClr val="tx1"/>
                </a:solidFill>
                <a:latin typeface="Segoe UI Light" panose="020B0502040204020203" pitchFamily="34" charset="0"/>
                <a:cs typeface="Segoe UI Light" panose="020B0502040204020203" pitchFamily="34" charset="0"/>
              </a:rPr>
              <a:t>same</a:t>
            </a:r>
            <a:r>
              <a:rPr lang="en-US" sz="1050" dirty="0" smtClean="0">
                <a:solidFill>
                  <a:schemeClr val="tx1"/>
                </a:solidFill>
                <a:latin typeface="Segoe UI Light" panose="020B0502040204020203" pitchFamily="34" charset="0"/>
                <a:cs typeface="Segoe UI Light" panose="020B0502040204020203" pitchFamily="34" charset="0"/>
              </a:rPr>
              <a:t> division of exporters into the aforementioned </a:t>
            </a:r>
            <a:r>
              <a:rPr lang="en-US" sz="1050" b="1" dirty="0" smtClean="0">
                <a:solidFill>
                  <a:schemeClr val="tx1"/>
                </a:solidFill>
                <a:latin typeface="Segoe UI Light" panose="020B0502040204020203" pitchFamily="34" charset="0"/>
                <a:cs typeface="Segoe UI Light" panose="020B0502040204020203" pitchFamily="34" charset="0"/>
              </a:rPr>
              <a:t>three groups </a:t>
            </a:r>
            <a:r>
              <a:rPr lang="en-US" sz="1050" dirty="0" smtClean="0">
                <a:solidFill>
                  <a:schemeClr val="tx1"/>
                </a:solidFill>
                <a:latin typeface="Segoe UI Light" panose="020B0502040204020203" pitchFamily="34" charset="0"/>
                <a:cs typeface="Segoe UI Light" panose="020B0502040204020203" pitchFamily="34" charset="0"/>
              </a:rPr>
              <a:t>as in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5" name="Line Callout 2 (Accent Bar) 4">
            <a:extLst>
              <a:ext uri="{FF2B5EF4-FFF2-40B4-BE49-F238E27FC236}">
                <a16:creationId xmlns:a16="http://schemas.microsoft.com/office/drawing/2014/main" id="{218B7C8E-0342-4CB2-8F37-63ECAB33323C}"/>
              </a:ext>
            </a:extLst>
          </p:cNvPr>
          <p:cNvSpPr/>
          <p:nvPr/>
        </p:nvSpPr>
        <p:spPr bwMode="gray">
          <a:xfrm flipH="1">
            <a:off x="9155856" y="2427835"/>
            <a:ext cx="1760115" cy="918363"/>
          </a:xfrm>
          <a:prstGeom prst="accentCallout2">
            <a:avLst>
              <a:gd name="adj1" fmla="val 43021"/>
              <a:gd name="adj2" fmla="val 103931"/>
              <a:gd name="adj3" fmla="val -82206"/>
              <a:gd name="adj4" fmla="val 222871"/>
              <a:gd name="adj5" fmla="val -103781"/>
              <a:gd name="adj6" fmla="val 222989"/>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b="1" dirty="0" smtClean="0">
                <a:solidFill>
                  <a:schemeClr val="tx1"/>
                </a:solidFill>
                <a:latin typeface="Segoe UI Light" panose="020B0502040204020203" pitchFamily="34" charset="0"/>
                <a:cs typeface="Segoe UI Light" panose="020B0502040204020203" pitchFamily="34" charset="0"/>
              </a:rPr>
              <a:t>USA</a:t>
            </a:r>
            <a:r>
              <a:rPr lang="en-US" sz="1050" dirty="0" smtClean="0">
                <a:solidFill>
                  <a:schemeClr val="tx1"/>
                </a:solidFill>
                <a:latin typeface="Segoe UI Light" panose="020B0502040204020203" pitchFamily="34" charset="0"/>
                <a:cs typeface="Segoe UI Light" panose="020B0502040204020203" pitchFamily="34" charset="0"/>
              </a:rPr>
              <a:t> as exporter with the largest LNG liquefaction capacity replaces Australia as a </a:t>
            </a:r>
            <a:r>
              <a:rPr lang="en-US" sz="1050" b="1" dirty="0" smtClean="0">
                <a:solidFill>
                  <a:schemeClr val="tx1"/>
                </a:solidFill>
                <a:latin typeface="Segoe UI Light" panose="020B0502040204020203" pitchFamily="34" charset="0"/>
                <a:cs typeface="Segoe UI Light" panose="020B0502040204020203" pitchFamily="34" charset="0"/>
              </a:rPr>
              <a:t>marginal exporter </a:t>
            </a:r>
            <a:r>
              <a:rPr lang="en-US" sz="1050" dirty="0" smtClean="0">
                <a:solidFill>
                  <a:schemeClr val="tx1"/>
                </a:solidFill>
                <a:latin typeface="Segoe UI Light" panose="020B0502040204020203" pitchFamily="34" charset="0"/>
                <a:cs typeface="Segoe UI Light" panose="020B0502040204020203" pitchFamily="34" charset="0"/>
              </a:rPr>
              <a:t>in 2040 compared to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8" name="Fußzeilenplatzhalter 8"/>
          <p:cNvSpPr txBox="1">
            <a:spLocks/>
          </p:cNvSpPr>
          <p:nvPr/>
        </p:nvSpPr>
        <p:spPr>
          <a:xfrm>
            <a:off x="2875147" y="1125523"/>
            <a:ext cx="3914388"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Shadow price in $ per </a:t>
            </a:r>
            <a:r>
              <a:rPr lang="en-US" dirty="0" err="1" smtClean="0">
                <a:solidFill>
                  <a:schemeClr val="bg1">
                    <a:lumMod val="50000"/>
                  </a:schemeClr>
                </a:solidFill>
              </a:rPr>
              <a:t>mmBTU</a:t>
            </a:r>
            <a:endParaRPr lang="en-GB" dirty="0">
              <a:solidFill>
                <a:schemeClr val="bg1">
                  <a:lumMod val="50000"/>
                </a:schemeClr>
              </a:solidFill>
            </a:endParaRPr>
          </a:p>
        </p:txBody>
      </p:sp>
    </p:spTree>
    <p:extLst>
      <p:ext uri="{BB962C8B-B14F-4D97-AF65-F5344CB8AC3E}">
        <p14:creationId xmlns:p14="http://schemas.microsoft.com/office/powerpoint/2010/main" val="111868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Callout 2 (Accent Bar) 4">
            <a:extLst>
              <a:ext uri="{FF2B5EF4-FFF2-40B4-BE49-F238E27FC236}">
                <a16:creationId xmlns:a16="http://schemas.microsoft.com/office/drawing/2014/main" id="{218B7C8E-0342-4CB2-8F37-63ECAB33323C}"/>
              </a:ext>
            </a:extLst>
          </p:cNvPr>
          <p:cNvSpPr/>
          <p:nvPr/>
        </p:nvSpPr>
        <p:spPr bwMode="gray">
          <a:xfrm flipH="1">
            <a:off x="8061000" y="1067492"/>
            <a:ext cx="2109793" cy="2498246"/>
          </a:xfrm>
          <a:prstGeom prst="accentCallout2">
            <a:avLst>
              <a:gd name="adj1" fmla="val 33686"/>
              <a:gd name="adj2" fmla="val 104222"/>
              <a:gd name="adj3" fmla="val 33152"/>
              <a:gd name="adj4" fmla="val 234886"/>
              <a:gd name="adj5" fmla="val 45042"/>
              <a:gd name="adj6" fmla="val 251316"/>
            </a:avLst>
          </a:prstGeom>
          <a:solidFill>
            <a:schemeClr val="bg1"/>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2" name="Foliennummernplatzhalter 1"/>
          <p:cNvSpPr>
            <a:spLocks noGrp="1"/>
          </p:cNvSpPr>
          <p:nvPr>
            <p:ph type="sldNum" sz="quarter" idx="11"/>
          </p:nvPr>
        </p:nvSpPr>
        <p:spPr/>
        <p:txBody>
          <a:bodyPr/>
          <a:lstStyle/>
          <a:p>
            <a:fld id="{838B0777-827F-8D42-90B1-61394C340E65}" type="slidenum">
              <a:rPr lang="en-US" smtClean="0"/>
              <a:pPr/>
              <a:t>13</a:t>
            </a:fld>
            <a:endParaRPr lang="en-US" dirty="0"/>
          </a:p>
        </p:txBody>
      </p:sp>
      <p:sp>
        <p:nvSpPr>
          <p:cNvPr id="4" name="Titel 3"/>
          <p:cNvSpPr>
            <a:spLocks noGrp="1"/>
          </p:cNvSpPr>
          <p:nvPr>
            <p:ph type="title"/>
          </p:nvPr>
        </p:nvSpPr>
        <p:spPr/>
        <p:txBody>
          <a:bodyPr/>
          <a:lstStyle/>
          <a:p>
            <a:r>
              <a:rPr lang="en-US" dirty="0" smtClean="0"/>
              <a:t>Europe’s LNG prices until 2040</a:t>
            </a:r>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520730902"/>
              </p:ext>
            </p:extLst>
          </p:nvPr>
        </p:nvGraphicFramePr>
        <p:xfrm>
          <a:off x="756590" y="2316616"/>
          <a:ext cx="6190395" cy="3316236"/>
        </p:xfrm>
        <a:graphic>
          <a:graphicData uri="http://schemas.openxmlformats.org/drawingml/2006/table">
            <a:tbl>
              <a:tblPr firstRow="1" lastRow="1" bandRow="1">
                <a:tableStyleId>{5C22544A-7EE6-4342-B048-85BDC9FD1C3A}</a:tableStyleId>
              </a:tblPr>
              <a:tblGrid>
                <a:gridCol w="3586221">
                  <a:extLst>
                    <a:ext uri="{9D8B030D-6E8A-4147-A177-3AD203B41FA5}">
                      <a16:colId xmlns:a16="http://schemas.microsoft.com/office/drawing/2014/main" val="2921874020"/>
                    </a:ext>
                  </a:extLst>
                </a:gridCol>
                <a:gridCol w="868058">
                  <a:extLst>
                    <a:ext uri="{9D8B030D-6E8A-4147-A177-3AD203B41FA5}">
                      <a16:colId xmlns:a16="http://schemas.microsoft.com/office/drawing/2014/main" val="3901217164"/>
                    </a:ext>
                  </a:extLst>
                </a:gridCol>
                <a:gridCol w="868058">
                  <a:extLst>
                    <a:ext uri="{9D8B030D-6E8A-4147-A177-3AD203B41FA5}">
                      <a16:colId xmlns:a16="http://schemas.microsoft.com/office/drawing/2014/main" val="2215986841"/>
                    </a:ext>
                  </a:extLst>
                </a:gridCol>
                <a:gridCol w="868058">
                  <a:extLst>
                    <a:ext uri="{9D8B030D-6E8A-4147-A177-3AD203B41FA5}">
                      <a16:colId xmlns:a16="http://schemas.microsoft.com/office/drawing/2014/main" val="2121073242"/>
                    </a:ext>
                  </a:extLst>
                </a:gridCol>
              </a:tblGrid>
              <a:tr h="473748">
                <a:tc>
                  <a:txBody>
                    <a:bodyPr/>
                    <a:lstStyle/>
                    <a:p>
                      <a:r>
                        <a:rPr lang="en-US" dirty="0" smtClean="0">
                          <a:latin typeface="Segoe UI Light" panose="020B0502040204020203" pitchFamily="34" charset="0"/>
                          <a:cs typeface="Segoe UI Light" panose="020B0502040204020203" pitchFamily="34" charset="0"/>
                        </a:rPr>
                        <a:t>Country / in $ per </a:t>
                      </a:r>
                      <a:r>
                        <a:rPr lang="en-US" dirty="0" err="1" smtClean="0">
                          <a:latin typeface="Segoe UI Light" panose="020B0502040204020203" pitchFamily="34" charset="0"/>
                          <a:cs typeface="Segoe UI Light" panose="020B0502040204020203" pitchFamily="34" charset="0"/>
                        </a:rPr>
                        <a:t>mmBTU</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2019</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2030</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2040</a:t>
                      </a:r>
                      <a:endParaRPr lang="en-US" dirty="0">
                        <a:latin typeface="Segoe UI Light" panose="020B0502040204020203" pitchFamily="34" charset="0"/>
                        <a:cs typeface="Segoe UI Light" panose="020B0502040204020203" pitchFamily="34" charset="0"/>
                      </a:endParaRPr>
                    </a:p>
                  </a:txBody>
                  <a:tcPr>
                    <a:solidFill>
                      <a:srgbClr val="86A3B8"/>
                    </a:solidFill>
                  </a:tcPr>
                </a:tc>
                <a:extLst>
                  <a:ext uri="{0D108BD9-81ED-4DB2-BD59-A6C34878D82A}">
                    <a16:rowId xmlns:a16="http://schemas.microsoft.com/office/drawing/2014/main" val="3530602819"/>
                  </a:ext>
                </a:extLst>
              </a:tr>
              <a:tr h="473748">
                <a:tc>
                  <a:txBody>
                    <a:bodyPr/>
                    <a:lstStyle/>
                    <a:p>
                      <a:r>
                        <a:rPr lang="en-US" dirty="0" smtClean="0">
                          <a:latin typeface="Segoe UI Light" panose="020B0502040204020203" pitchFamily="34" charset="0"/>
                          <a:cs typeface="Segoe UI Light" panose="020B0502040204020203" pitchFamily="34" charset="0"/>
                        </a:rPr>
                        <a:t>Belgium</a:t>
                      </a: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2416770383"/>
                  </a:ext>
                </a:extLst>
              </a:tr>
              <a:tr h="473748">
                <a:tc>
                  <a:txBody>
                    <a:bodyPr/>
                    <a:lstStyle/>
                    <a:p>
                      <a:r>
                        <a:rPr lang="en-US" dirty="0" smtClean="0">
                          <a:latin typeface="Segoe UI Light" panose="020B0502040204020203" pitchFamily="34" charset="0"/>
                          <a:cs typeface="Segoe UI Light" panose="020B0502040204020203" pitchFamily="34" charset="0"/>
                        </a:rPr>
                        <a:t>Germany (and </a:t>
                      </a:r>
                      <a:r>
                        <a:rPr lang="en-US" baseline="0" dirty="0" smtClean="0">
                          <a:latin typeface="Segoe UI Light" panose="020B0502040204020203" pitchFamily="34" charset="0"/>
                          <a:cs typeface="Segoe UI Light" panose="020B0502040204020203" pitchFamily="34" charset="0"/>
                        </a:rPr>
                        <a:t>o</a:t>
                      </a:r>
                      <a:r>
                        <a:rPr lang="en-US" dirty="0" smtClean="0">
                          <a:latin typeface="Segoe UI Light" panose="020B0502040204020203" pitchFamily="34" charset="0"/>
                          <a:cs typeface="Segoe UI Light" panose="020B0502040204020203" pitchFamily="34" charset="0"/>
                        </a:rPr>
                        <a:t>ther Europe)</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2554979920"/>
                  </a:ext>
                </a:extLst>
              </a:tr>
              <a:tr h="473748">
                <a:tc>
                  <a:txBody>
                    <a:bodyPr/>
                    <a:lstStyle/>
                    <a:p>
                      <a:r>
                        <a:rPr lang="en-US" dirty="0" smtClean="0">
                          <a:latin typeface="Segoe UI Light" panose="020B0502040204020203" pitchFamily="34" charset="0"/>
                          <a:cs typeface="Segoe UI Light" panose="020B0502040204020203" pitchFamily="34" charset="0"/>
                        </a:rPr>
                        <a:t>France</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12,1</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2606769965"/>
                  </a:ext>
                </a:extLst>
              </a:tr>
              <a:tr h="473748">
                <a:tc>
                  <a:txBody>
                    <a:bodyPr/>
                    <a:lstStyle/>
                    <a:p>
                      <a:r>
                        <a:rPr lang="en-US" dirty="0" smtClean="0">
                          <a:latin typeface="Segoe UI Light" panose="020B0502040204020203" pitchFamily="34" charset="0"/>
                          <a:cs typeface="Segoe UI Light" panose="020B0502040204020203" pitchFamily="34" charset="0"/>
                        </a:rPr>
                        <a:t>Italy</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8,0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1231514386"/>
                  </a:ext>
                </a:extLst>
              </a:tr>
              <a:tr h="473748">
                <a:tc>
                  <a:txBody>
                    <a:bodyPr/>
                    <a:lstStyle/>
                    <a:p>
                      <a:r>
                        <a:rPr lang="en-US" dirty="0" smtClean="0">
                          <a:latin typeface="Segoe UI Light" panose="020B0502040204020203" pitchFamily="34" charset="0"/>
                          <a:cs typeface="Segoe UI Light" panose="020B0502040204020203" pitchFamily="34" charset="0"/>
                        </a:rPr>
                        <a:t>Spain</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7,8</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9,9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12,0</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489090368"/>
                  </a:ext>
                </a:extLst>
              </a:tr>
              <a:tr h="473748">
                <a:tc>
                  <a:txBody>
                    <a:bodyPr/>
                    <a:lstStyle/>
                    <a:p>
                      <a:r>
                        <a:rPr lang="en-US" b="0" dirty="0" smtClean="0">
                          <a:latin typeface="Segoe UI Light" panose="020B0502040204020203" pitchFamily="34" charset="0"/>
                          <a:cs typeface="Segoe UI Light" panose="020B0502040204020203" pitchFamily="34" charset="0"/>
                        </a:rPr>
                        <a:t>Average</a:t>
                      </a:r>
                      <a:endParaRPr lang="en-US" b="0"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86A3B8"/>
                    </a:solidFill>
                  </a:tcPr>
                </a:tc>
                <a:extLst>
                  <a:ext uri="{0D108BD9-81ED-4DB2-BD59-A6C34878D82A}">
                    <a16:rowId xmlns:a16="http://schemas.microsoft.com/office/drawing/2014/main" val="487439084"/>
                  </a:ext>
                </a:extLst>
              </a:tr>
            </a:tbl>
          </a:graphicData>
        </a:graphic>
      </p:graphicFrame>
      <p:pic>
        <p:nvPicPr>
          <p:cNvPr id="9" name="Grafik 8"/>
          <p:cNvPicPr>
            <a:picLocks noChangeAspect="1"/>
          </p:cNvPicPr>
          <p:nvPr/>
        </p:nvPicPr>
        <p:blipFill>
          <a:blip r:embed="rId3"/>
          <a:stretch>
            <a:fillRect/>
          </a:stretch>
        </p:blipFill>
        <p:spPr>
          <a:xfrm>
            <a:off x="8061000" y="1171035"/>
            <a:ext cx="3659311" cy="2291161"/>
          </a:xfrm>
          <a:prstGeom prst="rect">
            <a:avLst/>
          </a:prstGeom>
        </p:spPr>
      </p:pic>
      <p:sp>
        <p:nvSpPr>
          <p:cNvPr id="21" name="Fußzeilenplatzhalter 8"/>
          <p:cNvSpPr txBox="1">
            <a:spLocks/>
          </p:cNvSpPr>
          <p:nvPr/>
        </p:nvSpPr>
        <p:spPr>
          <a:xfrm>
            <a:off x="4647827" y="1643765"/>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8,38 and 5.97 $ per </a:t>
            </a:r>
            <a:r>
              <a:rPr lang="en-US" dirty="0" err="1" smtClean="0">
                <a:solidFill>
                  <a:schemeClr val="bg1">
                    <a:lumMod val="50000"/>
                  </a:schemeClr>
                </a:solidFill>
              </a:rPr>
              <a:t>mmBTU</a:t>
            </a:r>
            <a:r>
              <a:rPr lang="en-US" dirty="0" smtClean="0">
                <a:solidFill>
                  <a:schemeClr val="bg1">
                    <a:lumMod val="50000"/>
                  </a:schemeClr>
                </a:solidFill>
              </a:rPr>
              <a:t> in Q4 2018 and Q1 2019</a:t>
            </a:r>
            <a:endParaRPr lang="en-GB" dirty="0">
              <a:solidFill>
                <a:schemeClr val="bg1">
                  <a:lumMod val="50000"/>
                </a:schemeClr>
              </a:solidFill>
            </a:endParaRPr>
          </a:p>
        </p:txBody>
      </p:sp>
      <p:sp>
        <p:nvSpPr>
          <p:cNvPr id="22" name="Fußzeilenplatzhalter 8"/>
          <p:cNvSpPr txBox="1">
            <a:spLocks/>
          </p:cNvSpPr>
          <p:nvPr/>
        </p:nvSpPr>
        <p:spPr>
          <a:xfrm>
            <a:off x="8521214" y="3669281"/>
            <a:ext cx="2935626"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Quarterly prices of LNG from 2012 to 2019.</a:t>
            </a:r>
            <a:br>
              <a:rPr lang="en-US" dirty="0" smtClean="0">
                <a:solidFill>
                  <a:schemeClr val="bg1">
                    <a:lumMod val="50000"/>
                  </a:schemeClr>
                </a:solidFill>
              </a:rPr>
            </a:br>
            <a:r>
              <a:rPr lang="en-US" sz="800" dirty="0" smtClean="0">
                <a:solidFill>
                  <a:schemeClr val="bg1">
                    <a:lumMod val="50000"/>
                  </a:schemeClr>
                </a:solidFill>
              </a:rPr>
              <a:t>Source: Statista</a:t>
            </a:r>
            <a:endParaRPr lang="en-GB" sz="800" dirty="0">
              <a:solidFill>
                <a:schemeClr val="bg1">
                  <a:lumMod val="50000"/>
                </a:schemeClr>
              </a:solidFill>
            </a:endParaRPr>
          </a:p>
        </p:txBody>
      </p:sp>
      <p:sp>
        <p:nvSpPr>
          <p:cNvPr id="23" name="TextBox 4">
            <a:extLst>
              <a:ext uri="{FF2B5EF4-FFF2-40B4-BE49-F238E27FC236}">
                <a16:creationId xmlns:a16="http://schemas.microsoft.com/office/drawing/2014/main" id="{5CEB32EF-ED71-4BE6-A144-799910B73E69}"/>
              </a:ext>
            </a:extLst>
          </p:cNvPr>
          <p:cNvSpPr txBox="1"/>
          <p:nvPr/>
        </p:nvSpPr>
        <p:spPr>
          <a:xfrm>
            <a:off x="8366879" y="5134218"/>
            <a:ext cx="3244296" cy="714697"/>
          </a:xfrm>
          <a:prstGeom prst="wedgeRectCallout">
            <a:avLst>
              <a:gd name="adj1" fmla="val -90156"/>
              <a:gd name="adj2" fmla="val -11810"/>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lang="en-US" sz="1600" kern="0" dirty="0" smtClean="0">
                <a:solidFill>
                  <a:srgbClr val="2D2926"/>
                </a:solidFill>
                <a:latin typeface="Segoe UI Light" panose="020B0502040204020203" pitchFamily="34" charset="0"/>
                <a:cs typeface="Segoe UI Light" panose="020B0502040204020203" pitchFamily="34" charset="0"/>
                <a:sym typeface=""/>
              </a:rPr>
              <a:t>Europe’s LNG import price in 2040: 41.6 EUR per MWh</a:t>
            </a:r>
          </a:p>
        </p:txBody>
      </p:sp>
    </p:spTree>
    <p:extLst>
      <p:ext uri="{BB962C8B-B14F-4D97-AF65-F5344CB8AC3E}">
        <p14:creationId xmlns:p14="http://schemas.microsoft.com/office/powerpoint/2010/main" val="289122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14</a:t>
            </a:fld>
            <a:endParaRPr lang="en-US" dirty="0"/>
          </a:p>
        </p:txBody>
      </p:sp>
      <p:sp>
        <p:nvSpPr>
          <p:cNvPr id="4" name="Titel 3"/>
          <p:cNvSpPr>
            <a:spLocks noGrp="1"/>
          </p:cNvSpPr>
          <p:nvPr>
            <p:ph type="title"/>
          </p:nvPr>
        </p:nvSpPr>
        <p:spPr/>
        <p:txBody>
          <a:bodyPr/>
          <a:lstStyle/>
          <a:p>
            <a:r>
              <a:rPr lang="en-US" dirty="0" smtClean="0"/>
              <a:t>Comparison of results with previous studies</a:t>
            </a:r>
            <a:endParaRPr lang="en-US" dirty="0"/>
          </a:p>
        </p:txBody>
      </p:sp>
      <p:sp>
        <p:nvSpPr>
          <p:cNvPr id="13" name="Fußzeilenplatzhalter 8"/>
          <p:cNvSpPr txBox="1">
            <a:spLocks/>
          </p:cNvSpPr>
          <p:nvPr/>
        </p:nvSpPr>
        <p:spPr>
          <a:xfrm>
            <a:off x="3989384" y="4127246"/>
            <a:ext cx="4763889"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Source: </a:t>
            </a:r>
            <a:r>
              <a:rPr lang="en-US" dirty="0" smtClean="0">
                <a:solidFill>
                  <a:schemeClr val="bg1">
                    <a:lumMod val="50000"/>
                  </a:schemeClr>
                </a:solidFill>
                <a:hlinkClick r:id="rId3"/>
              </a:rPr>
              <a:t>Commodity Markets Outlook – Urbanization and Commodity Demand</a:t>
            </a:r>
            <a:endParaRPr lang="en-GB" sz="800" dirty="0">
              <a:solidFill>
                <a:schemeClr val="bg1">
                  <a:lumMod val="50000"/>
                </a:schemeClr>
              </a:solidFill>
            </a:endParaRPr>
          </a:p>
        </p:txBody>
      </p:sp>
      <p:pic>
        <p:nvPicPr>
          <p:cNvPr id="8" name="Grafik 7"/>
          <p:cNvPicPr>
            <a:picLocks noChangeAspect="1"/>
          </p:cNvPicPr>
          <p:nvPr/>
        </p:nvPicPr>
        <p:blipFill rotWithShape="1">
          <a:blip r:embed="rId4"/>
          <a:srcRect t="3380"/>
          <a:stretch/>
        </p:blipFill>
        <p:spPr>
          <a:xfrm>
            <a:off x="1388856" y="2379410"/>
            <a:ext cx="9964944" cy="1611120"/>
          </a:xfrm>
          <a:prstGeom prst="rect">
            <a:avLst/>
          </a:prstGeom>
        </p:spPr>
      </p:pic>
      <p:sp>
        <p:nvSpPr>
          <p:cNvPr id="17" name="Line Callout 2 (Accent Bar) 4">
            <a:extLst>
              <a:ext uri="{FF2B5EF4-FFF2-40B4-BE49-F238E27FC236}">
                <a16:creationId xmlns:a16="http://schemas.microsoft.com/office/drawing/2014/main" id="{218B7C8E-0342-4CB2-8F37-63ECAB33323C}"/>
              </a:ext>
            </a:extLst>
          </p:cNvPr>
          <p:cNvSpPr/>
          <p:nvPr/>
        </p:nvSpPr>
        <p:spPr bwMode="gray">
          <a:xfrm flipH="1">
            <a:off x="3273971" y="4778644"/>
            <a:ext cx="2837521" cy="943961"/>
          </a:xfrm>
          <a:prstGeom prst="accentCallout2">
            <a:avLst>
              <a:gd name="adj1" fmla="val 36833"/>
              <a:gd name="adj2" fmla="val -5548"/>
              <a:gd name="adj3" fmla="val 34256"/>
              <a:gd name="adj4" fmla="val -143988"/>
              <a:gd name="adj5" fmla="val -133700"/>
              <a:gd name="adj6" fmla="val -169175"/>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600" dirty="0">
                <a:solidFill>
                  <a:schemeClr val="tx1"/>
                </a:solidFill>
                <a:latin typeface="Segoe UI Light" panose="020B0502040204020203" pitchFamily="34" charset="0"/>
                <a:cs typeface="Segoe UI Light" panose="020B0502040204020203" pitchFamily="34" charset="0"/>
              </a:rPr>
              <a:t>Present results suggest higher LNG prices (</a:t>
            </a:r>
            <a:r>
              <a:rPr lang="en-US" sz="1600" b="1" dirty="0">
                <a:solidFill>
                  <a:schemeClr val="tx1"/>
                </a:solidFill>
                <a:latin typeface="Segoe UI Light" panose="020B0502040204020203" pitchFamily="34" charset="0"/>
                <a:cs typeface="Segoe UI Light" panose="020B0502040204020203" pitchFamily="34" charset="0"/>
              </a:rPr>
              <a:t>about </a:t>
            </a:r>
            <a:r>
              <a:rPr lang="en-US" sz="1600" b="1" dirty="0" smtClean="0">
                <a:solidFill>
                  <a:schemeClr val="tx1"/>
                </a:solidFill>
                <a:latin typeface="Segoe UI Light" panose="020B0502040204020203" pitchFamily="34" charset="0"/>
                <a:cs typeface="Segoe UI Light" panose="020B0502040204020203" pitchFamily="34" charset="0"/>
              </a:rPr>
              <a:t>double</a:t>
            </a:r>
            <a:r>
              <a:rPr lang="en-US" sz="1600" dirty="0" smtClean="0">
                <a:solidFill>
                  <a:schemeClr val="tx1"/>
                </a:solidFill>
                <a:latin typeface="Segoe UI Light" panose="020B0502040204020203" pitchFamily="34" charset="0"/>
                <a:cs typeface="Segoe UI Light" panose="020B0502040204020203" pitchFamily="34" charset="0"/>
              </a:rPr>
              <a:t>) </a:t>
            </a:r>
            <a:br>
              <a:rPr lang="en-US" sz="1600" dirty="0" smtClean="0">
                <a:solidFill>
                  <a:schemeClr val="tx1"/>
                </a:solidFill>
                <a:latin typeface="Segoe UI Light" panose="020B0502040204020203" pitchFamily="34" charset="0"/>
                <a:cs typeface="Segoe UI Light" panose="020B0502040204020203" pitchFamily="34" charset="0"/>
              </a:rPr>
            </a:br>
            <a:r>
              <a:rPr lang="en-US" sz="1600" dirty="0" smtClean="0">
                <a:solidFill>
                  <a:schemeClr val="tx1"/>
                </a:solidFill>
                <a:latin typeface="Segoe UI Light" panose="020B0502040204020203" pitchFamily="34" charset="0"/>
                <a:cs typeface="Segoe UI Light" panose="020B0502040204020203" pitchFamily="34" charset="0"/>
              </a:rPr>
              <a:t>than </a:t>
            </a:r>
            <a:r>
              <a:rPr lang="en-US" sz="1600" dirty="0">
                <a:solidFill>
                  <a:schemeClr val="tx1"/>
                </a:solidFill>
                <a:latin typeface="Segoe UI Light" panose="020B0502040204020203" pitchFamily="34" charset="0"/>
                <a:cs typeface="Segoe UI Light" panose="020B0502040204020203" pitchFamily="34" charset="0"/>
              </a:rPr>
              <a:t>in existing </a:t>
            </a:r>
            <a:r>
              <a:rPr lang="en-US" sz="1600" dirty="0" smtClean="0">
                <a:solidFill>
                  <a:schemeClr val="tx1"/>
                </a:solidFill>
                <a:latin typeface="Segoe UI Light" panose="020B0502040204020203" pitchFamily="34" charset="0"/>
                <a:cs typeface="Segoe UI Light" panose="020B0502040204020203" pitchFamily="34" charset="0"/>
              </a:rPr>
              <a:t>literature</a:t>
            </a:r>
            <a:endParaRPr lang="en-US" sz="1600" dirty="0">
              <a:solidFill>
                <a:schemeClr val="tx1"/>
              </a:solidFill>
              <a:latin typeface="Segoe UI Light" panose="020B0502040204020203" pitchFamily="34" charset="0"/>
              <a:cs typeface="Segoe UI Light" panose="020B0502040204020203" pitchFamily="34" charset="0"/>
            </a:endParaRPr>
          </a:p>
        </p:txBody>
      </p:sp>
      <p:sp>
        <p:nvSpPr>
          <p:cNvPr id="18" name="Fußzeilenplatzhalter 8"/>
          <p:cNvSpPr txBox="1">
            <a:spLocks/>
          </p:cNvSpPr>
          <p:nvPr/>
        </p:nvSpPr>
        <p:spPr>
          <a:xfrm>
            <a:off x="6686460" y="4843665"/>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12,2 $ per </a:t>
            </a:r>
            <a:r>
              <a:rPr lang="en-US" dirty="0" err="1" smtClean="0">
                <a:solidFill>
                  <a:schemeClr val="bg1">
                    <a:lumMod val="50000"/>
                  </a:schemeClr>
                </a:solidFill>
              </a:rPr>
              <a:t>mmBTU</a:t>
            </a:r>
            <a:r>
              <a:rPr lang="en-US" dirty="0" smtClean="0">
                <a:solidFill>
                  <a:schemeClr val="bg1">
                    <a:lumMod val="50000"/>
                  </a:schemeClr>
                </a:solidFill>
              </a:rPr>
              <a:t> in 2040</a:t>
            </a:r>
            <a:endParaRPr lang="en-GB" dirty="0">
              <a:solidFill>
                <a:schemeClr val="bg1">
                  <a:lumMod val="50000"/>
                </a:schemeClr>
              </a:solidFill>
            </a:endParaRPr>
          </a:p>
        </p:txBody>
      </p:sp>
    </p:spTree>
    <p:extLst>
      <p:ext uri="{BB962C8B-B14F-4D97-AF65-F5344CB8AC3E}">
        <p14:creationId xmlns:p14="http://schemas.microsoft.com/office/powerpoint/2010/main" val="1591232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15</a:t>
            </a:fld>
            <a:endParaRPr lang="en-US" dirty="0"/>
          </a:p>
        </p:txBody>
      </p:sp>
      <p:sp>
        <p:nvSpPr>
          <p:cNvPr id="3" name="Inhaltsplatzhalter 2"/>
          <p:cNvSpPr>
            <a:spLocks noGrp="1"/>
          </p:cNvSpPr>
          <p:nvPr>
            <p:ph sz="half" idx="1"/>
          </p:nvPr>
        </p:nvSpPr>
        <p:spPr>
          <a:xfrm>
            <a:off x="362712" y="1196340"/>
            <a:ext cx="10803128" cy="4916615"/>
          </a:xfrm>
        </p:spPr>
        <p:txBody>
          <a:bodyPr>
            <a:normAutofit/>
          </a:bodyPr>
          <a:lstStyle/>
          <a:p>
            <a:pPr>
              <a:spcBef>
                <a:spcPts val="2400"/>
              </a:spcBef>
            </a:pPr>
            <a:r>
              <a:rPr lang="en-US" dirty="0" smtClean="0">
                <a:sym typeface="Wingdings" panose="05000000000000000000" pitchFamily="2" charset="2"/>
              </a:rPr>
              <a:t>Significant increase in the consumption of LNG expected up to 2040 due to the comparatively short start-up time and flexible use in energy systems</a:t>
            </a:r>
          </a:p>
          <a:p>
            <a:pPr>
              <a:spcBef>
                <a:spcPts val="3000"/>
              </a:spcBef>
            </a:pPr>
            <a:r>
              <a:rPr lang="en-US" dirty="0" smtClean="0">
                <a:sym typeface="Wingdings" panose="05000000000000000000" pitchFamily="2" charset="2"/>
              </a:rPr>
              <a:t>The trends in the geographical distribution of LNG prices remain the same in 2040 compared to historical values</a:t>
            </a:r>
          </a:p>
          <a:p>
            <a:pPr>
              <a:spcBef>
                <a:spcPts val="3000"/>
              </a:spcBef>
            </a:pPr>
            <a:r>
              <a:rPr lang="en-US" dirty="0" smtClean="0">
                <a:sym typeface="Wingdings" panose="05000000000000000000" pitchFamily="2" charset="2"/>
              </a:rPr>
              <a:t>In Europe, the present results indicate a rise in LNG prices to around 12,2 $ per </a:t>
            </a:r>
            <a:r>
              <a:rPr lang="en-US" dirty="0" err="1" smtClean="0">
                <a:sym typeface="Wingdings" panose="05000000000000000000" pitchFamily="2" charset="2"/>
              </a:rPr>
              <a:t>mmBTU</a:t>
            </a:r>
            <a:r>
              <a:rPr lang="en-US" dirty="0" smtClean="0">
                <a:sym typeface="Wingdings" panose="05000000000000000000" pitchFamily="2" charset="2"/>
              </a:rPr>
              <a:t> by 2040</a:t>
            </a:r>
          </a:p>
          <a:p>
            <a:pPr marL="342900" indent="-342900">
              <a:spcBef>
                <a:spcPts val="3000"/>
              </a:spcBef>
              <a:buFont typeface="Wingdings" panose="05000000000000000000" pitchFamily="2" charset="2"/>
              <a:buChar char="§"/>
            </a:pPr>
            <a:r>
              <a:rPr lang="en-US" dirty="0" smtClean="0">
                <a:sym typeface="Wingdings" panose="05000000000000000000" pitchFamily="2" charset="2"/>
              </a:rPr>
              <a:t>Potential increase in export capacity of individual countries leads to the need for mid- and </a:t>
            </a:r>
            <a:br>
              <a:rPr lang="en-US" dirty="0" smtClean="0">
                <a:sym typeface="Wingdings" panose="05000000000000000000" pitchFamily="2" charset="2"/>
              </a:rPr>
            </a:br>
            <a:r>
              <a:rPr lang="en-US" dirty="0" smtClean="0">
                <a:sym typeface="Wingdings" panose="05000000000000000000" pitchFamily="2" charset="2"/>
              </a:rPr>
              <a:t>long-term supply contracts for marginal exporters (e.g., USA in 2040)</a:t>
            </a:r>
          </a:p>
          <a:p>
            <a:pPr marL="342900" indent="-342900">
              <a:buFont typeface="Wingdings" panose="05000000000000000000" pitchFamily="2" charset="2"/>
              <a:buChar char="§"/>
            </a:pPr>
            <a:endParaRPr lang="en-US" dirty="0" smtClean="0">
              <a:sym typeface="Wingdings" panose="05000000000000000000" pitchFamily="2" charset="2"/>
            </a:endParaRPr>
          </a:p>
        </p:txBody>
      </p:sp>
      <p:sp>
        <p:nvSpPr>
          <p:cNvPr id="4" name="Titel 3"/>
          <p:cNvSpPr>
            <a:spLocks noGrp="1"/>
          </p:cNvSpPr>
          <p:nvPr>
            <p:ph type="title"/>
          </p:nvPr>
        </p:nvSpPr>
        <p:spPr/>
        <p:txBody>
          <a:bodyPr/>
          <a:lstStyle/>
          <a:p>
            <a:r>
              <a:rPr lang="en-US" dirty="0" smtClean="0"/>
              <a:t>Key-Takeaways</a:t>
            </a:r>
            <a:endParaRPr lang="en-US" dirty="0"/>
          </a:p>
        </p:txBody>
      </p:sp>
    </p:spTree>
    <p:extLst>
      <p:ext uri="{BB962C8B-B14F-4D97-AF65-F5344CB8AC3E}">
        <p14:creationId xmlns:p14="http://schemas.microsoft.com/office/powerpoint/2010/main" val="50776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2</a:t>
            </a:fld>
            <a:endParaRPr lang="en-US" dirty="0"/>
          </a:p>
        </p:txBody>
      </p:sp>
      <p:sp>
        <p:nvSpPr>
          <p:cNvPr id="3" name="Inhaltsplatzhalter 2"/>
          <p:cNvSpPr>
            <a:spLocks noGrp="1"/>
          </p:cNvSpPr>
          <p:nvPr>
            <p:ph sz="half" idx="1"/>
          </p:nvPr>
        </p:nvSpPr>
        <p:spPr>
          <a:xfrm>
            <a:off x="362713" y="1594884"/>
            <a:ext cx="10061448" cy="4518071"/>
          </a:xfrm>
        </p:spPr>
        <p:txBody>
          <a:bodyPr>
            <a:normAutofit/>
          </a:bodyPr>
          <a:lstStyle/>
          <a:p>
            <a:r>
              <a:rPr lang="en-US" dirty="0" smtClean="0">
                <a:solidFill>
                  <a:schemeClr val="bg1">
                    <a:lumMod val="50000"/>
                  </a:schemeClr>
                </a:solidFill>
              </a:rPr>
              <a:t>The world is committed to achieving carbon neutrality by mid-century</a:t>
            </a:r>
          </a:p>
          <a:p>
            <a:r>
              <a:rPr lang="en-US" dirty="0" smtClean="0">
                <a:solidFill>
                  <a:schemeClr val="bg1">
                    <a:lumMod val="50000"/>
                  </a:schemeClr>
                </a:solidFill>
              </a:rPr>
              <a:t>Increasing shares of renewable energy in the energy system replace fossil energy sources</a:t>
            </a:r>
          </a:p>
          <a:p>
            <a:r>
              <a:rPr lang="en-US" dirty="0" smtClean="0">
                <a:solidFill>
                  <a:schemeClr val="bg1">
                    <a:lumMod val="50000"/>
                  </a:schemeClr>
                </a:solidFill>
              </a:rPr>
              <a:t>However, the speed on the way and the specific target year in which net zero emissions are emitted vary between regions </a:t>
            </a:r>
          </a:p>
          <a:p>
            <a:pPr lvl="1"/>
            <a:r>
              <a:rPr lang="en-US" dirty="0" smtClean="0">
                <a:solidFill>
                  <a:schemeClr val="bg1">
                    <a:lumMod val="50000"/>
                  </a:schemeClr>
                </a:solidFill>
              </a:rPr>
              <a:t>Europe aims to achieve carbon neutrality in 2050</a:t>
            </a:r>
          </a:p>
          <a:p>
            <a:pPr lvl="1"/>
            <a:r>
              <a:rPr lang="en-US" dirty="0" smtClean="0">
                <a:solidFill>
                  <a:schemeClr val="bg1">
                    <a:lumMod val="50000"/>
                  </a:schemeClr>
                </a:solidFill>
              </a:rPr>
              <a:t>While China has defined 2060 as the target year</a:t>
            </a:r>
          </a:p>
          <a:p>
            <a:r>
              <a:rPr lang="en-US" dirty="0">
                <a:solidFill>
                  <a:schemeClr val="bg1">
                    <a:lumMod val="50000"/>
                  </a:schemeClr>
                </a:solidFill>
              </a:rPr>
              <a:t>Transitional solutions and so-called </a:t>
            </a:r>
            <a:r>
              <a:rPr lang="en-US" b="1" dirty="0">
                <a:solidFill>
                  <a:schemeClr val="bg1">
                    <a:lumMod val="50000"/>
                  </a:schemeClr>
                </a:solidFill>
              </a:rPr>
              <a:t>bridge technologies </a:t>
            </a:r>
            <a:r>
              <a:rPr lang="en-US" dirty="0">
                <a:solidFill>
                  <a:schemeClr val="bg1">
                    <a:lumMod val="50000"/>
                  </a:schemeClr>
                </a:solidFill>
              </a:rPr>
              <a:t>(or bridge fuels) are necessary if renewable energy cannot fully supply the energy system</a:t>
            </a:r>
          </a:p>
          <a:p>
            <a:r>
              <a:rPr lang="en-US" dirty="0">
                <a:solidFill>
                  <a:schemeClr val="bg1">
                    <a:lumMod val="50000"/>
                  </a:schemeClr>
                </a:solidFill>
              </a:rPr>
              <a:t>A pillar of these </a:t>
            </a:r>
            <a:r>
              <a:rPr lang="en-US" dirty="0" smtClean="0">
                <a:solidFill>
                  <a:schemeClr val="bg1">
                    <a:lumMod val="50000"/>
                  </a:schemeClr>
                </a:solidFill>
              </a:rPr>
              <a:t>bridge technologies, namely </a:t>
            </a:r>
            <a:r>
              <a:rPr lang="en-US" b="1" dirty="0" smtClean="0">
                <a:solidFill>
                  <a:schemeClr val="bg1">
                    <a:lumMod val="50000"/>
                  </a:schemeClr>
                </a:solidFill>
              </a:rPr>
              <a:t>liquefied natural gas </a:t>
            </a:r>
            <a:r>
              <a:rPr lang="en-US" b="1" dirty="0">
                <a:solidFill>
                  <a:schemeClr val="bg1">
                    <a:lumMod val="50000"/>
                  </a:schemeClr>
                </a:solidFill>
              </a:rPr>
              <a:t>(LNG)</a:t>
            </a:r>
            <a:r>
              <a:rPr lang="en-US" dirty="0">
                <a:solidFill>
                  <a:schemeClr val="bg1">
                    <a:lumMod val="50000"/>
                  </a:schemeClr>
                </a:solidFill>
              </a:rPr>
              <a:t>, is the subject of this </a:t>
            </a:r>
            <a:r>
              <a:rPr lang="en-US" dirty="0" smtClean="0">
                <a:solidFill>
                  <a:schemeClr val="bg1">
                    <a:lumMod val="50000"/>
                  </a:schemeClr>
                </a:solidFill>
              </a:rPr>
              <a:t>work</a:t>
            </a:r>
          </a:p>
        </p:txBody>
      </p:sp>
      <p:sp>
        <p:nvSpPr>
          <p:cNvPr id="6" name="Titel 5"/>
          <p:cNvSpPr>
            <a:spLocks noGrp="1"/>
          </p:cNvSpPr>
          <p:nvPr>
            <p:ph type="title"/>
          </p:nvPr>
        </p:nvSpPr>
        <p:spPr/>
        <p:txBody>
          <a:bodyPr/>
          <a:lstStyle/>
          <a:p>
            <a:r>
              <a:rPr lang="en-US" dirty="0" smtClean="0"/>
              <a:t>Motivation and Background</a:t>
            </a:r>
            <a:endParaRPr lang="en-US" dirty="0"/>
          </a:p>
        </p:txBody>
      </p:sp>
    </p:spTree>
    <p:extLst>
      <p:ext uri="{BB962C8B-B14F-4D97-AF65-F5344CB8AC3E}">
        <p14:creationId xmlns:p14="http://schemas.microsoft.com/office/powerpoint/2010/main" val="1775304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a:xfrm>
            <a:off x="362712" y="1594884"/>
            <a:ext cx="11646148" cy="4904976"/>
          </a:xfrm>
        </p:spPr>
        <p:txBody>
          <a:bodyPr>
            <a:normAutofit/>
          </a:bodyPr>
          <a:lstStyle/>
          <a:p>
            <a:pPr>
              <a:buFont typeface="Arial" panose="020B0604020202020204" pitchFamily="34" charset="0"/>
              <a:buChar char="•"/>
            </a:pPr>
            <a:r>
              <a:rPr lang="en-US" dirty="0" smtClean="0">
                <a:solidFill>
                  <a:schemeClr val="bg1">
                    <a:lumMod val="50000"/>
                  </a:schemeClr>
                </a:solidFill>
              </a:rPr>
              <a:t>LNG’s role </a:t>
            </a:r>
            <a:r>
              <a:rPr lang="en-US" dirty="0">
                <a:solidFill>
                  <a:schemeClr val="bg1">
                    <a:lumMod val="50000"/>
                  </a:schemeClr>
                </a:solidFill>
              </a:rPr>
              <a:t>has differed significantly among global </a:t>
            </a:r>
            <a:r>
              <a:rPr lang="en-US" dirty="0" smtClean="0">
                <a:solidFill>
                  <a:schemeClr val="bg1">
                    <a:lumMod val="50000"/>
                  </a:schemeClr>
                </a:solidFill>
              </a:rPr>
              <a:t>regions</a:t>
            </a:r>
          </a:p>
          <a:p>
            <a:pPr>
              <a:buFont typeface="Arial" panose="020B0604020202020204" pitchFamily="34" charset="0"/>
              <a:buChar char="•"/>
            </a:pPr>
            <a:r>
              <a:rPr lang="en-US" dirty="0">
                <a:solidFill>
                  <a:schemeClr val="bg1">
                    <a:lumMod val="50000"/>
                  </a:schemeClr>
                </a:solidFill>
              </a:rPr>
              <a:t>Traditionally, the Asian market, particularly the Japanese one, firmly focused on </a:t>
            </a:r>
            <a:r>
              <a:rPr lang="en-US" dirty="0" smtClean="0">
                <a:solidFill>
                  <a:schemeClr val="bg1">
                    <a:lumMod val="50000"/>
                  </a:schemeClr>
                </a:solidFill>
              </a:rPr>
              <a:t>LNG</a:t>
            </a:r>
          </a:p>
          <a:p>
            <a:pPr>
              <a:buFont typeface="Arial" panose="020B0604020202020204" pitchFamily="34" charset="0"/>
              <a:buChar char="•"/>
            </a:pPr>
            <a:r>
              <a:rPr lang="en-US" dirty="0">
                <a:solidFill>
                  <a:schemeClr val="bg1">
                    <a:lumMod val="50000"/>
                  </a:schemeClr>
                </a:solidFill>
              </a:rPr>
              <a:t>Today, as China has become the largest LNG importer worldwide, more than half of China's overall natural gas imports are </a:t>
            </a:r>
            <a:r>
              <a:rPr lang="en-US" dirty="0" smtClean="0">
                <a:solidFill>
                  <a:schemeClr val="bg1">
                    <a:lumMod val="50000"/>
                  </a:schemeClr>
                </a:solidFill>
              </a:rPr>
              <a:t>LNG</a:t>
            </a:r>
          </a:p>
          <a:p>
            <a:pPr>
              <a:buFont typeface="Arial" panose="020B0604020202020204" pitchFamily="34" charset="0"/>
              <a:buChar char="•"/>
            </a:pPr>
            <a:r>
              <a:rPr lang="en-US" dirty="0">
                <a:solidFill>
                  <a:schemeClr val="bg1">
                    <a:lumMod val="50000"/>
                  </a:schemeClr>
                </a:solidFill>
              </a:rPr>
              <a:t>On the contrary, LNG imports to Europe were minor since Europe has been supplied with piped gas in the last decades</a:t>
            </a:r>
            <a:r>
              <a:rPr lang="en-US" dirty="0" smtClean="0">
                <a:solidFill>
                  <a:schemeClr val="bg1">
                    <a:lumMod val="50000"/>
                  </a:schemeClr>
                </a:solidFill>
              </a:rPr>
              <a:t>.</a:t>
            </a:r>
          </a:p>
          <a:p>
            <a:pPr>
              <a:buFont typeface="Arial" panose="020B0604020202020204" pitchFamily="34" charset="0"/>
              <a:buChar char="•"/>
            </a:pPr>
            <a:r>
              <a:rPr lang="en-US" dirty="0" smtClean="0">
                <a:solidFill>
                  <a:schemeClr val="bg1">
                    <a:lumMod val="50000"/>
                  </a:schemeClr>
                </a:solidFill>
              </a:rPr>
              <a:t>Collapse </a:t>
            </a:r>
            <a:r>
              <a:rPr lang="en-US" dirty="0">
                <a:solidFill>
                  <a:schemeClr val="bg1">
                    <a:lumMod val="50000"/>
                  </a:schemeClr>
                </a:solidFill>
              </a:rPr>
              <a:t>of Russian piped gas imports to Europe in 2022 has led to a rethinking of natural gas in </a:t>
            </a:r>
            <a:r>
              <a:rPr lang="en-US" dirty="0" smtClean="0">
                <a:solidFill>
                  <a:schemeClr val="bg1">
                    <a:lumMod val="50000"/>
                  </a:schemeClr>
                </a:solidFill>
              </a:rPr>
              <a:t>Europe</a:t>
            </a:r>
          </a:p>
          <a:p>
            <a:pPr lvl="1">
              <a:buFont typeface="Arial" panose="020B0604020202020204" pitchFamily="34" charset="0"/>
              <a:buChar char="•"/>
            </a:pPr>
            <a:r>
              <a:rPr lang="en-US" dirty="0" smtClean="0">
                <a:solidFill>
                  <a:schemeClr val="bg1">
                    <a:lumMod val="50000"/>
                  </a:schemeClr>
                </a:solidFill>
              </a:rPr>
              <a:t>Measures </a:t>
            </a:r>
            <a:r>
              <a:rPr lang="en-US" dirty="0">
                <a:solidFill>
                  <a:schemeClr val="bg1">
                    <a:lumMod val="50000"/>
                  </a:schemeClr>
                </a:solidFill>
              </a:rPr>
              <a:t>were taken to reduce energy and, thus, gas </a:t>
            </a:r>
            <a:r>
              <a:rPr lang="en-US" dirty="0" smtClean="0">
                <a:solidFill>
                  <a:schemeClr val="bg1">
                    <a:lumMod val="50000"/>
                  </a:schemeClr>
                </a:solidFill>
              </a:rPr>
              <a:t>consumption</a:t>
            </a:r>
          </a:p>
          <a:p>
            <a:pPr lvl="1">
              <a:buFont typeface="Arial" panose="020B0604020202020204" pitchFamily="34" charset="0"/>
              <a:buChar char="•"/>
            </a:pPr>
            <a:r>
              <a:rPr lang="en-US" dirty="0">
                <a:solidFill>
                  <a:schemeClr val="bg1">
                    <a:lumMod val="50000"/>
                  </a:schemeClr>
                </a:solidFill>
              </a:rPr>
              <a:t>On the other hand, Europe had to look for alternatives to replace the lack of imports from </a:t>
            </a:r>
            <a:r>
              <a:rPr lang="en-US" dirty="0" smtClean="0">
                <a:solidFill>
                  <a:schemeClr val="bg1">
                    <a:lumMod val="50000"/>
                  </a:schemeClr>
                </a:solidFill>
              </a:rPr>
              <a:t>Russia</a:t>
            </a:r>
          </a:p>
          <a:p>
            <a:pPr lvl="1">
              <a:buFont typeface="Arial" panose="020B0604020202020204" pitchFamily="34" charset="0"/>
              <a:buChar char="•"/>
            </a:pPr>
            <a:r>
              <a:rPr lang="en-US" dirty="0">
                <a:solidFill>
                  <a:schemeClr val="bg1">
                    <a:lumMod val="50000"/>
                  </a:schemeClr>
                </a:solidFill>
              </a:rPr>
              <a:t>In addition to (limited) increased piped gas imports from Norway and other reactions, the main consequence is that LNG is on Europe's agenda </a:t>
            </a:r>
            <a:r>
              <a:rPr lang="en-US" dirty="0" smtClean="0">
                <a:solidFill>
                  <a:schemeClr val="bg1">
                    <a:lumMod val="50000"/>
                  </a:schemeClr>
                </a:solidFill>
              </a:rPr>
              <a:t>now</a:t>
            </a:r>
          </a:p>
          <a:p>
            <a:pPr marL="342900" indent="-342900">
              <a:buFont typeface="Arial" panose="020B0604020202020204" pitchFamily="34" charset="0"/>
              <a:buChar char="•"/>
            </a:pPr>
            <a:endParaRPr lang="en-US" dirty="0" smtClean="0">
              <a:solidFill>
                <a:schemeClr val="bg1">
                  <a:lumMod val="50000"/>
                </a:schemeClr>
              </a:solidFill>
            </a:endParaRPr>
          </a:p>
        </p:txBody>
      </p:sp>
      <p:sp>
        <p:nvSpPr>
          <p:cNvPr id="7" name="Titel 6"/>
          <p:cNvSpPr>
            <a:spLocks noGrp="1"/>
          </p:cNvSpPr>
          <p:nvPr>
            <p:ph type="title"/>
          </p:nvPr>
        </p:nvSpPr>
        <p:spPr/>
        <p:txBody>
          <a:bodyPr/>
          <a:lstStyle/>
          <a:p>
            <a:r>
              <a:rPr lang="en-US" dirty="0" smtClean="0"/>
              <a:t>The role of LNG in energy systems</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3</a:t>
            </a:fld>
            <a:endParaRPr lang="en-US" dirty="0"/>
          </a:p>
        </p:txBody>
      </p:sp>
    </p:spTree>
    <p:extLst>
      <p:ext uri="{BB962C8B-B14F-4D97-AF65-F5344CB8AC3E}">
        <p14:creationId xmlns:p14="http://schemas.microsoft.com/office/powerpoint/2010/main" val="3906654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a:xfrm>
            <a:off x="362712" y="1594884"/>
            <a:ext cx="11646148" cy="4904976"/>
          </a:xfrm>
        </p:spPr>
        <p:txBody>
          <a:bodyPr>
            <a:normAutofit lnSpcReduction="10000"/>
          </a:bodyPr>
          <a:lstStyle/>
          <a:p>
            <a:r>
              <a:rPr lang="en-US" dirty="0">
                <a:solidFill>
                  <a:schemeClr val="bg1">
                    <a:lumMod val="50000"/>
                  </a:schemeClr>
                </a:solidFill>
              </a:rPr>
              <a:t>That is why </a:t>
            </a:r>
            <a:r>
              <a:rPr lang="en-US" b="1" dirty="0">
                <a:solidFill>
                  <a:schemeClr val="bg1">
                    <a:lumMod val="50000"/>
                  </a:schemeClr>
                </a:solidFill>
              </a:rPr>
              <a:t>Europe</a:t>
            </a:r>
            <a:r>
              <a:rPr lang="en-US" dirty="0">
                <a:solidFill>
                  <a:schemeClr val="bg1">
                    <a:lumMod val="50000"/>
                  </a:schemeClr>
                </a:solidFill>
              </a:rPr>
              <a:t> was willing to pay </a:t>
            </a:r>
            <a:r>
              <a:rPr lang="en-US" b="1" dirty="0">
                <a:solidFill>
                  <a:schemeClr val="bg1">
                    <a:lumMod val="50000"/>
                  </a:schemeClr>
                </a:solidFill>
              </a:rPr>
              <a:t>high prices in 2022</a:t>
            </a:r>
            <a:r>
              <a:rPr lang="en-US" dirty="0">
                <a:solidFill>
                  <a:schemeClr val="bg1">
                    <a:lumMod val="50000"/>
                  </a:schemeClr>
                </a:solidFill>
              </a:rPr>
              <a:t>, facing the risk of not being able to meet all the natural gas demands otherwise</a:t>
            </a:r>
          </a:p>
          <a:p>
            <a:r>
              <a:rPr lang="en-US" dirty="0">
                <a:solidFill>
                  <a:schemeClr val="bg1">
                    <a:lumMod val="50000"/>
                  </a:schemeClr>
                </a:solidFill>
              </a:rPr>
              <a:t>In order to bring the procured quantities of LNG to Europe and the countries, </a:t>
            </a:r>
            <a:r>
              <a:rPr lang="en-US" b="1" dirty="0">
                <a:solidFill>
                  <a:schemeClr val="bg1">
                    <a:lumMod val="50000"/>
                  </a:schemeClr>
                </a:solidFill>
              </a:rPr>
              <a:t>new LNG terminals </a:t>
            </a:r>
            <a:r>
              <a:rPr lang="en-US" dirty="0">
                <a:solidFill>
                  <a:schemeClr val="bg1">
                    <a:lumMod val="50000"/>
                  </a:schemeClr>
                </a:solidFill>
              </a:rPr>
              <a:t>across Europe were also </a:t>
            </a:r>
            <a:r>
              <a:rPr lang="en-US" dirty="0" smtClean="0">
                <a:solidFill>
                  <a:schemeClr val="bg1">
                    <a:lumMod val="50000"/>
                  </a:schemeClr>
                </a:solidFill>
              </a:rPr>
              <a:t>built (e.g., </a:t>
            </a:r>
            <a:r>
              <a:rPr lang="en-US" dirty="0">
                <a:solidFill>
                  <a:schemeClr val="bg1">
                    <a:lumMod val="50000"/>
                  </a:schemeClr>
                </a:solidFill>
              </a:rPr>
              <a:t>Germany, Poland, but also Italy and Greece have already built or are currently in the process to built LNG </a:t>
            </a:r>
            <a:r>
              <a:rPr lang="en-US" dirty="0" smtClean="0">
                <a:solidFill>
                  <a:schemeClr val="bg1">
                    <a:lumMod val="50000"/>
                  </a:schemeClr>
                </a:solidFill>
              </a:rPr>
              <a:t>terminals)</a:t>
            </a:r>
          </a:p>
          <a:p>
            <a:pPr>
              <a:buFont typeface="Arial" panose="020B0604020202020204" pitchFamily="34" charset="0"/>
              <a:buChar char="•"/>
            </a:pPr>
            <a:r>
              <a:rPr lang="en-US" dirty="0">
                <a:solidFill>
                  <a:schemeClr val="bg1">
                    <a:lumMod val="50000"/>
                  </a:schemeClr>
                </a:solidFill>
              </a:rPr>
              <a:t>In view of the above, it can be expected that </a:t>
            </a:r>
            <a:r>
              <a:rPr lang="en-US" b="1" dirty="0">
                <a:solidFill>
                  <a:schemeClr val="bg1">
                    <a:lumMod val="50000"/>
                  </a:schemeClr>
                </a:solidFill>
              </a:rPr>
              <a:t>LNG</a:t>
            </a:r>
            <a:r>
              <a:rPr lang="en-US" dirty="0">
                <a:solidFill>
                  <a:schemeClr val="bg1">
                    <a:lumMod val="50000"/>
                  </a:schemeClr>
                </a:solidFill>
              </a:rPr>
              <a:t> will play an important role in </a:t>
            </a:r>
            <a:r>
              <a:rPr lang="en-US" b="1" dirty="0">
                <a:solidFill>
                  <a:schemeClr val="bg1">
                    <a:lumMod val="50000"/>
                  </a:schemeClr>
                </a:solidFill>
              </a:rPr>
              <a:t>Europe's energy supply </a:t>
            </a:r>
            <a:r>
              <a:rPr lang="en-US" dirty="0">
                <a:solidFill>
                  <a:schemeClr val="bg1">
                    <a:lumMod val="50000"/>
                  </a:schemeClr>
                </a:solidFill>
              </a:rPr>
              <a:t>not only in the crisis mode of 2022, but also in the medium term</a:t>
            </a:r>
            <a:r>
              <a:rPr lang="en-US" dirty="0" smtClean="0">
                <a:solidFill>
                  <a:schemeClr val="bg1">
                    <a:lumMod val="50000"/>
                  </a:schemeClr>
                </a:solidFill>
              </a:rPr>
              <a:t>.</a:t>
            </a:r>
          </a:p>
          <a:p>
            <a:pPr>
              <a:buFont typeface="Arial" panose="020B0604020202020204" pitchFamily="34" charset="0"/>
              <a:buChar char="•"/>
            </a:pPr>
            <a:r>
              <a:rPr lang="en-US" dirty="0">
                <a:solidFill>
                  <a:schemeClr val="bg1">
                    <a:lumMod val="50000"/>
                  </a:schemeClr>
                </a:solidFill>
              </a:rPr>
              <a:t>Although European countries have attempted to negotiate short-term supply contracts for LNG, the investments made in LNG terminals and related transport infrastructure point to </a:t>
            </a:r>
            <a:r>
              <a:rPr lang="en-US" b="1" dirty="0">
                <a:solidFill>
                  <a:schemeClr val="bg1">
                    <a:lumMod val="50000"/>
                  </a:schemeClr>
                </a:solidFill>
              </a:rPr>
              <a:t>longer-term </a:t>
            </a:r>
            <a:r>
              <a:rPr lang="en-US" b="1" dirty="0" smtClean="0">
                <a:solidFill>
                  <a:schemeClr val="bg1">
                    <a:lumMod val="50000"/>
                  </a:schemeClr>
                </a:solidFill>
              </a:rPr>
              <a:t>planning</a:t>
            </a:r>
          </a:p>
          <a:p>
            <a:pPr>
              <a:buFont typeface="Arial" panose="020B0604020202020204" pitchFamily="34" charset="0"/>
              <a:buChar char="•"/>
            </a:pPr>
            <a:r>
              <a:rPr lang="en-US" dirty="0" smtClean="0"/>
              <a:t>(</a:t>
            </a:r>
            <a:r>
              <a:rPr lang="en-US" dirty="0" err="1" smtClean="0"/>
              <a:t>i</a:t>
            </a:r>
            <a:r>
              <a:rPr lang="en-US" dirty="0" smtClean="0"/>
              <a:t>) how </a:t>
            </a:r>
            <a:r>
              <a:rPr lang="en-US" dirty="0"/>
              <a:t>far LNG can contribute to the achievement of European and global climate targets and what quantities will be demanded regionally; </a:t>
            </a:r>
            <a:r>
              <a:rPr lang="en-US" dirty="0" smtClean="0"/>
              <a:t>(ii) </a:t>
            </a:r>
            <a:r>
              <a:rPr lang="en-US" dirty="0"/>
              <a:t>there is also the significant issue of how a market equilibrium for LNG will develop in the medium to long </a:t>
            </a:r>
            <a:r>
              <a:rPr lang="en-US" dirty="0" smtClean="0"/>
              <a:t>term (2022’s </a:t>
            </a:r>
            <a:r>
              <a:rPr lang="en-US" dirty="0"/>
              <a:t>market situation not representative for future market equilibrium)</a:t>
            </a:r>
            <a:endParaRPr lang="en-US" dirty="0" smtClean="0"/>
          </a:p>
        </p:txBody>
      </p:sp>
      <p:sp>
        <p:nvSpPr>
          <p:cNvPr id="7" name="Titel 6"/>
          <p:cNvSpPr>
            <a:spLocks noGrp="1"/>
          </p:cNvSpPr>
          <p:nvPr>
            <p:ph type="title"/>
          </p:nvPr>
        </p:nvSpPr>
        <p:spPr/>
        <p:txBody>
          <a:bodyPr/>
          <a:lstStyle/>
          <a:p>
            <a:r>
              <a:rPr lang="en-US" dirty="0"/>
              <a:t>LNG is essential for Europe‘s energy supply security </a:t>
            </a:r>
            <a:r>
              <a:rPr lang="en-US" sz="2000" dirty="0"/>
              <a:t>(Short-term)</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4</a:t>
            </a:fld>
            <a:endParaRPr lang="en-US" dirty="0"/>
          </a:p>
        </p:txBody>
      </p:sp>
    </p:spTree>
    <p:extLst>
      <p:ext uri="{BB962C8B-B14F-4D97-AF65-F5344CB8AC3E}">
        <p14:creationId xmlns:p14="http://schemas.microsoft.com/office/powerpoint/2010/main" val="2489245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5</a:t>
            </a:fld>
            <a:endParaRPr lang="en-US" dirty="0"/>
          </a:p>
        </p:txBody>
      </p:sp>
      <p:sp>
        <p:nvSpPr>
          <p:cNvPr id="9" name="Inhaltsplatzhalter 8"/>
          <p:cNvSpPr>
            <a:spLocks noGrp="1"/>
          </p:cNvSpPr>
          <p:nvPr>
            <p:ph sz="half" idx="1"/>
          </p:nvPr>
        </p:nvSpPr>
        <p:spPr/>
        <p:txBody>
          <a:bodyPr>
            <a:normAutofit lnSpcReduction="10000"/>
          </a:bodyPr>
          <a:lstStyle/>
          <a:p>
            <a:r>
              <a:rPr lang="en-US" dirty="0" smtClean="0">
                <a:solidFill>
                  <a:schemeClr val="bg1">
                    <a:lumMod val="50000"/>
                  </a:schemeClr>
                </a:solidFill>
              </a:rPr>
              <a:t>Investigating </a:t>
            </a:r>
            <a:r>
              <a:rPr lang="en-US" dirty="0">
                <a:solidFill>
                  <a:schemeClr val="bg1">
                    <a:lumMod val="50000"/>
                  </a:schemeClr>
                </a:solidFill>
              </a:rPr>
              <a:t>the </a:t>
            </a:r>
            <a:r>
              <a:rPr lang="en-US" b="1" dirty="0">
                <a:solidFill>
                  <a:schemeClr val="bg1">
                    <a:lumMod val="50000"/>
                  </a:schemeClr>
                </a:solidFill>
              </a:rPr>
              <a:t>global LNG market equilibrium </a:t>
            </a:r>
            <a:r>
              <a:rPr lang="en-US" dirty="0">
                <a:solidFill>
                  <a:schemeClr val="bg1">
                    <a:lumMod val="50000"/>
                  </a:schemeClr>
                </a:solidFill>
              </a:rPr>
              <a:t>until </a:t>
            </a:r>
            <a:r>
              <a:rPr lang="en-US" dirty="0" smtClean="0">
                <a:solidFill>
                  <a:schemeClr val="bg1">
                    <a:lumMod val="50000"/>
                  </a:schemeClr>
                </a:solidFill>
              </a:rPr>
              <a:t>2040</a:t>
            </a:r>
          </a:p>
          <a:p>
            <a:r>
              <a:rPr lang="en-US" dirty="0">
                <a:solidFill>
                  <a:schemeClr val="bg1">
                    <a:lumMod val="50000"/>
                  </a:schemeClr>
                </a:solidFill>
              </a:rPr>
              <a:t>Thereby, </a:t>
            </a:r>
            <a:r>
              <a:rPr lang="en-US" b="1" dirty="0">
                <a:solidFill>
                  <a:schemeClr val="bg1">
                    <a:lumMod val="50000"/>
                  </a:schemeClr>
                </a:solidFill>
              </a:rPr>
              <a:t>exchanged LNG quantities </a:t>
            </a:r>
            <a:r>
              <a:rPr lang="en-US" dirty="0">
                <a:solidFill>
                  <a:schemeClr val="bg1">
                    <a:lumMod val="50000"/>
                  </a:schemeClr>
                </a:solidFill>
              </a:rPr>
              <a:t>between the most relevant import and export countries to meet expected demands and resulting regional LNG prices are in the foreground of the </a:t>
            </a:r>
            <a:r>
              <a:rPr lang="en-US" dirty="0" smtClean="0">
                <a:solidFill>
                  <a:schemeClr val="bg1">
                    <a:lumMod val="50000"/>
                  </a:schemeClr>
                </a:solidFill>
              </a:rPr>
              <a:t>analysis</a:t>
            </a:r>
          </a:p>
          <a:p>
            <a:r>
              <a:rPr lang="en-US" dirty="0">
                <a:solidFill>
                  <a:schemeClr val="bg1">
                    <a:lumMod val="50000"/>
                  </a:schemeClr>
                </a:solidFill>
              </a:rPr>
              <a:t>We focus on the </a:t>
            </a:r>
            <a:r>
              <a:rPr lang="en-US" b="1" dirty="0">
                <a:solidFill>
                  <a:schemeClr val="bg1">
                    <a:lumMod val="50000"/>
                  </a:schemeClr>
                </a:solidFill>
              </a:rPr>
              <a:t>European market </a:t>
            </a:r>
            <a:r>
              <a:rPr lang="en-US" dirty="0">
                <a:solidFill>
                  <a:schemeClr val="bg1">
                    <a:lumMod val="50000"/>
                  </a:schemeClr>
                </a:solidFill>
              </a:rPr>
              <a:t>and its most relevant export countries to cover Europe's demand until </a:t>
            </a:r>
            <a:r>
              <a:rPr lang="en-US" dirty="0" smtClean="0">
                <a:solidFill>
                  <a:schemeClr val="bg1">
                    <a:lumMod val="50000"/>
                  </a:schemeClr>
                </a:solidFill>
              </a:rPr>
              <a:t>2040</a:t>
            </a:r>
          </a:p>
          <a:p>
            <a:r>
              <a:rPr lang="en-US" dirty="0">
                <a:solidFill>
                  <a:schemeClr val="bg1">
                    <a:lumMod val="50000"/>
                  </a:schemeClr>
                </a:solidFill>
              </a:rPr>
              <a:t>The analysis furthermore allows </a:t>
            </a:r>
            <a:r>
              <a:rPr lang="en-US" b="1" dirty="0">
                <a:solidFill>
                  <a:schemeClr val="bg1">
                    <a:lumMod val="50000"/>
                  </a:schemeClr>
                </a:solidFill>
              </a:rPr>
              <a:t>estimating future LNG price</a:t>
            </a:r>
            <a:r>
              <a:rPr lang="en-US" dirty="0">
                <a:solidFill>
                  <a:schemeClr val="bg1">
                    <a:lumMod val="50000"/>
                  </a:schemeClr>
                </a:solidFill>
              </a:rPr>
              <a:t> </a:t>
            </a:r>
            <a:r>
              <a:rPr lang="en-US" dirty="0" smtClean="0">
                <a:solidFill>
                  <a:schemeClr val="bg1">
                    <a:lumMod val="50000"/>
                  </a:schemeClr>
                </a:solidFill>
              </a:rPr>
              <a:t>developments </a:t>
            </a:r>
            <a:r>
              <a:rPr lang="en-US" dirty="0">
                <a:solidFill>
                  <a:schemeClr val="bg1">
                    <a:lumMod val="50000"/>
                  </a:schemeClr>
                </a:solidFill>
              </a:rPr>
              <a:t>until </a:t>
            </a:r>
            <a:r>
              <a:rPr lang="en-US" dirty="0" smtClean="0">
                <a:solidFill>
                  <a:schemeClr val="bg1">
                    <a:lumMod val="50000"/>
                  </a:schemeClr>
                </a:solidFill>
              </a:rPr>
              <a:t>2040</a:t>
            </a:r>
          </a:p>
          <a:p>
            <a:pPr lvl="1"/>
            <a:r>
              <a:rPr lang="en-US" dirty="0" smtClean="0">
                <a:solidFill>
                  <a:schemeClr val="bg1">
                    <a:lumMod val="50000"/>
                  </a:schemeClr>
                </a:solidFill>
              </a:rPr>
              <a:t>LNG </a:t>
            </a:r>
            <a:r>
              <a:rPr lang="en-US" dirty="0">
                <a:solidFill>
                  <a:schemeClr val="bg1">
                    <a:lumMod val="50000"/>
                  </a:schemeClr>
                </a:solidFill>
              </a:rPr>
              <a:t>prices are often needed for modeling energy systems and are, in those predominantly, an exogenous input parameter</a:t>
            </a:r>
            <a:r>
              <a:rPr lang="en-US" dirty="0" smtClean="0">
                <a:solidFill>
                  <a:schemeClr val="bg1">
                    <a:lumMod val="50000"/>
                  </a:schemeClr>
                </a:solidFill>
              </a:rPr>
              <a:t>.</a:t>
            </a:r>
          </a:p>
          <a:p>
            <a:pPr lvl="1"/>
            <a:r>
              <a:rPr lang="en-US" dirty="0" smtClean="0">
                <a:solidFill>
                  <a:schemeClr val="bg1">
                    <a:lumMod val="50000"/>
                  </a:schemeClr>
                </a:solidFill>
              </a:rPr>
              <a:t>Present </a:t>
            </a:r>
            <a:r>
              <a:rPr lang="en-US" dirty="0">
                <a:solidFill>
                  <a:schemeClr val="bg1">
                    <a:lumMod val="50000"/>
                  </a:schemeClr>
                </a:solidFill>
              </a:rPr>
              <a:t>values for LNG price trends, especially for those in Europe </a:t>
            </a:r>
            <a:r>
              <a:rPr lang="en-US" dirty="0" smtClean="0">
                <a:solidFill>
                  <a:schemeClr val="bg1">
                    <a:lumMod val="50000"/>
                  </a:schemeClr>
                </a:solidFill>
              </a:rPr>
              <a:t>considering the </a:t>
            </a:r>
            <a:r>
              <a:rPr lang="en-US" dirty="0">
                <a:solidFill>
                  <a:schemeClr val="bg1">
                    <a:lumMod val="50000"/>
                  </a:schemeClr>
                </a:solidFill>
              </a:rPr>
              <a:t>absence of Russian pipeline gas, may therefore be of great importance for future work of the scientific community analyzing the trajectory of </a:t>
            </a:r>
            <a:r>
              <a:rPr lang="en-US" dirty="0" smtClean="0">
                <a:solidFill>
                  <a:schemeClr val="bg1">
                    <a:lumMod val="50000"/>
                  </a:schemeClr>
                </a:solidFill>
              </a:rPr>
              <a:t>Europe toward </a:t>
            </a:r>
            <a:r>
              <a:rPr lang="en-US" dirty="0">
                <a:solidFill>
                  <a:schemeClr val="bg1">
                    <a:lumMod val="50000"/>
                  </a:schemeClr>
                </a:solidFill>
              </a:rPr>
              <a:t>carbon neutrality.</a:t>
            </a:r>
            <a:endParaRPr lang="en-US" dirty="0" smtClean="0">
              <a:solidFill>
                <a:schemeClr val="bg1">
                  <a:lumMod val="50000"/>
                </a:schemeClr>
              </a:solidFill>
            </a:endParaRPr>
          </a:p>
        </p:txBody>
      </p:sp>
      <p:sp>
        <p:nvSpPr>
          <p:cNvPr id="8" name="Titel 7"/>
          <p:cNvSpPr>
            <a:spLocks noGrp="1"/>
          </p:cNvSpPr>
          <p:nvPr>
            <p:ph type="title"/>
          </p:nvPr>
        </p:nvSpPr>
        <p:spPr/>
        <p:txBody>
          <a:bodyPr>
            <a:normAutofit/>
          </a:bodyPr>
          <a:lstStyle/>
          <a:p>
            <a:r>
              <a:rPr lang="en-US" dirty="0" smtClean="0"/>
              <a:t>Core objective</a:t>
            </a:r>
            <a:endParaRPr lang="en-US" sz="2000" dirty="0"/>
          </a:p>
        </p:txBody>
      </p:sp>
    </p:spTree>
    <p:extLst>
      <p:ext uri="{BB962C8B-B14F-4D97-AF65-F5344CB8AC3E}">
        <p14:creationId xmlns:p14="http://schemas.microsoft.com/office/powerpoint/2010/main" val="91247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6</a:t>
            </a:fld>
            <a:endParaRPr lang="en-US" dirty="0"/>
          </a:p>
        </p:txBody>
      </p:sp>
      <p:sp>
        <p:nvSpPr>
          <p:cNvPr id="9" name="Inhaltsplatzhalter 8"/>
          <p:cNvSpPr>
            <a:spLocks noGrp="1"/>
          </p:cNvSpPr>
          <p:nvPr>
            <p:ph sz="half" idx="1"/>
          </p:nvPr>
        </p:nvSpPr>
        <p:spPr/>
        <p:txBody>
          <a:bodyPr>
            <a:normAutofit/>
          </a:bodyPr>
          <a:lstStyle/>
          <a:p>
            <a:r>
              <a:rPr lang="en-US" dirty="0" smtClean="0">
                <a:solidFill>
                  <a:schemeClr val="bg1">
                    <a:lumMod val="50000"/>
                  </a:schemeClr>
                </a:solidFill>
              </a:rPr>
              <a:t>Development of a linear optimization model</a:t>
            </a:r>
          </a:p>
          <a:p>
            <a:r>
              <a:rPr lang="en-US" dirty="0">
                <a:solidFill>
                  <a:schemeClr val="bg1">
                    <a:lumMod val="50000"/>
                  </a:schemeClr>
                </a:solidFill>
              </a:rPr>
              <a:t>The objective function is to minimize the total LNG import costs (i.e., the sum of all import countries) while fulfilling all importer's exogenously predefined LNG </a:t>
            </a:r>
            <a:r>
              <a:rPr lang="en-US" dirty="0" smtClean="0">
                <a:solidFill>
                  <a:schemeClr val="bg1">
                    <a:lumMod val="50000"/>
                  </a:schemeClr>
                </a:solidFill>
              </a:rPr>
              <a:t>demands</a:t>
            </a:r>
          </a:p>
          <a:p>
            <a:r>
              <a:rPr lang="en-US" dirty="0">
                <a:solidFill>
                  <a:schemeClr val="bg1">
                    <a:lumMod val="50000"/>
                  </a:schemeClr>
                </a:solidFill>
              </a:rPr>
              <a:t>Import and export countries are represented by nodes in the </a:t>
            </a:r>
            <a:r>
              <a:rPr lang="en-US" dirty="0" smtClean="0">
                <a:solidFill>
                  <a:schemeClr val="bg1">
                    <a:lumMod val="50000"/>
                  </a:schemeClr>
                </a:solidFill>
              </a:rPr>
              <a:t>model</a:t>
            </a:r>
          </a:p>
          <a:p>
            <a:r>
              <a:rPr lang="en-US" dirty="0">
                <a:solidFill>
                  <a:schemeClr val="bg1">
                    <a:lumMod val="50000"/>
                  </a:schemeClr>
                </a:solidFill>
              </a:rPr>
              <a:t>Optimality of the model finds, among others, optimal LNG flows from each export to each import </a:t>
            </a:r>
            <a:r>
              <a:rPr lang="en-US" dirty="0" smtClean="0">
                <a:solidFill>
                  <a:schemeClr val="bg1">
                    <a:lumMod val="50000"/>
                  </a:schemeClr>
                </a:solidFill>
              </a:rPr>
              <a:t>country</a:t>
            </a:r>
          </a:p>
          <a:p>
            <a:r>
              <a:rPr lang="en-US" dirty="0">
                <a:solidFill>
                  <a:schemeClr val="bg1">
                    <a:lumMod val="50000"/>
                  </a:schemeClr>
                </a:solidFill>
              </a:rPr>
              <a:t>Input parameters encompass LNG import volumes (i.e., demands) with a monthly or yearly resolution, LNG export capacities, and LNG break-even </a:t>
            </a:r>
            <a:r>
              <a:rPr lang="en-US" dirty="0" smtClean="0">
                <a:solidFill>
                  <a:schemeClr val="bg1">
                    <a:lumMod val="50000"/>
                  </a:schemeClr>
                </a:solidFill>
              </a:rPr>
              <a:t>prices</a:t>
            </a:r>
          </a:p>
          <a:p>
            <a:r>
              <a:rPr lang="en-US" dirty="0">
                <a:solidFill>
                  <a:schemeClr val="bg1">
                    <a:lumMod val="50000"/>
                  </a:schemeClr>
                </a:solidFill>
              </a:rPr>
              <a:t>Additionally, spatial and further techno-economic data is used to calculate LNG transportation between each export and each import </a:t>
            </a:r>
            <a:r>
              <a:rPr lang="en-US" dirty="0" smtClean="0">
                <a:solidFill>
                  <a:schemeClr val="bg1">
                    <a:lumMod val="50000"/>
                  </a:schemeClr>
                </a:solidFill>
              </a:rPr>
              <a:t>country</a:t>
            </a:r>
          </a:p>
        </p:txBody>
      </p:sp>
      <p:sp>
        <p:nvSpPr>
          <p:cNvPr id="8" name="Titel 7"/>
          <p:cNvSpPr>
            <a:spLocks noGrp="1"/>
          </p:cNvSpPr>
          <p:nvPr>
            <p:ph type="title"/>
          </p:nvPr>
        </p:nvSpPr>
        <p:spPr/>
        <p:txBody>
          <a:bodyPr>
            <a:normAutofit/>
          </a:bodyPr>
          <a:lstStyle/>
          <a:p>
            <a:r>
              <a:rPr lang="en-US" dirty="0" smtClean="0"/>
              <a:t>Methodology</a:t>
            </a:r>
            <a:endParaRPr lang="en-US" sz="2000" dirty="0"/>
          </a:p>
        </p:txBody>
      </p:sp>
    </p:spTree>
    <p:extLst>
      <p:ext uri="{BB962C8B-B14F-4D97-AF65-F5344CB8AC3E}">
        <p14:creationId xmlns:p14="http://schemas.microsoft.com/office/powerpoint/2010/main" val="268754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7</a:t>
            </a:fld>
            <a:endParaRPr lang="en-US" dirty="0"/>
          </a:p>
        </p:txBody>
      </p:sp>
      <mc:AlternateContent xmlns:mc="http://schemas.openxmlformats.org/markup-compatibility/2006" xmlns:a14="http://schemas.microsoft.com/office/drawing/2010/main">
        <mc:Choice Requires="a14">
          <p:sp>
            <p:nvSpPr>
              <p:cNvPr id="9" name="Inhaltsplatzhalter 8"/>
              <p:cNvSpPr>
                <a:spLocks noGrp="1"/>
              </p:cNvSpPr>
              <p:nvPr>
                <p:ph sz="half" idx="1"/>
              </p:nvPr>
            </p:nvSpPr>
            <p:spPr>
              <a:xfrm>
                <a:off x="362712" y="1594884"/>
                <a:ext cx="10591185" cy="4599632"/>
              </a:xfrm>
            </p:spPr>
            <p:txBody>
              <a:bodyPr>
                <a:normAutofit/>
              </a:bodyPr>
              <a:lstStyle/>
              <a:p>
                <a:r>
                  <a:rPr lang="en-US" dirty="0" smtClean="0">
                    <a:solidFill>
                      <a:schemeClr val="bg1">
                        <a:lumMod val="50000"/>
                      </a:schemeClr>
                    </a:solidFill>
                  </a:rPr>
                  <a:t>Minimizing total system cost: </a:t>
                </a:r>
                <a14:m>
                  <m:oMath xmlns:m="http://schemas.openxmlformats.org/officeDocument/2006/math">
                    <m:func>
                      <m:funcPr>
                        <m:ctrlPr>
                          <a:rPr lang="en-US" i="1" smtClean="0">
                            <a:solidFill>
                              <a:schemeClr val="bg1">
                                <a:lumMod val="50000"/>
                              </a:schemeClr>
                            </a:solidFill>
                            <a:latin typeface="Cambria Math" panose="02040503050406030204" pitchFamily="18" charset="0"/>
                          </a:rPr>
                        </m:ctrlPr>
                      </m:funcPr>
                      <m:fName>
                        <m:limLow>
                          <m:limLowPr>
                            <m:ctrlPr>
                              <a:rPr lang="en-US" i="1" smtClean="0">
                                <a:solidFill>
                                  <a:schemeClr val="bg1">
                                    <a:lumMod val="50000"/>
                                  </a:schemeClr>
                                </a:solidFill>
                                <a:latin typeface="Cambria Math" panose="02040503050406030204" pitchFamily="18" charset="0"/>
                              </a:rPr>
                            </m:ctrlPr>
                          </m:limLowPr>
                          <m:e>
                            <m:r>
                              <m:rPr>
                                <m:sty m:val="p"/>
                              </m:rPr>
                              <a:rPr lang="en-US" i="0" smtClean="0">
                                <a:solidFill>
                                  <a:schemeClr val="bg1">
                                    <a:lumMod val="50000"/>
                                  </a:schemeClr>
                                </a:solidFill>
                                <a:latin typeface="Cambria Math" panose="02040503050406030204" pitchFamily="18" charset="0"/>
                              </a:rPr>
                              <m:t>min</m:t>
                            </m:r>
                          </m:e>
                          <m:lim>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lim>
                        </m:limLow>
                      </m:fName>
                      <m:e>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𝑒</m:t>
                            </m:r>
                          </m:sub>
                          <m:sup/>
                          <m:e>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𝑖</m:t>
                                </m:r>
                              </m:sub>
                              <m:sup/>
                              <m:e>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e>
                            </m:nary>
                          </m:e>
                        </m:nary>
                      </m:e>
                    </m:func>
                  </m:oMath>
                </a14:m>
                <a:endParaRPr lang="de-AT" dirty="0" smtClean="0">
                  <a:solidFill>
                    <a:schemeClr val="bg1">
                      <a:lumMod val="50000"/>
                    </a:schemeClr>
                  </a:solidFill>
                </a:endParaRPr>
              </a:p>
              <a:p>
                <a14:m>
                  <m:oMath xmlns:m="http://schemas.openxmlformats.org/officeDocument/2006/math">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oMath>
                </a14:m>
                <a:r>
                  <a:rPr lang="en-US" dirty="0" smtClean="0">
                    <a:solidFill>
                      <a:schemeClr val="bg1">
                        <a:lumMod val="50000"/>
                      </a:schemeClr>
                    </a:solidFill>
                  </a:rPr>
                  <a:t> Delivery </a:t>
                </a:r>
                <a:r>
                  <a:rPr lang="en-US" dirty="0">
                    <a:solidFill>
                      <a:schemeClr val="bg1">
                        <a:lumMod val="50000"/>
                      </a:schemeClr>
                    </a:solidFill>
                  </a:rPr>
                  <a:t>ex ship </a:t>
                </a:r>
                <a:r>
                  <a:rPr lang="en-US" dirty="0" smtClean="0">
                    <a:solidFill>
                      <a:schemeClr val="bg1">
                        <a:lumMod val="50000"/>
                      </a:schemeClr>
                    </a:solidFill>
                  </a:rPr>
                  <a:t>price: price </a:t>
                </a:r>
                <a:r>
                  <a:rPr lang="en-US" dirty="0">
                    <a:solidFill>
                      <a:schemeClr val="bg1">
                        <a:lumMod val="50000"/>
                      </a:schemeClr>
                    </a:solidFill>
                  </a:rPr>
                  <a:t>of delivered </a:t>
                </a:r>
                <a:r>
                  <a:rPr lang="en-US" dirty="0" err="1" smtClean="0">
                    <a:solidFill>
                      <a:schemeClr val="bg1">
                        <a:lumMod val="50000"/>
                      </a:schemeClr>
                    </a:solidFill>
                  </a:rPr>
                  <a:t>mmBTU</a:t>
                </a:r>
                <a:r>
                  <a:rPr lang="en-US" dirty="0" smtClean="0">
                    <a:solidFill>
                      <a:schemeClr val="bg1">
                        <a:lumMod val="50000"/>
                      </a:schemeClr>
                    </a:solidFill>
                  </a:rPr>
                  <a:t> of LNG</a:t>
                </a:r>
                <a:br>
                  <a:rPr lang="en-US" dirty="0" smtClean="0">
                    <a:solidFill>
                      <a:schemeClr val="bg1">
                        <a:lumMod val="50000"/>
                      </a:schemeClr>
                    </a:solidFill>
                  </a:rPr>
                </a:br>
                <a:r>
                  <a:rPr lang="en-US" dirty="0" smtClean="0">
                    <a:solidFill>
                      <a:schemeClr val="bg1">
                        <a:lumMod val="50000"/>
                      </a:schemeClr>
                    </a:solidFill>
                  </a:rPr>
                  <a:t>from exporter </a:t>
                </a:r>
                <a14:m>
                  <m:oMath xmlns:m="http://schemas.openxmlformats.org/officeDocument/2006/math">
                    <m:r>
                      <a:rPr lang="de-AT" b="0" i="1" smtClean="0">
                        <a:solidFill>
                          <a:schemeClr val="bg1">
                            <a:lumMod val="50000"/>
                          </a:schemeClr>
                        </a:solidFill>
                        <a:latin typeface="Cambria Math" panose="02040503050406030204" pitchFamily="18" charset="0"/>
                      </a:rPr>
                      <m:t>𝑒</m:t>
                    </m:r>
                  </m:oMath>
                </a14:m>
                <a:r>
                  <a:rPr lang="en-US" dirty="0" smtClean="0">
                    <a:solidFill>
                      <a:schemeClr val="bg1">
                        <a:lumMod val="50000"/>
                      </a:schemeClr>
                    </a:solidFill>
                  </a:rPr>
                  <a:t> at </a:t>
                </a:r>
                <a:r>
                  <a:rPr lang="en-US" dirty="0">
                    <a:solidFill>
                      <a:schemeClr val="bg1">
                        <a:lumMod val="50000"/>
                      </a:schemeClr>
                    </a:solidFill>
                  </a:rPr>
                  <a:t>the </a:t>
                </a:r>
                <a:r>
                  <a:rPr lang="en-US" dirty="0" smtClean="0">
                    <a:solidFill>
                      <a:schemeClr val="bg1">
                        <a:lumMod val="50000"/>
                      </a:schemeClr>
                    </a:solidFill>
                  </a:rPr>
                  <a:t>importer </a:t>
                </a:r>
                <a14:m>
                  <m:oMath xmlns:m="http://schemas.openxmlformats.org/officeDocument/2006/math">
                    <m:r>
                      <a:rPr lang="de-AT" b="0" i="1" smtClean="0">
                        <a:solidFill>
                          <a:schemeClr val="bg1">
                            <a:lumMod val="50000"/>
                          </a:schemeClr>
                        </a:solidFill>
                        <a:latin typeface="Cambria Math" panose="02040503050406030204" pitchFamily="18" charset="0"/>
                      </a:rPr>
                      <m:t>𝑖</m:t>
                    </m:r>
                  </m:oMath>
                </a14:m>
                <a:r>
                  <a:rPr lang="en-US" baseline="30000" dirty="0" smtClean="0">
                    <a:solidFill>
                      <a:schemeClr val="bg1">
                        <a:lumMod val="50000"/>
                      </a:schemeClr>
                    </a:solidFill>
                  </a:rPr>
                  <a:t>1</a:t>
                </a:r>
              </a:p>
              <a:p>
                <a14:m>
                  <m:oMath xmlns:m="http://schemas.openxmlformats.org/officeDocument/2006/math">
                    <m:sSub>
                      <m:sSubPr>
                        <m:ctrlPr>
                          <a:rPr lang="en-US" i="1">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de-AT" i="1">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Volume </a:t>
                </a:r>
                <a:r>
                  <a:rPr lang="en-US" dirty="0">
                    <a:solidFill>
                      <a:schemeClr val="bg1">
                        <a:lumMod val="50000"/>
                      </a:schemeClr>
                    </a:solidFill>
                  </a:rPr>
                  <a:t>of shipped LNG from exporter</a:t>
                </a:r>
                <a:r>
                  <a:rPr lang="de-AT" dirty="0">
                    <a:solidFill>
                      <a:schemeClr val="bg1">
                        <a:lumMod val="50000"/>
                      </a:schemeClr>
                    </a:solidFill>
                  </a:rPr>
                  <a:t> </a:t>
                </a:r>
                <a14:m>
                  <m:oMath xmlns:m="http://schemas.openxmlformats.org/officeDocument/2006/math">
                    <m:r>
                      <a:rPr lang="de-AT" i="1">
                        <a:solidFill>
                          <a:schemeClr val="bg1">
                            <a:lumMod val="50000"/>
                          </a:schemeClr>
                        </a:solidFill>
                        <a:latin typeface="Cambria Math" panose="02040503050406030204" pitchFamily="18" charset="0"/>
                      </a:rPr>
                      <m:t>𝑒</m:t>
                    </m:r>
                  </m:oMath>
                </a14:m>
                <a:r>
                  <a:rPr lang="en-US" dirty="0">
                    <a:solidFill>
                      <a:schemeClr val="bg1">
                        <a:lumMod val="50000"/>
                      </a:schemeClr>
                    </a:solidFill>
                  </a:rPr>
                  <a:t> to </a:t>
                </a:r>
                <a:r>
                  <a:rPr lang="en-US" dirty="0" smtClean="0">
                    <a:solidFill>
                      <a:schemeClr val="bg1">
                        <a:lumMod val="50000"/>
                      </a:schemeClr>
                    </a:solidFill>
                  </a:rPr>
                  <a:t>importer</a:t>
                </a:r>
                <a:r>
                  <a:rPr lang="de-AT" dirty="0" smtClean="0">
                    <a:solidFill>
                      <a:schemeClr val="bg1">
                        <a:lumMod val="50000"/>
                      </a:schemeClr>
                    </a:solidFill>
                  </a:rPr>
                  <a:t> </a:t>
                </a:r>
                <a14:m>
                  <m:oMath xmlns:m="http://schemas.openxmlformats.org/officeDocument/2006/math">
                    <m:r>
                      <a:rPr lang="de-AT" i="1">
                        <a:solidFill>
                          <a:schemeClr val="bg1">
                            <a:lumMod val="50000"/>
                          </a:schemeClr>
                        </a:solidFill>
                        <a:latin typeface="Cambria Math" panose="02040503050406030204" pitchFamily="18" charset="0"/>
                      </a:rPr>
                      <m:t>𝑖</m:t>
                    </m:r>
                  </m:oMath>
                </a14:m>
                <a:endParaRPr lang="en-US" dirty="0" smtClean="0">
                  <a:solidFill>
                    <a:schemeClr val="bg1">
                      <a:lumMod val="50000"/>
                    </a:schemeClr>
                  </a:solidFill>
                </a:endParaRPr>
              </a:p>
              <a:p>
                <a14:m>
                  <m:oMath xmlns:m="http://schemas.openxmlformats.org/officeDocument/2006/math">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𝐵𝑟𝑒𝑎𝑘</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𝐸𝑣𝑒𝑛</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𝑃𝑟𝑖𝑐𝑒</m:t>
                        </m:r>
                      </m:e>
                      <m:sub>
                        <m:r>
                          <a:rPr lang="de-AT" b="0" i="1" smtClean="0">
                            <a:solidFill>
                              <a:schemeClr val="bg1">
                                <a:lumMod val="50000"/>
                              </a:schemeClr>
                            </a:solidFill>
                            <a:latin typeface="Cambria Math" panose="02040503050406030204" pitchFamily="18" charset="0"/>
                          </a:rPr>
                          <m:t>𝑒</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𝑇𝑟𝑎𝑛𝑠𝑝𝑜𝑟𝑡</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𝐶𝑜𝑠𝑡</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oMath>
                </a14:m>
                <a:endParaRPr lang="en-US" dirty="0" smtClean="0">
                  <a:solidFill>
                    <a:schemeClr val="bg1">
                      <a:lumMod val="50000"/>
                    </a:schemeClr>
                  </a:solidFill>
                </a:endParaRPr>
              </a:p>
              <a:p>
                <a14:m>
                  <m:oMath xmlns:m="http://schemas.openxmlformats.org/officeDocument/2006/math">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𝑖</m:t>
                        </m:r>
                      </m:sub>
                      <m:sup/>
                      <m:e>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en-US"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i="1" smtClean="0">
                                <a:solidFill>
                                  <a:schemeClr val="bg1">
                                    <a:lumMod val="50000"/>
                                  </a:schemeClr>
                                </a:solidFill>
                                <a:latin typeface="Cambria Math" panose="02040503050406030204" pitchFamily="18" charset="0"/>
                                <a:ea typeface="Cambria Math" panose="02040503050406030204" pitchFamily="18" charset="0"/>
                              </a:rPr>
                            </m:ctrlPr>
                          </m:sSubPr>
                          <m:e>
                            <m:r>
                              <a:rPr lang="de-AT" b="0" i="1" smtClean="0">
                                <a:solidFill>
                                  <a:schemeClr val="bg1">
                                    <a:lumMod val="50000"/>
                                  </a:schemeClr>
                                </a:solidFill>
                                <a:latin typeface="Cambria Math" panose="02040503050406030204" pitchFamily="18" charset="0"/>
                                <a:ea typeface="Cambria Math" panose="02040503050406030204" pitchFamily="18" charset="0"/>
                              </a:rPr>
                              <m:t>𝐸𝑥𝑝𝑜𝑟𝑡</m:t>
                            </m:r>
                            <m:r>
                              <a:rPr lang="de-AT" b="0" i="1" smtClean="0">
                                <a:solidFill>
                                  <a:schemeClr val="bg1">
                                    <a:lumMod val="50000"/>
                                  </a:schemeClr>
                                </a:solidFill>
                                <a:latin typeface="Cambria Math" panose="02040503050406030204" pitchFamily="18" charset="0"/>
                                <a:ea typeface="Cambria Math" panose="02040503050406030204" pitchFamily="18" charset="0"/>
                              </a:rPr>
                              <m:t> </m:t>
                            </m:r>
                            <m:r>
                              <a:rPr lang="de-AT" b="0" i="1" smtClean="0">
                                <a:solidFill>
                                  <a:schemeClr val="bg1">
                                    <a:lumMod val="50000"/>
                                  </a:schemeClr>
                                </a:solidFill>
                                <a:latin typeface="Cambria Math" panose="02040503050406030204" pitchFamily="18" charset="0"/>
                                <a:ea typeface="Cambria Math" panose="02040503050406030204" pitchFamily="18" charset="0"/>
                              </a:rPr>
                              <m:t>𝐶𝑎𝑝𝑎𝑐𝑖𝑡𝑦</m:t>
                            </m:r>
                          </m:e>
                          <m:sub>
                            <m:r>
                              <a:rPr lang="de-AT" b="0" i="1" smtClean="0">
                                <a:solidFill>
                                  <a:schemeClr val="bg1">
                                    <a:lumMod val="50000"/>
                                  </a:schemeClr>
                                </a:solidFill>
                                <a:latin typeface="Cambria Math" panose="02040503050406030204" pitchFamily="18" charset="0"/>
                                <a:ea typeface="Cambria Math" panose="02040503050406030204" pitchFamily="18" charset="0"/>
                              </a:rPr>
                              <m:t>𝑒</m:t>
                            </m:r>
                          </m:sub>
                        </m:sSub>
                      </m:e>
                    </m:nary>
                    <m:r>
                      <a:rPr lang="de-AT" b="0" i="0" smtClean="0">
                        <a:solidFill>
                          <a:schemeClr val="bg1">
                            <a:lumMod val="50000"/>
                          </a:schemeClr>
                        </a:solidFill>
                        <a:latin typeface="Cambria Math" panose="02040503050406030204" pitchFamily="18" charset="0"/>
                      </a:rPr>
                      <m:t>…</m:t>
                    </m:r>
                  </m:oMath>
                </a14:m>
                <a:r>
                  <a:rPr lang="en-US" dirty="0" smtClean="0">
                    <a:solidFill>
                      <a:schemeClr val="bg1">
                        <a:lumMod val="50000"/>
                      </a:schemeClr>
                    </a:solidFill>
                  </a:rPr>
                  <a:t> Exporter’s capacity</a:t>
                </a:r>
              </a:p>
              <a:p>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a:rPr lang="de-AT" b="0" i="1" smtClean="0">
                            <a:solidFill>
                              <a:schemeClr val="bg1">
                                <a:lumMod val="50000"/>
                              </a:schemeClr>
                            </a:solidFill>
                            <a:latin typeface="Cambria Math" panose="02040503050406030204" pitchFamily="18" charset="0"/>
                          </a:rPr>
                          <m:t>𝑒</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de-AT" b="0" i="1" smtClean="0">
                                <a:solidFill>
                                  <a:schemeClr val="bg1">
                                    <a:lumMod val="50000"/>
                                  </a:schemeClr>
                                </a:solidFill>
                                <a:latin typeface="Cambria Math" panose="02040503050406030204" pitchFamily="18" charset="0"/>
                                <a:ea typeface="Cambria Math" panose="02040503050406030204" pitchFamily="18" charset="0"/>
                              </a:rPr>
                              <m:t>𝐼𝑚𝑝𝑜𝑟𝑡</m:t>
                            </m:r>
                          </m:e>
                          <m:sub>
                            <m:r>
                              <a:rPr lang="de-AT" b="0" i="1" smtClean="0">
                                <a:solidFill>
                                  <a:schemeClr val="bg1">
                                    <a:lumMod val="50000"/>
                                  </a:schemeClr>
                                </a:solidFill>
                                <a:latin typeface="Cambria Math" panose="02040503050406030204" pitchFamily="18" charset="0"/>
                                <a:ea typeface="Cambria Math" panose="02040503050406030204" pitchFamily="18" charset="0"/>
                              </a:rPr>
                              <m:t>𝑖</m:t>
                            </m:r>
                          </m:sub>
                        </m:sSub>
                      </m:e>
                    </m:nary>
                    <m:r>
                      <a:rPr lang="de-AT">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Importer’s quantity</a:t>
                </a:r>
              </a:p>
              <a:p>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a:rPr lang="de-AT" b="0" i="1" smtClean="0">
                            <a:solidFill>
                              <a:schemeClr val="bg1">
                                <a:lumMod val="50000"/>
                              </a:schemeClr>
                            </a:solidFill>
                            <a:latin typeface="Cambria Math" panose="02040503050406030204" pitchFamily="18" charset="0"/>
                          </a:rPr>
                          <m:t>𝑒</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en-US" i="1">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f>
                              <m:fPr>
                                <m:ctrlPr>
                                  <a:rPr lang="en-US" i="1" smtClean="0">
                                    <a:solidFill>
                                      <a:schemeClr val="bg1">
                                        <a:lumMod val="50000"/>
                                      </a:schemeClr>
                                    </a:solidFill>
                                    <a:latin typeface="Cambria Math" panose="02040503050406030204" pitchFamily="18" charset="0"/>
                                    <a:ea typeface="Cambria Math" panose="02040503050406030204" pitchFamily="18" charset="0"/>
                                  </a:rPr>
                                </m:ctrlPr>
                              </m:fPr>
                              <m:num>
                                <m:r>
                                  <a:rPr lang="de-AT" b="0" i="1" smtClean="0">
                                    <a:solidFill>
                                      <a:schemeClr val="bg1">
                                        <a:lumMod val="50000"/>
                                      </a:schemeClr>
                                    </a:solidFill>
                                    <a:latin typeface="Cambria Math" panose="02040503050406030204" pitchFamily="18" charset="0"/>
                                    <a:ea typeface="Cambria Math" panose="02040503050406030204" pitchFamily="18" charset="0"/>
                                  </a:rPr>
                                  <m:t>1</m:t>
                                </m:r>
                              </m:num>
                              <m:den>
                                <m:r>
                                  <a:rPr lang="de-AT" b="0" i="1" smtClean="0">
                                    <a:solidFill>
                                      <a:schemeClr val="bg1">
                                        <a:lumMod val="50000"/>
                                      </a:schemeClr>
                                    </a:solidFill>
                                    <a:latin typeface="Cambria Math" panose="02040503050406030204" pitchFamily="18" charset="0"/>
                                    <a:ea typeface="Cambria Math" panose="02040503050406030204" pitchFamily="18" charset="0"/>
                                  </a:rPr>
                                  <m:t>3</m:t>
                                </m:r>
                              </m:den>
                            </m:f>
                            <m:r>
                              <a:rPr lang="de-AT" b="0" i="1" smtClean="0">
                                <a:solidFill>
                                  <a:schemeClr val="bg1">
                                    <a:lumMod val="50000"/>
                                  </a:schemeClr>
                                </a:solidFill>
                                <a:latin typeface="Cambria Math" panose="02040503050406030204" pitchFamily="18" charset="0"/>
                                <a:ea typeface="Cambria Math" panose="02040503050406030204" pitchFamily="18" charset="0"/>
                              </a:rPr>
                              <m:t>∗</m:t>
                            </m:r>
                            <m:r>
                              <a:rPr lang="de-AT" b="0" i="1" smtClean="0">
                                <a:solidFill>
                                  <a:schemeClr val="bg1">
                                    <a:lumMod val="50000"/>
                                  </a:schemeClr>
                                </a:solidFill>
                                <a:latin typeface="Cambria Math" panose="02040503050406030204" pitchFamily="18" charset="0"/>
                                <a:ea typeface="Cambria Math" panose="02040503050406030204" pitchFamily="18" charset="0"/>
                              </a:rPr>
                              <m:t>𝐼𝑚𝑝𝑜𝑟𝑡</m:t>
                            </m:r>
                          </m:e>
                          <m:sub>
                            <m:r>
                              <a:rPr lang="de-AT" b="0" i="1" smtClean="0">
                                <a:solidFill>
                                  <a:schemeClr val="bg1">
                                    <a:lumMod val="50000"/>
                                  </a:schemeClr>
                                </a:solidFill>
                                <a:latin typeface="Cambria Math" panose="02040503050406030204" pitchFamily="18" charset="0"/>
                                <a:ea typeface="Cambria Math" panose="02040503050406030204" pitchFamily="18" charset="0"/>
                              </a:rPr>
                              <m:t>𝑖</m:t>
                            </m:r>
                          </m:sub>
                        </m:sSub>
                      </m:e>
                    </m:nary>
                    <m:r>
                      <a:rPr lang="de-AT">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Diversification of exporters</a:t>
                </a:r>
                <a:endParaRPr lang="en-US" dirty="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p:txBody>
          </p:sp>
        </mc:Choice>
        <mc:Fallback xmlns="">
          <p:sp>
            <p:nvSpPr>
              <p:cNvPr id="9" name="Inhaltsplatzhalter 8"/>
              <p:cNvSpPr>
                <a:spLocks noGrp="1" noRot="1" noChangeAspect="1" noMove="1" noResize="1" noEditPoints="1" noAdjustHandles="1" noChangeArrowheads="1" noChangeShapeType="1" noTextEdit="1"/>
              </p:cNvSpPr>
              <p:nvPr>
                <p:ph sz="half" idx="1"/>
              </p:nvPr>
            </p:nvSpPr>
            <p:spPr>
              <a:xfrm>
                <a:off x="362712" y="1594884"/>
                <a:ext cx="10591185" cy="4599632"/>
              </a:xfrm>
              <a:blipFill>
                <a:blip r:embed="rId3"/>
                <a:stretch>
                  <a:fillRect l="-518" t="-10610" b="-4775"/>
                </a:stretch>
              </a:blipFill>
            </p:spPr>
            <p:txBody>
              <a:bodyPr/>
              <a:lstStyle/>
              <a:p>
                <a:r>
                  <a:rPr lang="en-US">
                    <a:noFill/>
                  </a:rPr>
                  <a:t> </a:t>
                </a:r>
              </a:p>
            </p:txBody>
          </p:sp>
        </mc:Fallback>
      </mc:AlternateContent>
      <p:sp>
        <p:nvSpPr>
          <p:cNvPr id="8" name="Titel 7"/>
          <p:cNvSpPr>
            <a:spLocks noGrp="1"/>
          </p:cNvSpPr>
          <p:nvPr>
            <p:ph type="title"/>
          </p:nvPr>
        </p:nvSpPr>
        <p:spPr/>
        <p:txBody>
          <a:bodyPr>
            <a:normAutofit/>
          </a:bodyPr>
          <a:lstStyle/>
          <a:p>
            <a:r>
              <a:rPr lang="en-US" dirty="0" smtClean="0"/>
              <a:t>Overview of the model</a:t>
            </a:r>
            <a:endParaRPr lang="en-US" sz="2000" dirty="0"/>
          </a:p>
        </p:txBody>
      </p:sp>
      <p:pic>
        <p:nvPicPr>
          <p:cNvPr id="3" name="Grafik 2"/>
          <p:cNvPicPr>
            <a:picLocks noChangeAspect="1"/>
          </p:cNvPicPr>
          <p:nvPr/>
        </p:nvPicPr>
        <p:blipFill>
          <a:blip r:embed="rId4"/>
          <a:stretch>
            <a:fillRect/>
          </a:stretch>
        </p:blipFill>
        <p:spPr>
          <a:xfrm>
            <a:off x="7886050" y="993913"/>
            <a:ext cx="3467750" cy="2002808"/>
          </a:xfrm>
          <a:prstGeom prst="rect">
            <a:avLst/>
          </a:prstGeom>
          <a:ln w="12700">
            <a:solidFill>
              <a:schemeClr val="accent1">
                <a:alpha val="50000"/>
              </a:schemeClr>
            </a:solidFill>
          </a:ln>
        </p:spPr>
      </p:pic>
      <p:sp>
        <p:nvSpPr>
          <p:cNvPr id="7" name="Fußzeilenplatzhalter 8"/>
          <p:cNvSpPr>
            <a:spLocks noGrp="1"/>
          </p:cNvSpPr>
          <p:nvPr>
            <p:ph type="ftr" sz="quarter" idx="3"/>
          </p:nvPr>
        </p:nvSpPr>
        <p:spPr>
          <a:xfrm>
            <a:off x="8112907" y="3097720"/>
            <a:ext cx="3014036" cy="246221"/>
          </a:xfrm>
        </p:spPr>
        <p:txBody>
          <a:bodyPr>
            <a:noAutofit/>
          </a:bodyPr>
          <a:lstStyle/>
          <a:p>
            <a:pPr algn="ctr"/>
            <a:r>
              <a:rPr lang="en-US" dirty="0" smtClean="0">
                <a:solidFill>
                  <a:schemeClr val="bg1">
                    <a:lumMod val="50000"/>
                  </a:schemeClr>
                </a:solidFill>
              </a:rPr>
              <a:t>Fig: Links </a:t>
            </a:r>
            <a:r>
              <a:rPr lang="en-US" dirty="0">
                <a:solidFill>
                  <a:schemeClr val="bg1">
                    <a:lumMod val="50000"/>
                  </a:schemeClr>
                </a:solidFill>
              </a:rPr>
              <a:t>connecting export and import nodes</a:t>
            </a:r>
            <a:endParaRPr lang="en-GB" dirty="0">
              <a:solidFill>
                <a:schemeClr val="bg1">
                  <a:lumMod val="50000"/>
                </a:schemeClr>
              </a:solidFill>
            </a:endParaRPr>
          </a:p>
        </p:txBody>
      </p:sp>
      <mc:AlternateContent xmlns:mc="http://schemas.openxmlformats.org/markup-compatibility/2006" xmlns:a14="http://schemas.microsoft.com/office/drawing/2010/main">
        <mc:Choice Requires="a14">
          <p:sp>
            <p:nvSpPr>
              <p:cNvPr id="10" name="Line Callout 2 (Accent Bar) 4">
                <a:extLst>
                  <a:ext uri="{FF2B5EF4-FFF2-40B4-BE49-F238E27FC236}">
                    <a16:creationId xmlns:a16="http://schemas.microsoft.com/office/drawing/2014/main" id="{218B7C8E-0342-4CB2-8F37-63ECAB33323C}"/>
                  </a:ext>
                </a:extLst>
              </p:cNvPr>
              <p:cNvSpPr/>
              <p:nvPr/>
            </p:nvSpPr>
            <p:spPr bwMode="gray">
              <a:xfrm flipH="1">
                <a:off x="5389090" y="575566"/>
                <a:ext cx="1793352" cy="789588"/>
              </a:xfrm>
              <a:prstGeom prst="accentCallout2">
                <a:avLst>
                  <a:gd name="adj1" fmla="val 35301"/>
                  <a:gd name="adj2" fmla="val -3938"/>
                  <a:gd name="adj3" fmla="val 129295"/>
                  <a:gd name="adj4" fmla="val -26480"/>
                  <a:gd name="adj5" fmla="val 177411"/>
                  <a:gd name="adj6" fmla="val -60337"/>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pPr/>
                <a14:m>
                  <m:oMathPara xmlns:m="http://schemas.openxmlformats.org/officeDocument/2006/math">
                    <m:oMathParaPr>
                      <m:jc m:val="centerGroup"/>
                    </m:oMathParaPr>
                    <m:oMath xmlns:m="http://schemas.openxmlformats.org/officeDocument/2006/math">
                      <m:sSub>
                        <m:sSubPr>
                          <m:ctrlPr>
                            <a:rPr lang="de-DE" sz="2000" i="1" smtClean="0">
                              <a:solidFill>
                                <a:schemeClr val="tx1"/>
                              </a:solidFill>
                              <a:latin typeface="Cambria Math" panose="02040503050406030204" pitchFamily="18" charset="0"/>
                            </a:rPr>
                          </m:ctrlPr>
                        </m:sSubPr>
                        <m:e>
                          <m:r>
                            <a:rPr lang="de-AT" sz="2000" b="0" i="1" smtClean="0">
                              <a:solidFill>
                                <a:schemeClr val="tx1"/>
                              </a:solidFill>
                              <a:latin typeface="Cambria Math" panose="02040503050406030204" pitchFamily="18" charset="0"/>
                            </a:rPr>
                            <m:t>𝐷𝐸𝑆</m:t>
                          </m:r>
                        </m:e>
                        <m:sub>
                          <m:r>
                            <a:rPr lang="de-AT" sz="2000" b="0" i="1" smtClean="0">
                              <a:solidFill>
                                <a:schemeClr val="tx1"/>
                              </a:solidFill>
                              <a:latin typeface="Cambria Math" panose="02040503050406030204" pitchFamily="18" charset="0"/>
                            </a:rPr>
                            <m:t>𝑒</m:t>
                          </m:r>
                          <m:r>
                            <a:rPr lang="de-AT" sz="2000" b="0" i="1" smtClean="0">
                              <a:solidFill>
                                <a:schemeClr val="tx1"/>
                              </a:solidFill>
                              <a:latin typeface="Cambria Math" panose="02040503050406030204" pitchFamily="18" charset="0"/>
                            </a:rPr>
                            <m:t>,</m:t>
                          </m:r>
                          <m:r>
                            <a:rPr lang="de-AT" sz="2000" b="0" i="1" smtClean="0">
                              <a:solidFill>
                                <a:schemeClr val="tx1"/>
                              </a:solidFill>
                              <a:latin typeface="Cambria Math" panose="02040503050406030204" pitchFamily="18" charset="0"/>
                            </a:rPr>
                            <m:t>𝑖</m:t>
                          </m:r>
                        </m:sub>
                      </m:sSub>
                      <m:r>
                        <a:rPr lang="de-AT" sz="2000" b="0" i="1" smtClean="0">
                          <a:solidFill>
                            <a:schemeClr val="tx1"/>
                          </a:solidFill>
                          <a:latin typeface="Cambria Math" panose="02040503050406030204" pitchFamily="18" charset="0"/>
                        </a:rPr>
                        <m:t>∗</m:t>
                      </m:r>
                      <m:sSub>
                        <m:sSubPr>
                          <m:ctrlPr>
                            <a:rPr lang="de-AT" sz="2000" b="0" i="1" smtClean="0">
                              <a:solidFill>
                                <a:schemeClr val="tx1"/>
                              </a:solidFill>
                              <a:latin typeface="Cambria Math" panose="02040503050406030204" pitchFamily="18" charset="0"/>
                            </a:rPr>
                          </m:ctrlPr>
                        </m:sSubPr>
                        <m:e>
                          <m:r>
                            <a:rPr lang="de-AT" sz="2000" b="0" i="1" smtClean="0">
                              <a:solidFill>
                                <a:schemeClr val="tx1"/>
                              </a:solidFill>
                              <a:latin typeface="Cambria Math" panose="02040503050406030204" pitchFamily="18" charset="0"/>
                            </a:rPr>
                            <m:t>𝑞</m:t>
                          </m:r>
                        </m:e>
                        <m:sub>
                          <m:r>
                            <a:rPr lang="de-AT" sz="2000" b="0" i="1" smtClean="0">
                              <a:solidFill>
                                <a:schemeClr val="tx1"/>
                              </a:solidFill>
                              <a:latin typeface="Cambria Math" panose="02040503050406030204" pitchFamily="18" charset="0"/>
                            </a:rPr>
                            <m:t>𝑒</m:t>
                          </m:r>
                          <m:r>
                            <a:rPr lang="de-AT" sz="2000" b="0" i="1" smtClean="0">
                              <a:solidFill>
                                <a:schemeClr val="tx1"/>
                              </a:solidFill>
                              <a:latin typeface="Cambria Math" panose="02040503050406030204" pitchFamily="18" charset="0"/>
                            </a:rPr>
                            <m:t>,</m:t>
                          </m:r>
                          <m:r>
                            <a:rPr lang="de-AT" sz="2000" b="0" i="1" smtClean="0">
                              <a:solidFill>
                                <a:schemeClr val="tx1"/>
                              </a:solidFill>
                              <a:latin typeface="Cambria Math" panose="02040503050406030204" pitchFamily="18" charset="0"/>
                            </a:rPr>
                            <m:t>𝑖</m:t>
                          </m:r>
                        </m:sub>
                      </m:sSub>
                    </m:oMath>
                  </m:oMathPara>
                </a14:m>
                <a:endParaRPr lang="de-AT" sz="2000" b="0" dirty="0" smtClean="0">
                  <a:solidFill>
                    <a:schemeClr val="tx1"/>
                  </a:solidFill>
                </a:endParaRPr>
              </a:p>
              <a:p>
                <a:pPr algn="ctr"/>
                <a:r>
                  <a:rPr lang="de-DE" sz="1050" dirty="0" smtClean="0">
                    <a:solidFill>
                      <a:schemeClr val="tx1"/>
                    </a:solidFill>
                  </a:rPr>
                  <a:t>(</a:t>
                </a:r>
                <a:r>
                  <a:rPr lang="de-DE" sz="1050" dirty="0" err="1" smtClean="0">
                    <a:solidFill>
                      <a:schemeClr val="tx1"/>
                    </a:solidFill>
                  </a:rPr>
                  <a:t>Delivery</a:t>
                </a:r>
                <a:r>
                  <a:rPr lang="de-DE" sz="1050" dirty="0" smtClean="0">
                    <a:solidFill>
                      <a:schemeClr val="tx1"/>
                    </a:solidFill>
                  </a:rPr>
                  <a:t> ex </a:t>
                </a:r>
                <a:r>
                  <a:rPr lang="de-DE" sz="1050" dirty="0" err="1" smtClean="0">
                    <a:solidFill>
                      <a:schemeClr val="tx1"/>
                    </a:solidFill>
                  </a:rPr>
                  <a:t>ship</a:t>
                </a:r>
                <a:r>
                  <a:rPr lang="de-DE" sz="1050" dirty="0" smtClean="0">
                    <a:solidFill>
                      <a:schemeClr val="tx1"/>
                    </a:solidFill>
                  </a:rPr>
                  <a:t> </a:t>
                </a:r>
                <a:r>
                  <a:rPr lang="de-DE" sz="1050" dirty="0" err="1" smtClean="0">
                    <a:solidFill>
                      <a:schemeClr val="tx1"/>
                    </a:solidFill>
                  </a:rPr>
                  <a:t>price</a:t>
                </a:r>
                <a:r>
                  <a:rPr lang="de-DE" sz="1050" dirty="0" smtClean="0">
                    <a:solidFill>
                      <a:schemeClr val="tx1"/>
                    </a:solidFill>
                  </a:rPr>
                  <a:t/>
                </a:r>
                <a:br>
                  <a:rPr lang="de-DE" sz="1050" dirty="0" smtClean="0">
                    <a:solidFill>
                      <a:schemeClr val="tx1"/>
                    </a:solidFill>
                  </a:rPr>
                </a:br>
                <a:r>
                  <a:rPr lang="de-DE" sz="1050" dirty="0" err="1" smtClean="0">
                    <a:solidFill>
                      <a:schemeClr val="tx1"/>
                    </a:solidFill>
                  </a:rPr>
                  <a:t>times</a:t>
                </a:r>
                <a:r>
                  <a:rPr lang="de-DE" sz="1050" dirty="0" smtClean="0">
                    <a:solidFill>
                      <a:schemeClr val="tx1"/>
                    </a:solidFill>
                  </a:rPr>
                  <a:t> </a:t>
                </a:r>
                <a:r>
                  <a:rPr lang="de-DE" sz="1050" dirty="0" err="1" smtClean="0">
                    <a:solidFill>
                      <a:schemeClr val="tx1"/>
                    </a:solidFill>
                  </a:rPr>
                  <a:t>quantity</a:t>
                </a:r>
                <a:r>
                  <a:rPr lang="de-DE" sz="1050" dirty="0" smtClean="0">
                    <a:solidFill>
                      <a:schemeClr val="tx1"/>
                    </a:solidFill>
                  </a:rPr>
                  <a:t>)</a:t>
                </a:r>
                <a:endParaRPr lang="de-DE" sz="1050" dirty="0">
                  <a:solidFill>
                    <a:schemeClr val="tx1"/>
                  </a:solidFill>
                </a:endParaRPr>
              </a:p>
            </p:txBody>
          </p:sp>
        </mc:Choice>
        <mc:Fallback xmlns="">
          <p:sp>
            <p:nvSpPr>
              <p:cNvPr id="10" name="Line Callout 2 (Accent Bar) 4">
                <a:extLst>
                  <a:ext uri="{FF2B5EF4-FFF2-40B4-BE49-F238E27FC236}">
                    <a16:creationId xmlns:a16="http://schemas.microsoft.com/office/drawing/2014/main" id="{218B7C8E-0342-4CB2-8F37-63ECAB33323C}"/>
                  </a:ext>
                </a:extLst>
              </p:cNvPr>
              <p:cNvSpPr>
                <a:spLocks noRot="1" noChangeAspect="1" noMove="1" noResize="1" noEditPoints="1" noAdjustHandles="1" noChangeArrowheads="1" noChangeShapeType="1" noTextEdit="1"/>
              </p:cNvSpPr>
              <p:nvPr/>
            </p:nvSpPr>
            <p:spPr bwMode="gray">
              <a:xfrm flipH="1">
                <a:off x="5389090" y="575566"/>
                <a:ext cx="1793352" cy="789588"/>
              </a:xfrm>
              <a:prstGeom prst="accentCallout2">
                <a:avLst>
                  <a:gd name="adj1" fmla="val 35301"/>
                  <a:gd name="adj2" fmla="val -3938"/>
                  <a:gd name="adj3" fmla="val 129295"/>
                  <a:gd name="adj4" fmla="val -26480"/>
                  <a:gd name="adj5" fmla="val 177411"/>
                  <a:gd name="adj6" fmla="val -60337"/>
                </a:avLst>
              </a:prstGeom>
              <a:blipFill>
                <a:blip r:embed="rId5"/>
                <a:stretch>
                  <a:fillRect/>
                </a:stretch>
              </a:blipFill>
              <a:ln w="19050">
                <a:solidFill>
                  <a:srgbClr val="92D050"/>
                </a:solidFill>
                <a:headEnd type="oval" w="med" len="med"/>
                <a:tailEnd type="oval" w="med" len="med"/>
              </a:ln>
            </p:spPr>
            <p:txBody>
              <a:bodyPr/>
              <a:lstStyle/>
              <a:p>
                <a:r>
                  <a:rPr lang="en-US">
                    <a:noFill/>
                  </a:rPr>
                  <a:t> </a:t>
                </a:r>
              </a:p>
            </p:txBody>
          </p:sp>
        </mc:Fallback>
      </mc:AlternateContent>
      <p:sp>
        <p:nvSpPr>
          <p:cNvPr id="5" name="Textfeld 4"/>
          <p:cNvSpPr txBox="1"/>
          <p:nvPr/>
        </p:nvSpPr>
        <p:spPr>
          <a:xfrm>
            <a:off x="10221438" y="2696029"/>
            <a:ext cx="353799" cy="307777"/>
          </a:xfrm>
          <a:prstGeom prst="rect">
            <a:avLst/>
          </a:prstGeom>
          <a:noFill/>
        </p:spPr>
        <p:txBody>
          <a:bodyPr wrap="square" rtlCol="0">
            <a:spAutoFit/>
          </a:bodyPr>
          <a:lstStyle/>
          <a:p>
            <a:r>
              <a:rPr lang="en-US" sz="1400" dirty="0" smtClean="0"/>
              <a:t>(</a:t>
            </a:r>
            <a:r>
              <a:rPr lang="en-US" sz="1400" dirty="0" err="1"/>
              <a:t>i</a:t>
            </a:r>
            <a:r>
              <a:rPr lang="en-US" sz="1400" dirty="0" smtClean="0"/>
              <a:t>)</a:t>
            </a:r>
            <a:endParaRPr lang="en-US" sz="1400" dirty="0"/>
          </a:p>
        </p:txBody>
      </p:sp>
      <p:sp>
        <p:nvSpPr>
          <p:cNvPr id="11" name="Textfeld 10"/>
          <p:cNvSpPr txBox="1"/>
          <p:nvPr/>
        </p:nvSpPr>
        <p:spPr>
          <a:xfrm>
            <a:off x="10197585" y="940842"/>
            <a:ext cx="635718" cy="307777"/>
          </a:xfrm>
          <a:prstGeom prst="rect">
            <a:avLst/>
          </a:prstGeom>
          <a:noFill/>
        </p:spPr>
        <p:txBody>
          <a:bodyPr wrap="square" rtlCol="0">
            <a:spAutoFit/>
          </a:bodyPr>
          <a:lstStyle/>
          <a:p>
            <a:r>
              <a:rPr lang="en-US" sz="1400" dirty="0" smtClean="0"/>
              <a:t>(e)</a:t>
            </a:r>
            <a:endParaRPr lang="en-US" sz="1400" dirty="0"/>
          </a:p>
        </p:txBody>
      </p:sp>
      <p:sp>
        <p:nvSpPr>
          <p:cNvPr id="12" name="Fußzeilenplatzhalter 8"/>
          <p:cNvSpPr txBox="1">
            <a:spLocks/>
          </p:cNvSpPr>
          <p:nvPr/>
        </p:nvSpPr>
        <p:spPr>
          <a:xfrm>
            <a:off x="2824064" y="6541736"/>
            <a:ext cx="9296375"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aseline="30000" dirty="0" smtClean="0">
                <a:latin typeface="Segoe UI Light" panose="020B0502040204020203" pitchFamily="34" charset="0"/>
                <a:cs typeface="Segoe UI Light" panose="020B0502040204020203" pitchFamily="34" charset="0"/>
              </a:rPr>
              <a:t>1</a:t>
            </a:r>
            <a:r>
              <a:rPr lang="en-US" sz="1200" dirty="0" smtClean="0">
                <a:latin typeface="Segoe UI Light" panose="020B0502040204020203" pitchFamily="34" charset="0"/>
                <a:cs typeface="Segoe UI Light" panose="020B0502040204020203" pitchFamily="34" charset="0"/>
              </a:rPr>
              <a:t>The exporter carries the obligation and cost of transportation.</a:t>
            </a:r>
            <a:endParaRPr lang="en-GB" sz="1200" dirty="0">
              <a:latin typeface="Segoe UI Light" panose="020B0502040204020203" pitchFamily="34" charset="0"/>
              <a:cs typeface="Segoe UI Light" panose="020B0502040204020203" pitchFamily="34" charset="0"/>
            </a:endParaRPr>
          </a:p>
        </p:txBody>
      </p:sp>
      <p:sp>
        <p:nvSpPr>
          <p:cNvPr id="15" name="TextBox 4">
            <a:extLst>
              <a:ext uri="{FF2B5EF4-FFF2-40B4-BE49-F238E27FC236}">
                <a16:creationId xmlns:a16="http://schemas.microsoft.com/office/drawing/2014/main" id="{5CEB32EF-ED71-4BE6-A144-799910B73E69}"/>
              </a:ext>
            </a:extLst>
          </p:cNvPr>
          <p:cNvSpPr txBox="1"/>
          <p:nvPr/>
        </p:nvSpPr>
        <p:spPr>
          <a:xfrm>
            <a:off x="7997777" y="4666707"/>
            <a:ext cx="3244296" cy="1286418"/>
          </a:xfrm>
          <a:prstGeom prst="wedgeRectCallout">
            <a:avLst>
              <a:gd name="adj1" fmla="val -90952"/>
              <a:gd name="adj2" fmla="val -131483"/>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kumimoji="0" lang="en-US" sz="1600" b="0"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LNG Break</a:t>
            </a: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Even Price </a:t>
            </a:r>
            <a:b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feed gas </a:t>
            </a:r>
            <a:b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Capex</a:t>
            </a:r>
            <a:r>
              <a:rPr lang="en-US" sz="1600" kern="0" dirty="0" smtClean="0">
                <a:solidFill>
                  <a:srgbClr val="2D2926"/>
                </a:solidFill>
                <a:latin typeface="Segoe UI Light" panose="020B0502040204020203" pitchFamily="34" charset="0"/>
                <a:cs typeface="Segoe UI Light" panose="020B0502040204020203" pitchFamily="34" charset="0"/>
                <a:sym typeface=""/>
              </a:rPr>
              <a:t> of </a:t>
            </a:r>
            <a:r>
              <a:rPr lang="en-US" sz="1600" kern="0" dirty="0">
                <a:solidFill>
                  <a:srgbClr val="2D2926"/>
                </a:solidFill>
                <a:latin typeface="Segoe UI Light" panose="020B0502040204020203" pitchFamily="34" charset="0"/>
                <a:cs typeface="Segoe UI Light" panose="020B0502040204020203" pitchFamily="34" charset="0"/>
                <a:sym typeface=""/>
              </a:rPr>
              <a:t>liquefaction facilitates </a:t>
            </a:r>
            <a:r>
              <a:rPr lang="en-US" sz="1600" kern="0" dirty="0" smtClean="0">
                <a:solidFill>
                  <a:srgbClr val="2D2926"/>
                </a:solidFill>
                <a:latin typeface="Segoe UI Light" panose="020B0502040204020203" pitchFamily="34" charset="0"/>
                <a:cs typeface="Segoe UI Light" panose="020B0502040204020203" pitchFamily="34" charset="0"/>
                <a:sym typeface=""/>
              </a:rPr>
              <a:t/>
            </a:r>
            <a:br>
              <a:rPr lang="en-US" sz="1600" kern="0" dirty="0" smtClean="0">
                <a:solidFill>
                  <a:srgbClr val="2D2926"/>
                </a:solidFill>
                <a:latin typeface="Segoe UI Light" panose="020B0502040204020203" pitchFamily="34" charset="0"/>
                <a:cs typeface="Segoe UI Light" panose="020B0502040204020203" pitchFamily="34" charset="0"/>
                <a:sym typeface=""/>
              </a:rPr>
            </a:br>
            <a:r>
              <a:rPr lang="en-US" sz="1600" kern="0" dirty="0" smtClean="0">
                <a:solidFill>
                  <a:srgbClr val="2D2926"/>
                </a:solidFill>
                <a:latin typeface="Segoe UI Light" panose="020B0502040204020203" pitchFamily="34" charset="0"/>
                <a:cs typeface="Segoe UI Light" panose="020B0502040204020203" pitchFamily="34" charset="0"/>
                <a:sym typeface=""/>
              </a:rPr>
              <a:t>+ </a:t>
            </a:r>
            <a:r>
              <a:rPr lang="en-US" sz="1600" kern="0" dirty="0">
                <a:solidFill>
                  <a:srgbClr val="2D2926"/>
                </a:solidFill>
                <a:latin typeface="Segoe UI Light" panose="020B0502040204020203" pitchFamily="34" charset="0"/>
                <a:cs typeface="Segoe UI Light" panose="020B0502040204020203" pitchFamily="34" charset="0"/>
                <a:sym typeface=""/>
              </a:rPr>
              <a:t>royalties and taxes </a:t>
            </a:r>
            <a:endParaRPr lang="en-US" sz="1600" kern="0" dirty="0" smtClean="0">
              <a:solidFill>
                <a:srgbClr val="2D2926"/>
              </a:solidFill>
              <a:latin typeface="Segoe UI Light" panose="020B0502040204020203" pitchFamily="34" charset="0"/>
              <a:cs typeface="Segoe UI Light" panose="020B0502040204020203" pitchFamily="34" charset="0"/>
              <a:sym typeface=""/>
            </a:endParaRPr>
          </a:p>
        </p:txBody>
      </p:sp>
    </p:spTree>
    <p:extLst>
      <p:ext uri="{BB962C8B-B14F-4D97-AF65-F5344CB8AC3E}">
        <p14:creationId xmlns:p14="http://schemas.microsoft.com/office/powerpoint/2010/main" val="2870036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rotWithShape="1">
          <a:blip r:embed="rId3"/>
          <a:srcRect b="4852"/>
          <a:stretch/>
        </p:blipFill>
        <p:spPr>
          <a:xfrm>
            <a:off x="948856" y="1123282"/>
            <a:ext cx="10294288" cy="5224736"/>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8</a:t>
            </a:fld>
            <a:endParaRPr lang="en-US" dirty="0"/>
          </a:p>
        </p:txBody>
      </p:sp>
      <p:sp>
        <p:nvSpPr>
          <p:cNvPr id="8" name="Titel 7"/>
          <p:cNvSpPr>
            <a:spLocks noGrp="1"/>
          </p:cNvSpPr>
          <p:nvPr>
            <p:ph type="title"/>
          </p:nvPr>
        </p:nvSpPr>
        <p:spPr/>
        <p:txBody>
          <a:bodyPr>
            <a:normAutofit/>
          </a:bodyPr>
          <a:lstStyle/>
          <a:p>
            <a:r>
              <a:rPr lang="en-US" dirty="0"/>
              <a:t>Geographical locations of LNG export and import </a:t>
            </a:r>
            <a:r>
              <a:rPr lang="en-US" dirty="0" smtClean="0"/>
              <a:t>nodes </a:t>
            </a:r>
            <a:r>
              <a:rPr lang="en-US" sz="2000" dirty="0"/>
              <a:t>(2019)</a:t>
            </a:r>
          </a:p>
        </p:txBody>
      </p:sp>
      <p:sp>
        <p:nvSpPr>
          <p:cNvPr id="7" name="Fußzeilenplatzhalter 8"/>
          <p:cNvSpPr>
            <a:spLocks noGrp="1"/>
          </p:cNvSpPr>
          <p:nvPr>
            <p:ph type="ftr" sz="quarter" idx="3"/>
          </p:nvPr>
        </p:nvSpPr>
        <p:spPr>
          <a:xfrm>
            <a:off x="2824064" y="6541736"/>
            <a:ext cx="9296375" cy="246221"/>
          </a:xfrm>
        </p:spPr>
        <p:txBody>
          <a:bodyPr>
            <a:normAutofit/>
          </a:bodyPr>
          <a:lstStyle/>
          <a:p>
            <a:r>
              <a:rPr lang="en-US" sz="800" dirty="0" smtClean="0"/>
              <a:t>Figure: mapchart.net</a:t>
            </a:r>
            <a:endParaRPr lang="en-GB" sz="800" dirty="0"/>
          </a:p>
        </p:txBody>
      </p:sp>
    </p:spTree>
    <p:extLst>
      <p:ext uri="{BB962C8B-B14F-4D97-AF65-F5344CB8AC3E}">
        <p14:creationId xmlns:p14="http://schemas.microsoft.com/office/powerpoint/2010/main" val="4234947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sp>
        <p:nvSpPr>
          <p:cNvPr id="11" name="Inhaltsplatzhalter 10"/>
          <p:cNvSpPr>
            <a:spLocks noGrp="1"/>
          </p:cNvSpPr>
          <p:nvPr>
            <p:ph sz="half" idx="1"/>
          </p:nvPr>
        </p:nvSpPr>
        <p:spPr/>
        <p:txBody>
          <a:bodyPr/>
          <a:lstStyle/>
          <a:p>
            <a:r>
              <a:rPr lang="en-US" dirty="0" smtClean="0">
                <a:solidFill>
                  <a:schemeClr val="bg1">
                    <a:lumMod val="50000"/>
                  </a:schemeClr>
                </a:solidFill>
              </a:rPr>
              <a:t>Determined LNG flows confirm the clear perspective of</a:t>
            </a:r>
            <a:br>
              <a:rPr lang="en-US" dirty="0" smtClean="0">
                <a:solidFill>
                  <a:schemeClr val="bg1">
                    <a:lumMod val="50000"/>
                  </a:schemeClr>
                </a:solidFill>
              </a:rPr>
            </a:br>
            <a:r>
              <a:rPr lang="en-US" dirty="0" smtClean="0">
                <a:solidFill>
                  <a:schemeClr val="bg1">
                    <a:lumMod val="50000"/>
                  </a:schemeClr>
                </a:solidFill>
              </a:rPr>
              <a:t>the geographical </a:t>
            </a:r>
            <a:r>
              <a:rPr lang="en-US" b="1" dirty="0" smtClean="0">
                <a:solidFill>
                  <a:schemeClr val="bg1">
                    <a:lumMod val="50000"/>
                  </a:schemeClr>
                </a:solidFill>
              </a:rPr>
              <a:t>division</a:t>
            </a:r>
            <a:r>
              <a:rPr lang="en-US" dirty="0" smtClean="0">
                <a:solidFill>
                  <a:schemeClr val="bg1">
                    <a:lumMod val="50000"/>
                  </a:schemeClr>
                </a:solidFill>
              </a:rPr>
              <a:t> of the global LNG market</a:t>
            </a:r>
            <a:br>
              <a:rPr lang="en-US" dirty="0" smtClean="0">
                <a:solidFill>
                  <a:schemeClr val="bg1">
                    <a:lumMod val="50000"/>
                  </a:schemeClr>
                </a:solidFill>
              </a:rPr>
            </a:br>
            <a:r>
              <a:rPr lang="en-US" b="1" dirty="0" smtClean="0">
                <a:solidFill>
                  <a:schemeClr val="bg1">
                    <a:lumMod val="50000"/>
                  </a:schemeClr>
                </a:solidFill>
              </a:rPr>
              <a:t>into three regions </a:t>
            </a:r>
            <a:r>
              <a:rPr lang="en-US" dirty="0" smtClean="0">
                <a:solidFill>
                  <a:schemeClr val="bg1">
                    <a:lumMod val="50000"/>
                  </a:schemeClr>
                </a:solidFill>
              </a:rPr>
              <a:t>(valid for importers and exporters)</a:t>
            </a:r>
            <a:br>
              <a:rPr lang="en-US" dirty="0" smtClean="0">
                <a:solidFill>
                  <a:schemeClr val="bg1">
                    <a:lumMod val="50000"/>
                  </a:schemeClr>
                </a:solidFill>
              </a:rPr>
            </a:br>
            <a:r>
              <a:rPr lang="en-US" dirty="0" smtClean="0">
                <a:solidFill>
                  <a:schemeClr val="bg1">
                    <a:lumMod val="50000"/>
                  </a:schemeClr>
                </a:solidFill>
              </a:rPr>
              <a:t>	(A) Atlantic Basin</a:t>
            </a:r>
            <a:br>
              <a:rPr lang="en-US" dirty="0" smtClean="0">
                <a:solidFill>
                  <a:schemeClr val="bg1">
                    <a:lumMod val="50000"/>
                  </a:schemeClr>
                </a:solidFill>
              </a:rPr>
            </a:br>
            <a:r>
              <a:rPr lang="en-US" dirty="0" smtClean="0">
                <a:solidFill>
                  <a:schemeClr val="bg1">
                    <a:lumMod val="50000"/>
                  </a:schemeClr>
                </a:solidFill>
              </a:rPr>
              <a:t>	(B) Pacific Basin</a:t>
            </a:r>
            <a:br>
              <a:rPr lang="en-US" dirty="0" smtClean="0">
                <a:solidFill>
                  <a:schemeClr val="bg1">
                    <a:lumMod val="50000"/>
                  </a:schemeClr>
                </a:solidFill>
              </a:rPr>
            </a:br>
            <a:r>
              <a:rPr lang="en-US" dirty="0" smtClean="0">
                <a:solidFill>
                  <a:schemeClr val="bg1">
                    <a:lumMod val="50000"/>
                  </a:schemeClr>
                </a:solidFill>
              </a:rPr>
              <a:t>	(C) Middle East</a:t>
            </a: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a:solidFill>
                <a:schemeClr val="bg1">
                  <a:lumMod val="50000"/>
                </a:schemeClr>
              </a:solidFill>
            </a:endParaRPr>
          </a:p>
        </p:txBody>
      </p:sp>
      <p:sp>
        <p:nvSpPr>
          <p:cNvPr id="4" name="Titel 3"/>
          <p:cNvSpPr>
            <a:spLocks noGrp="1"/>
          </p:cNvSpPr>
          <p:nvPr>
            <p:ph type="title"/>
          </p:nvPr>
        </p:nvSpPr>
        <p:spPr/>
        <p:txBody>
          <a:bodyPr/>
          <a:lstStyle/>
          <a:p>
            <a:r>
              <a:rPr lang="en-US" dirty="0" smtClean="0"/>
              <a:t>Global LNG market in 2019 </a:t>
            </a:r>
            <a:r>
              <a:rPr lang="en-US" sz="2000" dirty="0"/>
              <a:t>(validation of the model)</a:t>
            </a:r>
          </a:p>
        </p:txBody>
      </p:sp>
      <p:sp>
        <p:nvSpPr>
          <p:cNvPr id="8" name="Fußzeilenplatzhalter 8"/>
          <p:cNvSpPr>
            <a:spLocks noGrp="1"/>
          </p:cNvSpPr>
          <p:nvPr>
            <p:ph type="ftr" sz="quarter" idx="3"/>
          </p:nvPr>
        </p:nvSpPr>
        <p:spPr>
          <a:xfrm>
            <a:off x="8138270" y="5922589"/>
            <a:ext cx="2211940" cy="246221"/>
          </a:xfrm>
        </p:spPr>
        <p:txBody>
          <a:bodyPr>
            <a:noAutofit/>
          </a:bodyPr>
          <a:lstStyle/>
          <a:p>
            <a:pPr algn="ctr"/>
            <a:r>
              <a:rPr lang="en-US" dirty="0" smtClean="0">
                <a:solidFill>
                  <a:schemeClr val="bg1">
                    <a:lumMod val="50000"/>
                  </a:schemeClr>
                </a:solidFill>
              </a:rPr>
              <a:t>Fig: Determined LNG flows</a:t>
            </a:r>
            <a:endParaRPr lang="en-GB" dirty="0">
              <a:solidFill>
                <a:schemeClr val="bg1">
                  <a:lumMod val="50000"/>
                </a:schemeClr>
              </a:solidFill>
            </a:endParaRPr>
          </a:p>
        </p:txBody>
      </p:sp>
      <p:pic>
        <p:nvPicPr>
          <p:cNvPr id="3" name="Grafik 2"/>
          <p:cNvPicPr>
            <a:picLocks noChangeAspect="1"/>
          </p:cNvPicPr>
          <p:nvPr/>
        </p:nvPicPr>
        <p:blipFill>
          <a:blip r:embed="rId3"/>
          <a:stretch>
            <a:fillRect/>
          </a:stretch>
        </p:blipFill>
        <p:spPr>
          <a:xfrm>
            <a:off x="6867980" y="1365154"/>
            <a:ext cx="4752520" cy="4557435"/>
          </a:xfrm>
          <a:prstGeom prst="rect">
            <a:avLst/>
          </a:prstGeom>
        </p:spPr>
      </p:pic>
      <p:sp>
        <p:nvSpPr>
          <p:cNvPr id="10" name="Line Callout 2 (Accent Bar) 4">
            <a:extLst>
              <a:ext uri="{FF2B5EF4-FFF2-40B4-BE49-F238E27FC236}">
                <a16:creationId xmlns:a16="http://schemas.microsoft.com/office/drawing/2014/main" id="{218B7C8E-0342-4CB2-8F37-63ECAB33323C}"/>
              </a:ext>
            </a:extLst>
          </p:cNvPr>
          <p:cNvSpPr/>
          <p:nvPr/>
        </p:nvSpPr>
        <p:spPr bwMode="gray">
          <a:xfrm flipH="1">
            <a:off x="4124322" y="2746700"/>
            <a:ext cx="1651239" cy="987099"/>
          </a:xfrm>
          <a:prstGeom prst="accentCallout2">
            <a:avLst>
              <a:gd name="adj1" fmla="val 35301"/>
              <a:gd name="adj2" fmla="val -3938"/>
              <a:gd name="adj3" fmla="val 35202"/>
              <a:gd name="adj4" fmla="val -23596"/>
              <a:gd name="adj5" fmla="val -41176"/>
              <a:gd name="adj6" fmla="val -64245"/>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Japan, China and South Korea are mainly supplied by Australia, Indonesia and Malaysia</a:t>
            </a:r>
            <a:br>
              <a:rPr lang="en-US" sz="1050" dirty="0" smtClean="0">
                <a:solidFill>
                  <a:schemeClr val="tx1"/>
                </a:solidFill>
                <a:latin typeface="Segoe UI Light" panose="020B0502040204020203" pitchFamily="34" charset="0"/>
                <a:cs typeface="Segoe UI Light" panose="020B0502040204020203" pitchFamily="34" charset="0"/>
              </a:rPr>
            </a:br>
            <a:r>
              <a:rPr lang="en-US" sz="1050" dirty="0" smtClean="0">
                <a:solidFill>
                  <a:schemeClr val="tx1"/>
                </a:solidFill>
                <a:latin typeface="Segoe UI Light" panose="020B0502040204020203" pitchFamily="34" charset="0"/>
                <a:cs typeface="Segoe UI Light" panose="020B0502040204020203" pitchFamily="34" charset="0"/>
              </a:rPr>
              <a:t>(</a:t>
            </a:r>
            <a:r>
              <a:rPr lang="en-US" sz="1050"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 </a:t>
            </a:r>
            <a:r>
              <a:rPr lang="en-US" sz="1050" b="1"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Pacific Basin</a:t>
            </a:r>
            <a:r>
              <a:rPr lang="en-US" sz="1050"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2" name="Line Callout 2 (Accent Bar) 4">
            <a:extLst>
              <a:ext uri="{FF2B5EF4-FFF2-40B4-BE49-F238E27FC236}">
                <a16:creationId xmlns:a16="http://schemas.microsoft.com/office/drawing/2014/main" id="{218B7C8E-0342-4CB2-8F37-63ECAB33323C}"/>
              </a:ext>
            </a:extLst>
          </p:cNvPr>
          <p:cNvSpPr/>
          <p:nvPr/>
        </p:nvSpPr>
        <p:spPr bwMode="gray">
          <a:xfrm flipH="1">
            <a:off x="897305" y="5379222"/>
            <a:ext cx="1651239" cy="789588"/>
          </a:xfrm>
          <a:prstGeom prst="accentCallout2">
            <a:avLst>
              <a:gd name="adj1" fmla="val 35301"/>
              <a:gd name="adj2" fmla="val -3938"/>
              <a:gd name="adj3" fmla="val 33996"/>
              <a:gd name="adj4" fmla="val -220298"/>
              <a:gd name="adj5" fmla="val -21633"/>
              <a:gd name="adj6" fmla="val -255756"/>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USA, Algeria and Nigeria are the main exporters for </a:t>
            </a:r>
            <a:r>
              <a:rPr lang="en-US" sz="1050" b="1" dirty="0" smtClean="0">
                <a:solidFill>
                  <a:schemeClr val="tx1"/>
                </a:solidFill>
                <a:latin typeface="Segoe UI Light" panose="020B0502040204020203" pitchFamily="34" charset="0"/>
                <a:cs typeface="Segoe UI Light" panose="020B0502040204020203" pitchFamily="34" charset="0"/>
              </a:rPr>
              <a:t>Europe‘s LNG demand</a:t>
            </a:r>
            <a:r>
              <a:rPr lang="en-US" sz="1050" dirty="0" smtClean="0">
                <a:solidFill>
                  <a:schemeClr val="tx1"/>
                </a:solidFill>
                <a:latin typeface="Segoe UI Light" panose="020B0502040204020203" pitchFamily="34" charset="0"/>
                <a:cs typeface="Segoe UI Light" panose="020B0502040204020203" pitchFamily="34" charset="0"/>
              </a:rPr>
              <a:t> in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2152649" y="4074915"/>
            <a:ext cx="1771505" cy="789588"/>
          </a:xfrm>
          <a:prstGeom prst="accentCallout2">
            <a:avLst>
              <a:gd name="adj1" fmla="val 54602"/>
              <a:gd name="adj2" fmla="val -3938"/>
              <a:gd name="adj3" fmla="val 53296"/>
              <a:gd name="adj4" fmla="val -93970"/>
              <a:gd name="adj5" fmla="val -131409"/>
              <a:gd name="adj6" fmla="val -167745"/>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b="1" dirty="0" smtClean="0">
                <a:solidFill>
                  <a:schemeClr val="tx1"/>
                </a:solidFill>
                <a:latin typeface="Segoe UI Light" panose="020B0502040204020203" pitchFamily="34" charset="0"/>
                <a:cs typeface="Segoe UI Light" panose="020B0502040204020203" pitchFamily="34" charset="0"/>
              </a:rPr>
              <a:t>Qatar:</a:t>
            </a:r>
            <a:r>
              <a:rPr lang="en-US" sz="1050" dirty="0" smtClean="0">
                <a:solidFill>
                  <a:schemeClr val="tx1"/>
                </a:solidFill>
                <a:latin typeface="Segoe UI Light" panose="020B0502040204020203" pitchFamily="34" charset="0"/>
                <a:cs typeface="Segoe UI Light" panose="020B0502040204020203" pitchFamily="34" charset="0"/>
              </a:rPr>
              <a:t> (1) largest LNG exporter; (2) lowest “Break Even Price”; (3) mainly serving the Asian market</a:t>
            </a:r>
            <a:endParaRPr lang="en-US" sz="105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01434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Props1.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2.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3.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AD93C57-A7ED-44E6-88BF-DA3984EE19E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689c177-5e19-464b-8532-40aa8fde3a94"/>
    <ds:schemaRef ds:uri="749ef8e9-4186-4c55-b2d4-b1c3f2fa9400"/>
    <ds:schemaRef ds:uri="06814371-4dd9-40ea-9cc7-40b39613c6a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2683</Words>
  <Application>Microsoft Office PowerPoint</Application>
  <PresentationFormat>Breitbild</PresentationFormat>
  <Paragraphs>168</Paragraphs>
  <Slides>15</Slides>
  <Notes>14</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15</vt:i4>
      </vt:variant>
    </vt:vector>
  </HeadingPairs>
  <TitlesOfParts>
    <vt:vector size="26" baseType="lpstr">
      <vt:lpstr>Arial</vt:lpstr>
      <vt:lpstr>Calibri</vt:lpstr>
      <vt:lpstr>Calibri Light</vt:lpstr>
      <vt:lpstr>Cambria Math</vt:lpstr>
      <vt:lpstr>Courier New</vt:lpstr>
      <vt:lpstr>Segoe UI Light</vt:lpstr>
      <vt:lpstr>Tahoma</vt:lpstr>
      <vt:lpstr>Wingdings</vt:lpstr>
      <vt:lpstr>Wingdings 2</vt:lpstr>
      <vt:lpstr>Office Theme</vt:lpstr>
      <vt:lpstr>IIASA alternatives</vt:lpstr>
      <vt:lpstr>Exploring the Role of Europe in the global LNG Market Equilibrium until 2040</vt:lpstr>
      <vt:lpstr>Motivation and Background</vt:lpstr>
      <vt:lpstr>The role of LNG in energy systems</vt:lpstr>
      <vt:lpstr>LNG is essential for Europe‘s energy supply security (Short-term)</vt:lpstr>
      <vt:lpstr>Core objective</vt:lpstr>
      <vt:lpstr>Methodology</vt:lpstr>
      <vt:lpstr>Overview of the model</vt:lpstr>
      <vt:lpstr>Geographical locations of LNG export and import nodes (2019)</vt:lpstr>
      <vt:lpstr>Global LNG market in 2019 (validation of the model)</vt:lpstr>
      <vt:lpstr>Value of increasing liquefaction capacities of exporters (2019)</vt:lpstr>
      <vt:lpstr>Global LNG market development until 2040</vt:lpstr>
      <vt:lpstr>Value of increasing liquefaction capacities of exporters (2040)</vt:lpstr>
      <vt:lpstr>Europe’s LNG prices until 2040</vt:lpstr>
      <vt:lpstr>Comparison of results with previous studies</vt:lpstr>
      <vt:lpstr>Key-Takeaways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zwickl-nb</cp:lastModifiedBy>
  <cp:revision>340</cp:revision>
  <cp:lastPrinted>2021-09-07T07:42:17Z</cp:lastPrinted>
  <dcterms:created xsi:type="dcterms:W3CDTF">2019-05-17T07:14:44Z</dcterms:created>
  <dcterms:modified xsi:type="dcterms:W3CDTF">2023-06-07T13:04:17Z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