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13"/>
  </p:notesMasterIdLst>
  <p:handoutMasterIdLst>
    <p:handoutMasterId r:id="rId14"/>
  </p:handoutMasterIdLst>
  <p:sldIdLst>
    <p:sldId id="256" r:id="rId7"/>
    <p:sldId id="287" r:id="rId8"/>
    <p:sldId id="295" r:id="rId9"/>
    <p:sldId id="302" r:id="rId10"/>
    <p:sldId id="303" r:id="rId11"/>
    <p:sldId id="297" r:id="rId12"/>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86A3B8"/>
    <a:srgbClr val="C3ACD0"/>
    <a:srgbClr val="674188"/>
    <a:srgbClr val="5EC26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6552" autoAdjust="0"/>
  </p:normalViewPr>
  <p:slideViewPr>
    <p:cSldViewPr snapToGrid="0" snapToObjects="1">
      <p:cViewPr>
        <p:scale>
          <a:sx n="125" d="100"/>
          <a:sy n="125" d="100"/>
        </p:scale>
        <p:origin x="512" y="-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11/27/2023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11/27/2023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285807" y="6576362"/>
            <a:ext cx="8892177" cy="295275"/>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Segoe UI Light" panose="020B0502040204020203" pitchFamily="34" charset="0"/>
                <a:cs typeface="Segoe UI Light" panose="020B0502040204020203" pitchFamily="34" charset="0"/>
              </a:rPr>
              <a:t>This presentation is licensed </a:t>
            </a:r>
            <a:r>
              <a:rPr lang="en-US" sz="1400" dirty="0" smtClean="0">
                <a:solidFill>
                  <a:schemeClr val="bg2">
                    <a:lumMod val="50000"/>
                  </a:schemeClr>
                </a:solidFill>
                <a:latin typeface="Segoe UI Light" panose="020B0502040204020203" pitchFamily="34" charset="0"/>
                <a:cs typeface="Segoe UI Light" panose="020B0502040204020203" pitchFamily="34" charset="0"/>
              </a:rPr>
              <a:t>under a </a:t>
            </a:r>
            <a:r>
              <a:rPr lang="en-US" sz="1400" dirty="0">
                <a:solidFill>
                  <a:schemeClr val="tx2"/>
                </a:solidFill>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xmlns="" val="tx"/>
                    </a:ext>
                  </a:extLst>
                </a:hlinkClick>
              </a:rPr>
              <a:t>Creative Commons Attribution 4.0 International License </a:t>
            </a:r>
            <a:endParaRPr lang="en-US" sz="14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4"/>
          <a:stretch>
            <a:fillRect/>
          </a:stretch>
        </p:blipFill>
        <p:spPr>
          <a:xfrm>
            <a:off x="11258549" y="6480922"/>
            <a:ext cx="865777" cy="304990"/>
          </a:xfrm>
          <a:prstGeom prst="rect">
            <a:avLst/>
          </a:prstGeom>
        </p:spPr>
      </p:pic>
      <p:pic>
        <p:nvPicPr>
          <p:cNvPr id="6" name="Grafik 5"/>
          <p:cNvPicPr>
            <a:picLocks noChangeAspect="1"/>
          </p:cNvPicPr>
          <p:nvPr userDrawn="1"/>
        </p:nvPicPr>
        <p:blipFill rotWithShape="1">
          <a:blip r:embed="rId5">
            <a:extLst>
              <a:ext uri="{28A0092B-C50C-407E-A947-70E740481C1C}">
                <a14:useLocalDpi xmlns:a14="http://schemas.microsoft.com/office/drawing/2010/main" val="0"/>
              </a:ext>
            </a:extLst>
          </a:blip>
          <a:srcRect t="51552" b="24846"/>
          <a:stretch/>
        </p:blipFill>
        <p:spPr>
          <a:xfrm>
            <a:off x="418986" y="7434"/>
            <a:ext cx="11354029" cy="1786525"/>
          </a:xfrm>
          <a:prstGeom prst="rect">
            <a:avLst/>
          </a:prstGeom>
        </p:spPr>
      </p:pic>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6">
            <a:duotone>
              <a:schemeClr val="accent1">
                <a:shade val="45000"/>
                <a:satMod val="135000"/>
              </a:schemeClr>
              <a:prstClr val="white"/>
            </a:duotone>
          </a:blip>
          <a:stretch>
            <a:fillRect/>
          </a:stretch>
        </p:blipFill>
        <p:spPr>
          <a:xfrm>
            <a:off x="0" y="0"/>
            <a:ext cx="12192000" cy="1961662"/>
          </a:xfrm>
          <a:prstGeom prst="rect">
            <a:avLst/>
          </a:prstGeom>
          <a:noFill/>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2" y="2142536"/>
            <a:ext cx="11567621" cy="1254416"/>
          </a:xfrm>
        </p:spPr>
        <p:txBody>
          <a:bodyPr>
            <a:normAutofit/>
          </a:bodyPr>
          <a:lstStyle/>
          <a:p>
            <a:r>
              <a:rPr lang="en-US" dirty="0" smtClean="0"/>
              <a:t>Modeling Europe’s role in the global LNG market 2040 </a:t>
            </a:r>
            <a:r>
              <a:rPr lang="en-US" sz="2400" dirty="0" smtClean="0"/>
              <a:t>balancing decarbonization goals, energy security, and geopolitical tensions</a:t>
            </a:r>
            <a:endParaRPr lang="en-US" sz="2400"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Internal Meeting / 27 November 2023 / Online</a:t>
            </a:r>
            <a:br>
              <a:rPr lang="de-AT" sz="1400" dirty="0" smtClean="0">
                <a:solidFill>
                  <a:schemeClr val="tx1">
                    <a:lumMod val="50000"/>
                    <a:lumOff val="50000"/>
                  </a:schemeClr>
                </a:solidFill>
              </a:rPr>
            </a:br>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5888668"/>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smtClean="0">
                <a:latin typeface="Calibri Light"/>
              </a:rPr>
              <a:t>Contact: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1954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Anne Neumann</a:t>
            </a:r>
            <a:r>
              <a:rPr lang="de-AT" kern="0" baseline="30000" dirty="0" smtClean="0">
                <a:latin typeface="Calibri Light"/>
              </a:rPr>
              <a:t>2,3</a:t>
            </a:r>
            <a:br>
              <a:rPr lang="de-AT" kern="0" baseline="30000" dirty="0" smtClean="0">
                <a:latin typeface="Calibri Light"/>
              </a:rPr>
            </a:br>
            <a:endParaRPr lang="de-AT" kern="0" baseline="30000" dirty="0" smtClean="0">
              <a:latin typeface="Calibri Light"/>
            </a:endParaRPr>
          </a:p>
          <a:p>
            <a:pPr algn="l"/>
            <a:r>
              <a:rPr lang="de-AT" sz="1200" kern="0" baseline="30000" dirty="0" smtClean="0">
                <a:latin typeface="Calibri Light"/>
              </a:rPr>
              <a:t>1</a:t>
            </a:r>
            <a:r>
              <a:rPr lang="de-AT" sz="1200" kern="0" dirty="0" smtClean="0">
                <a:latin typeface="Calibri Light"/>
              </a:rPr>
              <a:t>Energy </a:t>
            </a:r>
            <a:r>
              <a:rPr lang="de-AT" sz="1200" kern="0" dirty="0">
                <a:latin typeface="Calibri Light"/>
              </a:rPr>
              <a:t>Economics Group (EEG), Technische Universität </a:t>
            </a:r>
            <a:r>
              <a:rPr lang="de-AT" sz="1200" kern="0" dirty="0" smtClean="0">
                <a:latin typeface="Calibri Light"/>
              </a:rPr>
              <a:t>Wien, </a:t>
            </a:r>
            <a:r>
              <a:rPr lang="de-AT" sz="1200" kern="0" dirty="0" err="1" smtClean="0">
                <a:latin typeface="Calibri Light"/>
              </a:rPr>
              <a:t>Gußhausstrasse</a:t>
            </a:r>
            <a:r>
              <a:rPr lang="de-AT" sz="1200" kern="0" dirty="0" smtClean="0">
                <a:latin typeface="Calibri Light"/>
              </a:rPr>
              <a:t> </a:t>
            </a:r>
            <a:r>
              <a:rPr lang="de-AT" sz="1200" kern="0" dirty="0">
                <a:latin typeface="Calibri Light"/>
              </a:rPr>
              <a:t>25-29/E370-3, 1040 Wien, </a:t>
            </a:r>
            <a:r>
              <a:rPr lang="de-AT" sz="1200" kern="0" dirty="0" smtClean="0">
                <a:latin typeface="Calibri Light"/>
              </a:rPr>
              <a:t>Austria</a:t>
            </a:r>
          </a:p>
          <a:p>
            <a:pPr algn="l"/>
            <a:r>
              <a:rPr lang="de-AT" sz="1200" kern="0" baseline="30000" dirty="0" smtClean="0">
                <a:latin typeface="Calibri Light"/>
              </a:rPr>
              <a:t>2</a:t>
            </a:r>
            <a:r>
              <a:rPr lang="en-US" sz="1200" kern="0" dirty="0">
                <a:latin typeface="Calibri Light"/>
              </a:rPr>
              <a:t>Department of Industrial Economics and Technology Management, The Norwegian University of Science and Technology, </a:t>
            </a:r>
            <a:r>
              <a:rPr lang="en-US" sz="1200" kern="0" dirty="0" err="1">
                <a:latin typeface="Calibri Light"/>
              </a:rPr>
              <a:t>Sentralbygg</a:t>
            </a:r>
            <a:r>
              <a:rPr lang="en-US" sz="1200" kern="0" dirty="0">
                <a:latin typeface="Calibri Light"/>
              </a:rPr>
              <a:t> 1, 946, </a:t>
            </a:r>
            <a:r>
              <a:rPr lang="en-US" sz="1200" kern="0" dirty="0" err="1" smtClean="0">
                <a:latin typeface="Calibri Light"/>
              </a:rPr>
              <a:t>Gløshaugen</a:t>
            </a:r>
            <a:r>
              <a:rPr lang="en-US" sz="1200" kern="0" dirty="0" smtClean="0">
                <a:latin typeface="Calibri Light"/>
              </a:rPr>
              <a:t>, Trondheim</a:t>
            </a:r>
            <a:r>
              <a:rPr lang="en-US" sz="1200" kern="0" dirty="0">
                <a:latin typeface="Calibri Light"/>
              </a:rPr>
              <a:t>, Norway</a:t>
            </a:r>
            <a:endParaRPr lang="it-IT" sz="1200" kern="0" dirty="0">
              <a:latin typeface="Calibri Light"/>
            </a:endParaRPr>
          </a:p>
          <a:p>
            <a:pPr algn="l"/>
            <a:r>
              <a:rPr lang="de-AT" sz="1200" kern="0" baseline="30000" dirty="0" smtClean="0">
                <a:latin typeface="Calibri Light"/>
              </a:rPr>
              <a:t>3</a:t>
            </a:r>
            <a:r>
              <a:rPr lang="en-US" sz="1200" kern="0" dirty="0">
                <a:latin typeface="Calibri Light"/>
              </a:rPr>
              <a:t>Center for Energy and Environmental Policy Research, Massachusetts Institute of Technology, Cambridge, MA, USA</a:t>
            </a:r>
            <a:endParaRPr lang="en-US" sz="1200" kern="0" dirty="0" smtClean="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325167" y="5579895"/>
            <a:ext cx="1850232" cy="538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wegian University of Science and Technology - RWTH AACHEN UNIVERSITY  Fakultät für Wirtschaftswissenschaften - Deuts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467" y="5560145"/>
            <a:ext cx="1651193" cy="57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2" y="1365154"/>
            <a:ext cx="11279559" cy="4521297"/>
          </a:xfrm>
        </p:spPr>
        <p:txBody>
          <a:bodyPr>
            <a:normAutofit/>
          </a:bodyPr>
          <a:lstStyle/>
          <a:p>
            <a:pPr marL="457200" indent="-457200">
              <a:buFont typeface="+mj-lt"/>
              <a:buAutoNum type="arabicPeriod"/>
            </a:pPr>
            <a:r>
              <a:rPr lang="en-US" sz="2400" dirty="0" smtClean="0"/>
              <a:t>General feedback on the text </a:t>
            </a:r>
            <a:r>
              <a:rPr lang="en-US" sz="2400" dirty="0" smtClean="0">
                <a:solidFill>
                  <a:schemeClr val="bg1">
                    <a:lumMod val="50000"/>
                  </a:schemeClr>
                </a:solidFill>
              </a:rPr>
              <a:t>(1 Introduction)</a:t>
            </a:r>
          </a:p>
          <a:p>
            <a:pPr marL="457200" indent="-457200">
              <a:buFont typeface="+mj-lt"/>
              <a:buAutoNum type="arabicPeriod"/>
            </a:pPr>
            <a:r>
              <a:rPr lang="en-US" sz="2400" dirty="0" smtClean="0"/>
              <a:t>Specific discussion of the three proposed research questions</a:t>
            </a:r>
          </a:p>
          <a:p>
            <a:pPr marL="457200" indent="-457200">
              <a:buFont typeface="+mj-lt"/>
              <a:buAutoNum type="arabicPeriod"/>
            </a:pPr>
            <a:r>
              <a:rPr lang="en-US" sz="2400" dirty="0" smtClean="0"/>
              <a:t>What should be the 2-3 topics of the literature survey </a:t>
            </a:r>
            <a:r>
              <a:rPr lang="en-US" sz="2400" dirty="0" smtClean="0">
                <a:solidFill>
                  <a:schemeClr val="bg1">
                    <a:lumMod val="50000"/>
                  </a:schemeClr>
                </a:solidFill>
              </a:rPr>
              <a:t>(2 Background)</a:t>
            </a:r>
          </a:p>
          <a:p>
            <a:pPr marL="457200" indent="-457200">
              <a:buFont typeface="+mj-lt"/>
              <a:buAutoNum type="arabicPeriod"/>
            </a:pPr>
            <a:r>
              <a:rPr lang="en-US" sz="2400" dirty="0" smtClean="0"/>
              <a:t>Scenarios &amp; </a:t>
            </a:r>
            <a:r>
              <a:rPr lang="en-US" sz="2400" dirty="0" smtClean="0"/>
              <a:t>data</a:t>
            </a:r>
          </a:p>
          <a:p>
            <a:pPr marL="457200" indent="-457200">
              <a:buFont typeface="+mj-lt"/>
              <a:buAutoNum type="arabicPeriod"/>
            </a:pPr>
            <a:endParaRPr lang="en-US" sz="2400" dirty="0"/>
          </a:p>
          <a:p>
            <a:pPr marL="0" indent="0">
              <a:buNone/>
            </a:pPr>
            <a:r>
              <a:rPr lang="en-US" sz="2400" dirty="0" smtClean="0">
                <a:solidFill>
                  <a:srgbClr val="FF9900"/>
                </a:solidFill>
              </a:rPr>
              <a:t>Comments from the meeting in orange. </a:t>
            </a:r>
            <a:endParaRPr lang="en-US" sz="2400" dirty="0" smtClean="0">
              <a:solidFill>
                <a:srgbClr val="FF9900"/>
              </a:solidFill>
            </a:endParaRPr>
          </a:p>
        </p:txBody>
      </p:sp>
      <p:sp>
        <p:nvSpPr>
          <p:cNvPr id="6" name="Titel 5"/>
          <p:cNvSpPr>
            <a:spLocks noGrp="1"/>
          </p:cNvSpPr>
          <p:nvPr>
            <p:ph type="title"/>
          </p:nvPr>
        </p:nvSpPr>
        <p:spPr/>
        <p:txBody>
          <a:bodyPr/>
          <a:lstStyle/>
          <a:p>
            <a:r>
              <a:rPr lang="en-US" dirty="0" smtClean="0"/>
              <a:t>Topics based </a:t>
            </a:r>
            <a:r>
              <a:rPr lang="en-US" dirty="0"/>
              <a:t>on the </a:t>
            </a:r>
            <a:r>
              <a:rPr lang="en-US" dirty="0" smtClean="0"/>
              <a:t>review by Anne</a:t>
            </a:r>
            <a:endParaRPr lang="en-US" sz="2000" dirty="0"/>
          </a:p>
        </p:txBody>
      </p:sp>
    </p:spTree>
    <p:extLst>
      <p:ext uri="{BB962C8B-B14F-4D97-AF65-F5344CB8AC3E}">
        <p14:creationId xmlns:p14="http://schemas.microsoft.com/office/powerpoint/2010/main" val="77638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3</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r>
              <a:rPr lang="en-US" b="1" i="1" dirty="0"/>
              <a:t>use different source, </a:t>
            </a:r>
            <a:r>
              <a:rPr lang="en-US" b="1" i="1" dirty="0" err="1"/>
              <a:t>ie</a:t>
            </a:r>
            <a:r>
              <a:rPr lang="en-US" b="1" i="1" dirty="0"/>
              <a:t>. IEA (Natural gas Information) or IEA (2023) Medium term Gas </a:t>
            </a:r>
            <a:r>
              <a:rPr lang="en-US" b="1" i="1" dirty="0" smtClean="0"/>
              <a:t>report.</a:t>
            </a:r>
            <a:br>
              <a:rPr lang="en-US" b="1" i="1" dirty="0" smtClean="0"/>
            </a:br>
            <a:r>
              <a:rPr lang="de-DE" dirty="0">
                <a:solidFill>
                  <a:srgbClr val="FF9900"/>
                </a:solidFill>
              </a:rPr>
              <a:t>Berücksichtigung verschiedener Positionen und der sich daraus ergebenden Unsicherheitsmarge, “grau” bei Szenarien</a:t>
            </a:r>
            <a:endParaRPr lang="en-US" dirty="0">
              <a:solidFill>
                <a:srgbClr val="FF9900"/>
              </a:solidFill>
            </a:endParaRPr>
          </a:p>
          <a:p>
            <a:r>
              <a:rPr lang="en-US" b="1" i="1" dirty="0"/>
              <a:t>please elaborate a bit more (2 more sentences or so... the market equilibrium comes somewhat surprising here</a:t>
            </a:r>
            <a:r>
              <a:rPr lang="en-US" b="1" i="1" dirty="0" smtClean="0"/>
              <a:t>) </a:t>
            </a:r>
            <a:br>
              <a:rPr lang="en-US" b="1" i="1" dirty="0" smtClean="0"/>
            </a:br>
            <a:r>
              <a:rPr lang="de-DE" i="1" dirty="0">
                <a:solidFill>
                  <a:srgbClr val="FF9900"/>
                </a:solidFill>
              </a:rPr>
              <a:t>Derzeit zu “technisch” formuliert; deutlich machen, was mit “Gleichgewicht” gemeint </a:t>
            </a:r>
            <a:r>
              <a:rPr lang="de-DE" i="1" dirty="0" smtClean="0">
                <a:solidFill>
                  <a:srgbClr val="FF9900"/>
                </a:solidFill>
              </a:rPr>
              <a:t>ist</a:t>
            </a:r>
            <a:endParaRPr lang="en-US" i="1" dirty="0" smtClean="0">
              <a:solidFill>
                <a:srgbClr val="FF9900"/>
              </a:solidFill>
            </a:endParaRPr>
          </a:p>
          <a:p>
            <a:pPr marL="0" indent="0">
              <a:buNone/>
            </a:pPr>
            <a:r>
              <a:rPr lang="en-US" dirty="0" smtClean="0">
                <a:solidFill>
                  <a:schemeClr val="accent3"/>
                </a:solidFill>
              </a:rPr>
              <a:t>	In addition, there are significant concerns about a market equilibrium for LNG will 	develop in the medium to long term. Particularly, the market situation in 2022 is not 	representative of future market equilibrium projections as China’s LGN demand was 	considerably low as a result of severe COVID-19 measures there. </a:t>
            </a:r>
            <a:endParaRPr lang="en-US" i="1" dirty="0" smtClean="0"/>
          </a:p>
          <a:p>
            <a:r>
              <a:rPr lang="en-US" b="1" i="1" dirty="0" smtClean="0"/>
              <a:t>where </a:t>
            </a:r>
            <a:r>
              <a:rPr lang="en-US" b="1" i="1" dirty="0" smtClean="0"/>
              <a:t>do these demands come from? </a:t>
            </a:r>
            <a:r>
              <a:rPr lang="en-US" dirty="0" smtClean="0"/>
              <a:t>(</a:t>
            </a:r>
            <a:r>
              <a:rPr lang="en-US" dirty="0" smtClean="0">
                <a:sym typeface="Wingdings" panose="05000000000000000000" pitchFamily="2" charset="2"/>
              </a:rPr>
              <a:t> we should discuss this in detail when it comes to the scenarios</a:t>
            </a:r>
            <a:r>
              <a:rPr lang="en-US" dirty="0" smtClean="0">
                <a:sym typeface="Wingdings" panose="05000000000000000000" pitchFamily="2" charset="2"/>
              </a:rPr>
              <a:t>)</a:t>
            </a:r>
            <a:endParaRPr lang="en-US" dirty="0" smtClean="0"/>
          </a:p>
        </p:txBody>
      </p:sp>
      <p:sp>
        <p:nvSpPr>
          <p:cNvPr id="4" name="Titel 3"/>
          <p:cNvSpPr>
            <a:spLocks noGrp="1"/>
          </p:cNvSpPr>
          <p:nvPr>
            <p:ph type="title"/>
          </p:nvPr>
        </p:nvSpPr>
        <p:spPr/>
        <p:txBody>
          <a:bodyPr>
            <a:normAutofit/>
          </a:bodyPr>
          <a:lstStyle/>
          <a:p>
            <a:r>
              <a:rPr lang="en-US" dirty="0"/>
              <a:t>1. General feedback on the </a:t>
            </a:r>
            <a:r>
              <a:rPr lang="en-US" dirty="0" smtClean="0"/>
              <a:t>text </a:t>
            </a:r>
            <a:r>
              <a:rPr lang="en-US" sz="2000" dirty="0" smtClean="0"/>
              <a:t>(main comments)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800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4</a:t>
            </a:fld>
            <a:endParaRPr lang="en-US" dirty="0"/>
          </a:p>
        </p:txBody>
      </p:sp>
      <p:sp>
        <p:nvSpPr>
          <p:cNvPr id="3" name="Inhaltsplatzhalter 2"/>
          <p:cNvSpPr>
            <a:spLocks noGrp="1"/>
          </p:cNvSpPr>
          <p:nvPr>
            <p:ph sz="half" idx="1"/>
          </p:nvPr>
        </p:nvSpPr>
        <p:spPr>
          <a:xfrm>
            <a:off x="362712" y="1365154"/>
            <a:ext cx="10591185" cy="4747800"/>
          </a:xfrm>
        </p:spPr>
        <p:txBody>
          <a:bodyPr>
            <a:normAutofit fontScale="92500" lnSpcReduction="20000"/>
          </a:bodyPr>
          <a:lstStyle/>
          <a:p>
            <a:r>
              <a:rPr lang="en-US" dirty="0" smtClean="0"/>
              <a:t>Against this background, this paper aims to answer the following three research questions:</a:t>
            </a:r>
          </a:p>
          <a:p>
            <a:pPr marL="457200" indent="-457200">
              <a:buFont typeface="+mj-lt"/>
              <a:buAutoNum type="arabicPeriod"/>
            </a:pPr>
            <a:r>
              <a:rPr lang="en-US" dirty="0">
                <a:solidFill>
                  <a:schemeClr val="accent3"/>
                </a:solidFill>
              </a:rPr>
              <a:t>How, in terms of import volumes from regions and related supply costs, will Europe meet its expected LNG demand in 2040 given increased global LNG demand driven primarily by developing </a:t>
            </a:r>
            <a:r>
              <a:rPr lang="en-US" dirty="0" smtClean="0">
                <a:solidFill>
                  <a:schemeClr val="accent3"/>
                </a:solidFill>
              </a:rPr>
              <a:t>countries?</a:t>
            </a:r>
            <a:br>
              <a:rPr lang="en-US" dirty="0" smtClean="0">
                <a:solidFill>
                  <a:schemeClr val="accent3"/>
                </a:solidFill>
              </a:rPr>
            </a:br>
            <a:r>
              <a:rPr lang="en-US" dirty="0" smtClean="0">
                <a:solidFill>
                  <a:srgbClr val="FF9900"/>
                </a:solidFill>
              </a:rPr>
              <a:t>Decline in demand in developed countries; impact on Europe</a:t>
            </a:r>
          </a:p>
          <a:p>
            <a:pPr marL="457200" indent="-457200">
              <a:buFont typeface="+mj-lt"/>
              <a:buAutoNum type="arabicPeriod"/>
            </a:pPr>
            <a:r>
              <a:rPr lang="en-US" dirty="0" smtClean="0">
                <a:solidFill>
                  <a:schemeClr val="accent3"/>
                </a:solidFill>
              </a:rPr>
              <a:t>Which impact will geopolitical tensions between importing and exporting regions have on the European LNG supply if global LNG trade is prone to be used as a political weapon? </a:t>
            </a:r>
            <a:br>
              <a:rPr lang="en-US" dirty="0" smtClean="0">
                <a:solidFill>
                  <a:schemeClr val="accent3"/>
                </a:solidFill>
              </a:rPr>
            </a:br>
            <a:r>
              <a:rPr lang="en-US" dirty="0" smtClean="0">
                <a:solidFill>
                  <a:srgbClr val="FF9900"/>
                </a:solidFill>
              </a:rPr>
              <a:t>Security of Supply, “</a:t>
            </a:r>
            <a:r>
              <a:rPr lang="en-US" dirty="0" err="1" smtClean="0">
                <a:solidFill>
                  <a:srgbClr val="FF9900"/>
                </a:solidFill>
              </a:rPr>
              <a:t>Welche</a:t>
            </a:r>
            <a:r>
              <a:rPr lang="en-US" dirty="0" smtClean="0">
                <a:solidFill>
                  <a:srgbClr val="FF9900"/>
                </a:solidFill>
              </a:rPr>
              <a:t> Rolle </a:t>
            </a:r>
            <a:r>
              <a:rPr lang="en-US" dirty="0" err="1" smtClean="0">
                <a:solidFill>
                  <a:srgbClr val="FF9900"/>
                </a:solidFill>
              </a:rPr>
              <a:t>spielt</a:t>
            </a:r>
            <a:r>
              <a:rPr lang="en-US" dirty="0" smtClean="0">
                <a:solidFill>
                  <a:srgbClr val="FF9900"/>
                </a:solidFill>
              </a:rPr>
              <a:t> Europa in der Welt (</a:t>
            </a:r>
            <a:r>
              <a:rPr lang="en-US" dirty="0" err="1" smtClean="0">
                <a:solidFill>
                  <a:srgbClr val="FF9900"/>
                </a:solidFill>
              </a:rPr>
              <a:t>noch</a:t>
            </a:r>
            <a:r>
              <a:rPr lang="en-US" dirty="0" smtClean="0">
                <a:solidFill>
                  <a:srgbClr val="FF9900"/>
                </a:solidFill>
              </a:rPr>
              <a:t>)?” </a:t>
            </a:r>
            <a:r>
              <a:rPr lang="en-US" dirty="0" err="1" smtClean="0">
                <a:solidFill>
                  <a:srgbClr val="FF9900"/>
                </a:solidFill>
              </a:rPr>
              <a:t>Wir</a:t>
            </a:r>
            <a:r>
              <a:rPr lang="en-US" dirty="0" smtClean="0">
                <a:solidFill>
                  <a:srgbClr val="FF9900"/>
                </a:solidFill>
              </a:rPr>
              <a:t> </a:t>
            </a:r>
            <a:r>
              <a:rPr lang="en-US" dirty="0" err="1" smtClean="0">
                <a:solidFill>
                  <a:srgbClr val="FF9900"/>
                </a:solidFill>
              </a:rPr>
              <a:t>zeigen</a:t>
            </a:r>
            <a:r>
              <a:rPr lang="en-US" dirty="0" smtClean="0">
                <a:solidFill>
                  <a:srgbClr val="FF9900"/>
                </a:solidFill>
              </a:rPr>
              <a:t> </a:t>
            </a:r>
            <a:r>
              <a:rPr lang="en-US" dirty="0" err="1" smtClean="0">
                <a:solidFill>
                  <a:srgbClr val="FF9900"/>
                </a:solidFill>
              </a:rPr>
              <a:t>eine</a:t>
            </a:r>
            <a:r>
              <a:rPr lang="en-US" dirty="0" smtClean="0">
                <a:solidFill>
                  <a:srgbClr val="FF9900"/>
                </a:solidFill>
              </a:rPr>
              <a:t> </a:t>
            </a:r>
            <a:r>
              <a:rPr lang="en-US" dirty="0" err="1" smtClean="0">
                <a:solidFill>
                  <a:srgbClr val="FF9900"/>
                </a:solidFill>
              </a:rPr>
              <a:t>konkrete</a:t>
            </a:r>
            <a:r>
              <a:rPr lang="en-US" dirty="0" smtClean="0">
                <a:solidFill>
                  <a:srgbClr val="FF9900"/>
                </a:solidFill>
              </a:rPr>
              <a:t> </a:t>
            </a:r>
            <a:r>
              <a:rPr lang="en-US" dirty="0" err="1" smtClean="0">
                <a:solidFill>
                  <a:srgbClr val="FF9900"/>
                </a:solidFill>
              </a:rPr>
              <a:t>Anwendung</a:t>
            </a:r>
            <a:r>
              <a:rPr lang="en-US" dirty="0">
                <a:solidFill>
                  <a:srgbClr val="FF9900"/>
                </a:solidFill>
              </a:rPr>
              <a:t>.</a:t>
            </a:r>
            <a:r>
              <a:rPr lang="en-US" dirty="0" smtClean="0">
                <a:solidFill>
                  <a:srgbClr val="FF9900"/>
                </a:solidFill>
              </a:rPr>
              <a:t> </a:t>
            </a:r>
          </a:p>
          <a:p>
            <a:pPr marL="457200" indent="-457200">
              <a:buFont typeface="+mj-lt"/>
              <a:buAutoNum type="arabicPeriod"/>
            </a:pPr>
            <a:r>
              <a:rPr lang="en-US" sz="2100" dirty="0">
                <a:solidFill>
                  <a:schemeClr val="accent3"/>
                </a:solidFill>
              </a:rPr>
              <a:t>What global LNG trade equilibrium results from unilateral deep decarbonization of the entire European energy system (i.e., no European LNG demand) while other regions continue to demand significant volumes of LNG? Which importing and exporting regions are most affected in the longer term in a potentially oversupplied global LNG market in volumes and cost? </a:t>
            </a:r>
            <a:r>
              <a:rPr lang="en-US" dirty="0" smtClean="0">
                <a:solidFill>
                  <a:schemeClr val="accent5"/>
                </a:solidFill>
              </a:rPr>
              <a:t/>
            </a:r>
            <a:br>
              <a:rPr lang="en-US" dirty="0" smtClean="0">
                <a:solidFill>
                  <a:schemeClr val="accent5"/>
                </a:solidFill>
              </a:rPr>
            </a:br>
            <a:r>
              <a:rPr lang="en-US" dirty="0" err="1" smtClean="0">
                <a:solidFill>
                  <a:srgbClr val="FF9900"/>
                </a:solidFill>
              </a:rPr>
              <a:t>Mit</a:t>
            </a:r>
            <a:r>
              <a:rPr lang="en-US" dirty="0" smtClean="0">
                <a:solidFill>
                  <a:srgbClr val="FF9900"/>
                </a:solidFill>
              </a:rPr>
              <a:t> </a:t>
            </a:r>
            <a:r>
              <a:rPr lang="en-US" dirty="0" err="1" smtClean="0">
                <a:solidFill>
                  <a:srgbClr val="FF9900"/>
                </a:solidFill>
              </a:rPr>
              <a:t>einem</a:t>
            </a:r>
            <a:r>
              <a:rPr lang="en-US" dirty="0" smtClean="0">
                <a:solidFill>
                  <a:srgbClr val="FF9900"/>
                </a:solidFill>
              </a:rPr>
              <a:t> </a:t>
            </a:r>
            <a:r>
              <a:rPr lang="en-US" dirty="0" err="1" smtClean="0">
                <a:solidFill>
                  <a:srgbClr val="FF9900"/>
                </a:solidFill>
              </a:rPr>
              <a:t>möglichen</a:t>
            </a:r>
            <a:r>
              <a:rPr lang="en-US" dirty="0" smtClean="0">
                <a:solidFill>
                  <a:srgbClr val="FF9900"/>
                </a:solidFill>
              </a:rPr>
              <a:t> </a:t>
            </a:r>
            <a:r>
              <a:rPr lang="en-US" dirty="0" err="1" smtClean="0">
                <a:solidFill>
                  <a:srgbClr val="FF9900"/>
                </a:solidFill>
              </a:rPr>
              <a:t>kulturellen</a:t>
            </a:r>
            <a:r>
              <a:rPr lang="en-US" dirty="0" smtClean="0">
                <a:solidFill>
                  <a:srgbClr val="FF9900"/>
                </a:solidFill>
              </a:rPr>
              <a:t> </a:t>
            </a:r>
            <a:r>
              <a:rPr lang="en-US" dirty="0" err="1" smtClean="0">
                <a:solidFill>
                  <a:srgbClr val="FF9900"/>
                </a:solidFill>
              </a:rPr>
              <a:t>Wandel</a:t>
            </a:r>
            <a:r>
              <a:rPr lang="en-US" dirty="0" smtClean="0">
                <a:solidFill>
                  <a:srgbClr val="FF9900"/>
                </a:solidFill>
              </a:rPr>
              <a:t> </a:t>
            </a:r>
            <a:r>
              <a:rPr lang="en-US" dirty="0" err="1" smtClean="0">
                <a:solidFill>
                  <a:srgbClr val="FF9900"/>
                </a:solidFill>
              </a:rPr>
              <a:t>bezüglich</a:t>
            </a:r>
            <a:r>
              <a:rPr lang="en-US" dirty="0" smtClean="0">
                <a:solidFill>
                  <a:srgbClr val="FF9900"/>
                </a:solidFill>
              </a:rPr>
              <a:t> </a:t>
            </a:r>
            <a:r>
              <a:rPr lang="en-US" dirty="0" smtClean="0">
                <a:solidFill>
                  <a:srgbClr val="FF9900"/>
                </a:solidFill>
                <a:sym typeface="Wingdings" panose="05000000000000000000" pitchFamily="2" charset="2"/>
              </a:rPr>
              <a:t>CCS </a:t>
            </a:r>
            <a:r>
              <a:rPr lang="en-US" dirty="0" err="1" smtClean="0">
                <a:solidFill>
                  <a:srgbClr val="FF9900"/>
                </a:solidFill>
                <a:sym typeface="Wingdings" panose="05000000000000000000" pitchFamily="2" charset="2"/>
              </a:rPr>
              <a:t>Technik</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wird</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auch</a:t>
            </a:r>
            <a:r>
              <a:rPr lang="en-US" dirty="0" smtClean="0">
                <a:solidFill>
                  <a:srgbClr val="FF9900"/>
                </a:solidFill>
                <a:sym typeface="Wingdings" panose="05000000000000000000" pitchFamily="2" charset="2"/>
              </a:rPr>
              <a:t> domestic European production </a:t>
            </a:r>
            <a:r>
              <a:rPr lang="en-US" dirty="0" err="1" smtClean="0">
                <a:solidFill>
                  <a:srgbClr val="FF9900"/>
                </a:solidFill>
                <a:sym typeface="Wingdings" panose="05000000000000000000" pitchFamily="2" charset="2"/>
              </a:rPr>
              <a:t>wieder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Teil</a:t>
            </a:r>
            <a:r>
              <a:rPr lang="en-US" dirty="0" smtClean="0">
                <a:solidFill>
                  <a:srgbClr val="FF9900"/>
                </a:solidFill>
                <a:sym typeface="Wingdings" panose="05000000000000000000" pitchFamily="2" charset="2"/>
              </a:rPr>
              <a:t> der </a:t>
            </a:r>
            <a:r>
              <a:rPr lang="en-US" dirty="0" err="1" smtClean="0">
                <a:solidFill>
                  <a:srgbClr val="FF9900"/>
                </a:solidFill>
                <a:sym typeface="Wingdings" panose="05000000000000000000" pitchFamily="2" charset="2"/>
              </a:rPr>
              <a:t>Lösung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für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dekarbonisierte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Energiesysteme</a:t>
            </a:r>
            <a:r>
              <a:rPr lang="en-US" dirty="0" smtClean="0">
                <a:solidFill>
                  <a:srgbClr val="FF9900"/>
                </a:solidFill>
                <a:sym typeface="Wingdings" panose="05000000000000000000" pitchFamily="2" charset="2"/>
              </a:rPr>
              <a:t>; Europa </a:t>
            </a:r>
            <a:r>
              <a:rPr lang="en-US" dirty="0" err="1" smtClean="0">
                <a:solidFill>
                  <a:srgbClr val="FF9900"/>
                </a:solidFill>
                <a:sym typeface="Wingdings" panose="05000000000000000000" pitchFamily="2" charset="2"/>
              </a:rPr>
              <a:t>ist</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Preisnehmer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konkreter</a:t>
            </a:r>
            <a:r>
              <a:rPr lang="en-US" dirty="0" smtClean="0">
                <a:solidFill>
                  <a:srgbClr val="FF9900"/>
                </a:solidFill>
                <a:sym typeface="Wingdings" panose="05000000000000000000" pitchFamily="2" charset="2"/>
              </a:rPr>
              <a:t> auf </a:t>
            </a:r>
            <a:r>
              <a:rPr lang="en-US" dirty="0" err="1" smtClean="0">
                <a:solidFill>
                  <a:srgbClr val="FF9900"/>
                </a:solidFill>
                <a:sym typeface="Wingdings" panose="05000000000000000000" pitchFamily="2" charset="2"/>
              </a:rPr>
              <a:t>Preise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eingehen</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Verbindung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zu</a:t>
            </a:r>
            <a:r>
              <a:rPr lang="en-US" dirty="0" smtClean="0">
                <a:solidFill>
                  <a:srgbClr val="FF9900"/>
                </a:solidFill>
                <a:sym typeface="Wingdings" panose="05000000000000000000" pitchFamily="2" charset="2"/>
              </a:rPr>
              <a:t> RQ1 </a:t>
            </a:r>
            <a:r>
              <a:rPr lang="en-US" dirty="0" err="1" smtClean="0">
                <a:solidFill>
                  <a:srgbClr val="FF9900"/>
                </a:solidFill>
                <a:sym typeface="Wingdings" panose="05000000000000000000" pitchFamily="2" charset="2"/>
              </a:rPr>
              <a:t>herstellen</a:t>
            </a:r>
            <a:r>
              <a:rPr lang="en-US" dirty="0" smtClean="0">
                <a:solidFill>
                  <a:srgbClr val="FF9900"/>
                </a:solidFill>
                <a:sym typeface="Wingdings" panose="05000000000000000000" pitchFamily="2" charset="2"/>
              </a:rPr>
              <a:t>)</a:t>
            </a:r>
            <a:endParaRPr lang="en-US" dirty="0" smtClean="0">
              <a:solidFill>
                <a:srgbClr val="FF9900"/>
              </a:solidFill>
            </a:endParaRPr>
          </a:p>
          <a:p>
            <a:endParaRPr lang="en-US" b="1" dirty="0">
              <a:solidFill>
                <a:schemeClr val="accent3"/>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a:t>2. Specific discussion of the three proposed research questions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88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5</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pPr>
              <a:buFont typeface="Wingdings" panose="05000000000000000000" pitchFamily="2" charset="2"/>
              <a:buChar char="Ø"/>
            </a:pPr>
            <a:r>
              <a:rPr lang="en-US" dirty="0" smtClean="0"/>
              <a:t>LNG’s role in future energy systems and decarbonization pathways </a:t>
            </a:r>
            <a:r>
              <a:rPr lang="en-US" dirty="0" smtClean="0">
                <a:solidFill>
                  <a:schemeClr val="bg1">
                    <a:lumMod val="50000"/>
                  </a:schemeClr>
                </a:solidFill>
              </a:rPr>
              <a:t>(Sebastian)</a:t>
            </a:r>
          </a:p>
          <a:p>
            <a:pPr>
              <a:buFont typeface="Wingdings" panose="05000000000000000000" pitchFamily="2" charset="2"/>
              <a:buChar char="Ø"/>
            </a:pPr>
            <a:r>
              <a:rPr lang="en-US" dirty="0" smtClean="0"/>
              <a:t>Modeling global LNG trade </a:t>
            </a:r>
            <a:r>
              <a:rPr lang="en-US" dirty="0" smtClean="0">
                <a:solidFill>
                  <a:schemeClr val="bg1">
                    <a:lumMod val="50000"/>
                  </a:schemeClr>
                </a:solidFill>
              </a:rPr>
              <a:t>(Sebastian)</a:t>
            </a:r>
          </a:p>
          <a:p>
            <a:pPr>
              <a:buFont typeface="Wingdings" panose="05000000000000000000" pitchFamily="2" charset="2"/>
              <a:buChar char="Ø"/>
            </a:pPr>
            <a:r>
              <a:rPr lang="en-US" dirty="0" smtClean="0"/>
              <a:t>Energy carriers as a political weapon </a:t>
            </a:r>
            <a:r>
              <a:rPr lang="en-US" dirty="0" smtClean="0">
                <a:solidFill>
                  <a:schemeClr val="bg1">
                    <a:lumMod val="50000"/>
                  </a:schemeClr>
                </a:solidFill>
              </a:rPr>
              <a:t>(Anne</a:t>
            </a:r>
            <a:r>
              <a:rPr lang="en-US" dirty="0" smtClean="0">
                <a:solidFill>
                  <a:schemeClr val="bg1">
                    <a:lumMod val="50000"/>
                  </a:schemeClr>
                </a:solidFill>
              </a:rPr>
              <a:t>?)</a:t>
            </a:r>
            <a:endParaRPr lang="en-US" dirty="0" smtClean="0">
              <a:solidFill>
                <a:schemeClr val="bg1">
                  <a:lumMod val="50000"/>
                </a:schemeClr>
              </a:solidFill>
            </a:endParaRPr>
          </a:p>
          <a:p>
            <a:r>
              <a:rPr lang="en-US" dirty="0" smtClean="0">
                <a:solidFill>
                  <a:srgbClr val="FF9900"/>
                </a:solidFill>
              </a:rPr>
              <a:t>Topics 1 und 3 den </a:t>
            </a:r>
            <a:r>
              <a:rPr lang="en-US" dirty="0" err="1" smtClean="0">
                <a:solidFill>
                  <a:srgbClr val="FF9900"/>
                </a:solidFill>
              </a:rPr>
              <a:t>Fokus</a:t>
            </a:r>
            <a:r>
              <a:rPr lang="en-US" dirty="0" smtClean="0">
                <a:solidFill>
                  <a:srgbClr val="FF9900"/>
                </a:solidFill>
              </a:rPr>
              <a:t> auf RQ und </a:t>
            </a:r>
            <a:r>
              <a:rPr lang="en-US" dirty="0" err="1" smtClean="0">
                <a:solidFill>
                  <a:srgbClr val="FF9900"/>
                </a:solidFill>
              </a:rPr>
              <a:t>insbesondere</a:t>
            </a:r>
            <a:r>
              <a:rPr lang="en-US" dirty="0" smtClean="0">
                <a:solidFill>
                  <a:srgbClr val="FF9900"/>
                </a:solidFill>
              </a:rPr>
              <a:t> auf “developing countries” </a:t>
            </a:r>
            <a:r>
              <a:rPr lang="en-US" dirty="0" err="1" smtClean="0">
                <a:solidFill>
                  <a:srgbClr val="FF9900"/>
                </a:solidFill>
              </a:rPr>
              <a:t>berücksichtigen</a:t>
            </a:r>
            <a:endParaRPr lang="en-US" dirty="0">
              <a:solidFill>
                <a:srgbClr val="FF9900"/>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smtClean="0"/>
              <a:t>3. Topics </a:t>
            </a:r>
            <a:r>
              <a:rPr lang="en-US" dirty="0"/>
              <a:t>of the literature </a:t>
            </a:r>
            <a:r>
              <a:rPr lang="en-US" dirty="0" smtClean="0"/>
              <a:t>survey </a:t>
            </a:r>
            <a:r>
              <a:rPr lang="en-US" sz="2000" dirty="0" smtClean="0"/>
              <a:t>(suggestions)</a:t>
            </a:r>
            <a:endParaRPr lang="en-US" sz="2000" dirty="0">
              <a:solidFill>
                <a:schemeClr val="bg1">
                  <a:lumMod val="50000"/>
                </a:schemeClr>
              </a:solidFill>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033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3" name="Inhaltsplatzhalter 2"/>
          <p:cNvSpPr>
            <a:spLocks noGrp="1"/>
          </p:cNvSpPr>
          <p:nvPr>
            <p:ph sz="half" idx="1"/>
          </p:nvPr>
        </p:nvSpPr>
        <p:spPr>
          <a:xfrm>
            <a:off x="362712" y="1594884"/>
            <a:ext cx="11116274" cy="4518071"/>
          </a:xfrm>
        </p:spPr>
        <p:txBody>
          <a:bodyPr/>
          <a:lstStyle/>
          <a:p>
            <a:r>
              <a:rPr lang="en-US" b="1" dirty="0" smtClean="0"/>
              <a:t>Scenarios: </a:t>
            </a:r>
            <a:r>
              <a:rPr lang="en-US" dirty="0" smtClean="0"/>
              <a:t>Currently data on very conservative LGN demand developments until 2040</a:t>
            </a:r>
          </a:p>
          <a:p>
            <a:pPr lvl="1"/>
            <a:r>
              <a:rPr lang="en-US" dirty="0" smtClean="0"/>
              <a:t>Which scenarios do we want to analyze</a:t>
            </a:r>
            <a:r>
              <a:rPr lang="en-US" dirty="0" smtClean="0"/>
              <a:t>? </a:t>
            </a:r>
            <a:br>
              <a:rPr lang="en-US" dirty="0" smtClean="0"/>
            </a:br>
            <a:r>
              <a:rPr lang="en-US" dirty="0" smtClean="0">
                <a:solidFill>
                  <a:srgbClr val="FF9900"/>
                </a:solidFill>
              </a:rPr>
              <a:t>1) </a:t>
            </a:r>
            <a:r>
              <a:rPr lang="en-US" dirty="0" err="1" smtClean="0">
                <a:solidFill>
                  <a:srgbClr val="FF9900"/>
                </a:solidFill>
              </a:rPr>
              <a:t>Verfehlen</a:t>
            </a:r>
            <a:r>
              <a:rPr lang="en-US" dirty="0" smtClean="0">
                <a:solidFill>
                  <a:srgbClr val="FF9900"/>
                </a:solidFill>
              </a:rPr>
              <a:t>; (2) 2.0°C </a:t>
            </a:r>
            <a:r>
              <a:rPr lang="en-US" dirty="0" err="1" smtClean="0">
                <a:solidFill>
                  <a:srgbClr val="FF9900"/>
                </a:solidFill>
              </a:rPr>
              <a:t>Ziel</a:t>
            </a:r>
            <a:r>
              <a:rPr lang="en-US" dirty="0" smtClean="0">
                <a:solidFill>
                  <a:srgbClr val="FF9900"/>
                </a:solidFill>
              </a:rPr>
              <a:t> </a:t>
            </a:r>
            <a:r>
              <a:rPr lang="en-US" dirty="0" err="1" smtClean="0">
                <a:solidFill>
                  <a:srgbClr val="FF9900"/>
                </a:solidFill>
              </a:rPr>
              <a:t>einhalten</a:t>
            </a:r>
            <a:r>
              <a:rPr lang="en-US" dirty="0" smtClean="0">
                <a:solidFill>
                  <a:srgbClr val="FF9900"/>
                </a:solidFill>
              </a:rPr>
              <a:t>, (3) “</a:t>
            </a:r>
            <a:r>
              <a:rPr lang="en-US" dirty="0" err="1" smtClean="0">
                <a:solidFill>
                  <a:srgbClr val="FF9900"/>
                </a:solidFill>
              </a:rPr>
              <a:t>Industrialisierungswelle</a:t>
            </a:r>
            <a:r>
              <a:rPr lang="en-US" dirty="0" smtClean="0">
                <a:solidFill>
                  <a:srgbClr val="FF9900"/>
                </a:solidFill>
              </a:rPr>
              <a:t>” </a:t>
            </a:r>
            <a:r>
              <a:rPr lang="en-US" dirty="0" err="1" smtClean="0">
                <a:solidFill>
                  <a:srgbClr val="FF9900"/>
                </a:solidFill>
              </a:rPr>
              <a:t>erleben</a:t>
            </a:r>
            <a:r>
              <a:rPr lang="en-US" dirty="0" smtClean="0">
                <a:solidFill>
                  <a:srgbClr val="FF9900"/>
                </a:solidFill>
              </a:rPr>
              <a:t>, </a:t>
            </a:r>
            <a:r>
              <a:rPr lang="en-US" dirty="0" err="1" smtClean="0">
                <a:solidFill>
                  <a:srgbClr val="FF9900"/>
                </a:solidFill>
              </a:rPr>
              <a:t>überlegen</a:t>
            </a:r>
            <a:r>
              <a:rPr lang="en-US" dirty="0" smtClean="0">
                <a:solidFill>
                  <a:srgbClr val="FF9900"/>
                </a:solidFill>
              </a:rPr>
              <a:t> </a:t>
            </a:r>
            <a:r>
              <a:rPr lang="en-US" dirty="0" err="1" smtClean="0">
                <a:solidFill>
                  <a:srgbClr val="FF9900"/>
                </a:solidFill>
              </a:rPr>
              <a:t>wegen</a:t>
            </a:r>
            <a:r>
              <a:rPr lang="en-US" dirty="0" smtClean="0">
                <a:solidFill>
                  <a:srgbClr val="FF9900"/>
                </a:solidFill>
              </a:rPr>
              <a:t> Net-Zero, “Demand growth, “Wo </a:t>
            </a:r>
            <a:r>
              <a:rPr lang="en-US" dirty="0" err="1" smtClean="0">
                <a:solidFill>
                  <a:srgbClr val="FF9900"/>
                </a:solidFill>
              </a:rPr>
              <a:t>ist</a:t>
            </a:r>
            <a:r>
              <a:rPr lang="en-US" dirty="0" smtClean="0">
                <a:solidFill>
                  <a:srgbClr val="FF9900"/>
                </a:solidFill>
              </a:rPr>
              <a:t> Europa, </a:t>
            </a:r>
            <a:r>
              <a:rPr lang="en-US" dirty="0" err="1" smtClean="0">
                <a:solidFill>
                  <a:srgbClr val="FF9900"/>
                </a:solidFill>
              </a:rPr>
              <a:t>für</a:t>
            </a:r>
            <a:r>
              <a:rPr lang="en-US" dirty="0" smtClean="0">
                <a:solidFill>
                  <a:srgbClr val="FF9900"/>
                </a:solidFill>
              </a:rPr>
              <a:t> die </a:t>
            </a:r>
            <a:r>
              <a:rPr lang="en-US" dirty="0" err="1" smtClean="0">
                <a:solidFill>
                  <a:srgbClr val="FF9900"/>
                </a:solidFill>
              </a:rPr>
              <a:t>ganze</a:t>
            </a:r>
            <a:r>
              <a:rPr lang="en-US" dirty="0" smtClean="0">
                <a:solidFill>
                  <a:srgbClr val="FF9900"/>
                </a:solidFill>
              </a:rPr>
              <a:t> Welt </a:t>
            </a:r>
            <a:r>
              <a:rPr lang="en-US" dirty="0" err="1" smtClean="0">
                <a:solidFill>
                  <a:srgbClr val="FF9900"/>
                </a:solidFill>
              </a:rPr>
              <a:t>oder</a:t>
            </a:r>
            <a:r>
              <a:rPr lang="en-US" dirty="0" smtClean="0">
                <a:solidFill>
                  <a:srgbClr val="FF9900"/>
                </a:solidFill>
              </a:rPr>
              <a:t> Europa”, </a:t>
            </a:r>
            <a:r>
              <a:rPr lang="en-US" dirty="0" err="1" smtClean="0">
                <a:solidFill>
                  <a:srgbClr val="FF9900"/>
                </a:solidFill>
              </a:rPr>
              <a:t>Fokus</a:t>
            </a:r>
            <a:r>
              <a:rPr lang="en-US" dirty="0" smtClean="0">
                <a:solidFill>
                  <a:srgbClr val="FF9900"/>
                </a:solidFill>
              </a:rPr>
              <a:t> auf </a:t>
            </a:r>
            <a:r>
              <a:rPr lang="en-US" dirty="0" err="1" smtClean="0">
                <a:solidFill>
                  <a:srgbClr val="FF9900"/>
                </a:solidFill>
              </a:rPr>
              <a:t>Euopa</a:t>
            </a:r>
            <a:r>
              <a:rPr lang="en-US" dirty="0" smtClean="0">
                <a:solidFill>
                  <a:srgbClr val="FF9900"/>
                </a:solidFill>
              </a:rPr>
              <a:t> </a:t>
            </a:r>
            <a:r>
              <a:rPr lang="en-US" dirty="0" err="1" smtClean="0">
                <a:solidFill>
                  <a:srgbClr val="FF9900"/>
                </a:solidFill>
              </a:rPr>
              <a:t>aber</a:t>
            </a:r>
            <a:r>
              <a:rPr lang="en-US" dirty="0" smtClean="0">
                <a:solidFill>
                  <a:srgbClr val="FF9900"/>
                </a:solidFill>
              </a:rPr>
              <a:t> </a:t>
            </a:r>
            <a:r>
              <a:rPr lang="en-US" dirty="0" err="1" smtClean="0">
                <a:solidFill>
                  <a:srgbClr val="FF9900"/>
                </a:solidFill>
              </a:rPr>
              <a:t>internationaler</a:t>
            </a:r>
            <a:r>
              <a:rPr lang="en-US" dirty="0" smtClean="0">
                <a:solidFill>
                  <a:srgbClr val="FF9900"/>
                </a:solidFill>
              </a:rPr>
              <a:t> </a:t>
            </a:r>
            <a:r>
              <a:rPr lang="en-US" dirty="0" err="1" smtClean="0">
                <a:solidFill>
                  <a:srgbClr val="FF9900"/>
                </a:solidFill>
              </a:rPr>
              <a:t>Kontext</a:t>
            </a:r>
            <a:r>
              <a:rPr lang="en-US" dirty="0" smtClean="0">
                <a:solidFill>
                  <a:srgbClr val="FF9900"/>
                </a:solidFill>
              </a:rPr>
              <a:t>, COP28, net zero im </a:t>
            </a:r>
            <a:r>
              <a:rPr lang="en-US" dirty="0" err="1" smtClean="0">
                <a:solidFill>
                  <a:srgbClr val="FF9900"/>
                </a:solidFill>
              </a:rPr>
              <a:t>letzten</a:t>
            </a:r>
            <a:r>
              <a:rPr lang="en-US" dirty="0" smtClean="0">
                <a:solidFill>
                  <a:srgbClr val="FF9900"/>
                </a:solidFill>
              </a:rPr>
              <a:t> IEA report,    </a:t>
            </a:r>
            <a:endParaRPr lang="en-US" dirty="0" smtClean="0">
              <a:solidFill>
                <a:srgbClr val="FF9900"/>
              </a:solidFill>
            </a:endParaRPr>
          </a:p>
          <a:p>
            <a:r>
              <a:rPr lang="en-US" b="1" dirty="0" smtClean="0"/>
              <a:t>Document</a:t>
            </a:r>
            <a:r>
              <a:rPr lang="en-US" dirty="0" smtClean="0"/>
              <a:t>: Working on the text (Background &amp; Method)</a:t>
            </a:r>
          </a:p>
          <a:p>
            <a:pPr marL="0" indent="0">
              <a:buNone/>
            </a:pPr>
            <a:r>
              <a:rPr lang="en-US" dirty="0" smtClean="0"/>
              <a:t>_________</a:t>
            </a:r>
          </a:p>
          <a:p>
            <a:r>
              <a:rPr lang="en-US" b="1" dirty="0" smtClean="0"/>
              <a:t>Discussion</a:t>
            </a:r>
            <a:r>
              <a:rPr lang="en-US" dirty="0" smtClean="0"/>
              <a:t> of results (after the Christmas break / early 2024)</a:t>
            </a:r>
          </a:p>
          <a:p>
            <a:r>
              <a:rPr lang="en-US" b="1" dirty="0" smtClean="0"/>
              <a:t>Conference: </a:t>
            </a:r>
            <a:r>
              <a:rPr lang="en-US" dirty="0" smtClean="0"/>
              <a:t>IAEE abstract submission deadline: January 26</a:t>
            </a:r>
            <a:r>
              <a:rPr lang="en-US" baseline="30000" dirty="0" smtClean="0"/>
              <a:t>th</a:t>
            </a:r>
            <a:r>
              <a:rPr lang="en-US" dirty="0" smtClean="0"/>
              <a:t>, </a:t>
            </a:r>
            <a:r>
              <a:rPr lang="en-US" dirty="0" smtClean="0"/>
              <a:t>2024  </a:t>
            </a:r>
            <a:endParaRPr lang="en-US" dirty="0" smtClean="0"/>
          </a:p>
        </p:txBody>
      </p:sp>
      <p:sp>
        <p:nvSpPr>
          <p:cNvPr id="4" name="Titel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3085931870"/>
      </p:ext>
    </p:extLst>
  </p:cSld>
  <p:clrMapOvr>
    <a:masterClrMapping/>
  </p:clrMapOvr>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706</Words>
  <Application>Microsoft Office PowerPoint</Application>
  <PresentationFormat>Breitbild</PresentationFormat>
  <Paragraphs>42</Paragraphs>
  <Slides>6</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6</vt:i4>
      </vt:variant>
    </vt:vector>
  </HeadingPairs>
  <TitlesOfParts>
    <vt:vector size="15" baseType="lpstr">
      <vt:lpstr>Arial</vt:lpstr>
      <vt:lpstr>Calibri</vt:lpstr>
      <vt:lpstr>Calibri Light</vt:lpstr>
      <vt:lpstr>Courier New</vt:lpstr>
      <vt:lpstr>Segoe UI Light</vt:lpstr>
      <vt:lpstr>Tahoma</vt:lpstr>
      <vt:lpstr>Wingdings</vt:lpstr>
      <vt:lpstr>Office Theme</vt:lpstr>
      <vt:lpstr>IIASA alternatives</vt:lpstr>
      <vt:lpstr>Modeling Europe’s role in the global LNG market 2040 balancing decarbonization goals, energy security, and geopolitical tensions</vt:lpstr>
      <vt:lpstr>Topics based on the review by Anne</vt:lpstr>
      <vt:lpstr>1. General feedback on the text (main comments)</vt:lpstr>
      <vt:lpstr>2. Specific discussion of the three proposed research questions</vt:lpstr>
      <vt:lpstr>3. Topics of the literature survey (suggestions)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441</cp:revision>
  <cp:lastPrinted>2021-09-07T07:42:17Z</cp:lastPrinted>
  <dcterms:created xsi:type="dcterms:W3CDTF">2019-05-17T07:14:44Z</dcterms:created>
  <dcterms:modified xsi:type="dcterms:W3CDTF">2023-11-27T10:18:46Z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