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5"/>
    <p:sldMasterId id="2147483673" r:id="rId6"/>
  </p:sldMasterIdLst>
  <p:notesMasterIdLst>
    <p:notesMasterId r:id="rId22"/>
  </p:notesMasterIdLst>
  <p:handoutMasterIdLst>
    <p:handoutMasterId r:id="rId23"/>
  </p:handoutMasterIdLst>
  <p:sldIdLst>
    <p:sldId id="256" r:id="rId7"/>
    <p:sldId id="277" r:id="rId8"/>
    <p:sldId id="271" r:id="rId9"/>
    <p:sldId id="278" r:id="rId10"/>
    <p:sldId id="269" r:id="rId11"/>
    <p:sldId id="279" r:id="rId12"/>
    <p:sldId id="280" r:id="rId13"/>
    <p:sldId id="281" r:id="rId14"/>
    <p:sldId id="276" r:id="rId15"/>
    <p:sldId id="282" r:id="rId16"/>
    <p:sldId id="283" r:id="rId17"/>
    <p:sldId id="284" r:id="rId18"/>
    <p:sldId id="285" r:id="rId19"/>
    <p:sldId id="286" r:id="rId20"/>
    <p:sldId id="270" r:id="rId21"/>
  </p:sldIdLst>
  <p:sldSz cx="12192000" cy="6858000"/>
  <p:notesSz cx="10234613" cy="71040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Zwickl (TUW-EEG)" initials="SZ(" lastIdx="1" clrIdx="0">
    <p:extLst>
      <p:ext uri="{19B8F6BF-5375-455C-9EA6-DF929625EA0E}">
        <p15:presenceInfo xmlns:p15="http://schemas.microsoft.com/office/powerpoint/2012/main" userId="Sebastian Zwickl (TUW-EEG)" providerId="None"/>
      </p:ext>
    </p:extLst>
  </p:cmAuthor>
  <p:cmAuthor id="2" name="zwickl-nb" initials="z" lastIdx="1" clrIdx="1">
    <p:extLst>
      <p:ext uri="{19B8F6BF-5375-455C-9EA6-DF929625EA0E}">
        <p15:presenceInfo xmlns:p15="http://schemas.microsoft.com/office/powerpoint/2012/main" userId="497f9bbb497d686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A3B8"/>
    <a:srgbClr val="FFFFFF"/>
    <a:srgbClr val="C3ACD0"/>
    <a:srgbClr val="674188"/>
    <a:srgbClr val="5EC260"/>
    <a:srgbClr val="FF9900"/>
    <a:srgbClr val="BEE397"/>
    <a:srgbClr val="C0FCCE"/>
    <a:srgbClr val="C7EDF5"/>
    <a:srgbClr val="2455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77" autoAdjust="0"/>
    <p:restoredTop sz="79606" autoAdjust="0"/>
  </p:normalViewPr>
  <p:slideViewPr>
    <p:cSldViewPr snapToGrid="0" snapToObjects="1">
      <p:cViewPr varScale="1">
        <p:scale>
          <a:sx n="123" d="100"/>
          <a:sy n="123" d="100"/>
        </p:scale>
        <p:origin x="356" y="7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105" d="100"/>
          <a:sy n="105" d="100"/>
        </p:scale>
        <p:origin x="439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8CE3CE-7885-5440-B7D2-D1C38EEABC28}"/>
              </a:ext>
            </a:extLst>
          </p:cNvPr>
          <p:cNvSpPr>
            <a:spLocks noGrp="1"/>
          </p:cNvSpPr>
          <p:nvPr>
            <p:ph type="hdr" sz="quarter"/>
          </p:nvPr>
        </p:nvSpPr>
        <p:spPr>
          <a:xfrm>
            <a:off x="1" y="0"/>
            <a:ext cx="4434999" cy="356437"/>
          </a:xfrm>
          <a:prstGeom prst="rect">
            <a:avLst/>
          </a:prstGeom>
        </p:spPr>
        <p:txBody>
          <a:bodyPr vert="horz" lIns="94796" tIns="47398" rIns="94796" bIns="47398" rtlCol="0"/>
          <a:lstStyle>
            <a:lvl1pPr algn="l">
              <a:defRPr sz="1200"/>
            </a:lvl1pPr>
          </a:lstStyle>
          <a:p>
            <a:endParaRPr lang="en-US"/>
          </a:p>
        </p:txBody>
      </p:sp>
      <p:sp>
        <p:nvSpPr>
          <p:cNvPr id="3" name="Date Placeholder 2">
            <a:extLst>
              <a:ext uri="{FF2B5EF4-FFF2-40B4-BE49-F238E27FC236}">
                <a16:creationId xmlns:a16="http://schemas.microsoft.com/office/drawing/2014/main" id="{21F54EA1-D6B4-7C47-AF7F-6ED3655198DE}"/>
              </a:ext>
            </a:extLst>
          </p:cNvPr>
          <p:cNvSpPr>
            <a:spLocks noGrp="1"/>
          </p:cNvSpPr>
          <p:nvPr>
            <p:ph type="dt" sz="quarter" idx="1"/>
          </p:nvPr>
        </p:nvSpPr>
        <p:spPr>
          <a:xfrm>
            <a:off x="5797247" y="0"/>
            <a:ext cx="4434999" cy="356437"/>
          </a:xfrm>
          <a:prstGeom prst="rect">
            <a:avLst/>
          </a:prstGeom>
        </p:spPr>
        <p:txBody>
          <a:bodyPr vert="horz" lIns="94796" tIns="47398" rIns="94796" bIns="47398" rtlCol="0"/>
          <a:lstStyle>
            <a:lvl1pPr algn="r">
              <a:defRPr sz="1200"/>
            </a:lvl1pPr>
          </a:lstStyle>
          <a:p>
            <a:fld id="{8362D56F-4014-E440-B414-1949875DC54A}" type="datetimeFigureOut">
              <a:rPr lang="en-US" smtClean="0"/>
              <a:t>2/14/2023</a:t>
            </a:fld>
            <a:endParaRPr lang="en-US"/>
          </a:p>
        </p:txBody>
      </p:sp>
      <p:sp>
        <p:nvSpPr>
          <p:cNvPr id="4" name="Footer Placeholder 3">
            <a:extLst>
              <a:ext uri="{FF2B5EF4-FFF2-40B4-BE49-F238E27FC236}">
                <a16:creationId xmlns:a16="http://schemas.microsoft.com/office/drawing/2014/main" id="{5AEAEB30-D659-F04F-8BCA-7E5755820EA8}"/>
              </a:ext>
            </a:extLst>
          </p:cNvPr>
          <p:cNvSpPr>
            <a:spLocks noGrp="1"/>
          </p:cNvSpPr>
          <p:nvPr>
            <p:ph type="ftr" sz="quarter" idx="2"/>
          </p:nvPr>
        </p:nvSpPr>
        <p:spPr>
          <a:xfrm>
            <a:off x="1" y="6747627"/>
            <a:ext cx="4434999" cy="356437"/>
          </a:xfrm>
          <a:prstGeom prst="rect">
            <a:avLst/>
          </a:prstGeom>
        </p:spPr>
        <p:txBody>
          <a:bodyPr vert="horz" lIns="94796" tIns="47398" rIns="94796" bIns="47398"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1860766-B385-064C-89E0-D696CB68EF1E}"/>
              </a:ext>
            </a:extLst>
          </p:cNvPr>
          <p:cNvSpPr>
            <a:spLocks noGrp="1"/>
          </p:cNvSpPr>
          <p:nvPr>
            <p:ph type="sldNum" sz="quarter" idx="3"/>
          </p:nvPr>
        </p:nvSpPr>
        <p:spPr>
          <a:xfrm>
            <a:off x="5797247" y="6747627"/>
            <a:ext cx="4434999" cy="356437"/>
          </a:xfrm>
          <a:prstGeom prst="rect">
            <a:avLst/>
          </a:prstGeom>
        </p:spPr>
        <p:txBody>
          <a:bodyPr vert="horz" lIns="94796" tIns="47398" rIns="94796" bIns="47398" rtlCol="0" anchor="b"/>
          <a:lstStyle>
            <a:lvl1pPr algn="r">
              <a:defRPr sz="1200"/>
            </a:lvl1pPr>
          </a:lstStyle>
          <a:p>
            <a:fld id="{E84C23E2-02F7-644F-99F5-08AC3BA5EA9E}" type="slidenum">
              <a:rPr lang="en-US" smtClean="0"/>
              <a:t>‹Nr.›</a:t>
            </a:fld>
            <a:endParaRPr lang="en-US"/>
          </a:p>
        </p:txBody>
      </p:sp>
    </p:spTree>
    <p:extLst>
      <p:ext uri="{BB962C8B-B14F-4D97-AF65-F5344CB8AC3E}">
        <p14:creationId xmlns:p14="http://schemas.microsoft.com/office/powerpoint/2010/main" val="14553674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434999" cy="356437"/>
          </a:xfrm>
          <a:prstGeom prst="rect">
            <a:avLst/>
          </a:prstGeom>
        </p:spPr>
        <p:txBody>
          <a:bodyPr vert="horz" lIns="94796" tIns="47398" rIns="94796" bIns="47398" rtlCol="0"/>
          <a:lstStyle>
            <a:lvl1pPr algn="l">
              <a:defRPr sz="1200"/>
            </a:lvl1pPr>
          </a:lstStyle>
          <a:p>
            <a:endParaRPr lang="en-US"/>
          </a:p>
        </p:txBody>
      </p:sp>
      <p:sp>
        <p:nvSpPr>
          <p:cNvPr id="3" name="Date Placeholder 2"/>
          <p:cNvSpPr>
            <a:spLocks noGrp="1"/>
          </p:cNvSpPr>
          <p:nvPr>
            <p:ph type="dt" idx="1"/>
          </p:nvPr>
        </p:nvSpPr>
        <p:spPr>
          <a:xfrm>
            <a:off x="5797247" y="0"/>
            <a:ext cx="4434999" cy="356437"/>
          </a:xfrm>
          <a:prstGeom prst="rect">
            <a:avLst/>
          </a:prstGeom>
        </p:spPr>
        <p:txBody>
          <a:bodyPr vert="horz" lIns="94796" tIns="47398" rIns="94796" bIns="47398" rtlCol="0"/>
          <a:lstStyle>
            <a:lvl1pPr algn="r">
              <a:defRPr sz="1200"/>
            </a:lvl1pPr>
          </a:lstStyle>
          <a:p>
            <a:fld id="{1EAC332E-8893-FE4E-9A25-93BB30EFA0DA}" type="datetimeFigureOut">
              <a:rPr lang="en-US" smtClean="0"/>
              <a:t>2/14/2023</a:t>
            </a:fld>
            <a:endParaRPr lang="en-US"/>
          </a:p>
        </p:txBody>
      </p:sp>
      <p:sp>
        <p:nvSpPr>
          <p:cNvPr id="4" name="Slide Image Placeholder 3"/>
          <p:cNvSpPr>
            <a:spLocks noGrp="1" noRot="1" noChangeAspect="1"/>
          </p:cNvSpPr>
          <p:nvPr>
            <p:ph type="sldImg" idx="2"/>
          </p:nvPr>
        </p:nvSpPr>
        <p:spPr>
          <a:xfrm>
            <a:off x="2989263" y="889000"/>
            <a:ext cx="4256087" cy="2395538"/>
          </a:xfrm>
          <a:prstGeom prst="rect">
            <a:avLst/>
          </a:prstGeom>
          <a:noFill/>
          <a:ln w="12700">
            <a:solidFill>
              <a:prstClr val="black"/>
            </a:solidFill>
          </a:ln>
        </p:spPr>
        <p:txBody>
          <a:bodyPr vert="horz" lIns="94796" tIns="47398" rIns="94796" bIns="47398" rtlCol="0" anchor="ctr"/>
          <a:lstStyle/>
          <a:p>
            <a:endParaRPr lang="en-US"/>
          </a:p>
        </p:txBody>
      </p:sp>
      <p:sp>
        <p:nvSpPr>
          <p:cNvPr id="5" name="Notes Placeholder 4"/>
          <p:cNvSpPr>
            <a:spLocks noGrp="1"/>
          </p:cNvSpPr>
          <p:nvPr>
            <p:ph type="body" sz="quarter" idx="3"/>
          </p:nvPr>
        </p:nvSpPr>
        <p:spPr>
          <a:xfrm>
            <a:off x="1023463" y="3418831"/>
            <a:ext cx="8187690" cy="2797225"/>
          </a:xfrm>
          <a:prstGeom prst="rect">
            <a:avLst/>
          </a:prstGeom>
        </p:spPr>
        <p:txBody>
          <a:bodyPr vert="horz" lIns="94796" tIns="47398" rIns="94796" bIns="4739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6747627"/>
            <a:ext cx="4434999" cy="356437"/>
          </a:xfrm>
          <a:prstGeom prst="rect">
            <a:avLst/>
          </a:prstGeom>
        </p:spPr>
        <p:txBody>
          <a:bodyPr vert="horz" lIns="94796" tIns="47398" rIns="94796" bIns="47398" rtlCol="0" anchor="b"/>
          <a:lstStyle>
            <a:lvl1pPr algn="l">
              <a:defRPr sz="1200"/>
            </a:lvl1pPr>
          </a:lstStyle>
          <a:p>
            <a:endParaRPr lang="en-US"/>
          </a:p>
        </p:txBody>
      </p:sp>
      <p:sp>
        <p:nvSpPr>
          <p:cNvPr id="7" name="Slide Number Placeholder 6"/>
          <p:cNvSpPr>
            <a:spLocks noGrp="1"/>
          </p:cNvSpPr>
          <p:nvPr>
            <p:ph type="sldNum" sz="quarter" idx="5"/>
          </p:nvPr>
        </p:nvSpPr>
        <p:spPr>
          <a:xfrm>
            <a:off x="5797247" y="6747627"/>
            <a:ext cx="4434999" cy="356437"/>
          </a:xfrm>
          <a:prstGeom prst="rect">
            <a:avLst/>
          </a:prstGeom>
        </p:spPr>
        <p:txBody>
          <a:bodyPr vert="horz" lIns="94796" tIns="47398" rIns="94796" bIns="47398" rtlCol="0" anchor="b"/>
          <a:lstStyle>
            <a:lvl1pPr algn="r">
              <a:defRPr sz="1200"/>
            </a:lvl1pPr>
          </a:lstStyle>
          <a:p>
            <a:fld id="{0B17A1DD-B70C-B048-99CA-ED854228726D}" type="slidenum">
              <a:rPr lang="en-US" smtClean="0"/>
              <a:t>‹Nr.›</a:t>
            </a:fld>
            <a:endParaRPr lang="en-US"/>
          </a:p>
        </p:txBody>
      </p:sp>
    </p:spTree>
    <p:extLst>
      <p:ext uri="{BB962C8B-B14F-4D97-AF65-F5344CB8AC3E}">
        <p14:creationId xmlns:p14="http://schemas.microsoft.com/office/powerpoint/2010/main" val="1247507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1</a:t>
            </a:fld>
            <a:endParaRPr lang="en-US"/>
          </a:p>
        </p:txBody>
      </p:sp>
    </p:spTree>
    <p:extLst>
      <p:ext uri="{BB962C8B-B14F-4D97-AF65-F5344CB8AC3E}">
        <p14:creationId xmlns:p14="http://schemas.microsoft.com/office/powerpoint/2010/main" val="1855103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11</a:t>
            </a:fld>
            <a:endParaRPr lang="en-US"/>
          </a:p>
        </p:txBody>
      </p:sp>
    </p:spTree>
    <p:extLst>
      <p:ext uri="{BB962C8B-B14F-4D97-AF65-F5344CB8AC3E}">
        <p14:creationId xmlns:p14="http://schemas.microsoft.com/office/powerpoint/2010/main" val="1694350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12</a:t>
            </a:fld>
            <a:endParaRPr lang="en-US"/>
          </a:p>
        </p:txBody>
      </p:sp>
    </p:spTree>
    <p:extLst>
      <p:ext uri="{BB962C8B-B14F-4D97-AF65-F5344CB8AC3E}">
        <p14:creationId xmlns:p14="http://schemas.microsoft.com/office/powerpoint/2010/main" val="3492117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13</a:t>
            </a:fld>
            <a:endParaRPr lang="en-US"/>
          </a:p>
        </p:txBody>
      </p:sp>
    </p:spTree>
    <p:extLst>
      <p:ext uri="{BB962C8B-B14F-4D97-AF65-F5344CB8AC3E}">
        <p14:creationId xmlns:p14="http://schemas.microsoft.com/office/powerpoint/2010/main" val="22617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14</a:t>
            </a:fld>
            <a:endParaRPr lang="en-US"/>
          </a:p>
        </p:txBody>
      </p:sp>
    </p:spTree>
    <p:extLst>
      <p:ext uri="{BB962C8B-B14F-4D97-AF65-F5344CB8AC3E}">
        <p14:creationId xmlns:p14="http://schemas.microsoft.com/office/powerpoint/2010/main" val="4202405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15</a:t>
            </a:fld>
            <a:endParaRPr lang="en-US"/>
          </a:p>
        </p:txBody>
      </p:sp>
    </p:spTree>
    <p:extLst>
      <p:ext uri="{BB962C8B-B14F-4D97-AF65-F5344CB8AC3E}">
        <p14:creationId xmlns:p14="http://schemas.microsoft.com/office/powerpoint/2010/main" val="1113018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I start this presentation with a brief overview of the European heating sector. So far, fossil-fuel based heat generation dominates the supply of heat service needs. The share of renewable energy in the provision of heating and cooling services is only just above 20% on average in all EU member states. In Austria, it is 34%. However, fossil fuels continue to dominant here as well. To be more precise, 1.4 million dwellings are heated with natural gas or oil in Austria today. Switching these heating systems to renewable energy by 2050, retrofitting 50 thousand end-user devices per year or more than 130 per day becomes necessary. To achieve this goal, we need not only  sustainable decentralized heating systems, but also a massive expansion of centralized heating and cooling networks. In particular, district heating networks will play a crucial role as they (</a:t>
            </a:r>
            <a:r>
              <a:rPr lang="en-US" dirty="0" err="1"/>
              <a:t>i</a:t>
            </a:r>
            <a:r>
              <a:rPr lang="en-US" dirty="0"/>
              <a:t>) ensure a highly efficient usage of renewable heat sources, such as biomass/waste and hydrogen; (ii) give us the opportunity to achieve significant retrofitting rates by high connection rates; and (iii) can unburden the electricity sector as we expect high electrification rates of different energy service needs, such as in the transport and industry sector. </a:t>
            </a:r>
          </a:p>
          <a:p>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3</a:t>
            </a:fld>
            <a:endParaRPr lang="en-US"/>
          </a:p>
        </p:txBody>
      </p:sp>
    </p:spTree>
    <p:extLst>
      <p:ext uri="{BB962C8B-B14F-4D97-AF65-F5344CB8AC3E}">
        <p14:creationId xmlns:p14="http://schemas.microsoft.com/office/powerpoint/2010/main" val="1312663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I start this presentation with a brief overview of the European heating sector. So far, fossil-fuel based heat generation dominates the supply of heat service needs. The share of renewable energy in the provision of heating and cooling services is only just above 20% on average in all EU member states. In Austria, it is 34%. However, fossil fuels continue to dominant here as well. To be more precise, 1.4 million dwellings are heated with natural gas or oil in Austria today. Switching these heating systems to renewable energy by 2050, retrofitting 50 thousand end-user devices per year or more than 130 per day becomes necessary. To achieve this goal, we need not only  sustainable decentralized heating systems, but also a massive expansion of centralized heating and cooling networks. In particular, district heating networks will play a crucial role as they (</a:t>
            </a:r>
            <a:r>
              <a:rPr lang="en-US" dirty="0" err="1"/>
              <a:t>i</a:t>
            </a:r>
            <a:r>
              <a:rPr lang="en-US" dirty="0"/>
              <a:t>) ensure a highly efficient usage of renewable heat sources, such as biomass/waste and hydrogen; (ii) give us the opportunity to achieve significant retrofitting rates by high connection rates; and (iii) can unburden the electricity sector as we expect high electrification rates of different energy service needs, such as in the transport and industry sector. </a:t>
            </a:r>
          </a:p>
          <a:p>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4</a:t>
            </a:fld>
            <a:endParaRPr lang="en-US"/>
          </a:p>
        </p:txBody>
      </p:sp>
    </p:spTree>
    <p:extLst>
      <p:ext uri="{BB962C8B-B14F-4D97-AF65-F5344CB8AC3E}">
        <p14:creationId xmlns:p14="http://schemas.microsoft.com/office/powerpoint/2010/main" val="4002775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Against this background, the core objective of this work is the downscaling of decarbonization scenarios of the heating sector, taking into account the infrastructure/network requirements of heat generation technologies/sources, from the country to the community level. In particular, the prioritized preference of heat sources in centralized heat networks plays a crucial role, ensuring highly efficient usage of heat sources. Moreover, the assessment of centralized or district heating networks using heat density as a criterion is important in this analysis. We conduct an Austrian case study, downscaling cost-minimizing heat generation portfolios 2050, obtained from the large numerical energy system model GENeSYS-MOD, from the country to the grid level.  </a:t>
            </a:r>
          </a:p>
        </p:txBody>
      </p:sp>
      <p:sp>
        <p:nvSpPr>
          <p:cNvPr id="4" name="Foliennummernplatzhalter 3"/>
          <p:cNvSpPr>
            <a:spLocks noGrp="1"/>
          </p:cNvSpPr>
          <p:nvPr>
            <p:ph type="sldNum" sz="quarter" idx="10"/>
          </p:nvPr>
        </p:nvSpPr>
        <p:spPr/>
        <p:txBody>
          <a:bodyPr/>
          <a:lstStyle/>
          <a:p>
            <a:fld id="{0B17A1DD-B70C-B048-99CA-ED854228726D}" type="slidenum">
              <a:rPr lang="en-US" smtClean="0"/>
              <a:t>5</a:t>
            </a:fld>
            <a:endParaRPr lang="en-US"/>
          </a:p>
        </p:txBody>
      </p:sp>
    </p:spTree>
    <p:extLst>
      <p:ext uri="{BB962C8B-B14F-4D97-AF65-F5344CB8AC3E}">
        <p14:creationId xmlns:p14="http://schemas.microsoft.com/office/powerpoint/2010/main" val="686891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Against this background, the core objective of this work is the downscaling of decarbonization scenarios of the heating sector, taking into account the infrastructure/network requirements of heat generation technologies/sources, from the country to the community level. In particular, the prioritized preference of heat sources in centralized heat networks plays a crucial role, ensuring highly efficient usage of heat sources. Moreover, the assessment of centralized or district heating networks using heat density as a criterion is important in this analysis. We conduct an Austrian case study, downscaling cost-minimizing heat generation portfolios 2050, obtained from the large numerical energy system model GENeSYS-MOD, from the country to the grid level.  </a:t>
            </a:r>
          </a:p>
        </p:txBody>
      </p:sp>
      <p:sp>
        <p:nvSpPr>
          <p:cNvPr id="4" name="Foliennummernplatzhalter 3"/>
          <p:cNvSpPr>
            <a:spLocks noGrp="1"/>
          </p:cNvSpPr>
          <p:nvPr>
            <p:ph type="sldNum" sz="quarter" idx="10"/>
          </p:nvPr>
        </p:nvSpPr>
        <p:spPr/>
        <p:txBody>
          <a:bodyPr/>
          <a:lstStyle/>
          <a:p>
            <a:fld id="{0B17A1DD-B70C-B048-99CA-ED854228726D}" type="slidenum">
              <a:rPr lang="en-US" smtClean="0"/>
              <a:t>6</a:t>
            </a:fld>
            <a:endParaRPr lang="en-US"/>
          </a:p>
        </p:txBody>
      </p:sp>
    </p:spTree>
    <p:extLst>
      <p:ext uri="{BB962C8B-B14F-4D97-AF65-F5344CB8AC3E}">
        <p14:creationId xmlns:p14="http://schemas.microsoft.com/office/powerpoint/2010/main" val="3136789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Against this background, the core objective of this work is the downscaling of decarbonization scenarios of the heating sector, taking into account the infrastructure/network requirements of heat generation technologies/sources, from the country to the community level. In particular, the prioritized preference of heat sources in centralized heat networks plays a crucial role, ensuring highly efficient usage of heat sources. Moreover, the assessment of centralized or district heating networks using heat density as a criterion is important in this analysis. We conduct an Austrian case study, downscaling cost-minimizing heat generation portfolios 2050, obtained from the large numerical energy system model GENeSYS-MOD, from the country to the grid level.  </a:t>
            </a:r>
          </a:p>
        </p:txBody>
      </p:sp>
      <p:sp>
        <p:nvSpPr>
          <p:cNvPr id="4" name="Foliennummernplatzhalter 3"/>
          <p:cNvSpPr>
            <a:spLocks noGrp="1"/>
          </p:cNvSpPr>
          <p:nvPr>
            <p:ph type="sldNum" sz="quarter" idx="10"/>
          </p:nvPr>
        </p:nvSpPr>
        <p:spPr/>
        <p:txBody>
          <a:bodyPr/>
          <a:lstStyle/>
          <a:p>
            <a:fld id="{0B17A1DD-B70C-B048-99CA-ED854228726D}" type="slidenum">
              <a:rPr lang="en-US" smtClean="0"/>
              <a:t>7</a:t>
            </a:fld>
            <a:endParaRPr lang="en-US"/>
          </a:p>
        </p:txBody>
      </p:sp>
    </p:spTree>
    <p:extLst>
      <p:ext uri="{BB962C8B-B14F-4D97-AF65-F5344CB8AC3E}">
        <p14:creationId xmlns:p14="http://schemas.microsoft.com/office/powerpoint/2010/main" val="1634413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Against this background, the core objective of this work is the downscaling of decarbonization scenarios of the heating sector, taking into account the infrastructure/network requirements of heat generation technologies/sources, from the country to the community level. In particular, the prioritized preference of heat sources in centralized heat networks plays a crucial role, ensuring highly efficient usage of heat sources. Moreover, the assessment of centralized or district heating networks using heat density as a criterion is important in this analysis. We conduct an Austrian case study, downscaling cost-minimizing heat generation portfolios 2050, obtained from the large numerical energy system model GENeSYS-MOD, from the country to the grid level.  </a:t>
            </a:r>
          </a:p>
        </p:txBody>
      </p:sp>
      <p:sp>
        <p:nvSpPr>
          <p:cNvPr id="4" name="Foliennummernplatzhalter 3"/>
          <p:cNvSpPr>
            <a:spLocks noGrp="1"/>
          </p:cNvSpPr>
          <p:nvPr>
            <p:ph type="sldNum" sz="quarter" idx="10"/>
          </p:nvPr>
        </p:nvSpPr>
        <p:spPr/>
        <p:txBody>
          <a:bodyPr/>
          <a:lstStyle/>
          <a:p>
            <a:fld id="{0B17A1DD-B70C-B048-99CA-ED854228726D}" type="slidenum">
              <a:rPr lang="en-US" smtClean="0"/>
              <a:t>8</a:t>
            </a:fld>
            <a:endParaRPr lang="en-US"/>
          </a:p>
        </p:txBody>
      </p:sp>
    </p:spTree>
    <p:extLst>
      <p:ext uri="{BB962C8B-B14F-4D97-AF65-F5344CB8AC3E}">
        <p14:creationId xmlns:p14="http://schemas.microsoft.com/office/powerpoint/2010/main" val="3099561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9</a:t>
            </a:fld>
            <a:endParaRPr lang="en-US"/>
          </a:p>
        </p:txBody>
      </p:sp>
    </p:spTree>
    <p:extLst>
      <p:ext uri="{BB962C8B-B14F-4D97-AF65-F5344CB8AC3E}">
        <p14:creationId xmlns:p14="http://schemas.microsoft.com/office/powerpoint/2010/main" val="3716038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10</a:t>
            </a:fld>
            <a:endParaRPr lang="en-US"/>
          </a:p>
        </p:txBody>
      </p:sp>
    </p:spTree>
    <p:extLst>
      <p:ext uri="{BB962C8B-B14F-4D97-AF65-F5344CB8AC3E}">
        <p14:creationId xmlns:p14="http://schemas.microsoft.com/office/powerpoint/2010/main" val="17978251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0FB13B4-4775-4053-913C-537D75D956CF}"/>
              </a:ext>
            </a:extLst>
          </p:cNvPr>
          <p:cNvPicPr>
            <a:picLocks noChangeAspect="1"/>
          </p:cNvPicPr>
          <p:nvPr userDrawn="1"/>
        </p:nvPicPr>
        <p:blipFill>
          <a:blip r:embed="rId2">
            <a:duotone>
              <a:schemeClr val="accent1">
                <a:shade val="45000"/>
                <a:satMod val="135000"/>
              </a:schemeClr>
              <a:prstClr val="white"/>
            </a:duotone>
          </a:blip>
          <a:stretch>
            <a:fillRect/>
          </a:stretch>
        </p:blipFill>
        <p:spPr>
          <a:xfrm>
            <a:off x="0" y="0"/>
            <a:ext cx="12192000" cy="1961662"/>
          </a:xfrm>
          <a:prstGeom prst="rect">
            <a:avLst/>
          </a:prstGeom>
          <a:noFill/>
        </p:spPr>
      </p:pic>
      <p:sp>
        <p:nvSpPr>
          <p:cNvPr id="2" name="Title 1"/>
          <p:cNvSpPr>
            <a:spLocks noGrp="1"/>
          </p:cNvSpPr>
          <p:nvPr>
            <p:ph type="ctrTitle"/>
          </p:nvPr>
        </p:nvSpPr>
        <p:spPr>
          <a:xfrm>
            <a:off x="362712" y="2255548"/>
            <a:ext cx="9659112" cy="1254416"/>
          </a:xfrm>
          <a:prstGeom prst="rect">
            <a:avLst/>
          </a:prstGeo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362712" y="3712465"/>
            <a:ext cx="8196072" cy="1029657"/>
          </a:xfrm>
        </p:spPr>
        <p:txBody>
          <a:bodyPr>
            <a:normAutofit/>
          </a:bodyPr>
          <a:lstStyle>
            <a:lvl1pPr marL="0" indent="0" algn="l">
              <a:lnSpc>
                <a:spcPct val="110000"/>
              </a:lnSpc>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6" name="Picture 15">
            <a:extLst>
              <a:ext uri="{FF2B5EF4-FFF2-40B4-BE49-F238E27FC236}">
                <a16:creationId xmlns:a16="http://schemas.microsoft.com/office/drawing/2014/main" id="{13D0272A-EBA9-4B7B-A259-F6B18F1BC8B8}"/>
              </a:ext>
            </a:extLst>
          </p:cNvPr>
          <p:cNvPicPr>
            <a:picLocks noChangeAspect="1"/>
          </p:cNvPicPr>
          <p:nvPr userDrawn="1"/>
        </p:nvPicPr>
        <p:blipFill>
          <a:blip r:embed="rId3">
            <a:duotone>
              <a:schemeClr val="accent1">
                <a:shade val="45000"/>
                <a:satMod val="135000"/>
              </a:schemeClr>
              <a:prstClr val="white"/>
            </a:duotone>
          </a:blip>
          <a:stretch>
            <a:fillRect/>
          </a:stretch>
        </p:blipFill>
        <p:spPr>
          <a:xfrm>
            <a:off x="0" y="5396523"/>
            <a:ext cx="12192000" cy="1461477"/>
          </a:xfrm>
          <a:prstGeom prst="rect">
            <a:avLst/>
          </a:prstGeom>
        </p:spPr>
      </p:pic>
      <p:pic>
        <p:nvPicPr>
          <p:cNvPr id="9" name="Picture 2" descr="https://upload.wikimedia.org/wikipedia/commons/thumb/a/a1/TU_Wien-Logo.svg/2000px-TU_Wien-Logo.svg.png"/>
          <p:cNvPicPr>
            <a:picLocks noChangeAspect="1" noChangeArrowheads="1"/>
          </p:cNvPicPr>
          <p:nvPr userDrawn="1"/>
        </p:nvPicPr>
        <p:blipFill>
          <a:blip r:embed="rId4" cstate="hqprint">
            <a:extLst>
              <a:ext uri="{28A0092B-C50C-407E-A947-70E740481C1C}">
                <a14:useLocalDpi xmlns:a14="http://schemas.microsoft.com/office/drawing/2010/main" val="0"/>
              </a:ext>
            </a:extLst>
          </a:blip>
          <a:srcRect/>
          <a:stretch>
            <a:fillRect/>
          </a:stretch>
        </p:blipFill>
        <p:spPr bwMode="auto">
          <a:xfrm>
            <a:off x="362712" y="664532"/>
            <a:ext cx="2173877" cy="632598"/>
          </a:xfrm>
          <a:prstGeom prst="rect">
            <a:avLst/>
          </a:prstGeom>
          <a:solidFill>
            <a:schemeClr val="bg1"/>
          </a:solidFill>
          <a:extLst/>
        </p:spPr>
      </p:pic>
    </p:spTree>
    <p:extLst>
      <p:ext uri="{BB962C8B-B14F-4D97-AF65-F5344CB8AC3E}">
        <p14:creationId xmlns:p14="http://schemas.microsoft.com/office/powerpoint/2010/main" val="688489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2" name="Title 1"/>
          <p:cNvSpPr>
            <a:spLocks noGrp="1"/>
          </p:cNvSpPr>
          <p:nvPr>
            <p:ph type="title"/>
          </p:nvPr>
        </p:nvSpPr>
        <p:spPr>
          <a:xfrm>
            <a:off x="374904"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06113" y="987427"/>
            <a:ext cx="7485887" cy="4873625"/>
          </a:xfrm>
        </p:spPr>
        <p:txBody>
          <a:bodyPr anchor="t">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9" name="Text Placeholder 3">
            <a:extLst>
              <a:ext uri="{FF2B5EF4-FFF2-40B4-BE49-F238E27FC236}">
                <a16:creationId xmlns:a16="http://schemas.microsoft.com/office/drawing/2014/main" id="{A95EF8D4-5B50-564A-8E71-ACB42B8E14D3}"/>
              </a:ext>
            </a:extLst>
          </p:cNvPr>
          <p:cNvSpPr>
            <a:spLocks noGrp="1"/>
          </p:cNvSpPr>
          <p:nvPr>
            <p:ph type="body" sz="half" idx="2"/>
          </p:nvPr>
        </p:nvSpPr>
        <p:spPr>
          <a:xfrm>
            <a:off x="374904" y="2194560"/>
            <a:ext cx="3932237" cy="3674428"/>
          </a:xfrm>
        </p:spPr>
        <p:txBody>
          <a:bodyPr>
            <a:normAutofit/>
          </a:bodyPr>
          <a:lstStyle>
            <a:lvl1pPr marL="0" indent="0">
              <a:lnSpc>
                <a:spcPct val="11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Slide Number Placeholder 7">
            <a:extLst>
              <a:ext uri="{FF2B5EF4-FFF2-40B4-BE49-F238E27FC236}">
                <a16:creationId xmlns:a16="http://schemas.microsoft.com/office/drawing/2014/main" id="{3258DE6F-BC6E-364C-91D6-6B9C603C2F3D}"/>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Footer Placeholder 7">
            <a:extLst>
              <a:ext uri="{FF2B5EF4-FFF2-40B4-BE49-F238E27FC236}">
                <a16:creationId xmlns:a16="http://schemas.microsoft.com/office/drawing/2014/main" id="{49228810-255C-0747-AA61-5D5198D3E576}"/>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19AD2DE6-E43E-6044-9983-6D2115FA619E}"/>
              </a:ext>
            </a:extLst>
          </p:cNvPr>
          <p:cNvSpPr>
            <a:spLocks noGrp="1"/>
          </p:cNvSpPr>
          <p:nvPr>
            <p:ph type="dt" sz="half" idx="1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252606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127"/>
            <a:ext cx="10988040" cy="1325563"/>
          </a:xfrm>
          <a:prstGeom prst="rect">
            <a:avLst/>
          </a:prstGeom>
        </p:spPr>
        <p:txBody>
          <a:bodyPr>
            <a:normAutofit/>
          </a:bodyPr>
          <a:lstStyle>
            <a:lvl1pPr>
              <a:defRPr sz="32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a:extLst>
              <a:ext uri="{FF2B5EF4-FFF2-40B4-BE49-F238E27FC236}">
                <a16:creationId xmlns:a16="http://schemas.microsoft.com/office/drawing/2014/main" id="{34BCE835-694B-EC4D-AD29-A3BF23C073E9}"/>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Footer Placeholder 7">
            <a:extLst>
              <a:ext uri="{FF2B5EF4-FFF2-40B4-BE49-F238E27FC236}">
                <a16:creationId xmlns:a16="http://schemas.microsoft.com/office/drawing/2014/main" id="{A58B064A-C26D-E948-B1F9-58944195EEAD}"/>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1" name="Date Placeholder 3">
            <a:extLst>
              <a:ext uri="{FF2B5EF4-FFF2-40B4-BE49-F238E27FC236}">
                <a16:creationId xmlns:a16="http://schemas.microsoft.com/office/drawing/2014/main" id="{12031FA7-02D1-0645-9048-0AAD35E9044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709847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623777"/>
            <a:ext cx="2628900" cy="5553186"/>
          </a:xfrm>
          <a:prstGeom prst="rect">
            <a:avLst/>
          </a:prstGeom>
        </p:spPr>
        <p:txBody>
          <a:bodyPr vert="eaVert">
            <a:normAutofit/>
          </a:bodyPr>
          <a:lstStyle>
            <a:lvl1pPr>
              <a:defRPr sz="32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a:extLst>
              <a:ext uri="{FF2B5EF4-FFF2-40B4-BE49-F238E27FC236}">
                <a16:creationId xmlns:a16="http://schemas.microsoft.com/office/drawing/2014/main" id="{00FA3B52-24C6-BC49-B1FB-EF1DE3CE3927}"/>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Footer Placeholder 7">
            <a:extLst>
              <a:ext uri="{FF2B5EF4-FFF2-40B4-BE49-F238E27FC236}">
                <a16:creationId xmlns:a16="http://schemas.microsoft.com/office/drawing/2014/main" id="{A7668D43-9CA0-B748-8221-47607963463B}"/>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1" name="Date Placeholder 3">
            <a:extLst>
              <a:ext uri="{FF2B5EF4-FFF2-40B4-BE49-F238E27FC236}">
                <a16:creationId xmlns:a16="http://schemas.microsoft.com/office/drawing/2014/main" id="{D57BDEB2-5457-E84E-8E88-F426D3C1035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68743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Final pag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0FB13B4-4775-4053-913C-537D75D956CF}"/>
              </a:ext>
            </a:extLst>
          </p:cNvPr>
          <p:cNvPicPr>
            <a:picLocks noChangeAspect="1"/>
          </p:cNvPicPr>
          <p:nvPr userDrawn="1"/>
        </p:nvPicPr>
        <p:blipFill>
          <a:blip r:embed="rId2"/>
          <a:stretch>
            <a:fillRect/>
          </a:stretch>
        </p:blipFill>
        <p:spPr>
          <a:xfrm>
            <a:off x="0" y="0"/>
            <a:ext cx="12192000" cy="1961662"/>
          </a:xfrm>
          <a:prstGeom prst="rect">
            <a:avLst/>
          </a:prstGeom>
        </p:spPr>
      </p:pic>
      <p:sp>
        <p:nvSpPr>
          <p:cNvPr id="2" name="Title 1"/>
          <p:cNvSpPr>
            <a:spLocks noGrp="1"/>
          </p:cNvSpPr>
          <p:nvPr>
            <p:ph type="ctrTitle" hasCustomPrompt="1"/>
          </p:nvPr>
        </p:nvSpPr>
        <p:spPr>
          <a:xfrm>
            <a:off x="362712" y="2255548"/>
            <a:ext cx="9659112" cy="1254416"/>
          </a:xfrm>
          <a:prstGeom prst="rect">
            <a:avLst/>
          </a:prstGeom>
        </p:spPr>
        <p:txBody>
          <a:bodyPr anchor="b">
            <a:normAutofit/>
          </a:bodyPr>
          <a:lstStyle>
            <a:lvl1pPr algn="l">
              <a:defRPr sz="3600" b="0"/>
            </a:lvl1pPr>
          </a:lstStyle>
          <a:p>
            <a:r>
              <a:rPr lang="en-US" dirty="0"/>
              <a:t>Thank you for your time.</a:t>
            </a:r>
          </a:p>
        </p:txBody>
      </p:sp>
      <p:sp>
        <p:nvSpPr>
          <p:cNvPr id="3" name="Subtitle 2"/>
          <p:cNvSpPr>
            <a:spLocks noGrp="1"/>
          </p:cNvSpPr>
          <p:nvPr>
            <p:ph type="subTitle" idx="1" hasCustomPrompt="1"/>
          </p:nvPr>
        </p:nvSpPr>
        <p:spPr>
          <a:xfrm>
            <a:off x="362712" y="3712465"/>
            <a:ext cx="8196072" cy="1029657"/>
          </a:xfrm>
        </p:spPr>
        <p:txBody>
          <a:bodyPr>
            <a:normAutofit/>
          </a:bodyPr>
          <a:lstStyle>
            <a:lvl1pPr marL="0" indent="0" algn="l">
              <a:lnSpc>
                <a:spcPct val="110000"/>
              </a:lnSpc>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Questions.</a:t>
            </a:r>
          </a:p>
        </p:txBody>
      </p:sp>
      <p:pic>
        <p:nvPicPr>
          <p:cNvPr id="16" name="Picture 15">
            <a:extLst>
              <a:ext uri="{FF2B5EF4-FFF2-40B4-BE49-F238E27FC236}">
                <a16:creationId xmlns:a16="http://schemas.microsoft.com/office/drawing/2014/main" id="{13D0272A-EBA9-4B7B-A259-F6B18F1BC8B8}"/>
              </a:ext>
            </a:extLst>
          </p:cNvPr>
          <p:cNvPicPr>
            <a:picLocks noChangeAspect="1"/>
          </p:cNvPicPr>
          <p:nvPr userDrawn="1"/>
        </p:nvPicPr>
        <p:blipFill>
          <a:blip r:embed="rId3"/>
          <a:stretch>
            <a:fillRect/>
          </a:stretch>
        </p:blipFill>
        <p:spPr>
          <a:xfrm>
            <a:off x="0" y="5396524"/>
            <a:ext cx="12192000" cy="1461477"/>
          </a:xfrm>
          <a:prstGeom prst="rect">
            <a:avLst/>
          </a:prstGeom>
        </p:spPr>
      </p:pic>
      <p:pic>
        <p:nvPicPr>
          <p:cNvPr id="13" name="Picture 12">
            <a:extLst>
              <a:ext uri="{FF2B5EF4-FFF2-40B4-BE49-F238E27FC236}">
                <a16:creationId xmlns:a16="http://schemas.microsoft.com/office/drawing/2014/main" id="{39B395C8-E03A-E04C-AA88-72B24AADC6B4}"/>
              </a:ext>
            </a:extLst>
          </p:cNvPr>
          <p:cNvPicPr>
            <a:picLocks noChangeAspect="1"/>
          </p:cNvPicPr>
          <p:nvPr userDrawn="1"/>
        </p:nvPicPr>
        <p:blipFill>
          <a:blip r:embed="rId4"/>
          <a:stretch>
            <a:fillRect/>
          </a:stretch>
        </p:blipFill>
        <p:spPr>
          <a:xfrm>
            <a:off x="9832062" y="276512"/>
            <a:ext cx="2086125" cy="598709"/>
          </a:xfrm>
          <a:prstGeom prst="rect">
            <a:avLst/>
          </a:prstGeom>
        </p:spPr>
      </p:pic>
    </p:spTree>
    <p:extLst>
      <p:ext uri="{BB962C8B-B14F-4D97-AF65-F5344CB8AC3E}">
        <p14:creationId xmlns:p14="http://schemas.microsoft.com/office/powerpoint/2010/main" val="2139524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 column - Top">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1" y="5977289"/>
            <a:ext cx="3362425" cy="88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1">
            <a:extLst>
              <a:ext uri="{FF2B5EF4-FFF2-40B4-BE49-F238E27FC236}">
                <a16:creationId xmlns:a16="http://schemas.microsoft.com/office/drawing/2014/main" id="{8F46396B-BD90-784C-8FFE-EBB3D077632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400"/>
            </a:lvl1pPr>
          </a:lstStyle>
          <a:p>
            <a:pPr lvl="0"/>
            <a:r>
              <a:rPr lang="en-US" dirty="0"/>
              <a:t>Enter text here</a:t>
            </a:r>
          </a:p>
        </p:txBody>
      </p:sp>
      <p:sp>
        <p:nvSpPr>
          <p:cNvPr id="10" name="Slide Number Placeholder 3">
            <a:extLst>
              <a:ext uri="{FF2B5EF4-FFF2-40B4-BE49-F238E27FC236}">
                <a16:creationId xmlns:a16="http://schemas.microsoft.com/office/drawing/2014/main" id="{132D8BEC-2F74-8547-9F2C-AEAE0B302DD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B0283A15-47DF-8047-8B83-438FA552B6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358E8B80-D0B3-954F-9A62-484C9A10FE4D}"/>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079009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 blue">
    <p:bg>
      <p:bgPr>
        <a:solidFill>
          <a:srgbClr val="2455A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2712" y="658179"/>
            <a:ext cx="9610344" cy="2852737"/>
          </a:xfrm>
          <a:prstGeom prst="rect">
            <a:avLst/>
          </a:prstGeom>
        </p:spPr>
        <p:txBody>
          <a:bodyPr anchor="b">
            <a:normAutofit/>
          </a:bodyPr>
          <a:lstStyle>
            <a:lvl1pPr>
              <a:defRPr sz="36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362712" y="3675065"/>
            <a:ext cx="9195816" cy="1500187"/>
          </a:xfrm>
        </p:spPr>
        <p:txBody>
          <a:bodyPr>
            <a:normAutofit/>
          </a:bodyPr>
          <a:lstStyle>
            <a:lvl1pPr marL="0" indent="0">
              <a:lnSpc>
                <a:spcPct val="110000"/>
              </a:lnSpc>
              <a:buNone/>
              <a:defRPr sz="2400">
                <a:solidFill>
                  <a:schemeClr val="accent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Slide Number Placeholder 5">
            <a:extLst>
              <a:ext uri="{FF2B5EF4-FFF2-40B4-BE49-F238E27FC236}">
                <a16:creationId xmlns:a16="http://schemas.microsoft.com/office/drawing/2014/main" id="{85FD36E0-C784-AE4E-B42C-F7764C6BD308}"/>
              </a:ext>
            </a:extLst>
          </p:cNvPr>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8" name="Footer Placeholder 7">
            <a:extLst>
              <a:ext uri="{FF2B5EF4-FFF2-40B4-BE49-F238E27FC236}">
                <a16:creationId xmlns:a16="http://schemas.microsoft.com/office/drawing/2014/main" id="{74383D7C-0821-A040-BE0C-B5DB8952DD5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9" name="Date Placeholder 3">
            <a:extLst>
              <a:ext uri="{FF2B5EF4-FFF2-40B4-BE49-F238E27FC236}">
                <a16:creationId xmlns:a16="http://schemas.microsoft.com/office/drawing/2014/main" id="{AE69E957-E916-EA41-8D86-9462424C7666}"/>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bg1">
                    <a:lumMod val="75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515239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lumn - Top">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1" y="5977289"/>
            <a:ext cx="3362425" cy="88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1">
            <a:extLst>
              <a:ext uri="{FF2B5EF4-FFF2-40B4-BE49-F238E27FC236}">
                <a16:creationId xmlns:a16="http://schemas.microsoft.com/office/drawing/2014/main" id="{8F46396B-BD90-784C-8FFE-EBB3D077632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400"/>
            </a:lvl1pPr>
          </a:lstStyle>
          <a:p>
            <a:pPr lvl="0"/>
            <a:r>
              <a:rPr lang="en-US" dirty="0"/>
              <a:t>Enter text here</a:t>
            </a:r>
          </a:p>
        </p:txBody>
      </p:sp>
      <p:sp>
        <p:nvSpPr>
          <p:cNvPr id="10" name="Slide Number Placeholder 3">
            <a:extLst>
              <a:ext uri="{FF2B5EF4-FFF2-40B4-BE49-F238E27FC236}">
                <a16:creationId xmlns:a16="http://schemas.microsoft.com/office/drawing/2014/main" id="{132D8BEC-2F74-8547-9F2C-AEAE0B302DD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B0283A15-47DF-8047-8B83-438FA552B6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358E8B80-D0B3-954F-9A62-484C9A10FE4D}"/>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156782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s - Top">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942F0-6E2E-9B45-9065-E71C5FD39597}"/>
              </a:ext>
            </a:extLst>
          </p:cNvPr>
          <p:cNvSpPr/>
          <p:nvPr userDrawn="1"/>
        </p:nvSpPr>
        <p:spPr>
          <a:xfrm>
            <a:off x="1" y="5948414"/>
            <a:ext cx="3362425" cy="90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1" name="Slide Number Placeholder 3">
            <a:extLst>
              <a:ext uri="{FF2B5EF4-FFF2-40B4-BE49-F238E27FC236}">
                <a16:creationId xmlns:a16="http://schemas.microsoft.com/office/drawing/2014/main" id="{C56797FB-FF82-0F4F-A928-D7AF36F5441A}"/>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2" name="Title 1">
            <a:extLst>
              <a:ext uri="{FF2B5EF4-FFF2-40B4-BE49-F238E27FC236}">
                <a16:creationId xmlns:a16="http://schemas.microsoft.com/office/drawing/2014/main" id="{4C27DB8A-983A-204A-A0E1-0B2509737A15}"/>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3" name="Footer Placeholder 7">
            <a:extLst>
              <a:ext uri="{FF2B5EF4-FFF2-40B4-BE49-F238E27FC236}">
                <a16:creationId xmlns:a16="http://schemas.microsoft.com/office/drawing/2014/main" id="{C3EFC6A2-0789-BB4B-9701-8038DFBF83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4876024C-E78F-814A-ADD4-B2037FCE17D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6176046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lumns - Top">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8A4A04-F540-E24D-9FF5-8F7FC90CDCFA}"/>
              </a:ext>
            </a:extLst>
          </p:cNvPr>
          <p:cNvSpPr/>
          <p:nvPr userDrawn="1"/>
        </p:nvSpPr>
        <p:spPr>
          <a:xfrm>
            <a:off x="1" y="5919538"/>
            <a:ext cx="3362425" cy="938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784319"/>
            <a:ext cx="3675889" cy="4351338"/>
          </a:xfrm>
        </p:spPr>
        <p:txBody>
          <a:bodyPr>
            <a:normAutofit/>
          </a:bodyPr>
          <a:lstStyle>
            <a:lvl1pPr marL="0" indent="0">
              <a:lnSpc>
                <a:spcPct val="110000"/>
              </a:lnSpc>
              <a:buNone/>
              <a:defRPr sz="1600"/>
            </a:lvl1pPr>
          </a:lstStyle>
          <a:p>
            <a:pPr lvl="0"/>
            <a:r>
              <a:rPr lang="en-US" dirty="0"/>
              <a:t>Enter text here</a:t>
            </a:r>
          </a:p>
        </p:txBody>
      </p:sp>
      <p:sp>
        <p:nvSpPr>
          <p:cNvPr id="14" name="Slide Number Placeholder 3">
            <a:extLst>
              <a:ext uri="{FF2B5EF4-FFF2-40B4-BE49-F238E27FC236}">
                <a16:creationId xmlns:a16="http://schemas.microsoft.com/office/drawing/2014/main" id="{BE89C228-C4FD-7644-ABB7-614954C9451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5" name="Title 1">
            <a:extLst>
              <a:ext uri="{FF2B5EF4-FFF2-40B4-BE49-F238E27FC236}">
                <a16:creationId xmlns:a16="http://schemas.microsoft.com/office/drawing/2014/main" id="{D60B89FE-026E-7249-A3EB-8B2B89BCD59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6" name="Footer Placeholder 7">
            <a:extLst>
              <a:ext uri="{FF2B5EF4-FFF2-40B4-BE49-F238E27FC236}">
                <a16:creationId xmlns:a16="http://schemas.microsoft.com/office/drawing/2014/main" id="{5E2E5CD6-A1EE-A841-BFBB-519F206ED505}"/>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8" name="Date Placeholder 3">
            <a:extLst>
              <a:ext uri="{FF2B5EF4-FFF2-40B4-BE49-F238E27FC236}">
                <a16:creationId xmlns:a16="http://schemas.microsoft.com/office/drawing/2014/main" id="{66C81B30-170B-8F41-A120-A0E8F4AD1AD0}"/>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3099081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 Top">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4416571-A315-1846-A578-44521F40228B}"/>
              </a:ext>
            </a:extLst>
          </p:cNvPr>
          <p:cNvSpPr/>
          <p:nvPr userDrawn="1"/>
        </p:nvSpPr>
        <p:spPr>
          <a:xfrm>
            <a:off x="1" y="5919538"/>
            <a:ext cx="3362425" cy="938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362712" y="1681163"/>
            <a:ext cx="5634864"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5" name="Text Placeholder 4"/>
          <p:cNvSpPr>
            <a:spLocks noGrp="1"/>
          </p:cNvSpPr>
          <p:nvPr>
            <p:ph type="body" sz="quarter" idx="3"/>
          </p:nvPr>
        </p:nvSpPr>
        <p:spPr>
          <a:xfrm>
            <a:off x="6208776" y="1681163"/>
            <a:ext cx="5620512"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0" name="Content Placeholder 2">
            <a:extLst>
              <a:ext uri="{FF2B5EF4-FFF2-40B4-BE49-F238E27FC236}">
                <a16:creationId xmlns:a16="http://schemas.microsoft.com/office/drawing/2014/main" id="{A22BEFAE-1CA8-3D42-9FE8-259F2F4B7EB2}"/>
              </a:ext>
            </a:extLst>
          </p:cNvPr>
          <p:cNvSpPr>
            <a:spLocks noGrp="1"/>
          </p:cNvSpPr>
          <p:nvPr>
            <p:ph sz="half" idx="13" hasCustomPrompt="1"/>
          </p:nvPr>
        </p:nvSpPr>
        <p:spPr>
          <a:xfrm>
            <a:off x="362712"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11" name="Content Placeholder 2">
            <a:extLst>
              <a:ext uri="{FF2B5EF4-FFF2-40B4-BE49-F238E27FC236}">
                <a16:creationId xmlns:a16="http://schemas.microsoft.com/office/drawing/2014/main" id="{B833EADF-0DCB-FF42-8ACF-2E14F284BCDA}"/>
              </a:ext>
            </a:extLst>
          </p:cNvPr>
          <p:cNvSpPr>
            <a:spLocks noGrp="1"/>
          </p:cNvSpPr>
          <p:nvPr>
            <p:ph sz="half" idx="14" hasCustomPrompt="1"/>
          </p:nvPr>
        </p:nvSpPr>
        <p:spPr>
          <a:xfrm>
            <a:off x="6254496"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4" name="Slide Number Placeholder 3">
            <a:extLst>
              <a:ext uri="{FF2B5EF4-FFF2-40B4-BE49-F238E27FC236}">
                <a16:creationId xmlns:a16="http://schemas.microsoft.com/office/drawing/2014/main" id="{784BA7FE-773F-2D4C-A1FD-78D273094D08}"/>
              </a:ext>
            </a:extLst>
          </p:cNvPr>
          <p:cNvSpPr>
            <a:spLocks noGrp="1"/>
          </p:cNvSpPr>
          <p:nvPr>
            <p:ph type="sldNum" sz="quarter" idx="16"/>
          </p:nvPr>
        </p:nvSpPr>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4" name="Title 1">
            <a:extLst>
              <a:ext uri="{FF2B5EF4-FFF2-40B4-BE49-F238E27FC236}">
                <a16:creationId xmlns:a16="http://schemas.microsoft.com/office/drawing/2014/main" id="{CBFC3704-1948-F84D-88BE-17DA7F4538A9}"/>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5" name="Footer Placeholder 7">
            <a:extLst>
              <a:ext uri="{FF2B5EF4-FFF2-40B4-BE49-F238E27FC236}">
                <a16:creationId xmlns:a16="http://schemas.microsoft.com/office/drawing/2014/main" id="{2DBAF8AC-F4B9-2C4F-BBF0-BD58FB50FE11}"/>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7" name="Date Placeholder 3">
            <a:extLst>
              <a:ext uri="{FF2B5EF4-FFF2-40B4-BE49-F238E27FC236}">
                <a16:creationId xmlns:a16="http://schemas.microsoft.com/office/drawing/2014/main" id="{97E7983D-B1A4-B148-B1D4-C4B621AD156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77124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2712" y="2919986"/>
            <a:ext cx="9610344" cy="590931"/>
          </a:xfrm>
          <a:prstGeom prst="rect">
            <a:avLst/>
          </a:prstGeom>
        </p:spPr>
        <p:txBody>
          <a:bodyPr anchor="b">
            <a:sp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362712" y="3675065"/>
            <a:ext cx="9195816" cy="1500187"/>
          </a:xfrm>
        </p:spPr>
        <p:txBody>
          <a:bodyPr>
            <a:normAutofit/>
          </a:bodyPr>
          <a:lstStyle>
            <a:lvl1pPr marL="0" indent="0">
              <a:lnSpc>
                <a:spcPct val="11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8" name="Slide Number Placeholder 7">
            <a:extLst>
              <a:ext uri="{FF2B5EF4-FFF2-40B4-BE49-F238E27FC236}">
                <a16:creationId xmlns:a16="http://schemas.microsoft.com/office/drawing/2014/main" id="{E054AF39-23DB-0740-938A-1A583332BFB0}"/>
              </a:ext>
            </a:extLst>
          </p:cNvPr>
          <p:cNvSpPr>
            <a:spLocks noGrp="1"/>
          </p:cNvSpPr>
          <p:nvPr>
            <p:ph type="sldNum" sz="quarter" idx="11"/>
          </p:nvPr>
        </p:nvSpPr>
        <p:spPr>
          <a:xfrm>
            <a:off x="258748" y="6352806"/>
            <a:ext cx="2743200" cy="365125"/>
          </a:xfrm>
        </p:spPr>
        <p:txBody>
          <a:body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7748E00D-B3B4-FE4D-A3E5-E8C8A25CA2E0}"/>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614E4032-E757-2144-A88B-ABFF9C43B77C}"/>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5937186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column - Bottom">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000"/>
            </a:lvl1pPr>
          </a:lstStyle>
          <a:p>
            <a:pPr lvl="0"/>
            <a:r>
              <a:rPr lang="en-US" dirty="0"/>
              <a:t>Enter text here</a:t>
            </a:r>
          </a:p>
        </p:txBody>
      </p:sp>
      <p:sp>
        <p:nvSpPr>
          <p:cNvPr id="3" name="Slide Number Placeholder 2">
            <a:extLst>
              <a:ext uri="{FF2B5EF4-FFF2-40B4-BE49-F238E27FC236}">
                <a16:creationId xmlns:a16="http://schemas.microsoft.com/office/drawing/2014/main" id="{474F5CED-483C-A348-8E33-D2AA0F23C538}"/>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Title 1">
            <a:extLst>
              <a:ext uri="{FF2B5EF4-FFF2-40B4-BE49-F238E27FC236}">
                <a16:creationId xmlns:a16="http://schemas.microsoft.com/office/drawing/2014/main" id="{0D53A157-7BBA-5749-8237-8C9901613C05}"/>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1" name="Footer Placeholder 7">
            <a:extLst>
              <a:ext uri="{FF2B5EF4-FFF2-40B4-BE49-F238E27FC236}">
                <a16:creationId xmlns:a16="http://schemas.microsoft.com/office/drawing/2014/main" id="{3953BB51-3F9C-E747-ACA8-03C6016EBBC8}"/>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A9247E92-8FF0-A341-9976-E6095D27EFA0}"/>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9560733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s - Bottom">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C34238B-024D-294E-AD4C-68C413D97E1A}"/>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8" name="Slide Number Placeholder 7">
            <a:extLst>
              <a:ext uri="{FF2B5EF4-FFF2-40B4-BE49-F238E27FC236}">
                <a16:creationId xmlns:a16="http://schemas.microsoft.com/office/drawing/2014/main" id="{85572D3F-74B7-B64C-800D-13CA52163CD4}"/>
              </a:ext>
            </a:extLst>
          </p:cNvPr>
          <p:cNvSpPr>
            <a:spLocks noGrp="1"/>
          </p:cNvSpPr>
          <p:nvPr>
            <p:ph type="sldNum" sz="quarter" idx="15"/>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1D7F9956-5A00-5A40-8899-32D1F87962F9}"/>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2" name="Footer Placeholder 7">
            <a:extLst>
              <a:ext uri="{FF2B5EF4-FFF2-40B4-BE49-F238E27FC236}">
                <a16:creationId xmlns:a16="http://schemas.microsoft.com/office/drawing/2014/main" id="{0031E1D5-F0A3-EF45-84AA-C0225E109AEC}"/>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4" name="Date Placeholder 3">
            <a:extLst>
              <a:ext uri="{FF2B5EF4-FFF2-40B4-BE49-F238E27FC236}">
                <a16:creationId xmlns:a16="http://schemas.microsoft.com/office/drawing/2014/main" id="{0305433C-0038-FC49-AAE7-4AE15259F89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8203033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olumns - Bottom">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292FE64-D177-274B-901F-D336A79314A8}"/>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784319"/>
            <a:ext cx="3675889" cy="4351338"/>
          </a:xfrm>
        </p:spPr>
        <p:txBody>
          <a:bodyPr>
            <a:normAutofit/>
          </a:bodyPr>
          <a:lstStyle>
            <a:lvl1pPr marL="0" indent="0">
              <a:lnSpc>
                <a:spcPct val="110000"/>
              </a:lnSpc>
              <a:buNone/>
              <a:defRPr sz="1600"/>
            </a:lvl1pPr>
          </a:lstStyle>
          <a:p>
            <a:pPr lvl="0"/>
            <a:r>
              <a:rPr lang="en-US" dirty="0"/>
              <a:t>Enter text here</a:t>
            </a:r>
          </a:p>
        </p:txBody>
      </p:sp>
      <p:sp>
        <p:nvSpPr>
          <p:cNvPr id="8" name="Slide Number Placeholder 7">
            <a:extLst>
              <a:ext uri="{FF2B5EF4-FFF2-40B4-BE49-F238E27FC236}">
                <a16:creationId xmlns:a16="http://schemas.microsoft.com/office/drawing/2014/main" id="{9CB989F8-C842-5E4D-A070-A6209E35FC73}"/>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4" name="Title 1">
            <a:extLst>
              <a:ext uri="{FF2B5EF4-FFF2-40B4-BE49-F238E27FC236}">
                <a16:creationId xmlns:a16="http://schemas.microsoft.com/office/drawing/2014/main" id="{849E4815-2057-AE40-A83C-99001B97A08B}"/>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5" name="Footer Placeholder 7">
            <a:extLst>
              <a:ext uri="{FF2B5EF4-FFF2-40B4-BE49-F238E27FC236}">
                <a16:creationId xmlns:a16="http://schemas.microsoft.com/office/drawing/2014/main" id="{2E2EF048-87C8-2B43-AA12-7E550A2A45E3}"/>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7" name="Date Placeholder 3">
            <a:extLst>
              <a:ext uri="{FF2B5EF4-FFF2-40B4-BE49-F238E27FC236}">
                <a16:creationId xmlns:a16="http://schemas.microsoft.com/office/drawing/2014/main" id="{40068E4E-9680-554C-B740-1BBB27554682}"/>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676120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 Bottom">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20DF604-D9D6-5045-B588-839447328165}"/>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Text Placeholder 2">
            <a:extLst>
              <a:ext uri="{FF2B5EF4-FFF2-40B4-BE49-F238E27FC236}">
                <a16:creationId xmlns:a16="http://schemas.microsoft.com/office/drawing/2014/main" id="{C6C0CE20-2FA8-D441-A594-2E5923EEB93C}"/>
              </a:ext>
            </a:extLst>
          </p:cNvPr>
          <p:cNvSpPr>
            <a:spLocks noGrp="1"/>
          </p:cNvSpPr>
          <p:nvPr>
            <p:ph type="body" idx="1"/>
          </p:nvPr>
        </p:nvSpPr>
        <p:spPr>
          <a:xfrm>
            <a:off x="362712" y="1681163"/>
            <a:ext cx="5634864"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5" name="Text Placeholder 4">
            <a:extLst>
              <a:ext uri="{FF2B5EF4-FFF2-40B4-BE49-F238E27FC236}">
                <a16:creationId xmlns:a16="http://schemas.microsoft.com/office/drawing/2014/main" id="{19AD1BB0-F11D-AB4E-A5C2-D6877E27F067}"/>
              </a:ext>
            </a:extLst>
          </p:cNvPr>
          <p:cNvSpPr>
            <a:spLocks noGrp="1"/>
          </p:cNvSpPr>
          <p:nvPr>
            <p:ph type="body" sz="quarter" idx="3"/>
          </p:nvPr>
        </p:nvSpPr>
        <p:spPr>
          <a:xfrm>
            <a:off x="6208776" y="1681163"/>
            <a:ext cx="5620512"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6" name="Content Placeholder 2">
            <a:extLst>
              <a:ext uri="{FF2B5EF4-FFF2-40B4-BE49-F238E27FC236}">
                <a16:creationId xmlns:a16="http://schemas.microsoft.com/office/drawing/2014/main" id="{82982180-1554-0149-9361-2E4524F2E5A5}"/>
              </a:ext>
            </a:extLst>
          </p:cNvPr>
          <p:cNvSpPr>
            <a:spLocks noGrp="1"/>
          </p:cNvSpPr>
          <p:nvPr>
            <p:ph sz="half" idx="13" hasCustomPrompt="1"/>
          </p:nvPr>
        </p:nvSpPr>
        <p:spPr>
          <a:xfrm>
            <a:off x="362712"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17" name="Content Placeholder 2">
            <a:extLst>
              <a:ext uri="{FF2B5EF4-FFF2-40B4-BE49-F238E27FC236}">
                <a16:creationId xmlns:a16="http://schemas.microsoft.com/office/drawing/2014/main" id="{D075AC00-972C-AE42-811E-B2A50B01A5A4}"/>
              </a:ext>
            </a:extLst>
          </p:cNvPr>
          <p:cNvSpPr>
            <a:spLocks noGrp="1"/>
          </p:cNvSpPr>
          <p:nvPr>
            <p:ph sz="half" idx="14" hasCustomPrompt="1"/>
          </p:nvPr>
        </p:nvSpPr>
        <p:spPr>
          <a:xfrm>
            <a:off x="6254496"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4" name="Slide Number Placeholder 3">
            <a:extLst>
              <a:ext uri="{FF2B5EF4-FFF2-40B4-BE49-F238E27FC236}">
                <a16:creationId xmlns:a16="http://schemas.microsoft.com/office/drawing/2014/main" id="{083EDE99-ADAF-CC49-8A11-DA767186ACD5}"/>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9" name="Title 1">
            <a:extLst>
              <a:ext uri="{FF2B5EF4-FFF2-40B4-BE49-F238E27FC236}">
                <a16:creationId xmlns:a16="http://schemas.microsoft.com/office/drawing/2014/main" id="{BFAC88BB-6435-5741-AECC-C64CD1B8AC1C}"/>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20" name="Footer Placeholder 7">
            <a:extLst>
              <a:ext uri="{FF2B5EF4-FFF2-40B4-BE49-F238E27FC236}">
                <a16:creationId xmlns:a16="http://schemas.microsoft.com/office/drawing/2014/main" id="{470C4FCD-395E-D94C-AECA-9EC451BFD0A8}"/>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22" name="Date Placeholder 3">
            <a:extLst>
              <a:ext uri="{FF2B5EF4-FFF2-40B4-BE49-F238E27FC236}">
                <a16:creationId xmlns:a16="http://schemas.microsoft.com/office/drawing/2014/main" id="{46DBF9A0-D8B4-7745-ACB6-B5E35D853703}"/>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713340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A5BA2C8-6FAC-B54C-9845-66F221B9BB0A}"/>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Content Placeholder 2">
            <a:extLst>
              <a:ext uri="{FF2B5EF4-FFF2-40B4-BE49-F238E27FC236}">
                <a16:creationId xmlns:a16="http://schemas.microsoft.com/office/drawing/2014/main" id="{8EFA112B-E57E-7B4A-8833-D3D8FEC4EC14}"/>
              </a:ext>
            </a:extLst>
          </p:cNvPr>
          <p:cNvSpPr>
            <a:spLocks noGrp="1"/>
          </p:cNvSpPr>
          <p:nvPr>
            <p:ph sz="half" idx="1" hasCustomPrompt="1"/>
          </p:nvPr>
        </p:nvSpPr>
        <p:spPr>
          <a:xfrm>
            <a:off x="362712" y="1594884"/>
            <a:ext cx="10591185" cy="4518071"/>
          </a:xfrm>
        </p:spPr>
        <p:txBody>
          <a:bodyPr>
            <a:normAutofit/>
          </a:bodyPr>
          <a:lstStyle>
            <a:lvl1pPr marL="342900" indent="-342900">
              <a:lnSpc>
                <a:spcPct val="100000"/>
              </a:lnSpc>
              <a:spcBef>
                <a:spcPts val="1800"/>
              </a:spcBef>
              <a:spcAft>
                <a:spcPts val="0"/>
              </a:spcAft>
              <a:buFont typeface="Wingdings" panose="05000000000000000000" pitchFamily="2" charset="2"/>
              <a:buChar char="§"/>
              <a:defRPr sz="2000">
                <a:latin typeface="Segoe UI Light" panose="020B0502040204020203" pitchFamily="34" charset="0"/>
                <a:cs typeface="Segoe UI Light" panose="020B0502040204020203" pitchFamily="34" charset="0"/>
              </a:defRPr>
            </a:lvl1pPr>
            <a:lvl2pPr>
              <a:lnSpc>
                <a:spcPct val="100000"/>
              </a:lnSpc>
              <a:spcAft>
                <a:spcPts val="0"/>
              </a:spcAft>
              <a:defRPr baseline="0">
                <a:latin typeface="Segoe UI Light" panose="020B0502040204020203" pitchFamily="34" charset="0"/>
                <a:cs typeface="Segoe UI Light" panose="020B0502040204020203" pitchFamily="34" charset="0"/>
              </a:defRPr>
            </a:lvl2pPr>
          </a:lstStyle>
          <a:p>
            <a:pPr lvl="0"/>
            <a:r>
              <a:rPr lang="en-US" dirty="0"/>
              <a:t>Enter text </a:t>
            </a:r>
            <a:r>
              <a:rPr lang="en-US" dirty="0" smtClean="0"/>
              <a:t>here</a:t>
            </a:r>
          </a:p>
          <a:p>
            <a:pPr lvl="1"/>
            <a:r>
              <a:rPr lang="en-US" dirty="0" err="1" smtClean="0"/>
              <a:t>Hier</a:t>
            </a:r>
            <a:r>
              <a:rPr lang="en-US" dirty="0" smtClean="0"/>
              <a:t> </a:t>
            </a:r>
            <a:r>
              <a:rPr lang="en-US" dirty="0" err="1" smtClean="0"/>
              <a:t>steht</a:t>
            </a:r>
            <a:r>
              <a:rPr lang="en-US" dirty="0" smtClean="0"/>
              <a:t> </a:t>
            </a:r>
            <a:r>
              <a:rPr lang="en-US" dirty="0" err="1" smtClean="0"/>
              <a:t>etwas</a:t>
            </a:r>
            <a:endParaRPr lang="en-US" dirty="0" smtClean="0"/>
          </a:p>
          <a:p>
            <a:pPr lvl="0"/>
            <a:r>
              <a:rPr lang="en-US" dirty="0" err="1" smtClean="0"/>
              <a:t>Hier</a:t>
            </a:r>
            <a:r>
              <a:rPr lang="en-US" dirty="0" smtClean="0"/>
              <a:t> </a:t>
            </a:r>
            <a:r>
              <a:rPr lang="en-US" dirty="0" err="1" smtClean="0"/>
              <a:t>steht</a:t>
            </a:r>
            <a:r>
              <a:rPr lang="en-US" dirty="0" smtClean="0"/>
              <a:t> </a:t>
            </a:r>
            <a:r>
              <a:rPr lang="en-US" dirty="0" err="1" smtClean="0"/>
              <a:t>wieder</a:t>
            </a:r>
            <a:r>
              <a:rPr lang="en-US" dirty="0" smtClean="0"/>
              <a:t> Text</a:t>
            </a:r>
            <a:endParaRPr lang="en-US" dirty="0"/>
          </a:p>
        </p:txBody>
      </p:sp>
      <p:sp>
        <p:nvSpPr>
          <p:cNvPr id="10" name="Title 1">
            <a:extLst>
              <a:ext uri="{FF2B5EF4-FFF2-40B4-BE49-F238E27FC236}">
                <a16:creationId xmlns:a16="http://schemas.microsoft.com/office/drawing/2014/main" id="{FA8C8EE7-3B3F-3F41-B5AD-67185982E33B}"/>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3" name="Footer Placeholder 7">
            <a:extLst>
              <a:ext uri="{FF2B5EF4-FFF2-40B4-BE49-F238E27FC236}">
                <a16:creationId xmlns:a16="http://schemas.microsoft.com/office/drawing/2014/main" id="{44BCAD86-58E8-C64B-B919-51804E097B6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F4675424-66C5-6140-A915-8C73CF29DE4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574198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62712" y="1594884"/>
            <a:ext cx="5574792" cy="4518071"/>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594884"/>
            <a:ext cx="5574792" cy="4518071"/>
          </a:xfrm>
        </p:spPr>
        <p:txBody>
          <a:bodyPr>
            <a:normAutofit/>
          </a:bodyPr>
          <a:lstStyle>
            <a:lvl1pPr marL="0" indent="0">
              <a:lnSpc>
                <a:spcPct val="110000"/>
              </a:lnSpc>
              <a:buNone/>
              <a:defRPr sz="2000"/>
            </a:lvl1pPr>
          </a:lstStyle>
          <a:p>
            <a:pPr lvl="0"/>
            <a:r>
              <a:rPr lang="en-US" dirty="0"/>
              <a:t>Enter text here</a:t>
            </a:r>
          </a:p>
        </p:txBody>
      </p:sp>
      <p:sp>
        <p:nvSpPr>
          <p:cNvPr id="8" name="Slide Number Placeholder 7">
            <a:extLst>
              <a:ext uri="{FF2B5EF4-FFF2-40B4-BE49-F238E27FC236}">
                <a16:creationId xmlns:a16="http://schemas.microsoft.com/office/drawing/2014/main" id="{7D4E4AF7-5B90-4A4A-9190-EF7AF1E8A750}"/>
              </a:ext>
            </a:extLst>
          </p:cNvPr>
          <p:cNvSpPr>
            <a:spLocks noGrp="1"/>
          </p:cNvSpPr>
          <p:nvPr>
            <p:ph type="sldNum" sz="quarter" idx="15"/>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0B1DBDDF-7B8D-E049-BE5A-2AC650B235B2}"/>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2" name="Footer Placeholder 7">
            <a:extLst>
              <a:ext uri="{FF2B5EF4-FFF2-40B4-BE49-F238E27FC236}">
                <a16:creationId xmlns:a16="http://schemas.microsoft.com/office/drawing/2014/main" id="{27FBAFA6-39D8-1045-BD48-582B3322516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4" name="Date Placeholder 3">
            <a:extLst>
              <a:ext uri="{FF2B5EF4-FFF2-40B4-BE49-F238E27FC236}">
                <a16:creationId xmlns:a16="http://schemas.microsoft.com/office/drawing/2014/main" id="{27990A56-77DE-384E-846A-6EC50569154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250278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62712" y="1573619"/>
            <a:ext cx="3675889" cy="4539336"/>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573619"/>
            <a:ext cx="3675889" cy="4539336"/>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596321"/>
            <a:ext cx="3675889" cy="4539336"/>
          </a:xfrm>
        </p:spPr>
        <p:txBody>
          <a:bodyPr>
            <a:normAutofit/>
          </a:bodyPr>
          <a:lstStyle>
            <a:lvl1pPr marL="0" indent="0">
              <a:lnSpc>
                <a:spcPct val="110000"/>
              </a:lnSpc>
              <a:buNone/>
              <a:defRPr sz="1600"/>
            </a:lvl1pPr>
          </a:lstStyle>
          <a:p>
            <a:pPr lvl="0"/>
            <a:r>
              <a:rPr lang="en-US" dirty="0"/>
              <a:t>Enter text here</a:t>
            </a:r>
          </a:p>
        </p:txBody>
      </p:sp>
      <p:sp>
        <p:nvSpPr>
          <p:cNvPr id="8" name="Slide Number Placeholder 7">
            <a:extLst>
              <a:ext uri="{FF2B5EF4-FFF2-40B4-BE49-F238E27FC236}">
                <a16:creationId xmlns:a16="http://schemas.microsoft.com/office/drawing/2014/main" id="{48FC52E0-46F2-2443-B309-D4A67BCEE768}"/>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22B7B320-CA87-A342-9115-47E9E4F9B68B}"/>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4" name="Footer Placeholder 7">
            <a:extLst>
              <a:ext uri="{FF2B5EF4-FFF2-40B4-BE49-F238E27FC236}">
                <a16:creationId xmlns:a16="http://schemas.microsoft.com/office/drawing/2014/main" id="{58D14D24-78FD-A045-8D62-111F0EEE42F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6" name="Date Placeholder 3">
            <a:extLst>
              <a:ext uri="{FF2B5EF4-FFF2-40B4-BE49-F238E27FC236}">
                <a16:creationId xmlns:a16="http://schemas.microsoft.com/office/drawing/2014/main" id="{FB93BEA1-60BB-9942-B17D-B28C034417F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422257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2712" y="1482692"/>
            <a:ext cx="5634864" cy="823912"/>
          </a:xfrm>
        </p:spPr>
        <p:txBody>
          <a:bodyPr anchor="b">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p:cNvSpPr>
            <a:spLocks noGrp="1"/>
          </p:cNvSpPr>
          <p:nvPr>
            <p:ph type="body" sz="quarter" idx="3"/>
          </p:nvPr>
        </p:nvSpPr>
        <p:spPr>
          <a:xfrm>
            <a:off x="6208776" y="1482692"/>
            <a:ext cx="5620512" cy="823912"/>
          </a:xfrm>
        </p:spPr>
        <p:txBody>
          <a:bodyPr anchor="b">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Content Placeholder 2">
            <a:extLst>
              <a:ext uri="{FF2B5EF4-FFF2-40B4-BE49-F238E27FC236}">
                <a16:creationId xmlns:a16="http://schemas.microsoft.com/office/drawing/2014/main" id="{A22BEFAE-1CA8-3D42-9FE8-259F2F4B7EB2}"/>
              </a:ext>
            </a:extLst>
          </p:cNvPr>
          <p:cNvSpPr>
            <a:spLocks noGrp="1"/>
          </p:cNvSpPr>
          <p:nvPr>
            <p:ph sz="half" idx="13" hasCustomPrompt="1"/>
          </p:nvPr>
        </p:nvSpPr>
        <p:spPr>
          <a:xfrm>
            <a:off x="362712" y="2462432"/>
            <a:ext cx="5574792" cy="3626480"/>
          </a:xfrm>
        </p:spPr>
        <p:txBody>
          <a:bodyPr>
            <a:normAutofit/>
          </a:bodyPr>
          <a:lstStyle>
            <a:lvl1pPr marL="0" indent="0">
              <a:lnSpc>
                <a:spcPct val="110000"/>
              </a:lnSpc>
              <a:buNone/>
              <a:defRPr sz="2000"/>
            </a:lvl1pPr>
          </a:lstStyle>
          <a:p>
            <a:pPr lvl="0"/>
            <a:r>
              <a:rPr lang="en-US" dirty="0"/>
              <a:t>Enter text here</a:t>
            </a:r>
          </a:p>
        </p:txBody>
      </p:sp>
      <p:sp>
        <p:nvSpPr>
          <p:cNvPr id="11" name="Content Placeholder 2">
            <a:extLst>
              <a:ext uri="{FF2B5EF4-FFF2-40B4-BE49-F238E27FC236}">
                <a16:creationId xmlns:a16="http://schemas.microsoft.com/office/drawing/2014/main" id="{B833EADF-0DCB-FF42-8ACF-2E14F284BCDA}"/>
              </a:ext>
            </a:extLst>
          </p:cNvPr>
          <p:cNvSpPr>
            <a:spLocks noGrp="1"/>
          </p:cNvSpPr>
          <p:nvPr>
            <p:ph sz="half" idx="14" hasCustomPrompt="1"/>
          </p:nvPr>
        </p:nvSpPr>
        <p:spPr>
          <a:xfrm>
            <a:off x="6254496" y="2462432"/>
            <a:ext cx="5574792" cy="3626480"/>
          </a:xfrm>
        </p:spPr>
        <p:txBody>
          <a:bodyPr>
            <a:normAutofit/>
          </a:bodyPr>
          <a:lstStyle>
            <a:lvl1pPr marL="0" indent="0">
              <a:lnSpc>
                <a:spcPct val="110000"/>
              </a:lnSpc>
              <a:buNone/>
              <a:defRPr sz="2000"/>
            </a:lvl1pPr>
          </a:lstStyle>
          <a:p>
            <a:pPr lvl="0"/>
            <a:r>
              <a:rPr lang="en-US" dirty="0"/>
              <a:t>Enter text here</a:t>
            </a:r>
          </a:p>
        </p:txBody>
      </p:sp>
      <p:sp>
        <p:nvSpPr>
          <p:cNvPr id="12" name="Title 1">
            <a:extLst>
              <a:ext uri="{FF2B5EF4-FFF2-40B4-BE49-F238E27FC236}">
                <a16:creationId xmlns:a16="http://schemas.microsoft.com/office/drawing/2014/main" id="{1A223357-BF2B-1446-9B75-489DB9B4E90F}"/>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4" name="Slide Number Placeholder 3">
            <a:extLst>
              <a:ext uri="{FF2B5EF4-FFF2-40B4-BE49-F238E27FC236}">
                <a16:creationId xmlns:a16="http://schemas.microsoft.com/office/drawing/2014/main" id="{2E390E8D-9016-4C42-8F5F-E450B003ABB8}"/>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3" name="Footer Placeholder 7">
            <a:extLst>
              <a:ext uri="{FF2B5EF4-FFF2-40B4-BE49-F238E27FC236}">
                <a16:creationId xmlns:a16="http://schemas.microsoft.com/office/drawing/2014/main" id="{9CBCAFA1-511A-EE41-B15A-62ABD068967E}"/>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CABEB7C4-26A5-2A49-A685-3101218971E3}"/>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263119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2712" y="2532255"/>
            <a:ext cx="10515600" cy="1325563"/>
          </a:xfrm>
          <a:prstGeom prst="rect">
            <a:avLst/>
          </a:prstGeom>
        </p:spPr>
        <p:txBody>
          <a:bodyPr/>
          <a:lstStyle>
            <a:lvl1pPr>
              <a:defRPr>
                <a:solidFill>
                  <a:srgbClr val="00579C"/>
                </a:solidFill>
              </a:defRPr>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BEB4071B-8956-1F45-8413-D77E45140982}"/>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8" name="Footer Placeholder 7">
            <a:extLst>
              <a:ext uri="{FF2B5EF4-FFF2-40B4-BE49-F238E27FC236}">
                <a16:creationId xmlns:a16="http://schemas.microsoft.com/office/drawing/2014/main" id="{A237A5CF-4029-5441-9751-E360C7BA0059}"/>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0" name="Date Placeholder 3">
            <a:extLst>
              <a:ext uri="{FF2B5EF4-FFF2-40B4-BE49-F238E27FC236}">
                <a16:creationId xmlns:a16="http://schemas.microsoft.com/office/drawing/2014/main" id="{FCA39AD3-F023-5741-9EB7-A0EBA453024C}"/>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903269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4205F8A-53F2-9A4F-89B7-679F5D96ABD6}"/>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7" name="Footer Placeholder 7">
            <a:extLst>
              <a:ext uri="{FF2B5EF4-FFF2-40B4-BE49-F238E27FC236}">
                <a16:creationId xmlns:a16="http://schemas.microsoft.com/office/drawing/2014/main" id="{89F830C8-3B22-4D44-AD5B-EAC20E22F956}"/>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9" name="Date Placeholder 3">
            <a:extLst>
              <a:ext uri="{FF2B5EF4-FFF2-40B4-BE49-F238E27FC236}">
                <a16:creationId xmlns:a16="http://schemas.microsoft.com/office/drawing/2014/main" id="{C81969A2-10C2-C546-977D-603DF985EB04}"/>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60736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and hold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28033" y="987427"/>
            <a:ext cx="6949439" cy="4873625"/>
          </a:xfrm>
        </p:spPr>
        <p:txBody>
          <a:bodyPr/>
          <a:lstStyle>
            <a:lvl1pPr>
              <a:defRPr sz="2400"/>
            </a:lvl1pPr>
            <a:lvl2pPr>
              <a:defRPr sz="2000" b="0">
                <a:solidFill>
                  <a:schemeClr val="tx1"/>
                </a:solidFill>
              </a:defRPr>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a:extLst>
              <a:ext uri="{FF2B5EF4-FFF2-40B4-BE49-F238E27FC236}">
                <a16:creationId xmlns:a16="http://schemas.microsoft.com/office/drawing/2014/main" id="{20FED4CC-B694-4F4C-8AC8-7D4040DFB226}"/>
              </a:ext>
            </a:extLst>
          </p:cNvPr>
          <p:cNvSpPr>
            <a:spLocks noGrp="1"/>
          </p:cNvSpPr>
          <p:nvPr>
            <p:ph type="title"/>
          </p:nvPr>
        </p:nvSpPr>
        <p:spPr>
          <a:xfrm>
            <a:off x="374904"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9" name="Text Placeholder 3">
            <a:extLst>
              <a:ext uri="{FF2B5EF4-FFF2-40B4-BE49-F238E27FC236}">
                <a16:creationId xmlns:a16="http://schemas.microsoft.com/office/drawing/2014/main" id="{BB4412EC-2A2F-F34F-AFA3-D552E85C92D0}"/>
              </a:ext>
            </a:extLst>
          </p:cNvPr>
          <p:cNvSpPr>
            <a:spLocks noGrp="1"/>
          </p:cNvSpPr>
          <p:nvPr>
            <p:ph type="body" sz="half" idx="2"/>
          </p:nvPr>
        </p:nvSpPr>
        <p:spPr>
          <a:xfrm>
            <a:off x="374904" y="2194560"/>
            <a:ext cx="3932237" cy="3674428"/>
          </a:xfrm>
        </p:spPr>
        <p:txBody>
          <a:bodyPr>
            <a:normAutofit/>
          </a:bodyPr>
          <a:lstStyle>
            <a:lvl1pPr marL="0" indent="0">
              <a:lnSpc>
                <a:spcPct val="11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Slide Number Placeholder 3">
            <a:extLst>
              <a:ext uri="{FF2B5EF4-FFF2-40B4-BE49-F238E27FC236}">
                <a16:creationId xmlns:a16="http://schemas.microsoft.com/office/drawing/2014/main" id="{6D64C3DC-0931-ED45-859D-7DC2E02D5807}"/>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Footer Placeholder 7">
            <a:extLst>
              <a:ext uri="{FF2B5EF4-FFF2-40B4-BE49-F238E27FC236}">
                <a16:creationId xmlns:a16="http://schemas.microsoft.com/office/drawing/2014/main" id="{E3CEEAF4-4B04-7F42-81A2-3D6474988D4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C89A40C2-EB4C-F849-86CB-ACD53C9F5BDB}"/>
              </a:ext>
            </a:extLst>
          </p:cNvPr>
          <p:cNvSpPr>
            <a:spLocks noGrp="1"/>
          </p:cNvSpPr>
          <p:nvPr>
            <p:ph type="dt" sz="half" idx="1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4155600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7.emf"/><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image" Target="../media/image2.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descr="A close up of a logo&#10;&#10;Description generated with very high confidence">
            <a:extLst>
              <a:ext uri="{FF2B5EF4-FFF2-40B4-BE49-F238E27FC236}">
                <a16:creationId xmlns:a16="http://schemas.microsoft.com/office/drawing/2014/main" id="{A1E07DA8-F1F3-4A5A-BC63-BCDC6C459C20}"/>
              </a:ext>
            </a:extLst>
          </p:cNvPr>
          <p:cNvPicPr>
            <a:picLocks noChangeAspect="1"/>
          </p:cNvPicPr>
          <p:nvPr userDrawn="1"/>
        </p:nvPicPr>
        <p:blipFill>
          <a:blip r:embed="rId16">
            <a:duotone>
              <a:schemeClr val="accent1">
                <a:shade val="45000"/>
                <a:satMod val="135000"/>
              </a:schemeClr>
              <a:prstClr val="white"/>
            </a:duotone>
          </a:blip>
          <a:stretch>
            <a:fillRect/>
          </a:stretch>
        </p:blipFill>
        <p:spPr>
          <a:xfrm>
            <a:off x="0" y="0"/>
            <a:ext cx="10289448" cy="6858000"/>
          </a:xfrm>
          <a:prstGeom prst="rect">
            <a:avLst/>
          </a:prstGeom>
        </p:spPr>
      </p:pic>
      <p:pic>
        <p:nvPicPr>
          <p:cNvPr id="15" name="Picture 14">
            <a:extLst>
              <a:ext uri="{FF2B5EF4-FFF2-40B4-BE49-F238E27FC236}">
                <a16:creationId xmlns:a16="http://schemas.microsoft.com/office/drawing/2014/main" id="{B120ED6A-9B85-4407-9D45-1136FF687F8B}"/>
              </a:ext>
            </a:extLst>
          </p:cNvPr>
          <p:cNvPicPr>
            <a:picLocks noChangeAspect="1"/>
          </p:cNvPicPr>
          <p:nvPr userDrawn="1"/>
        </p:nvPicPr>
        <p:blipFill>
          <a:blip r:embed="rId17">
            <a:duotone>
              <a:schemeClr val="accent1">
                <a:shade val="45000"/>
                <a:satMod val="135000"/>
              </a:schemeClr>
              <a:prstClr val="white"/>
            </a:duotone>
          </a:blip>
          <a:stretch>
            <a:fillRect/>
          </a:stretch>
        </p:blipFill>
        <p:spPr>
          <a:xfrm>
            <a:off x="7627520" y="3464"/>
            <a:ext cx="4564481" cy="6854537"/>
          </a:xfrm>
          <a:prstGeom prst="rect">
            <a:avLst/>
          </a:prstGeom>
        </p:spPr>
      </p:pic>
      <p:sp>
        <p:nvSpPr>
          <p:cNvPr id="3" name="Text Placeholder 2"/>
          <p:cNvSpPr>
            <a:spLocks noGrp="1"/>
          </p:cNvSpPr>
          <p:nvPr>
            <p:ph type="body" idx="1"/>
          </p:nvPr>
        </p:nvSpPr>
        <p:spPr>
          <a:xfrm>
            <a:off x="365760" y="1825625"/>
            <a:ext cx="10655808"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6">
            <a:extLst>
              <a:ext uri="{FF2B5EF4-FFF2-40B4-BE49-F238E27FC236}">
                <a16:creationId xmlns:a16="http://schemas.microsoft.com/office/drawing/2014/main" id="{A2480010-F678-B344-A032-37DB46F8167F}"/>
              </a:ext>
            </a:extLst>
          </p:cNvPr>
          <p:cNvSpPr>
            <a:spLocks noGrp="1"/>
          </p:cNvSpPr>
          <p:nvPr>
            <p:ph type="title"/>
          </p:nvPr>
        </p:nvSpPr>
        <p:spPr>
          <a:xfrm>
            <a:off x="362712" y="677042"/>
            <a:ext cx="10658856" cy="7017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1EA1752F-D51E-0D41-BBC4-900B799480C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6" name="Slide Number Placeholder 5"/>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13" name="Date Placeholder 3">
            <a:extLst>
              <a:ext uri="{FF2B5EF4-FFF2-40B4-BE49-F238E27FC236}">
                <a16:creationId xmlns:a16="http://schemas.microsoft.com/office/drawing/2014/main" id="{A14BBBCD-90CB-2F47-9BDE-CEED80DD9B4B}"/>
              </a:ext>
            </a:extLst>
          </p:cNvPr>
          <p:cNvSpPr>
            <a:spLocks noGrp="1"/>
          </p:cNvSpPr>
          <p:nvPr>
            <p:ph type="dt" sz="half" idx="2"/>
          </p:nvPr>
        </p:nvSpPr>
        <p:spPr>
          <a:xfrm>
            <a:off x="2850338" y="6294169"/>
            <a:ext cx="9084295" cy="230400"/>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687543376"/>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2" r:id="rId3"/>
    <p:sldLayoutId id="2147483664" r:id="rId4"/>
    <p:sldLayoutId id="2147483672" r:id="rId5"/>
    <p:sldLayoutId id="2147483665" r:id="rId6"/>
    <p:sldLayoutId id="2147483666" r:id="rId7"/>
    <p:sldLayoutId id="2147483667" r:id="rId8"/>
    <p:sldLayoutId id="2147483668" r:id="rId9"/>
    <p:sldLayoutId id="2147483669" r:id="rId10"/>
    <p:sldLayoutId id="2147483670" r:id="rId11"/>
    <p:sldLayoutId id="2147483671" r:id="rId12"/>
    <p:sldLayoutId id="2147483684" r:id="rId13"/>
    <p:sldLayoutId id="2147483685" r:id="rId14"/>
  </p:sldLayoutIdLst>
  <p:hf hdr="0" dt="0"/>
  <p:txStyles>
    <p:titleStyle>
      <a:lvl1pPr algn="l" defTabSz="914400" rtl="0" eaLnBrk="1" latinLnBrk="0" hangingPunct="1">
        <a:lnSpc>
          <a:spcPct val="90000"/>
        </a:lnSpc>
        <a:spcBef>
          <a:spcPct val="0"/>
        </a:spcBef>
        <a:buNone/>
        <a:defRPr sz="3600" kern="1200">
          <a:solidFill>
            <a:srgbClr val="00579C"/>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generated with very high confidence">
            <a:extLst>
              <a:ext uri="{FF2B5EF4-FFF2-40B4-BE49-F238E27FC236}">
                <a16:creationId xmlns:a16="http://schemas.microsoft.com/office/drawing/2014/main" id="{A1E07DA8-F1F3-4A5A-BC63-BCDC6C459C20}"/>
              </a:ext>
            </a:extLst>
          </p:cNvPr>
          <p:cNvPicPr>
            <a:picLocks noChangeAspect="1"/>
          </p:cNvPicPr>
          <p:nvPr userDrawn="1"/>
        </p:nvPicPr>
        <p:blipFill>
          <a:blip r:embed="rId11"/>
          <a:stretch>
            <a:fillRect/>
          </a:stretch>
        </p:blipFill>
        <p:spPr>
          <a:xfrm>
            <a:off x="0" y="0"/>
            <a:ext cx="10289448" cy="6858000"/>
          </a:xfrm>
          <a:prstGeom prst="rect">
            <a:avLst/>
          </a:prstGeom>
        </p:spPr>
      </p:pic>
      <p:pic>
        <p:nvPicPr>
          <p:cNvPr id="15" name="Picture 14">
            <a:extLst>
              <a:ext uri="{FF2B5EF4-FFF2-40B4-BE49-F238E27FC236}">
                <a16:creationId xmlns:a16="http://schemas.microsoft.com/office/drawing/2014/main" id="{B120ED6A-9B85-4407-9D45-1136FF687F8B}"/>
              </a:ext>
            </a:extLst>
          </p:cNvPr>
          <p:cNvPicPr>
            <a:picLocks noChangeAspect="1"/>
          </p:cNvPicPr>
          <p:nvPr userDrawn="1"/>
        </p:nvPicPr>
        <p:blipFill>
          <a:blip r:embed="rId12"/>
          <a:stretch>
            <a:fillRect/>
          </a:stretch>
        </p:blipFill>
        <p:spPr>
          <a:xfrm>
            <a:off x="7627520" y="3464"/>
            <a:ext cx="4564481" cy="6854537"/>
          </a:xfrm>
          <a:prstGeom prst="rect">
            <a:avLst/>
          </a:prstGeom>
        </p:spPr>
      </p:pic>
      <p:sp>
        <p:nvSpPr>
          <p:cNvPr id="3" name="Text Placeholder 2"/>
          <p:cNvSpPr>
            <a:spLocks noGrp="1"/>
          </p:cNvSpPr>
          <p:nvPr>
            <p:ph type="body" idx="1"/>
          </p:nvPr>
        </p:nvSpPr>
        <p:spPr>
          <a:xfrm>
            <a:off x="365760" y="1825625"/>
            <a:ext cx="1065580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6">
            <a:extLst>
              <a:ext uri="{FF2B5EF4-FFF2-40B4-BE49-F238E27FC236}">
                <a16:creationId xmlns:a16="http://schemas.microsoft.com/office/drawing/2014/main" id="{A2480010-F678-B344-A032-37DB46F8167F}"/>
              </a:ext>
            </a:extLst>
          </p:cNvPr>
          <p:cNvSpPr>
            <a:spLocks noGrp="1"/>
          </p:cNvSpPr>
          <p:nvPr>
            <p:ph type="title"/>
          </p:nvPr>
        </p:nvSpPr>
        <p:spPr>
          <a:xfrm>
            <a:off x="362712" y="365126"/>
            <a:ext cx="10658856" cy="1325563"/>
          </a:xfrm>
          <a:prstGeom prst="rect">
            <a:avLst/>
          </a:prstGeom>
        </p:spPr>
        <p:txBody>
          <a:bodyPr vert="horz" lIns="91440" tIns="45720" rIns="91440" bIns="45720" rtlCol="0" anchor="ctr">
            <a:normAutofit/>
          </a:bodyPr>
          <a:lstStyle/>
          <a:p>
            <a:r>
              <a:rPr lang="en-US" dirty="0"/>
              <a:t>Click to edit Master title style</a:t>
            </a:r>
          </a:p>
        </p:txBody>
      </p:sp>
      <p:sp>
        <p:nvSpPr>
          <p:cNvPr id="13" name="Slide Number Placeholder 5">
            <a:extLst>
              <a:ext uri="{FF2B5EF4-FFF2-40B4-BE49-F238E27FC236}">
                <a16:creationId xmlns:a16="http://schemas.microsoft.com/office/drawing/2014/main" id="{AD8510D3-7480-FA40-B714-28425739DA25}"/>
              </a:ext>
            </a:extLst>
          </p:cNvPr>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17" name="Footer Placeholder 7">
            <a:extLst>
              <a:ext uri="{FF2B5EF4-FFF2-40B4-BE49-F238E27FC236}">
                <a16:creationId xmlns:a16="http://schemas.microsoft.com/office/drawing/2014/main" id="{8C025A19-EC4F-5D46-BAED-915B844A750D}"/>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9" name="Date Placeholder 3">
            <a:extLst>
              <a:ext uri="{FF2B5EF4-FFF2-40B4-BE49-F238E27FC236}">
                <a16:creationId xmlns:a16="http://schemas.microsoft.com/office/drawing/2014/main" id="{D01290F5-EF9B-6848-BD94-0DC63C61473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pic>
        <p:nvPicPr>
          <p:cNvPr id="20" name="Picture 19">
            <a:extLst>
              <a:ext uri="{FF2B5EF4-FFF2-40B4-BE49-F238E27FC236}">
                <a16:creationId xmlns:a16="http://schemas.microsoft.com/office/drawing/2014/main" id="{4A73F24A-72E1-514B-A669-66B08B94475A}"/>
              </a:ext>
            </a:extLst>
          </p:cNvPr>
          <p:cNvPicPr>
            <a:picLocks noChangeAspect="1"/>
          </p:cNvPicPr>
          <p:nvPr userDrawn="1"/>
        </p:nvPicPr>
        <p:blipFill>
          <a:blip r:embed="rId13"/>
          <a:stretch>
            <a:fillRect/>
          </a:stretch>
        </p:blipFill>
        <p:spPr>
          <a:xfrm>
            <a:off x="11473704" y="161471"/>
            <a:ext cx="459381" cy="653342"/>
          </a:xfrm>
          <a:prstGeom prst="rect">
            <a:avLst/>
          </a:prstGeom>
        </p:spPr>
      </p:pic>
    </p:spTree>
    <p:extLst>
      <p:ext uri="{BB962C8B-B14F-4D97-AF65-F5344CB8AC3E}">
        <p14:creationId xmlns:p14="http://schemas.microsoft.com/office/powerpoint/2010/main" val="298953763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hf hdr="0" dt="0"/>
  <p:txStyles>
    <p:titleStyle>
      <a:lvl1pPr algn="l" defTabSz="914400" rtl="0" eaLnBrk="1" latinLnBrk="0" hangingPunct="1">
        <a:lnSpc>
          <a:spcPct val="90000"/>
        </a:lnSpc>
        <a:spcBef>
          <a:spcPct val="0"/>
        </a:spcBef>
        <a:buNone/>
        <a:defRPr sz="3200" kern="1200">
          <a:solidFill>
            <a:srgbClr val="00579C"/>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openknowledge.worldbank.org/bitstream/handle/10986/36350/CMO-October-2021.pdf"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CB184C5-BA83-4541-BEA4-A4DB4AFC4E0B}"/>
              </a:ext>
            </a:extLst>
          </p:cNvPr>
          <p:cNvSpPr>
            <a:spLocks noGrp="1"/>
          </p:cNvSpPr>
          <p:nvPr>
            <p:ph type="ctrTitle"/>
          </p:nvPr>
        </p:nvSpPr>
        <p:spPr/>
        <p:txBody>
          <a:bodyPr>
            <a:normAutofit/>
          </a:bodyPr>
          <a:lstStyle/>
          <a:p>
            <a:r>
              <a:rPr lang="en-US" dirty="0"/>
              <a:t>Exploring the Role of Europe in the global LNG Market Equilibrium until 2040</a:t>
            </a:r>
          </a:p>
        </p:txBody>
      </p:sp>
      <p:sp>
        <p:nvSpPr>
          <p:cNvPr id="4" name="Subtitle 2">
            <a:extLst>
              <a:ext uri="{FF2B5EF4-FFF2-40B4-BE49-F238E27FC236}">
                <a16:creationId xmlns:a16="http://schemas.microsoft.com/office/drawing/2014/main" id="{87A47107-F1EE-C449-94A9-924A67658D52}"/>
              </a:ext>
            </a:extLst>
          </p:cNvPr>
          <p:cNvSpPr txBox="1">
            <a:spLocks/>
          </p:cNvSpPr>
          <p:nvPr/>
        </p:nvSpPr>
        <p:spPr>
          <a:xfrm>
            <a:off x="362712" y="5047016"/>
            <a:ext cx="8613648" cy="591607"/>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Courier New" panose="02070309020205020404" pitchFamily="49" charset="0"/>
              <a:buNone/>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Wingdings" pitchFamily="2" charset="2"/>
              <a:buNone/>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Courier New" panose="02070309020205020404" pitchFamily="49" charset="0"/>
              <a:buNone/>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AT" sz="1400" dirty="0" smtClean="0">
                <a:solidFill>
                  <a:schemeClr val="tx1">
                    <a:lumMod val="50000"/>
                    <a:lumOff val="50000"/>
                  </a:schemeClr>
                </a:solidFill>
              </a:rPr>
              <a:t>13. Internationale Energiewirtschaftstagung an der TU Wien / 15. – 17. Februar 2023 </a:t>
            </a:r>
            <a:br>
              <a:rPr lang="de-AT" sz="1400" dirty="0" smtClean="0">
                <a:solidFill>
                  <a:schemeClr val="tx1">
                    <a:lumMod val="50000"/>
                    <a:lumOff val="50000"/>
                  </a:schemeClr>
                </a:solidFill>
              </a:rPr>
            </a:br>
            <a:r>
              <a:rPr lang="de-AT" sz="1400" dirty="0" smtClean="0">
                <a:solidFill>
                  <a:schemeClr val="tx1">
                    <a:lumMod val="50000"/>
                    <a:lumOff val="50000"/>
                  </a:schemeClr>
                </a:solidFill>
              </a:rPr>
              <a:t>„Die Zukunft der Energiemärkte in Europa vor dem Hintergrund neuer geopolitischer Ungleichgewichte“</a:t>
            </a:r>
            <a:endParaRPr lang="de-AT" sz="1400" dirty="0">
              <a:solidFill>
                <a:schemeClr val="tx1">
                  <a:lumMod val="50000"/>
                  <a:lumOff val="50000"/>
                </a:schemeClr>
              </a:solidFill>
            </a:endParaRPr>
          </a:p>
          <a:p>
            <a:endParaRPr lang="de-AT" sz="1400" dirty="0" smtClean="0">
              <a:solidFill>
                <a:schemeClr val="tx1">
                  <a:lumMod val="50000"/>
                  <a:lumOff val="50000"/>
                </a:schemeClr>
              </a:solidFill>
            </a:endParaRPr>
          </a:p>
        </p:txBody>
      </p:sp>
      <p:sp>
        <p:nvSpPr>
          <p:cNvPr id="5" name="Textplatzhalter 2">
            <a:extLst>
              <a:ext uri="{FF2B5EF4-FFF2-40B4-BE49-F238E27FC236}">
                <a16:creationId xmlns:a16="http://schemas.microsoft.com/office/drawing/2014/main" id="{BBCB1D6F-051A-674E-AC87-457DD3DD09FE}"/>
              </a:ext>
            </a:extLst>
          </p:cNvPr>
          <p:cNvSpPr txBox="1">
            <a:spLocks/>
          </p:cNvSpPr>
          <p:nvPr/>
        </p:nvSpPr>
        <p:spPr bwMode="auto">
          <a:xfrm>
            <a:off x="-832290" y="5717752"/>
            <a:ext cx="5462750" cy="4889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71463" indent="-271463" algn="r" rtl="0" eaLnBrk="0" fontAlgn="base" hangingPunct="0">
              <a:spcBef>
                <a:spcPct val="20000"/>
              </a:spcBef>
              <a:spcAft>
                <a:spcPct val="0"/>
              </a:spcAft>
              <a:buNone/>
              <a:defRPr lang="de-AT" sz="1800" smtClean="0">
                <a:solidFill>
                  <a:srgbClr val="808080"/>
                </a:solidFill>
                <a:latin typeface="+mn-lt"/>
                <a:ea typeface="+mn-ea"/>
                <a:cs typeface="Calibri"/>
              </a:defRPr>
            </a:lvl1pPr>
            <a:lvl2pPr marL="442913" indent="-257175" algn="l" rtl="0" eaLnBrk="0" fontAlgn="base" hangingPunct="0">
              <a:spcBef>
                <a:spcPct val="20000"/>
              </a:spcBef>
              <a:spcAft>
                <a:spcPct val="0"/>
              </a:spcAft>
              <a:buFont typeface="Arial"/>
              <a:buChar char="•"/>
              <a:defRPr lang="de-AT" sz="2200" smtClean="0">
                <a:solidFill>
                  <a:schemeClr val="tx1"/>
                </a:solidFill>
                <a:latin typeface="+mn-lt"/>
                <a:cs typeface="Calibri"/>
              </a:defRPr>
            </a:lvl2pPr>
            <a:lvl3pPr marL="533400" indent="-317500" algn="l" defTabSz="895350" rtl="0" eaLnBrk="0" fontAlgn="base" hangingPunct="0">
              <a:spcBef>
                <a:spcPct val="20000"/>
              </a:spcBef>
              <a:spcAft>
                <a:spcPct val="0"/>
              </a:spcAft>
              <a:buSzPct val="80000"/>
              <a:buFont typeface="Wingdings" charset="2"/>
              <a:buChar char="Ø"/>
              <a:defRPr lang="de-AT" sz="2000" smtClean="0">
                <a:solidFill>
                  <a:schemeClr val="tx1"/>
                </a:solidFill>
                <a:latin typeface="+mn-lt"/>
                <a:cs typeface="Calibri"/>
              </a:defRPr>
            </a:lvl3pPr>
            <a:lvl4pPr marL="714375" indent="-180975" algn="l" defTabSz="714375" rtl="0" eaLnBrk="0" fontAlgn="base" hangingPunct="0">
              <a:spcBef>
                <a:spcPct val="20000"/>
              </a:spcBef>
              <a:spcAft>
                <a:spcPct val="0"/>
              </a:spcAft>
              <a:buFont typeface="Arial"/>
              <a:buChar char="•"/>
              <a:defRPr lang="de-AT" sz="2000" smtClean="0">
                <a:solidFill>
                  <a:schemeClr val="tx1"/>
                </a:solidFill>
                <a:latin typeface="+mn-lt"/>
                <a:cs typeface="Calibri"/>
              </a:defRPr>
            </a:lvl4pPr>
            <a:lvl5pPr marL="1082675" indent="-228600" algn="l" rtl="0" eaLnBrk="0" fontAlgn="base" hangingPunct="0">
              <a:spcBef>
                <a:spcPct val="20000"/>
              </a:spcBef>
              <a:spcAft>
                <a:spcPct val="0"/>
              </a:spcAft>
              <a:buChar char="»"/>
              <a:defRPr lang="en-US" sz="1000">
                <a:solidFill>
                  <a:schemeClr val="tx1"/>
                </a:solidFill>
                <a:latin typeface="+mn-lt"/>
                <a:cs typeface="Calibri"/>
              </a:defRPr>
            </a:lvl5pPr>
            <a:lvl6pPr marL="2514600" indent="-228600" algn="l" rtl="0" fontAlgn="base">
              <a:spcBef>
                <a:spcPct val="20000"/>
              </a:spcBef>
              <a:spcAft>
                <a:spcPct val="0"/>
              </a:spcAft>
              <a:buChar char="»"/>
              <a:defRPr sz="3200">
                <a:solidFill>
                  <a:srgbClr val="003399"/>
                </a:solidFill>
                <a:latin typeface="+mn-lt"/>
              </a:defRPr>
            </a:lvl6pPr>
            <a:lvl7pPr marL="2971800" indent="-228600" algn="l" rtl="0" fontAlgn="base">
              <a:spcBef>
                <a:spcPct val="20000"/>
              </a:spcBef>
              <a:spcAft>
                <a:spcPct val="0"/>
              </a:spcAft>
              <a:buChar char="»"/>
              <a:defRPr sz="3200">
                <a:solidFill>
                  <a:srgbClr val="003399"/>
                </a:solidFill>
                <a:latin typeface="+mn-lt"/>
              </a:defRPr>
            </a:lvl7pPr>
            <a:lvl8pPr marL="3429000" indent="-228600" algn="l" rtl="0" fontAlgn="base">
              <a:spcBef>
                <a:spcPct val="20000"/>
              </a:spcBef>
              <a:spcAft>
                <a:spcPct val="0"/>
              </a:spcAft>
              <a:buChar char="»"/>
              <a:defRPr sz="3200">
                <a:solidFill>
                  <a:srgbClr val="003399"/>
                </a:solidFill>
                <a:latin typeface="+mn-lt"/>
              </a:defRPr>
            </a:lvl8pPr>
            <a:lvl9pPr marL="3886200" indent="-228600" algn="l" rtl="0" fontAlgn="base">
              <a:spcBef>
                <a:spcPct val="20000"/>
              </a:spcBef>
              <a:spcAft>
                <a:spcPct val="0"/>
              </a:spcAft>
              <a:buChar char="»"/>
              <a:defRPr sz="3200">
                <a:solidFill>
                  <a:srgbClr val="003399"/>
                </a:solidFill>
                <a:latin typeface="+mn-lt"/>
              </a:defRPr>
            </a:lvl9pPr>
          </a:lstStyle>
          <a:p>
            <a:pPr lvl="0"/>
            <a:r>
              <a:rPr lang="en-US" sz="1400" kern="0" dirty="0" smtClean="0">
                <a:latin typeface="Calibri Light"/>
              </a:rPr>
              <a:t>Corresponding author/Presenter: zwickl@eeg.tuwien.ac.at</a:t>
            </a:r>
            <a:r>
              <a:rPr lang="en-US" sz="1400" kern="0" dirty="0">
                <a:latin typeface="Calibri Light"/>
              </a:rPr>
              <a:t/>
            </a:r>
            <a:br>
              <a:rPr lang="en-US" sz="1400" kern="0" dirty="0">
                <a:latin typeface="Calibri Light"/>
              </a:rPr>
            </a:br>
            <a:endParaRPr lang="en-US" kern="0" dirty="0" smtClean="0">
              <a:latin typeface="Calibri Light"/>
            </a:endParaRPr>
          </a:p>
        </p:txBody>
      </p:sp>
      <p:sp>
        <p:nvSpPr>
          <p:cNvPr id="11" name="Textplatzhalter 2">
            <a:extLst>
              <a:ext uri="{FF2B5EF4-FFF2-40B4-BE49-F238E27FC236}">
                <a16:creationId xmlns:a16="http://schemas.microsoft.com/office/drawing/2014/main" id="{BBCB1D6F-051A-674E-AC87-457DD3DD09FE}"/>
              </a:ext>
            </a:extLst>
          </p:cNvPr>
          <p:cNvSpPr txBox="1">
            <a:spLocks/>
          </p:cNvSpPr>
          <p:nvPr/>
        </p:nvSpPr>
        <p:spPr bwMode="auto">
          <a:xfrm>
            <a:off x="456497" y="3959168"/>
            <a:ext cx="9951760" cy="10087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71463" indent="-271463" algn="r" rtl="0" eaLnBrk="0" fontAlgn="base" hangingPunct="0">
              <a:spcBef>
                <a:spcPct val="20000"/>
              </a:spcBef>
              <a:spcAft>
                <a:spcPct val="0"/>
              </a:spcAft>
              <a:buNone/>
              <a:defRPr lang="de-AT" sz="1800" smtClean="0">
                <a:solidFill>
                  <a:srgbClr val="808080"/>
                </a:solidFill>
                <a:latin typeface="+mn-lt"/>
                <a:ea typeface="+mn-ea"/>
                <a:cs typeface="Calibri"/>
              </a:defRPr>
            </a:lvl1pPr>
            <a:lvl2pPr marL="442913" indent="-257175" algn="l" rtl="0" eaLnBrk="0" fontAlgn="base" hangingPunct="0">
              <a:spcBef>
                <a:spcPct val="20000"/>
              </a:spcBef>
              <a:spcAft>
                <a:spcPct val="0"/>
              </a:spcAft>
              <a:buFont typeface="Arial"/>
              <a:buChar char="•"/>
              <a:defRPr lang="de-AT" sz="2200" smtClean="0">
                <a:solidFill>
                  <a:schemeClr val="tx1"/>
                </a:solidFill>
                <a:latin typeface="+mn-lt"/>
                <a:cs typeface="Calibri"/>
              </a:defRPr>
            </a:lvl2pPr>
            <a:lvl3pPr marL="533400" indent="-317500" algn="l" defTabSz="895350" rtl="0" eaLnBrk="0" fontAlgn="base" hangingPunct="0">
              <a:spcBef>
                <a:spcPct val="20000"/>
              </a:spcBef>
              <a:spcAft>
                <a:spcPct val="0"/>
              </a:spcAft>
              <a:buSzPct val="80000"/>
              <a:buFont typeface="Wingdings" charset="2"/>
              <a:buChar char="Ø"/>
              <a:defRPr lang="de-AT" sz="2000" smtClean="0">
                <a:solidFill>
                  <a:schemeClr val="tx1"/>
                </a:solidFill>
                <a:latin typeface="+mn-lt"/>
                <a:cs typeface="Calibri"/>
              </a:defRPr>
            </a:lvl3pPr>
            <a:lvl4pPr marL="714375" indent="-180975" algn="l" defTabSz="714375" rtl="0" eaLnBrk="0" fontAlgn="base" hangingPunct="0">
              <a:spcBef>
                <a:spcPct val="20000"/>
              </a:spcBef>
              <a:spcAft>
                <a:spcPct val="0"/>
              </a:spcAft>
              <a:buFont typeface="Arial"/>
              <a:buChar char="•"/>
              <a:defRPr lang="de-AT" sz="2000" smtClean="0">
                <a:solidFill>
                  <a:schemeClr val="tx1"/>
                </a:solidFill>
                <a:latin typeface="+mn-lt"/>
                <a:cs typeface="Calibri"/>
              </a:defRPr>
            </a:lvl4pPr>
            <a:lvl5pPr marL="1082675" indent="-228600" algn="l" rtl="0" eaLnBrk="0" fontAlgn="base" hangingPunct="0">
              <a:spcBef>
                <a:spcPct val="20000"/>
              </a:spcBef>
              <a:spcAft>
                <a:spcPct val="0"/>
              </a:spcAft>
              <a:buChar char="»"/>
              <a:defRPr lang="en-US" sz="1000">
                <a:solidFill>
                  <a:schemeClr val="tx1"/>
                </a:solidFill>
                <a:latin typeface="+mn-lt"/>
                <a:cs typeface="Calibri"/>
              </a:defRPr>
            </a:lvl5pPr>
            <a:lvl6pPr marL="2514600" indent="-228600" algn="l" rtl="0" fontAlgn="base">
              <a:spcBef>
                <a:spcPct val="20000"/>
              </a:spcBef>
              <a:spcAft>
                <a:spcPct val="0"/>
              </a:spcAft>
              <a:buChar char="»"/>
              <a:defRPr sz="3200">
                <a:solidFill>
                  <a:srgbClr val="003399"/>
                </a:solidFill>
                <a:latin typeface="+mn-lt"/>
              </a:defRPr>
            </a:lvl6pPr>
            <a:lvl7pPr marL="2971800" indent="-228600" algn="l" rtl="0" fontAlgn="base">
              <a:spcBef>
                <a:spcPct val="20000"/>
              </a:spcBef>
              <a:spcAft>
                <a:spcPct val="0"/>
              </a:spcAft>
              <a:buChar char="»"/>
              <a:defRPr sz="3200">
                <a:solidFill>
                  <a:srgbClr val="003399"/>
                </a:solidFill>
                <a:latin typeface="+mn-lt"/>
              </a:defRPr>
            </a:lvl7pPr>
            <a:lvl8pPr marL="3429000" indent="-228600" algn="l" rtl="0" fontAlgn="base">
              <a:spcBef>
                <a:spcPct val="20000"/>
              </a:spcBef>
              <a:spcAft>
                <a:spcPct val="0"/>
              </a:spcAft>
              <a:buChar char="»"/>
              <a:defRPr sz="3200">
                <a:solidFill>
                  <a:srgbClr val="003399"/>
                </a:solidFill>
                <a:latin typeface="+mn-lt"/>
              </a:defRPr>
            </a:lvl8pPr>
            <a:lvl9pPr marL="3886200" indent="-228600" algn="l" rtl="0" fontAlgn="base">
              <a:spcBef>
                <a:spcPct val="20000"/>
              </a:spcBef>
              <a:spcAft>
                <a:spcPct val="0"/>
              </a:spcAft>
              <a:buChar char="»"/>
              <a:defRPr sz="3200">
                <a:solidFill>
                  <a:srgbClr val="003399"/>
                </a:solidFill>
                <a:latin typeface="+mn-lt"/>
              </a:defRPr>
            </a:lvl9pPr>
          </a:lstStyle>
          <a:p>
            <a:pPr lvl="0" algn="l"/>
            <a:r>
              <a:rPr lang="de-AT" u="sng" kern="0" dirty="0" smtClean="0">
                <a:latin typeface="Calibri Light"/>
              </a:rPr>
              <a:t>Sebastian Zwickl-Bernhard</a:t>
            </a:r>
            <a:r>
              <a:rPr lang="de-AT" kern="0" baseline="30000" dirty="0" smtClean="0">
                <a:latin typeface="Calibri Light"/>
              </a:rPr>
              <a:t>1,2</a:t>
            </a:r>
            <a:r>
              <a:rPr lang="de-AT" kern="0" dirty="0" smtClean="0">
                <a:latin typeface="Calibri Light"/>
              </a:rPr>
              <a:t>, Antonia Golab</a:t>
            </a:r>
            <a:r>
              <a:rPr lang="de-AT" kern="0" baseline="30000" dirty="0" smtClean="0">
                <a:latin typeface="Calibri Light"/>
              </a:rPr>
              <a:t>2</a:t>
            </a:r>
            <a:r>
              <a:rPr lang="de-AT" kern="0" dirty="0" smtClean="0">
                <a:latin typeface="Calibri Light"/>
              </a:rPr>
              <a:t>, Hans Auer</a:t>
            </a:r>
            <a:r>
              <a:rPr lang="de-AT" kern="0" baseline="30000" dirty="0" smtClean="0">
                <a:latin typeface="Calibri Light"/>
              </a:rPr>
              <a:t>1,2</a:t>
            </a:r>
          </a:p>
          <a:p>
            <a:pPr lvl="0" algn="l"/>
            <a:r>
              <a:rPr lang="de-AT" sz="1400" kern="0" baseline="30000" dirty="0" smtClean="0">
                <a:latin typeface="Calibri Light"/>
              </a:rPr>
              <a:t>1</a:t>
            </a:r>
            <a:r>
              <a:rPr lang="de-AT" sz="1400" kern="0" dirty="0" smtClean="0">
                <a:latin typeface="Calibri Light"/>
              </a:rPr>
              <a:t>Energy Economics Group (EEG), Technische Universität Wien</a:t>
            </a:r>
          </a:p>
          <a:p>
            <a:pPr lvl="0" algn="l"/>
            <a:r>
              <a:rPr lang="de-AT" sz="1400" kern="0" baseline="30000" dirty="0" smtClean="0">
                <a:latin typeface="Calibri Light"/>
              </a:rPr>
              <a:t>2</a:t>
            </a:r>
            <a:r>
              <a:rPr lang="en-US" sz="1400" kern="0" dirty="0">
                <a:latin typeface="Calibri Light"/>
              </a:rPr>
              <a:t>Department of Industrial Economics and Technology Management, The Norwegian University of Science and </a:t>
            </a:r>
            <a:r>
              <a:rPr lang="en-US" sz="1400" kern="0" dirty="0" smtClean="0">
                <a:latin typeface="Calibri Light"/>
              </a:rPr>
              <a:t>Technology (NTNU), </a:t>
            </a:r>
            <a:r>
              <a:rPr lang="en-US" sz="1400" kern="0" dirty="0">
                <a:latin typeface="Calibri Light"/>
              </a:rPr>
              <a:t>Trondheim, Norway</a:t>
            </a:r>
            <a:endParaRPr lang="en-US" kern="0" dirty="0" smtClean="0">
              <a:latin typeface="Calibri Light"/>
            </a:endParaRPr>
          </a:p>
        </p:txBody>
      </p:sp>
    </p:spTree>
    <p:extLst>
      <p:ext uri="{BB962C8B-B14F-4D97-AF65-F5344CB8AC3E}">
        <p14:creationId xmlns:p14="http://schemas.microsoft.com/office/powerpoint/2010/main" val="3708670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10</a:t>
            </a:fld>
            <a:endParaRPr lang="en-US" dirty="0"/>
          </a:p>
        </p:txBody>
      </p:sp>
      <p:sp>
        <p:nvSpPr>
          <p:cNvPr id="5" name="Inhaltsplatzhalter 4"/>
          <p:cNvSpPr>
            <a:spLocks noGrp="1"/>
          </p:cNvSpPr>
          <p:nvPr>
            <p:ph sz="half" idx="1"/>
          </p:nvPr>
        </p:nvSpPr>
        <p:spPr>
          <a:xfrm>
            <a:off x="362712" y="1225514"/>
            <a:ext cx="10591185" cy="422312"/>
          </a:xfrm>
        </p:spPr>
        <p:txBody>
          <a:bodyPr/>
          <a:lstStyle/>
          <a:p>
            <a:pPr marL="0" indent="0">
              <a:buNone/>
            </a:pPr>
            <a:r>
              <a:rPr lang="en-US" dirty="0" smtClean="0">
                <a:sym typeface="Wingdings" panose="05000000000000000000" pitchFamily="2" charset="2"/>
              </a:rPr>
              <a:t> </a:t>
            </a:r>
            <a:r>
              <a:rPr lang="en-US" dirty="0" smtClean="0"/>
              <a:t>Quantification of the change in exporter’s liquefaction capacities on the total cost</a:t>
            </a:r>
            <a:endParaRPr lang="en-US" dirty="0"/>
          </a:p>
        </p:txBody>
      </p:sp>
      <p:sp>
        <p:nvSpPr>
          <p:cNvPr id="4" name="Titel 3"/>
          <p:cNvSpPr>
            <a:spLocks noGrp="1"/>
          </p:cNvSpPr>
          <p:nvPr>
            <p:ph type="title"/>
          </p:nvPr>
        </p:nvSpPr>
        <p:spPr/>
        <p:txBody>
          <a:bodyPr/>
          <a:lstStyle/>
          <a:p>
            <a:r>
              <a:rPr lang="en-US" dirty="0" smtClean="0"/>
              <a:t>Value of increasing liquefaction capacities of exporters </a:t>
            </a:r>
            <a:r>
              <a:rPr lang="en-US" sz="2000" dirty="0"/>
              <a:t>(2019)</a:t>
            </a:r>
          </a:p>
        </p:txBody>
      </p:sp>
      <mc:AlternateContent xmlns:mc="http://schemas.openxmlformats.org/markup-compatibility/2006" xmlns:a14="http://schemas.microsoft.com/office/drawing/2010/main">
        <mc:Choice Requires="a14">
          <p:sp>
            <p:nvSpPr>
              <p:cNvPr id="9" name="Fußzeilenplatzhalter 8"/>
              <p:cNvSpPr>
                <a:spLocks noGrp="1"/>
              </p:cNvSpPr>
              <p:nvPr>
                <p:ph type="ftr" sz="quarter" idx="3"/>
              </p:nvPr>
            </p:nvSpPr>
            <p:spPr>
              <a:xfrm>
                <a:off x="2712485" y="6445055"/>
                <a:ext cx="9296375" cy="246221"/>
              </a:xfrm>
            </p:spPr>
            <p:txBody>
              <a:bodyPr>
                <a:normAutofit lnSpcReduction="10000"/>
              </a:bodyPr>
              <a:lstStyle/>
              <a:p>
                <a:r>
                  <a:rPr lang="en-US" dirty="0" smtClean="0"/>
                  <a:t>Values obtained as the dual variable of the capacity restriction constraint </a:t>
                </a:r>
                <a14:m>
                  <m:oMath xmlns:m="http://schemas.openxmlformats.org/officeDocument/2006/math">
                    <m:nary>
                      <m:naryPr>
                        <m:chr m:val="∑"/>
                        <m:supHide m:val="on"/>
                        <m:ctrlPr>
                          <a:rPr lang="en-US" i="1">
                            <a:solidFill>
                              <a:schemeClr val="bg1">
                                <a:lumMod val="50000"/>
                              </a:schemeClr>
                            </a:solidFill>
                            <a:latin typeface="Cambria Math" panose="02040503050406030204" pitchFamily="18" charset="0"/>
                          </a:rPr>
                        </m:ctrlPr>
                      </m:naryPr>
                      <m:sub>
                        <m:r>
                          <m:rPr>
                            <m:brk m:alnAt="7"/>
                          </m:rPr>
                          <a:rPr lang="de-AT" i="1">
                            <a:solidFill>
                              <a:schemeClr val="bg1">
                                <a:lumMod val="50000"/>
                              </a:schemeClr>
                            </a:solidFill>
                            <a:latin typeface="Cambria Math" panose="02040503050406030204" pitchFamily="18" charset="0"/>
                          </a:rPr>
                          <m:t>𝑖</m:t>
                        </m:r>
                      </m:sub>
                      <m:sup/>
                      <m:e>
                        <m:sSub>
                          <m:sSubPr>
                            <m:ctrlPr>
                              <a:rPr lang="en-US" i="1">
                                <a:solidFill>
                                  <a:schemeClr val="bg1">
                                    <a:lumMod val="50000"/>
                                  </a:schemeClr>
                                </a:solidFill>
                                <a:latin typeface="Cambria Math" panose="02040503050406030204" pitchFamily="18" charset="0"/>
                              </a:rPr>
                            </m:ctrlPr>
                          </m:sSubPr>
                          <m:e>
                            <m:r>
                              <a:rPr lang="de-AT" i="1">
                                <a:solidFill>
                                  <a:schemeClr val="bg1">
                                    <a:lumMod val="50000"/>
                                  </a:schemeClr>
                                </a:solidFill>
                                <a:latin typeface="Cambria Math" panose="02040503050406030204" pitchFamily="18" charset="0"/>
                              </a:rPr>
                              <m:t>𝑞</m:t>
                            </m:r>
                          </m:e>
                          <m:sub>
                            <m:r>
                              <a:rPr lang="de-AT" i="1">
                                <a:solidFill>
                                  <a:schemeClr val="bg1">
                                    <a:lumMod val="50000"/>
                                  </a:schemeClr>
                                </a:solidFill>
                                <a:latin typeface="Cambria Math" panose="02040503050406030204" pitchFamily="18" charset="0"/>
                              </a:rPr>
                              <m:t>𝑒</m:t>
                            </m:r>
                            <m:r>
                              <a:rPr lang="de-AT" i="1">
                                <a:solidFill>
                                  <a:schemeClr val="bg1">
                                    <a:lumMod val="50000"/>
                                  </a:schemeClr>
                                </a:solidFill>
                                <a:latin typeface="Cambria Math" panose="02040503050406030204" pitchFamily="18" charset="0"/>
                              </a:rPr>
                              <m:t>,</m:t>
                            </m:r>
                            <m:r>
                              <a:rPr lang="de-AT" i="1">
                                <a:solidFill>
                                  <a:schemeClr val="bg1">
                                    <a:lumMod val="50000"/>
                                  </a:schemeClr>
                                </a:solidFill>
                                <a:latin typeface="Cambria Math" panose="02040503050406030204" pitchFamily="18" charset="0"/>
                              </a:rPr>
                              <m:t>𝑖</m:t>
                            </m:r>
                          </m:sub>
                        </m:sSub>
                        <m:r>
                          <a:rPr lang="en-US" i="1">
                            <a:solidFill>
                              <a:schemeClr val="bg1">
                                <a:lumMod val="50000"/>
                              </a:schemeClr>
                            </a:solidFill>
                            <a:latin typeface="Cambria Math" panose="02040503050406030204" pitchFamily="18" charset="0"/>
                            <a:ea typeface="Cambria Math" panose="02040503050406030204" pitchFamily="18" charset="0"/>
                          </a:rPr>
                          <m:t>≤</m:t>
                        </m:r>
                        <m:sSub>
                          <m:sSubPr>
                            <m:ctrlPr>
                              <a:rPr lang="en-US" i="1">
                                <a:solidFill>
                                  <a:schemeClr val="bg1">
                                    <a:lumMod val="50000"/>
                                  </a:schemeClr>
                                </a:solidFill>
                                <a:latin typeface="Cambria Math" panose="02040503050406030204" pitchFamily="18" charset="0"/>
                                <a:ea typeface="Cambria Math" panose="02040503050406030204" pitchFamily="18" charset="0"/>
                              </a:rPr>
                            </m:ctrlPr>
                          </m:sSubPr>
                          <m:e>
                            <m:r>
                              <a:rPr lang="de-AT" i="1">
                                <a:solidFill>
                                  <a:schemeClr val="bg1">
                                    <a:lumMod val="50000"/>
                                  </a:schemeClr>
                                </a:solidFill>
                                <a:latin typeface="Cambria Math" panose="02040503050406030204" pitchFamily="18" charset="0"/>
                                <a:ea typeface="Cambria Math" panose="02040503050406030204" pitchFamily="18" charset="0"/>
                              </a:rPr>
                              <m:t>𝐸𝑥𝑝𝑜𝑟𝑡</m:t>
                            </m:r>
                            <m:r>
                              <a:rPr lang="de-AT" i="1">
                                <a:solidFill>
                                  <a:schemeClr val="bg1">
                                    <a:lumMod val="50000"/>
                                  </a:schemeClr>
                                </a:solidFill>
                                <a:latin typeface="Cambria Math" panose="02040503050406030204" pitchFamily="18" charset="0"/>
                                <a:ea typeface="Cambria Math" panose="02040503050406030204" pitchFamily="18" charset="0"/>
                              </a:rPr>
                              <m:t> </m:t>
                            </m:r>
                            <m:r>
                              <a:rPr lang="de-AT" i="1">
                                <a:solidFill>
                                  <a:schemeClr val="bg1">
                                    <a:lumMod val="50000"/>
                                  </a:schemeClr>
                                </a:solidFill>
                                <a:latin typeface="Cambria Math" panose="02040503050406030204" pitchFamily="18" charset="0"/>
                                <a:ea typeface="Cambria Math" panose="02040503050406030204" pitchFamily="18" charset="0"/>
                              </a:rPr>
                              <m:t>𝐶𝑎𝑝𝑎𝑐𝑖𝑡𝑦</m:t>
                            </m:r>
                          </m:e>
                          <m:sub>
                            <m:r>
                              <a:rPr lang="de-AT" i="1">
                                <a:solidFill>
                                  <a:schemeClr val="bg1">
                                    <a:lumMod val="50000"/>
                                  </a:schemeClr>
                                </a:solidFill>
                                <a:latin typeface="Cambria Math" panose="02040503050406030204" pitchFamily="18" charset="0"/>
                                <a:ea typeface="Cambria Math" panose="02040503050406030204" pitchFamily="18" charset="0"/>
                              </a:rPr>
                              <m:t>𝑒</m:t>
                            </m:r>
                          </m:sub>
                        </m:sSub>
                      </m:e>
                    </m:nary>
                  </m:oMath>
                </a14:m>
                <a:r>
                  <a:rPr lang="en-US" dirty="0" smtClean="0">
                    <a:solidFill>
                      <a:schemeClr val="bg1">
                        <a:lumMod val="50000"/>
                      </a:schemeClr>
                    </a:solidFill>
                  </a:rPr>
                  <a:t>.</a:t>
                </a:r>
                <a:endParaRPr lang="en-US" dirty="0">
                  <a:solidFill>
                    <a:schemeClr val="bg1">
                      <a:lumMod val="50000"/>
                    </a:schemeClr>
                  </a:solidFill>
                </a:endParaRPr>
              </a:p>
            </p:txBody>
          </p:sp>
        </mc:Choice>
        <mc:Fallback xmlns="">
          <p:sp>
            <p:nvSpPr>
              <p:cNvPr id="9" name="Fußzeilenplatzhalter 8"/>
              <p:cNvSpPr>
                <a:spLocks noGrp="1" noRot="1" noChangeAspect="1" noMove="1" noResize="1" noEditPoints="1" noAdjustHandles="1" noChangeArrowheads="1" noChangeShapeType="1" noTextEdit="1"/>
              </p:cNvSpPr>
              <p:nvPr>
                <p:ph type="ftr" sz="quarter" idx="3"/>
              </p:nvPr>
            </p:nvSpPr>
            <p:spPr>
              <a:xfrm>
                <a:off x="2712485" y="6445055"/>
                <a:ext cx="9296375" cy="246221"/>
              </a:xfrm>
              <a:blipFill>
                <a:blip r:embed="rId3"/>
                <a:stretch>
                  <a:fillRect t="-85366" b="-141463"/>
                </a:stretch>
              </a:blipFill>
            </p:spPr>
            <p:txBody>
              <a:bodyPr/>
              <a:lstStyle/>
              <a:p>
                <a:r>
                  <a:rPr lang="en-US">
                    <a:noFill/>
                  </a:rPr>
                  <a:t> </a:t>
                </a:r>
              </a:p>
            </p:txBody>
          </p:sp>
        </mc:Fallback>
      </mc:AlternateContent>
      <p:pic>
        <p:nvPicPr>
          <p:cNvPr id="3" name="Grafik 2"/>
          <p:cNvPicPr>
            <a:picLocks noChangeAspect="1"/>
          </p:cNvPicPr>
          <p:nvPr/>
        </p:nvPicPr>
        <p:blipFill rotWithShape="1">
          <a:blip r:embed="rId4"/>
          <a:srcRect r="23220" b="8145"/>
          <a:stretch/>
        </p:blipFill>
        <p:spPr>
          <a:xfrm>
            <a:off x="4799246" y="1589670"/>
            <a:ext cx="6313448" cy="4118415"/>
          </a:xfrm>
          <a:prstGeom prst="rect">
            <a:avLst/>
          </a:prstGeom>
        </p:spPr>
      </p:pic>
      <p:pic>
        <p:nvPicPr>
          <p:cNvPr id="7" name="Grafik 6"/>
          <p:cNvPicPr>
            <a:picLocks noChangeAspect="1"/>
          </p:cNvPicPr>
          <p:nvPr/>
        </p:nvPicPr>
        <p:blipFill rotWithShape="1">
          <a:blip r:embed="rId4"/>
          <a:srcRect l="79528" t="16643" r="2627" b="25148"/>
          <a:stretch/>
        </p:blipFill>
        <p:spPr>
          <a:xfrm>
            <a:off x="10516998" y="4049585"/>
            <a:ext cx="1053712" cy="1874207"/>
          </a:xfrm>
          <a:prstGeom prst="rect">
            <a:avLst/>
          </a:prstGeom>
        </p:spPr>
      </p:pic>
      <p:sp>
        <p:nvSpPr>
          <p:cNvPr id="8" name="Inhaltsplatzhalter 4"/>
          <p:cNvSpPr txBox="1">
            <a:spLocks/>
          </p:cNvSpPr>
          <p:nvPr/>
        </p:nvSpPr>
        <p:spPr>
          <a:xfrm>
            <a:off x="363963" y="2043385"/>
            <a:ext cx="4341387" cy="3814184"/>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1. Group: Nodes with no or </a:t>
            </a:r>
            <a:r>
              <a:rPr lang="en-US" b="1" dirty="0" smtClean="0"/>
              <a:t>minimal</a:t>
            </a:r>
            <a:r>
              <a:rPr lang="en-US" dirty="0" smtClean="0"/>
              <a:t> potential for reducing cost</a:t>
            </a:r>
            <a:br>
              <a:rPr lang="en-US" dirty="0" smtClean="0"/>
            </a:br>
            <a:r>
              <a:rPr lang="en-US" dirty="0" smtClean="0">
                <a:solidFill>
                  <a:schemeClr val="bg1">
                    <a:lumMod val="50000"/>
                  </a:schemeClr>
                </a:solidFill>
              </a:rPr>
              <a:t>(e.g., Australia and USA)</a:t>
            </a:r>
          </a:p>
          <a:p>
            <a:r>
              <a:rPr lang="en-US" dirty="0" smtClean="0"/>
              <a:t>2. Group: Nodes with </a:t>
            </a:r>
            <a:r>
              <a:rPr lang="en-US" b="1" dirty="0" smtClean="0"/>
              <a:t>moderate</a:t>
            </a:r>
            <a:r>
              <a:rPr lang="en-US" dirty="0" smtClean="0"/>
              <a:t> potential for reducing cost</a:t>
            </a:r>
            <a:br>
              <a:rPr lang="en-US" dirty="0" smtClean="0"/>
            </a:br>
            <a:r>
              <a:rPr lang="en-US" dirty="0" smtClean="0">
                <a:solidFill>
                  <a:schemeClr val="bg1">
                    <a:lumMod val="50000"/>
                  </a:schemeClr>
                </a:solidFill>
              </a:rPr>
              <a:t>(e.g., Indonesia, Malaysia, and European countries)</a:t>
            </a:r>
          </a:p>
          <a:p>
            <a:r>
              <a:rPr lang="en-US" dirty="0" smtClean="0"/>
              <a:t>3. Group: Nodes with </a:t>
            </a:r>
            <a:r>
              <a:rPr lang="en-US" b="1" dirty="0" smtClean="0"/>
              <a:t>strong</a:t>
            </a:r>
            <a:r>
              <a:rPr lang="en-US" dirty="0" smtClean="0"/>
              <a:t> potential for reducing cost</a:t>
            </a:r>
            <a:br>
              <a:rPr lang="en-US" dirty="0" smtClean="0"/>
            </a:br>
            <a:r>
              <a:rPr lang="en-US" dirty="0" smtClean="0">
                <a:solidFill>
                  <a:schemeClr val="bg1">
                    <a:lumMod val="50000"/>
                  </a:schemeClr>
                </a:solidFill>
              </a:rPr>
              <a:t>(e.g., Qatar, Algeria)</a:t>
            </a:r>
            <a:endParaRPr lang="en-US" dirty="0">
              <a:solidFill>
                <a:schemeClr val="bg1">
                  <a:lumMod val="50000"/>
                </a:schemeClr>
              </a:solidFill>
            </a:endParaRPr>
          </a:p>
        </p:txBody>
      </p:sp>
      <p:cxnSp>
        <p:nvCxnSpPr>
          <p:cNvPr id="10" name="Gerader Verbinder 9"/>
          <p:cNvCxnSpPr/>
          <p:nvPr/>
        </p:nvCxnSpPr>
        <p:spPr>
          <a:xfrm>
            <a:off x="9239250" y="2572861"/>
            <a:ext cx="1228725" cy="937102"/>
          </a:xfrm>
          <a:prstGeom prst="line">
            <a:avLst/>
          </a:prstGeom>
          <a:ln w="1905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9201149" y="3969527"/>
            <a:ext cx="1228725" cy="937102"/>
          </a:xfrm>
          <a:prstGeom prst="line">
            <a:avLst/>
          </a:prstGeom>
          <a:ln w="1905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Line Callout 2 (Accent Bar) 4">
            <a:extLst>
              <a:ext uri="{FF2B5EF4-FFF2-40B4-BE49-F238E27FC236}">
                <a16:creationId xmlns:a16="http://schemas.microsoft.com/office/drawing/2014/main" id="{218B7C8E-0342-4CB2-8F37-63ECAB33323C}"/>
              </a:ext>
            </a:extLst>
          </p:cNvPr>
          <p:cNvSpPr/>
          <p:nvPr/>
        </p:nvSpPr>
        <p:spPr bwMode="gray">
          <a:xfrm flipH="1">
            <a:off x="9796455" y="1359888"/>
            <a:ext cx="2109793" cy="753409"/>
          </a:xfrm>
          <a:prstGeom prst="accentCallout2">
            <a:avLst>
              <a:gd name="adj1" fmla="val 43021"/>
              <a:gd name="adj2" fmla="val 103931"/>
              <a:gd name="adj3" fmla="val 175383"/>
              <a:gd name="adj4" fmla="val 131624"/>
              <a:gd name="adj5" fmla="val 175236"/>
              <a:gd name="adj6" fmla="val 203030"/>
            </a:avLst>
          </a:prstGeom>
          <a:solidFill>
            <a:schemeClr val="bg1">
              <a:lumMod val="95000"/>
            </a:schemeClr>
          </a:solidFill>
          <a:ln w="19050">
            <a:solidFill>
              <a:schemeClr val="tx1">
                <a:lumMod val="95000"/>
                <a:lumOff val="5000"/>
              </a:schemeClr>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r>
              <a:rPr lang="en-US" sz="1050" dirty="0">
                <a:solidFill>
                  <a:schemeClr val="tx1"/>
                </a:solidFill>
                <a:latin typeface="Segoe UI Light" panose="020B0502040204020203" pitchFamily="34" charset="0"/>
                <a:cs typeface="Segoe UI Light" panose="020B0502040204020203" pitchFamily="34" charset="0"/>
              </a:rPr>
              <a:t>Intention to use </a:t>
            </a:r>
            <a:r>
              <a:rPr lang="en-US" sz="1050" b="1" dirty="0">
                <a:solidFill>
                  <a:schemeClr val="tx1"/>
                </a:solidFill>
                <a:latin typeface="Segoe UI Light" panose="020B0502040204020203" pitchFamily="34" charset="0"/>
                <a:cs typeface="Segoe UI Light" panose="020B0502040204020203" pitchFamily="34" charset="0"/>
              </a:rPr>
              <a:t>long-term contracts</a:t>
            </a:r>
            <a:r>
              <a:rPr lang="en-US" sz="1050" dirty="0">
                <a:solidFill>
                  <a:schemeClr val="tx1"/>
                </a:solidFill>
                <a:latin typeface="Segoe UI Light" panose="020B0502040204020203" pitchFamily="34" charset="0"/>
                <a:cs typeface="Segoe UI Light" panose="020B0502040204020203" pitchFamily="34" charset="0"/>
              </a:rPr>
              <a:t> to protect Group 1 exporters from </a:t>
            </a:r>
            <a:r>
              <a:rPr lang="en-US" sz="1050" dirty="0" smtClean="0">
                <a:solidFill>
                  <a:schemeClr val="tx1"/>
                </a:solidFill>
                <a:latin typeface="Segoe UI Light" panose="020B0502040204020203" pitchFamily="34" charset="0"/>
                <a:cs typeface="Segoe UI Light" panose="020B0502040204020203" pitchFamily="34" charset="0"/>
              </a:rPr>
              <a:t>unfavorable </a:t>
            </a:r>
            <a:r>
              <a:rPr lang="en-US" sz="1050" dirty="0">
                <a:solidFill>
                  <a:schemeClr val="tx1"/>
                </a:solidFill>
                <a:latin typeface="Segoe UI Light" panose="020B0502040204020203" pitchFamily="34" charset="0"/>
                <a:cs typeface="Segoe UI Light" panose="020B0502040204020203" pitchFamily="34" charset="0"/>
              </a:rPr>
              <a:t>developments in the LNG market</a:t>
            </a:r>
          </a:p>
        </p:txBody>
      </p:sp>
      <p:sp>
        <p:nvSpPr>
          <p:cNvPr id="15" name="Line Callout 2 (Accent Bar) 4">
            <a:extLst>
              <a:ext uri="{FF2B5EF4-FFF2-40B4-BE49-F238E27FC236}">
                <a16:creationId xmlns:a16="http://schemas.microsoft.com/office/drawing/2014/main" id="{218B7C8E-0342-4CB2-8F37-63ECAB33323C}"/>
              </a:ext>
            </a:extLst>
          </p:cNvPr>
          <p:cNvSpPr/>
          <p:nvPr/>
        </p:nvSpPr>
        <p:spPr bwMode="gray">
          <a:xfrm flipH="1">
            <a:off x="3924300" y="5923792"/>
            <a:ext cx="1923682" cy="638677"/>
          </a:xfrm>
          <a:prstGeom prst="accentCallout2">
            <a:avLst>
              <a:gd name="adj1" fmla="val 40265"/>
              <a:gd name="adj2" fmla="val -3518"/>
              <a:gd name="adj3" fmla="val 40108"/>
              <a:gd name="adj4" fmla="val -180790"/>
              <a:gd name="adj5" fmla="val -267972"/>
              <a:gd name="adj6" fmla="val -236159"/>
            </a:avLst>
          </a:prstGeom>
          <a:solidFill>
            <a:schemeClr val="bg1">
              <a:lumMod val="95000"/>
            </a:schemeClr>
          </a:solidFill>
          <a:ln w="19050">
            <a:solidFill>
              <a:schemeClr val="tx1">
                <a:lumMod val="95000"/>
                <a:lumOff val="5000"/>
              </a:schemeClr>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r>
              <a:rPr lang="en-US" sz="1050" dirty="0" smtClean="0">
                <a:solidFill>
                  <a:schemeClr val="tx1"/>
                </a:solidFill>
                <a:latin typeface="Segoe UI Light" panose="020B0502040204020203" pitchFamily="34" charset="0"/>
                <a:cs typeface="Segoe UI Light" panose="020B0502040204020203" pitchFamily="34" charset="0"/>
              </a:rPr>
              <a:t>Characteristic </a:t>
            </a:r>
            <a:r>
              <a:rPr lang="en-US" sz="1050" b="1" dirty="0" smtClean="0">
                <a:solidFill>
                  <a:schemeClr val="tx1"/>
                </a:solidFill>
                <a:latin typeface="Segoe UI Light" panose="020B0502040204020203" pitchFamily="34" charset="0"/>
                <a:cs typeface="Segoe UI Light" panose="020B0502040204020203" pitchFamily="34" charset="0"/>
              </a:rPr>
              <a:t>seasonality</a:t>
            </a:r>
            <a:r>
              <a:rPr lang="en-US" sz="1050" dirty="0" smtClean="0">
                <a:solidFill>
                  <a:schemeClr val="tx1"/>
                </a:solidFill>
                <a:latin typeface="Segoe UI Light" panose="020B0502040204020203" pitchFamily="34" charset="0"/>
                <a:cs typeface="Segoe UI Light" panose="020B0502040204020203" pitchFamily="34" charset="0"/>
              </a:rPr>
              <a:t> of gas market and </a:t>
            </a:r>
            <a:r>
              <a:rPr lang="en-US" sz="1050" b="1" dirty="0" smtClean="0">
                <a:solidFill>
                  <a:schemeClr val="tx1"/>
                </a:solidFill>
                <a:latin typeface="Segoe UI Light" panose="020B0502040204020203" pitchFamily="34" charset="0"/>
                <a:cs typeface="Segoe UI Light" panose="020B0502040204020203" pitchFamily="34" charset="0"/>
              </a:rPr>
              <a:t>limited</a:t>
            </a:r>
            <a:r>
              <a:rPr lang="en-US" sz="1050" dirty="0" smtClean="0">
                <a:solidFill>
                  <a:schemeClr val="tx1"/>
                </a:solidFill>
                <a:latin typeface="Segoe UI Light" panose="020B0502040204020203" pitchFamily="34" charset="0"/>
                <a:cs typeface="Segoe UI Light" panose="020B0502040204020203" pitchFamily="34" charset="0"/>
              </a:rPr>
              <a:t> LNG </a:t>
            </a:r>
            <a:r>
              <a:rPr lang="en-US" sz="1050" b="1" dirty="0" smtClean="0">
                <a:solidFill>
                  <a:schemeClr val="tx1"/>
                </a:solidFill>
                <a:latin typeface="Segoe UI Light" panose="020B0502040204020203" pitchFamily="34" charset="0"/>
                <a:cs typeface="Segoe UI Light" panose="020B0502040204020203" pitchFamily="34" charset="0"/>
              </a:rPr>
              <a:t>storage</a:t>
            </a:r>
            <a:r>
              <a:rPr lang="en-US" sz="1050" dirty="0" smtClean="0">
                <a:solidFill>
                  <a:schemeClr val="tx1"/>
                </a:solidFill>
                <a:latin typeface="Segoe UI Light" panose="020B0502040204020203" pitchFamily="34" charset="0"/>
                <a:cs typeface="Segoe UI Light" panose="020B0502040204020203" pitchFamily="34" charset="0"/>
              </a:rPr>
              <a:t> capacities (e.g., China)</a:t>
            </a:r>
            <a:endParaRPr lang="en-US" sz="1050" dirty="0">
              <a:solidFill>
                <a:schemeClr val="tx1"/>
              </a:solidFill>
              <a:latin typeface="Segoe UI Light" panose="020B0502040204020203" pitchFamily="34" charset="0"/>
              <a:cs typeface="Segoe UI Light" panose="020B0502040204020203" pitchFamily="34" charset="0"/>
            </a:endParaRPr>
          </a:p>
        </p:txBody>
      </p:sp>
      <p:sp>
        <p:nvSpPr>
          <p:cNvPr id="16" name="Fußzeilenplatzhalter 8"/>
          <p:cNvSpPr txBox="1">
            <a:spLocks/>
          </p:cNvSpPr>
          <p:nvPr/>
        </p:nvSpPr>
        <p:spPr>
          <a:xfrm>
            <a:off x="7360672" y="5686380"/>
            <a:ext cx="2211940" cy="246221"/>
          </a:xfrm>
          <a:prstGeom prst="rect">
            <a:avLst/>
          </a:prstGeom>
        </p:spPr>
        <p:txBody>
          <a:bodyPr vert="horz" lIns="91440" tIns="45720" rIns="91440" bIns="45720" rtlCol="0" anchor="b" anchorCtr="0">
            <a:noAutofit/>
          </a:bodyPr>
          <a:lstStyle>
            <a:defPPr>
              <a:defRPr lang="en-US"/>
            </a:defPPr>
            <a:lvl1pPr marL="0" algn="r" defTabSz="914400" rtl="0" eaLnBrk="1" latinLnBrk="0" hangingPunct="1">
              <a:defRPr sz="1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solidFill>
                  <a:schemeClr val="bg1">
                    <a:lumMod val="50000"/>
                  </a:schemeClr>
                </a:solidFill>
              </a:rPr>
              <a:t>Fig: Shadow price of exporters</a:t>
            </a:r>
            <a:endParaRPr lang="en-GB" dirty="0">
              <a:solidFill>
                <a:schemeClr val="bg1">
                  <a:lumMod val="50000"/>
                </a:schemeClr>
              </a:solidFill>
            </a:endParaRPr>
          </a:p>
        </p:txBody>
      </p:sp>
    </p:spTree>
    <p:extLst>
      <p:ext uri="{BB962C8B-B14F-4D97-AF65-F5344CB8AC3E}">
        <p14:creationId xmlns:p14="http://schemas.microsoft.com/office/powerpoint/2010/main" val="6969445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11</a:t>
            </a:fld>
            <a:endParaRPr lang="en-US" dirty="0"/>
          </a:p>
        </p:txBody>
      </p:sp>
      <p:sp>
        <p:nvSpPr>
          <p:cNvPr id="4" name="Titel 3"/>
          <p:cNvSpPr>
            <a:spLocks noGrp="1"/>
          </p:cNvSpPr>
          <p:nvPr>
            <p:ph type="title"/>
          </p:nvPr>
        </p:nvSpPr>
        <p:spPr/>
        <p:txBody>
          <a:bodyPr/>
          <a:lstStyle/>
          <a:p>
            <a:r>
              <a:rPr lang="en-US" dirty="0" smtClean="0"/>
              <a:t>Global LNG market development until 2040</a:t>
            </a:r>
            <a:endParaRPr lang="en-US" dirty="0"/>
          </a:p>
        </p:txBody>
      </p:sp>
      <p:sp>
        <p:nvSpPr>
          <p:cNvPr id="6" name="TextBox 4">
            <a:extLst>
              <a:ext uri="{FF2B5EF4-FFF2-40B4-BE49-F238E27FC236}">
                <a16:creationId xmlns:a16="http://schemas.microsoft.com/office/drawing/2014/main" id="{5CEB32EF-ED71-4BE6-A144-799910B73E69}"/>
              </a:ext>
            </a:extLst>
          </p:cNvPr>
          <p:cNvSpPr txBox="1"/>
          <p:nvPr/>
        </p:nvSpPr>
        <p:spPr>
          <a:xfrm>
            <a:off x="8759778" y="951675"/>
            <a:ext cx="2698798" cy="1286418"/>
          </a:xfrm>
          <a:prstGeom prst="wedgeRectCallout">
            <a:avLst>
              <a:gd name="adj1" fmla="val -83477"/>
              <a:gd name="adj2" fmla="val -44852"/>
            </a:avLst>
          </a:prstGeom>
          <a:solidFill>
            <a:sysClr val="window" lastClr="FFFFFF"/>
          </a:solidFill>
          <a:ln w="6350" cap="flat" cmpd="sng" algn="ctr">
            <a:solidFill>
              <a:schemeClr val="bg1">
                <a:lumMod val="50000"/>
              </a:schemeClr>
            </a:solidFill>
            <a:prstDash val="solid"/>
            <a:miter lim="800000"/>
          </a:ln>
          <a:effectLst/>
        </p:spPr>
        <p:txBody>
          <a:bodyPr lIns="36000" tIns="36000" rIns="36000" bIns="36000" rtlCol="0" anchor="ctr"/>
          <a:lstStyle>
            <a:defPPr>
              <a:defRPr lang="en-US"/>
            </a:defPPr>
            <a:lvl1pPr indent="-457200" algn="ctr">
              <a:spcAft>
                <a:spcPts val="200"/>
              </a:spcAft>
              <a:buSzPct val="100000"/>
              <a:defRPr sz="1200">
                <a:solidFill>
                  <a:schemeClr val="tx1">
                    <a:lumMod val="100000"/>
                  </a:schemeClr>
                </a:solidFill>
                <a:latin typeface="Arial" panose="020B0604020202020204" pitchFamily="34" charset="0"/>
              </a:defRPr>
            </a:lvl1pPr>
            <a:lvl2pPr marL="180000" lvl="1" indent="-180000" algn="ctr">
              <a:spcAft>
                <a:spcPts val="200"/>
              </a:spcAft>
              <a:buClr>
                <a:schemeClr val="bg2">
                  <a:lumMod val="100000"/>
                </a:schemeClr>
              </a:buClr>
              <a:buSzPct val="100000"/>
              <a:buFont typeface="Wingdings 2" panose="05020102010507070707" pitchFamily="18" charset="2"/>
              <a:buChar char=""/>
              <a:defRPr sz="1200">
                <a:solidFill>
                  <a:schemeClr val="tx1">
                    <a:lumMod val="100000"/>
                  </a:schemeClr>
                </a:solidFill>
                <a:latin typeface="Arial" panose="020B0604020202020204" pitchFamily="34" charset="0"/>
              </a:defRPr>
            </a:lvl2pPr>
            <a:lvl3pPr marL="360363" lvl="2" indent="-180000" algn="ctr">
              <a:spcAft>
                <a:spcPts val="200"/>
              </a:spcAft>
              <a:buClr>
                <a:schemeClr val="bg2">
                  <a:lumMod val="100000"/>
                </a:schemeClr>
              </a:buClr>
              <a:buSzPct val="100000"/>
              <a:buFont typeface="Wingdings" panose="05000000000000000000" pitchFamily="2" charset="2"/>
              <a:buChar char=""/>
              <a:defRPr sz="1200">
                <a:solidFill>
                  <a:schemeClr val="tx1">
                    <a:lumMod val="100000"/>
                  </a:schemeClr>
                </a:solidFill>
                <a:latin typeface="Arial" panose="020B0604020202020204" pitchFamily="34" charset="0"/>
              </a:defRPr>
            </a:lvl3pPr>
            <a:lvl4pPr marL="540000" lvl="3" indent="-180000" algn="ctr">
              <a:spcAft>
                <a:spcPts val="200"/>
              </a:spcAft>
              <a:buClr>
                <a:schemeClr val="bg2">
                  <a:lumMod val="100000"/>
                </a:schemeClr>
              </a:buClr>
              <a:buSzPct val="100000"/>
              <a:buFont typeface="Arial" panose="020B0604020202020204" pitchFamily="34" charset="0"/>
              <a:buChar char="–"/>
              <a:defRPr sz="1200">
                <a:solidFill>
                  <a:schemeClr val="tx1">
                    <a:lumMod val="100000"/>
                  </a:schemeClr>
                </a:solidFill>
                <a:latin typeface="Arial" panose="020B0604020202020204" pitchFamily="34" charset="0"/>
              </a:defRPr>
            </a:lvl4pPr>
            <a:lvl5pPr marL="720725" lvl="4" indent="-180000" algn="ctr">
              <a:spcAft>
                <a:spcPts val="200"/>
              </a:spcAft>
              <a:buClr>
                <a:schemeClr val="bg2">
                  <a:lumMod val="100000"/>
                </a:schemeClr>
              </a:buClr>
              <a:buSzPct val="100000"/>
              <a:buFont typeface="Arial" panose="020B0604020202020204" pitchFamily="34" charset="0"/>
              <a:buChar char="●"/>
              <a:defRPr sz="1200">
                <a:solidFill>
                  <a:schemeClr val="tx1">
                    <a:lumMod val="100000"/>
                  </a:schemeClr>
                </a:solidFill>
                <a:latin typeface="Arial" panose="020B0604020202020204" pitchFamily="34" charset="0"/>
              </a:defRPr>
            </a:lvl5pPr>
            <a:lvl6pPr marL="900000" lvl="5" indent="-180000"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6pPr>
            <a:lvl7pPr marL="900000" lvl="6" indent="-180975"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7pPr>
            <a:lvl8pPr marL="900000" lvl="7" indent="-180975"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8pPr>
            <a:lvl9pPr marL="900000" lvl="8" indent="-180975"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9pPr>
          </a:lstStyle>
          <a:p>
            <a:pPr marL="0" lvl="1" indent="0">
              <a:buClr>
                <a:srgbClr val="971B2F">
                  <a:lumMod val="100000"/>
                </a:srgbClr>
              </a:buClr>
              <a:buNone/>
            </a:pPr>
            <a:r>
              <a:rPr kumimoji="0" lang="en-US" sz="1400" i="0" u="none" strike="noStrike" kern="0" cap="none" spc="0" normalizeH="0" baseline="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t>Assumption</a:t>
            </a:r>
            <a:r>
              <a:rPr kumimoji="0" lang="en-US" sz="1400" b="1" i="0" u="none" strike="noStrike" kern="0" cap="none" spc="0" normalizeH="0" baseline="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t>: Steady growth </a:t>
            </a:r>
            <a:br>
              <a:rPr kumimoji="0" lang="en-US" sz="1400" b="1" i="0" u="none" strike="noStrike" kern="0" cap="none" spc="0" normalizeH="0" baseline="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br>
            <a:r>
              <a:rPr kumimoji="0" lang="en-US" sz="1400" b="1" i="0" u="none" strike="noStrike" kern="0" cap="none" spc="0" normalizeH="0" baseline="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t>of global</a:t>
            </a:r>
            <a:r>
              <a:rPr kumimoji="0" lang="en-US" sz="1400" b="1" i="0" u="none" strike="noStrike" kern="0" cap="none" spc="0" normalizeH="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t> LNG trade</a:t>
            </a:r>
          </a:p>
          <a:p>
            <a:pPr lvl="1" algn="l">
              <a:buClr>
                <a:srgbClr val="971B2F">
                  <a:lumMod val="100000"/>
                </a:srgbClr>
              </a:buClr>
            </a:pPr>
            <a:r>
              <a:rPr lang="en-US" kern="0" dirty="0" smtClean="0">
                <a:solidFill>
                  <a:schemeClr val="bg1">
                    <a:lumMod val="50000"/>
                  </a:schemeClr>
                </a:solidFill>
                <a:latin typeface="Segoe UI Light" panose="020B0502040204020203" pitchFamily="34" charset="0"/>
                <a:cs typeface="Segoe UI Light" panose="020B0502040204020203" pitchFamily="34" charset="0"/>
                <a:sym typeface=""/>
              </a:rPr>
              <a:t>Floating Storage and Re-Gasification Units (FSRU)</a:t>
            </a:r>
            <a:r>
              <a:rPr lang="en-US" kern="0" dirty="0">
                <a:solidFill>
                  <a:schemeClr val="bg1">
                    <a:lumMod val="50000"/>
                  </a:schemeClr>
                </a:solidFill>
                <a:latin typeface="Segoe UI Light" panose="020B0502040204020203" pitchFamily="34" charset="0"/>
                <a:cs typeface="Segoe UI Light" panose="020B0502040204020203" pitchFamily="34" charset="0"/>
                <a:sym typeface=""/>
              </a:rPr>
              <a:t> </a:t>
            </a:r>
            <a:r>
              <a:rPr lang="en-US" kern="0" dirty="0" smtClean="0">
                <a:solidFill>
                  <a:schemeClr val="bg1">
                    <a:lumMod val="50000"/>
                  </a:schemeClr>
                </a:solidFill>
                <a:latin typeface="Segoe UI Light" panose="020B0502040204020203" pitchFamily="34" charset="0"/>
                <a:cs typeface="Segoe UI Light" panose="020B0502040204020203" pitchFamily="34" charset="0"/>
                <a:sym typeface=""/>
              </a:rPr>
              <a:t>with low CAPEX</a:t>
            </a:r>
          </a:p>
          <a:p>
            <a:pPr lvl="1" algn="l">
              <a:buClr>
                <a:srgbClr val="971B2F">
                  <a:lumMod val="100000"/>
                </a:srgbClr>
              </a:buClr>
            </a:pPr>
            <a:r>
              <a:rPr lang="en-US" kern="0" dirty="0" smtClean="0">
                <a:solidFill>
                  <a:schemeClr val="bg1">
                    <a:lumMod val="50000"/>
                  </a:schemeClr>
                </a:solidFill>
                <a:latin typeface="Segoe UI Light" panose="020B0502040204020203" pitchFamily="34" charset="0"/>
                <a:cs typeface="Segoe UI Light" panose="020B0502040204020203" pitchFamily="34" charset="0"/>
                <a:sym typeface=""/>
              </a:rPr>
              <a:t>“LNG to power” possibility with FSRU</a:t>
            </a:r>
          </a:p>
          <a:p>
            <a:pPr lvl="1" algn="l">
              <a:buClr>
                <a:srgbClr val="971B2F">
                  <a:lumMod val="100000"/>
                </a:srgbClr>
              </a:buClr>
            </a:pPr>
            <a:r>
              <a:rPr lang="en-US" kern="0" dirty="0" smtClean="0">
                <a:solidFill>
                  <a:schemeClr val="bg1">
                    <a:lumMod val="50000"/>
                  </a:schemeClr>
                </a:solidFill>
                <a:latin typeface="Segoe UI Light" panose="020B0502040204020203" pitchFamily="34" charset="0"/>
                <a:cs typeface="Segoe UI Light" panose="020B0502040204020203" pitchFamily="34" charset="0"/>
                <a:sym typeface=""/>
              </a:rPr>
              <a:t>Much shorter time for realization</a:t>
            </a:r>
          </a:p>
        </p:txBody>
      </p:sp>
      <p:pic>
        <p:nvPicPr>
          <p:cNvPr id="3" name="Grafik 2"/>
          <p:cNvPicPr>
            <a:picLocks noChangeAspect="1"/>
          </p:cNvPicPr>
          <p:nvPr/>
        </p:nvPicPr>
        <p:blipFill>
          <a:blip r:embed="rId3"/>
          <a:stretch>
            <a:fillRect/>
          </a:stretch>
        </p:blipFill>
        <p:spPr>
          <a:xfrm>
            <a:off x="1093222" y="1105102"/>
            <a:ext cx="6267450" cy="5328422"/>
          </a:xfrm>
          <a:prstGeom prst="rect">
            <a:avLst/>
          </a:prstGeom>
        </p:spPr>
      </p:pic>
      <p:sp>
        <p:nvSpPr>
          <p:cNvPr id="7" name="Textfeld 6"/>
          <p:cNvSpPr txBox="1"/>
          <p:nvPr/>
        </p:nvSpPr>
        <p:spPr>
          <a:xfrm>
            <a:off x="6677253" y="1385193"/>
            <a:ext cx="495071" cy="577081"/>
          </a:xfrm>
          <a:prstGeom prst="rect">
            <a:avLst/>
          </a:prstGeom>
          <a:solidFill>
            <a:schemeClr val="bg1"/>
          </a:solidFill>
        </p:spPr>
        <p:txBody>
          <a:bodyPr wrap="square" rtlCol="0" anchor="ctr">
            <a:spAutoFit/>
          </a:bodyPr>
          <a:lstStyle/>
          <a:p>
            <a:r>
              <a:rPr lang="en-US" sz="1050" b="1" dirty="0" smtClean="0">
                <a:latin typeface="Segoe UI Light" panose="020B0502040204020203" pitchFamily="34" charset="0"/>
                <a:cs typeface="Segoe UI Light" panose="020B0502040204020203" pitchFamily="34" charset="0"/>
              </a:rPr>
              <a:t>2019</a:t>
            </a:r>
            <a:br>
              <a:rPr lang="en-US" sz="1050" b="1" dirty="0" smtClean="0">
                <a:latin typeface="Segoe UI Light" panose="020B0502040204020203" pitchFamily="34" charset="0"/>
                <a:cs typeface="Segoe UI Light" panose="020B0502040204020203" pitchFamily="34" charset="0"/>
              </a:rPr>
            </a:br>
            <a:r>
              <a:rPr lang="en-US" sz="1050" b="1" dirty="0" smtClean="0">
                <a:latin typeface="Segoe UI Light" panose="020B0502040204020203" pitchFamily="34" charset="0"/>
                <a:cs typeface="Segoe UI Light" panose="020B0502040204020203" pitchFamily="34" charset="0"/>
              </a:rPr>
              <a:t>2030</a:t>
            </a:r>
            <a:br>
              <a:rPr lang="en-US" sz="1050" b="1" dirty="0" smtClean="0">
                <a:latin typeface="Segoe UI Light" panose="020B0502040204020203" pitchFamily="34" charset="0"/>
                <a:cs typeface="Segoe UI Light" panose="020B0502040204020203" pitchFamily="34" charset="0"/>
              </a:rPr>
            </a:br>
            <a:r>
              <a:rPr lang="en-US" sz="1050" b="1" dirty="0" smtClean="0">
                <a:latin typeface="Segoe UI Light" panose="020B0502040204020203" pitchFamily="34" charset="0"/>
                <a:cs typeface="Segoe UI Light" panose="020B0502040204020203" pitchFamily="34" charset="0"/>
              </a:rPr>
              <a:t>2040</a:t>
            </a:r>
            <a:endParaRPr lang="en-US" sz="1050" b="1" dirty="0">
              <a:latin typeface="Segoe UI Light" panose="020B0502040204020203" pitchFamily="34" charset="0"/>
              <a:cs typeface="Segoe UI Light" panose="020B0502040204020203" pitchFamily="34" charset="0"/>
            </a:endParaRPr>
          </a:p>
        </p:txBody>
      </p:sp>
      <p:sp>
        <p:nvSpPr>
          <p:cNvPr id="10" name="Textfeld 9"/>
          <p:cNvSpPr txBox="1"/>
          <p:nvPr/>
        </p:nvSpPr>
        <p:spPr>
          <a:xfrm>
            <a:off x="6182182" y="1372012"/>
            <a:ext cx="495071" cy="577081"/>
          </a:xfrm>
          <a:prstGeom prst="rect">
            <a:avLst/>
          </a:prstGeom>
          <a:solidFill>
            <a:schemeClr val="bg1"/>
          </a:solidFill>
        </p:spPr>
        <p:txBody>
          <a:bodyPr wrap="square" rtlCol="0" anchor="ctr">
            <a:spAutoFit/>
          </a:bodyPr>
          <a:lstStyle/>
          <a:p>
            <a:r>
              <a:rPr lang="en-US" sz="1050" dirty="0" smtClean="0">
                <a:solidFill>
                  <a:schemeClr val="bg1"/>
                </a:solidFill>
                <a:latin typeface="Segoe UI Light" panose="020B0502040204020203" pitchFamily="34" charset="0"/>
                <a:cs typeface="Segoe UI Light" panose="020B0502040204020203" pitchFamily="34" charset="0"/>
              </a:rPr>
              <a:t>2019</a:t>
            </a:r>
            <a:br>
              <a:rPr lang="en-US" sz="1050" dirty="0" smtClean="0">
                <a:solidFill>
                  <a:schemeClr val="bg1"/>
                </a:solidFill>
                <a:latin typeface="Segoe UI Light" panose="020B0502040204020203" pitchFamily="34" charset="0"/>
                <a:cs typeface="Segoe UI Light" panose="020B0502040204020203" pitchFamily="34" charset="0"/>
              </a:rPr>
            </a:br>
            <a:r>
              <a:rPr lang="en-US" sz="1050" dirty="0" smtClean="0">
                <a:solidFill>
                  <a:schemeClr val="bg1"/>
                </a:solidFill>
                <a:latin typeface="Segoe UI Light" panose="020B0502040204020203" pitchFamily="34" charset="0"/>
                <a:cs typeface="Segoe UI Light" panose="020B0502040204020203" pitchFamily="34" charset="0"/>
              </a:rPr>
              <a:t>2030</a:t>
            </a:r>
            <a:br>
              <a:rPr lang="en-US" sz="1050" dirty="0" smtClean="0">
                <a:solidFill>
                  <a:schemeClr val="bg1"/>
                </a:solidFill>
                <a:latin typeface="Segoe UI Light" panose="020B0502040204020203" pitchFamily="34" charset="0"/>
                <a:cs typeface="Segoe UI Light" panose="020B0502040204020203" pitchFamily="34" charset="0"/>
              </a:rPr>
            </a:br>
            <a:r>
              <a:rPr lang="en-US" sz="1050" dirty="0" smtClean="0">
                <a:solidFill>
                  <a:schemeClr val="bg1"/>
                </a:solidFill>
                <a:latin typeface="Segoe UI Light" panose="020B0502040204020203" pitchFamily="34" charset="0"/>
                <a:cs typeface="Segoe UI Light" panose="020B0502040204020203" pitchFamily="34" charset="0"/>
              </a:rPr>
              <a:t>2040</a:t>
            </a:r>
            <a:endParaRPr lang="en-US" sz="1050" dirty="0">
              <a:solidFill>
                <a:schemeClr val="bg1"/>
              </a:solidFill>
              <a:latin typeface="Segoe UI Light" panose="020B0502040204020203" pitchFamily="34" charset="0"/>
              <a:cs typeface="Segoe UI Light" panose="020B0502040204020203" pitchFamily="34" charset="0"/>
            </a:endParaRPr>
          </a:p>
        </p:txBody>
      </p:sp>
      <p:sp>
        <p:nvSpPr>
          <p:cNvPr id="8" name="Rechteck 7"/>
          <p:cNvSpPr/>
          <p:nvPr/>
        </p:nvSpPr>
        <p:spPr>
          <a:xfrm>
            <a:off x="6429717" y="1479948"/>
            <a:ext cx="290512" cy="833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p:cNvSpPr/>
          <p:nvPr/>
        </p:nvSpPr>
        <p:spPr>
          <a:xfrm>
            <a:off x="6429717" y="1646435"/>
            <a:ext cx="290512" cy="8334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p:cNvSpPr/>
          <p:nvPr/>
        </p:nvSpPr>
        <p:spPr>
          <a:xfrm>
            <a:off x="6429717" y="1797764"/>
            <a:ext cx="290512" cy="83344"/>
          </a:xfrm>
          <a:prstGeom prst="rect">
            <a:avLst/>
          </a:prstGeom>
          <a:solidFill>
            <a:srgbClr val="5EC2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ine Callout 2 (Accent Bar) 4">
            <a:extLst>
              <a:ext uri="{FF2B5EF4-FFF2-40B4-BE49-F238E27FC236}">
                <a16:creationId xmlns:a16="http://schemas.microsoft.com/office/drawing/2014/main" id="{218B7C8E-0342-4CB2-8F37-63ECAB33323C}"/>
              </a:ext>
            </a:extLst>
          </p:cNvPr>
          <p:cNvSpPr/>
          <p:nvPr/>
        </p:nvSpPr>
        <p:spPr bwMode="gray">
          <a:xfrm flipH="1">
            <a:off x="8091182" y="2769225"/>
            <a:ext cx="1871802" cy="753409"/>
          </a:xfrm>
          <a:prstGeom prst="accentCallout2">
            <a:avLst>
              <a:gd name="adj1" fmla="val 43021"/>
              <a:gd name="adj2" fmla="val 103931"/>
              <a:gd name="adj3" fmla="val -146084"/>
              <a:gd name="adj4" fmla="val 123832"/>
              <a:gd name="adj5" fmla="val -145598"/>
              <a:gd name="adj6" fmla="val 152260"/>
            </a:avLst>
          </a:prstGeom>
          <a:solidFill>
            <a:schemeClr val="bg1">
              <a:lumMod val="95000"/>
            </a:schemeClr>
          </a:solidFill>
          <a:ln w="19050">
            <a:solidFill>
              <a:schemeClr val="tx1">
                <a:lumMod val="95000"/>
                <a:lumOff val="5000"/>
              </a:schemeClr>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r>
              <a:rPr lang="en-US" sz="1050" dirty="0" smtClean="0">
                <a:solidFill>
                  <a:schemeClr val="tx1"/>
                </a:solidFill>
                <a:latin typeface="Segoe UI Light" panose="020B0502040204020203" pitchFamily="34" charset="0"/>
                <a:cs typeface="Segoe UI Light" panose="020B0502040204020203" pitchFamily="34" charset="0"/>
              </a:rPr>
              <a:t>Geographical trend of LNG market prices in 2040 remain relatively the same compared </a:t>
            </a:r>
            <a:br>
              <a:rPr lang="en-US" sz="1050" dirty="0" smtClean="0">
                <a:solidFill>
                  <a:schemeClr val="tx1"/>
                </a:solidFill>
                <a:latin typeface="Segoe UI Light" panose="020B0502040204020203" pitchFamily="34" charset="0"/>
                <a:cs typeface="Segoe UI Light" panose="020B0502040204020203" pitchFamily="34" charset="0"/>
              </a:rPr>
            </a:br>
            <a:r>
              <a:rPr lang="en-US" sz="1050" dirty="0" smtClean="0">
                <a:solidFill>
                  <a:schemeClr val="tx1"/>
                </a:solidFill>
                <a:latin typeface="Segoe UI Light" panose="020B0502040204020203" pitchFamily="34" charset="0"/>
                <a:cs typeface="Segoe UI Light" panose="020B0502040204020203" pitchFamily="34" charset="0"/>
              </a:rPr>
              <a:t>to 2019 </a:t>
            </a:r>
            <a:endParaRPr lang="en-US" sz="1050" dirty="0">
              <a:solidFill>
                <a:schemeClr val="tx1"/>
              </a:solidFill>
              <a:latin typeface="Segoe UI Light" panose="020B0502040204020203" pitchFamily="34" charset="0"/>
              <a:cs typeface="Segoe UI Light" panose="020B0502040204020203" pitchFamily="34" charset="0"/>
            </a:endParaRPr>
          </a:p>
        </p:txBody>
      </p:sp>
      <p:pic>
        <p:nvPicPr>
          <p:cNvPr id="14" name="Grafik 13"/>
          <p:cNvPicPr>
            <a:picLocks noChangeAspect="1"/>
          </p:cNvPicPr>
          <p:nvPr/>
        </p:nvPicPr>
        <p:blipFill rotWithShape="1">
          <a:blip r:embed="rId4"/>
          <a:srcRect b="10122"/>
          <a:stretch/>
        </p:blipFill>
        <p:spPr>
          <a:xfrm>
            <a:off x="7858126" y="3721508"/>
            <a:ext cx="3600450" cy="2364967"/>
          </a:xfrm>
          <a:prstGeom prst="rect">
            <a:avLst/>
          </a:prstGeom>
        </p:spPr>
      </p:pic>
      <p:sp>
        <p:nvSpPr>
          <p:cNvPr id="15" name="Fußzeilenplatzhalter 8"/>
          <p:cNvSpPr txBox="1">
            <a:spLocks/>
          </p:cNvSpPr>
          <p:nvPr/>
        </p:nvSpPr>
        <p:spPr>
          <a:xfrm>
            <a:off x="2445083" y="1087615"/>
            <a:ext cx="3914388" cy="246221"/>
          </a:xfrm>
          <a:prstGeom prst="rect">
            <a:avLst/>
          </a:prstGeom>
        </p:spPr>
        <p:txBody>
          <a:bodyPr vert="horz" lIns="91440" tIns="45720" rIns="91440" bIns="45720" rtlCol="0" anchor="b" anchorCtr="0">
            <a:noAutofit/>
          </a:bodyPr>
          <a:lstStyle>
            <a:defPPr>
              <a:defRPr lang="en-US"/>
            </a:defPPr>
            <a:lvl1pPr marL="0" algn="r" defTabSz="914400" rtl="0" eaLnBrk="1" latinLnBrk="0" hangingPunct="1">
              <a:defRPr sz="1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solidFill>
                  <a:schemeClr val="bg1">
                    <a:lumMod val="50000"/>
                  </a:schemeClr>
                </a:solidFill>
              </a:rPr>
              <a:t>Fig: Weighted DES prices of importers until </a:t>
            </a:r>
            <a:r>
              <a:rPr lang="en-US" dirty="0" smtClean="0">
                <a:solidFill>
                  <a:schemeClr val="bg1">
                    <a:lumMod val="50000"/>
                  </a:schemeClr>
                </a:solidFill>
              </a:rPr>
              <a:t>2040 in $ per </a:t>
            </a:r>
            <a:r>
              <a:rPr lang="en-US" dirty="0" err="1" smtClean="0">
                <a:solidFill>
                  <a:schemeClr val="bg1">
                    <a:lumMod val="50000"/>
                  </a:schemeClr>
                </a:solidFill>
              </a:rPr>
              <a:t>mmBTU</a:t>
            </a:r>
            <a:endParaRPr lang="en-GB" dirty="0">
              <a:solidFill>
                <a:schemeClr val="bg1">
                  <a:lumMod val="50000"/>
                </a:schemeClr>
              </a:solidFill>
            </a:endParaRPr>
          </a:p>
        </p:txBody>
      </p:sp>
      <p:sp>
        <p:nvSpPr>
          <p:cNvPr id="16" name="Fußzeilenplatzhalter 8"/>
          <p:cNvSpPr txBox="1">
            <a:spLocks/>
          </p:cNvSpPr>
          <p:nvPr/>
        </p:nvSpPr>
        <p:spPr>
          <a:xfrm>
            <a:off x="7951764" y="6078346"/>
            <a:ext cx="3413173" cy="246221"/>
          </a:xfrm>
          <a:prstGeom prst="rect">
            <a:avLst/>
          </a:prstGeom>
        </p:spPr>
        <p:txBody>
          <a:bodyPr vert="horz" lIns="91440" tIns="45720" rIns="91440" bIns="45720" rtlCol="0" anchor="b" anchorCtr="0">
            <a:noAutofit/>
          </a:bodyPr>
          <a:lstStyle>
            <a:defPPr>
              <a:defRPr lang="en-US"/>
            </a:defPPr>
            <a:lvl1pPr marL="0" algn="r" defTabSz="914400" rtl="0" eaLnBrk="1" latinLnBrk="0" hangingPunct="1">
              <a:defRPr sz="1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solidFill>
                  <a:schemeClr val="bg1">
                    <a:lumMod val="50000"/>
                  </a:schemeClr>
                </a:solidFill>
              </a:rPr>
              <a:t>Fig: Number of LNG carriers in 2019, 2030, and 2040</a:t>
            </a:r>
            <a:endParaRPr lang="en-GB" dirty="0">
              <a:solidFill>
                <a:schemeClr val="bg1">
                  <a:lumMod val="50000"/>
                </a:schemeClr>
              </a:solidFill>
            </a:endParaRPr>
          </a:p>
        </p:txBody>
      </p:sp>
      <p:cxnSp>
        <p:nvCxnSpPr>
          <p:cNvPr id="18" name="Gerade Verbindung mit Pfeil 17"/>
          <p:cNvCxnSpPr/>
          <p:nvPr/>
        </p:nvCxnSpPr>
        <p:spPr>
          <a:xfrm flipV="1">
            <a:off x="8658155" y="4053766"/>
            <a:ext cx="1451022" cy="613484"/>
          </a:xfrm>
          <a:prstGeom prst="straightConnector1">
            <a:avLst/>
          </a:prstGeom>
          <a:ln w="3810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feld 19"/>
          <p:cNvSpPr txBox="1"/>
          <p:nvPr/>
        </p:nvSpPr>
        <p:spPr>
          <a:xfrm>
            <a:off x="8562975" y="3996817"/>
            <a:ext cx="1114425" cy="369332"/>
          </a:xfrm>
          <a:prstGeom prst="rect">
            <a:avLst/>
          </a:prstGeom>
          <a:noFill/>
        </p:spPr>
        <p:txBody>
          <a:bodyPr wrap="square" rtlCol="0">
            <a:spAutoFit/>
          </a:bodyPr>
          <a:lstStyle/>
          <a:p>
            <a:r>
              <a:rPr lang="en-US" dirty="0" smtClean="0">
                <a:solidFill>
                  <a:schemeClr val="tx2"/>
                </a:solidFill>
              </a:rPr>
              <a:t>+ 148%</a:t>
            </a:r>
            <a:endParaRPr lang="en-US" dirty="0">
              <a:solidFill>
                <a:schemeClr val="tx2"/>
              </a:solidFill>
            </a:endParaRPr>
          </a:p>
        </p:txBody>
      </p:sp>
    </p:spTree>
    <p:extLst>
      <p:ext uri="{BB962C8B-B14F-4D97-AF65-F5344CB8AC3E}">
        <p14:creationId xmlns:p14="http://schemas.microsoft.com/office/powerpoint/2010/main" val="3444171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12</a:t>
            </a:fld>
            <a:endParaRPr lang="en-US" dirty="0"/>
          </a:p>
        </p:txBody>
      </p:sp>
      <p:sp>
        <p:nvSpPr>
          <p:cNvPr id="4" name="Titel 3"/>
          <p:cNvSpPr>
            <a:spLocks noGrp="1"/>
          </p:cNvSpPr>
          <p:nvPr>
            <p:ph type="title"/>
          </p:nvPr>
        </p:nvSpPr>
        <p:spPr/>
        <p:txBody>
          <a:bodyPr/>
          <a:lstStyle/>
          <a:p>
            <a:r>
              <a:rPr lang="en-US" dirty="0"/>
              <a:t>Value of increasing liquefaction capacities of exporters </a:t>
            </a:r>
            <a:r>
              <a:rPr lang="en-US" sz="2000" dirty="0"/>
              <a:t>(</a:t>
            </a:r>
            <a:r>
              <a:rPr lang="en-US" sz="2000" dirty="0" smtClean="0"/>
              <a:t>2040)</a:t>
            </a:r>
            <a:endParaRPr lang="en-US" dirty="0"/>
          </a:p>
        </p:txBody>
      </p:sp>
      <p:pic>
        <p:nvPicPr>
          <p:cNvPr id="3" name="Grafik 2"/>
          <p:cNvPicPr>
            <a:picLocks noChangeAspect="1"/>
          </p:cNvPicPr>
          <p:nvPr/>
        </p:nvPicPr>
        <p:blipFill rotWithShape="1">
          <a:blip r:embed="rId3"/>
          <a:srcRect b="5393"/>
          <a:stretch/>
        </p:blipFill>
        <p:spPr>
          <a:xfrm>
            <a:off x="1716198" y="1257025"/>
            <a:ext cx="6232286" cy="4988580"/>
          </a:xfrm>
          <a:prstGeom prst="rect">
            <a:avLst/>
          </a:prstGeom>
        </p:spPr>
      </p:pic>
      <p:sp>
        <p:nvSpPr>
          <p:cNvPr id="13" name="Rechteck 12"/>
          <p:cNvSpPr/>
          <p:nvPr/>
        </p:nvSpPr>
        <p:spPr>
          <a:xfrm>
            <a:off x="6630248" y="4260491"/>
            <a:ext cx="1079715" cy="817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uppieren 5"/>
          <p:cNvGrpSpPr/>
          <p:nvPr/>
        </p:nvGrpSpPr>
        <p:grpSpPr>
          <a:xfrm>
            <a:off x="6675034" y="4431063"/>
            <a:ext cx="990142" cy="590262"/>
            <a:chOff x="7933490" y="3929233"/>
            <a:chExt cx="990142" cy="590262"/>
          </a:xfrm>
        </p:grpSpPr>
        <p:sp>
          <p:nvSpPr>
            <p:cNvPr id="7" name="Textfeld 6"/>
            <p:cNvSpPr txBox="1"/>
            <p:nvPr/>
          </p:nvSpPr>
          <p:spPr>
            <a:xfrm>
              <a:off x="8428561" y="3942414"/>
              <a:ext cx="495071" cy="577081"/>
            </a:xfrm>
            <a:prstGeom prst="rect">
              <a:avLst/>
            </a:prstGeom>
            <a:solidFill>
              <a:schemeClr val="bg1"/>
            </a:solidFill>
          </p:spPr>
          <p:txBody>
            <a:bodyPr wrap="square" rtlCol="0" anchor="ctr">
              <a:spAutoFit/>
            </a:bodyPr>
            <a:lstStyle/>
            <a:p>
              <a:r>
                <a:rPr lang="en-US" sz="1050" b="1" dirty="0" smtClean="0">
                  <a:latin typeface="Segoe UI Light" panose="020B0502040204020203" pitchFamily="34" charset="0"/>
                  <a:cs typeface="Segoe UI Light" panose="020B0502040204020203" pitchFamily="34" charset="0"/>
                </a:rPr>
                <a:t>2019</a:t>
              </a:r>
              <a:br>
                <a:rPr lang="en-US" sz="1050" b="1" dirty="0" smtClean="0">
                  <a:latin typeface="Segoe UI Light" panose="020B0502040204020203" pitchFamily="34" charset="0"/>
                  <a:cs typeface="Segoe UI Light" panose="020B0502040204020203" pitchFamily="34" charset="0"/>
                </a:rPr>
              </a:br>
              <a:r>
                <a:rPr lang="en-US" sz="1050" b="1" dirty="0" smtClean="0">
                  <a:latin typeface="Segoe UI Light" panose="020B0502040204020203" pitchFamily="34" charset="0"/>
                  <a:cs typeface="Segoe UI Light" panose="020B0502040204020203" pitchFamily="34" charset="0"/>
                </a:rPr>
                <a:t>2030</a:t>
              </a:r>
              <a:br>
                <a:rPr lang="en-US" sz="1050" b="1" dirty="0" smtClean="0">
                  <a:latin typeface="Segoe UI Light" panose="020B0502040204020203" pitchFamily="34" charset="0"/>
                  <a:cs typeface="Segoe UI Light" panose="020B0502040204020203" pitchFamily="34" charset="0"/>
                </a:rPr>
              </a:br>
              <a:r>
                <a:rPr lang="en-US" sz="1050" b="1" dirty="0" smtClean="0">
                  <a:latin typeface="Segoe UI Light" panose="020B0502040204020203" pitchFamily="34" charset="0"/>
                  <a:cs typeface="Segoe UI Light" panose="020B0502040204020203" pitchFamily="34" charset="0"/>
                </a:rPr>
                <a:t>2040</a:t>
              </a:r>
              <a:endParaRPr lang="en-US" sz="1050" b="1" dirty="0">
                <a:latin typeface="Segoe UI Light" panose="020B0502040204020203" pitchFamily="34" charset="0"/>
                <a:cs typeface="Segoe UI Light" panose="020B0502040204020203" pitchFamily="34" charset="0"/>
              </a:endParaRPr>
            </a:p>
          </p:txBody>
        </p:sp>
        <p:sp>
          <p:nvSpPr>
            <p:cNvPr id="8" name="Textfeld 7"/>
            <p:cNvSpPr txBox="1"/>
            <p:nvPr/>
          </p:nvSpPr>
          <p:spPr>
            <a:xfrm>
              <a:off x="7933490" y="3929233"/>
              <a:ext cx="495071" cy="577081"/>
            </a:xfrm>
            <a:prstGeom prst="rect">
              <a:avLst/>
            </a:prstGeom>
            <a:solidFill>
              <a:schemeClr val="bg1"/>
            </a:solidFill>
          </p:spPr>
          <p:txBody>
            <a:bodyPr wrap="square" rtlCol="0" anchor="ctr">
              <a:spAutoFit/>
            </a:bodyPr>
            <a:lstStyle/>
            <a:p>
              <a:r>
                <a:rPr lang="en-US" sz="1050" dirty="0" smtClean="0">
                  <a:solidFill>
                    <a:schemeClr val="bg1"/>
                  </a:solidFill>
                  <a:latin typeface="Segoe UI Light" panose="020B0502040204020203" pitchFamily="34" charset="0"/>
                  <a:cs typeface="Segoe UI Light" panose="020B0502040204020203" pitchFamily="34" charset="0"/>
                </a:rPr>
                <a:t>2019</a:t>
              </a:r>
              <a:br>
                <a:rPr lang="en-US" sz="1050" dirty="0" smtClean="0">
                  <a:solidFill>
                    <a:schemeClr val="bg1"/>
                  </a:solidFill>
                  <a:latin typeface="Segoe UI Light" panose="020B0502040204020203" pitchFamily="34" charset="0"/>
                  <a:cs typeface="Segoe UI Light" panose="020B0502040204020203" pitchFamily="34" charset="0"/>
                </a:rPr>
              </a:br>
              <a:r>
                <a:rPr lang="en-US" sz="1050" dirty="0" smtClean="0">
                  <a:solidFill>
                    <a:schemeClr val="bg1"/>
                  </a:solidFill>
                  <a:latin typeface="Segoe UI Light" panose="020B0502040204020203" pitchFamily="34" charset="0"/>
                  <a:cs typeface="Segoe UI Light" panose="020B0502040204020203" pitchFamily="34" charset="0"/>
                </a:rPr>
                <a:t>2030</a:t>
              </a:r>
              <a:br>
                <a:rPr lang="en-US" sz="1050" dirty="0" smtClean="0">
                  <a:solidFill>
                    <a:schemeClr val="bg1"/>
                  </a:solidFill>
                  <a:latin typeface="Segoe UI Light" panose="020B0502040204020203" pitchFamily="34" charset="0"/>
                  <a:cs typeface="Segoe UI Light" panose="020B0502040204020203" pitchFamily="34" charset="0"/>
                </a:rPr>
              </a:br>
              <a:r>
                <a:rPr lang="en-US" sz="1050" dirty="0" smtClean="0">
                  <a:solidFill>
                    <a:schemeClr val="bg1"/>
                  </a:solidFill>
                  <a:latin typeface="Segoe UI Light" panose="020B0502040204020203" pitchFamily="34" charset="0"/>
                  <a:cs typeface="Segoe UI Light" panose="020B0502040204020203" pitchFamily="34" charset="0"/>
                </a:rPr>
                <a:t>2040</a:t>
              </a:r>
              <a:endParaRPr lang="en-US" sz="1050" dirty="0">
                <a:solidFill>
                  <a:schemeClr val="bg1"/>
                </a:solidFill>
                <a:latin typeface="Segoe UI Light" panose="020B0502040204020203" pitchFamily="34" charset="0"/>
                <a:cs typeface="Segoe UI Light" panose="020B0502040204020203" pitchFamily="34" charset="0"/>
              </a:endParaRPr>
            </a:p>
          </p:txBody>
        </p:sp>
        <p:sp>
          <p:nvSpPr>
            <p:cNvPr id="10" name="Rechteck 9"/>
            <p:cNvSpPr/>
            <p:nvPr/>
          </p:nvSpPr>
          <p:spPr>
            <a:xfrm>
              <a:off x="8181025" y="4037169"/>
              <a:ext cx="290512" cy="833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p:cNvSpPr/>
            <p:nvPr/>
          </p:nvSpPr>
          <p:spPr>
            <a:xfrm>
              <a:off x="8181025" y="4203656"/>
              <a:ext cx="290512" cy="8334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p:cNvSpPr/>
            <p:nvPr/>
          </p:nvSpPr>
          <p:spPr>
            <a:xfrm>
              <a:off x="8181025" y="4354985"/>
              <a:ext cx="290512" cy="83344"/>
            </a:xfrm>
            <a:prstGeom prst="rect">
              <a:avLst/>
            </a:prstGeom>
            <a:solidFill>
              <a:srgbClr val="5EC2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Line Callout 2 (Accent Bar) 4">
            <a:extLst>
              <a:ext uri="{FF2B5EF4-FFF2-40B4-BE49-F238E27FC236}">
                <a16:creationId xmlns:a16="http://schemas.microsoft.com/office/drawing/2014/main" id="{218B7C8E-0342-4CB2-8F37-63ECAB33323C}"/>
              </a:ext>
            </a:extLst>
          </p:cNvPr>
          <p:cNvSpPr/>
          <p:nvPr/>
        </p:nvSpPr>
        <p:spPr bwMode="gray">
          <a:xfrm flipH="1">
            <a:off x="9155857" y="4397633"/>
            <a:ext cx="1760115" cy="918363"/>
          </a:xfrm>
          <a:prstGeom prst="accentCallout2">
            <a:avLst>
              <a:gd name="adj1" fmla="val 43021"/>
              <a:gd name="adj2" fmla="val 103931"/>
              <a:gd name="adj3" fmla="val -82206"/>
              <a:gd name="adj4" fmla="val 222871"/>
              <a:gd name="adj5" fmla="val -81842"/>
              <a:gd name="adj6" fmla="val 348611"/>
            </a:avLst>
          </a:prstGeom>
          <a:solidFill>
            <a:schemeClr val="bg1">
              <a:lumMod val="95000"/>
            </a:schemeClr>
          </a:solidFill>
          <a:ln w="19050">
            <a:solidFill>
              <a:schemeClr val="tx1">
                <a:lumMod val="95000"/>
                <a:lumOff val="5000"/>
              </a:schemeClr>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r>
              <a:rPr lang="en-US" sz="1050" dirty="0" smtClean="0">
                <a:solidFill>
                  <a:schemeClr val="tx1"/>
                </a:solidFill>
                <a:latin typeface="Segoe UI Light" panose="020B0502040204020203" pitchFamily="34" charset="0"/>
                <a:cs typeface="Segoe UI Light" panose="020B0502040204020203" pitchFamily="34" charset="0"/>
              </a:rPr>
              <a:t>In 2040, results indicate the </a:t>
            </a:r>
            <a:r>
              <a:rPr lang="en-US" sz="1050" b="1" dirty="0" smtClean="0">
                <a:solidFill>
                  <a:schemeClr val="tx1"/>
                </a:solidFill>
                <a:latin typeface="Segoe UI Light" panose="020B0502040204020203" pitchFamily="34" charset="0"/>
                <a:cs typeface="Segoe UI Light" panose="020B0502040204020203" pitchFamily="34" charset="0"/>
              </a:rPr>
              <a:t>same</a:t>
            </a:r>
            <a:r>
              <a:rPr lang="en-US" sz="1050" dirty="0" smtClean="0">
                <a:solidFill>
                  <a:schemeClr val="tx1"/>
                </a:solidFill>
                <a:latin typeface="Segoe UI Light" panose="020B0502040204020203" pitchFamily="34" charset="0"/>
                <a:cs typeface="Segoe UI Light" panose="020B0502040204020203" pitchFamily="34" charset="0"/>
              </a:rPr>
              <a:t> division of exporters into the aforementioned </a:t>
            </a:r>
            <a:r>
              <a:rPr lang="en-US" sz="1050" b="1" dirty="0" smtClean="0">
                <a:solidFill>
                  <a:schemeClr val="tx1"/>
                </a:solidFill>
                <a:latin typeface="Segoe UI Light" panose="020B0502040204020203" pitchFamily="34" charset="0"/>
                <a:cs typeface="Segoe UI Light" panose="020B0502040204020203" pitchFamily="34" charset="0"/>
              </a:rPr>
              <a:t>three groups </a:t>
            </a:r>
            <a:r>
              <a:rPr lang="en-US" sz="1050" dirty="0" smtClean="0">
                <a:solidFill>
                  <a:schemeClr val="tx1"/>
                </a:solidFill>
                <a:latin typeface="Segoe UI Light" panose="020B0502040204020203" pitchFamily="34" charset="0"/>
                <a:cs typeface="Segoe UI Light" panose="020B0502040204020203" pitchFamily="34" charset="0"/>
              </a:rPr>
              <a:t>as in 2019</a:t>
            </a:r>
            <a:endParaRPr lang="en-US" sz="1050" dirty="0">
              <a:solidFill>
                <a:schemeClr val="tx1"/>
              </a:solidFill>
              <a:latin typeface="Segoe UI Light" panose="020B0502040204020203" pitchFamily="34" charset="0"/>
              <a:cs typeface="Segoe UI Light" panose="020B0502040204020203" pitchFamily="34" charset="0"/>
            </a:endParaRPr>
          </a:p>
        </p:txBody>
      </p:sp>
      <p:sp>
        <p:nvSpPr>
          <p:cNvPr id="15" name="Line Callout 2 (Accent Bar) 4">
            <a:extLst>
              <a:ext uri="{FF2B5EF4-FFF2-40B4-BE49-F238E27FC236}">
                <a16:creationId xmlns:a16="http://schemas.microsoft.com/office/drawing/2014/main" id="{218B7C8E-0342-4CB2-8F37-63ECAB33323C}"/>
              </a:ext>
            </a:extLst>
          </p:cNvPr>
          <p:cNvSpPr/>
          <p:nvPr/>
        </p:nvSpPr>
        <p:spPr bwMode="gray">
          <a:xfrm flipH="1">
            <a:off x="9155856" y="2427835"/>
            <a:ext cx="1760115" cy="918363"/>
          </a:xfrm>
          <a:prstGeom prst="accentCallout2">
            <a:avLst>
              <a:gd name="adj1" fmla="val 43021"/>
              <a:gd name="adj2" fmla="val 103931"/>
              <a:gd name="adj3" fmla="val -82206"/>
              <a:gd name="adj4" fmla="val 222871"/>
              <a:gd name="adj5" fmla="val -103781"/>
              <a:gd name="adj6" fmla="val 222989"/>
            </a:avLst>
          </a:prstGeom>
          <a:solidFill>
            <a:schemeClr val="bg1">
              <a:lumMod val="95000"/>
            </a:schemeClr>
          </a:solidFill>
          <a:ln w="19050">
            <a:solidFill>
              <a:schemeClr val="tx1">
                <a:lumMod val="95000"/>
                <a:lumOff val="5000"/>
              </a:schemeClr>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r>
              <a:rPr lang="en-US" sz="1050" b="1" dirty="0" smtClean="0">
                <a:solidFill>
                  <a:schemeClr val="tx1"/>
                </a:solidFill>
                <a:latin typeface="Segoe UI Light" panose="020B0502040204020203" pitchFamily="34" charset="0"/>
                <a:cs typeface="Segoe UI Light" panose="020B0502040204020203" pitchFamily="34" charset="0"/>
              </a:rPr>
              <a:t>USA</a:t>
            </a:r>
            <a:r>
              <a:rPr lang="en-US" sz="1050" dirty="0" smtClean="0">
                <a:solidFill>
                  <a:schemeClr val="tx1"/>
                </a:solidFill>
                <a:latin typeface="Segoe UI Light" panose="020B0502040204020203" pitchFamily="34" charset="0"/>
                <a:cs typeface="Segoe UI Light" panose="020B0502040204020203" pitchFamily="34" charset="0"/>
              </a:rPr>
              <a:t> as exporter with the largest LNG liquefaction capacity replaces Australia as a </a:t>
            </a:r>
            <a:r>
              <a:rPr lang="en-US" sz="1050" b="1" dirty="0" smtClean="0">
                <a:solidFill>
                  <a:schemeClr val="tx1"/>
                </a:solidFill>
                <a:latin typeface="Segoe UI Light" panose="020B0502040204020203" pitchFamily="34" charset="0"/>
                <a:cs typeface="Segoe UI Light" panose="020B0502040204020203" pitchFamily="34" charset="0"/>
              </a:rPr>
              <a:t>marginal exporter </a:t>
            </a:r>
            <a:r>
              <a:rPr lang="en-US" sz="1050" dirty="0" smtClean="0">
                <a:solidFill>
                  <a:schemeClr val="tx1"/>
                </a:solidFill>
                <a:latin typeface="Segoe UI Light" panose="020B0502040204020203" pitchFamily="34" charset="0"/>
                <a:cs typeface="Segoe UI Light" panose="020B0502040204020203" pitchFamily="34" charset="0"/>
              </a:rPr>
              <a:t>in 2040 compared to 2019.</a:t>
            </a:r>
            <a:endParaRPr lang="en-US" sz="1050" dirty="0">
              <a:solidFill>
                <a:schemeClr val="tx1"/>
              </a:solidFill>
              <a:latin typeface="Segoe UI Light" panose="020B0502040204020203" pitchFamily="34" charset="0"/>
              <a:cs typeface="Segoe UI Light" panose="020B0502040204020203" pitchFamily="34" charset="0"/>
            </a:endParaRPr>
          </a:p>
        </p:txBody>
      </p:sp>
      <p:sp>
        <p:nvSpPr>
          <p:cNvPr id="18" name="Fußzeilenplatzhalter 8"/>
          <p:cNvSpPr txBox="1">
            <a:spLocks/>
          </p:cNvSpPr>
          <p:nvPr/>
        </p:nvSpPr>
        <p:spPr>
          <a:xfrm>
            <a:off x="2875147" y="1125523"/>
            <a:ext cx="3914388" cy="246221"/>
          </a:xfrm>
          <a:prstGeom prst="rect">
            <a:avLst/>
          </a:prstGeom>
        </p:spPr>
        <p:txBody>
          <a:bodyPr vert="horz" lIns="91440" tIns="45720" rIns="91440" bIns="45720" rtlCol="0" anchor="b" anchorCtr="0">
            <a:noAutofit/>
          </a:bodyPr>
          <a:lstStyle>
            <a:defPPr>
              <a:defRPr lang="en-US"/>
            </a:defPPr>
            <a:lvl1pPr marL="0" algn="r" defTabSz="914400" rtl="0" eaLnBrk="1" latinLnBrk="0" hangingPunct="1">
              <a:defRPr sz="1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solidFill>
                  <a:schemeClr val="bg1">
                    <a:lumMod val="50000"/>
                  </a:schemeClr>
                </a:solidFill>
              </a:rPr>
              <a:t>Fig: </a:t>
            </a:r>
            <a:r>
              <a:rPr lang="en-US" dirty="0" smtClean="0">
                <a:solidFill>
                  <a:schemeClr val="bg1">
                    <a:lumMod val="50000"/>
                  </a:schemeClr>
                </a:solidFill>
              </a:rPr>
              <a:t>Shadow price </a:t>
            </a:r>
            <a:r>
              <a:rPr lang="en-US" dirty="0" smtClean="0">
                <a:solidFill>
                  <a:schemeClr val="bg1">
                    <a:lumMod val="50000"/>
                  </a:schemeClr>
                </a:solidFill>
              </a:rPr>
              <a:t>in $ per </a:t>
            </a:r>
            <a:r>
              <a:rPr lang="en-US" dirty="0" err="1" smtClean="0">
                <a:solidFill>
                  <a:schemeClr val="bg1">
                    <a:lumMod val="50000"/>
                  </a:schemeClr>
                </a:solidFill>
              </a:rPr>
              <a:t>mmBTU</a:t>
            </a:r>
            <a:endParaRPr lang="en-GB" dirty="0">
              <a:solidFill>
                <a:schemeClr val="bg1">
                  <a:lumMod val="50000"/>
                </a:schemeClr>
              </a:solidFill>
            </a:endParaRPr>
          </a:p>
        </p:txBody>
      </p:sp>
    </p:spTree>
    <p:extLst>
      <p:ext uri="{BB962C8B-B14F-4D97-AF65-F5344CB8AC3E}">
        <p14:creationId xmlns:p14="http://schemas.microsoft.com/office/powerpoint/2010/main" val="1118687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Line Callout 2 (Accent Bar) 4">
            <a:extLst>
              <a:ext uri="{FF2B5EF4-FFF2-40B4-BE49-F238E27FC236}">
                <a16:creationId xmlns:a16="http://schemas.microsoft.com/office/drawing/2014/main" id="{218B7C8E-0342-4CB2-8F37-63ECAB33323C}"/>
              </a:ext>
            </a:extLst>
          </p:cNvPr>
          <p:cNvSpPr/>
          <p:nvPr/>
        </p:nvSpPr>
        <p:spPr bwMode="gray">
          <a:xfrm flipH="1">
            <a:off x="8061000" y="1067492"/>
            <a:ext cx="2109793" cy="2498246"/>
          </a:xfrm>
          <a:prstGeom prst="accentCallout2">
            <a:avLst>
              <a:gd name="adj1" fmla="val 33686"/>
              <a:gd name="adj2" fmla="val 104222"/>
              <a:gd name="adj3" fmla="val 33152"/>
              <a:gd name="adj4" fmla="val 234886"/>
              <a:gd name="adj5" fmla="val 45042"/>
              <a:gd name="adj6" fmla="val 251316"/>
            </a:avLst>
          </a:prstGeom>
          <a:solidFill>
            <a:schemeClr val="bg1"/>
          </a:solidFill>
          <a:ln w="19050">
            <a:solidFill>
              <a:schemeClr val="tx1">
                <a:lumMod val="95000"/>
                <a:lumOff val="5000"/>
              </a:schemeClr>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endParaRPr lang="en-US" sz="1050" dirty="0">
              <a:solidFill>
                <a:schemeClr val="tx1"/>
              </a:solidFill>
              <a:latin typeface="Segoe UI Light" panose="020B0502040204020203" pitchFamily="34" charset="0"/>
              <a:cs typeface="Segoe UI Light" panose="020B0502040204020203" pitchFamily="34" charset="0"/>
            </a:endParaRPr>
          </a:p>
        </p:txBody>
      </p:sp>
      <p:sp>
        <p:nvSpPr>
          <p:cNvPr id="2" name="Foliennummernplatzhalter 1"/>
          <p:cNvSpPr>
            <a:spLocks noGrp="1"/>
          </p:cNvSpPr>
          <p:nvPr>
            <p:ph type="sldNum" sz="quarter" idx="11"/>
          </p:nvPr>
        </p:nvSpPr>
        <p:spPr/>
        <p:txBody>
          <a:bodyPr/>
          <a:lstStyle/>
          <a:p>
            <a:fld id="{838B0777-827F-8D42-90B1-61394C340E65}" type="slidenum">
              <a:rPr lang="en-US" smtClean="0"/>
              <a:pPr/>
              <a:t>13</a:t>
            </a:fld>
            <a:endParaRPr lang="en-US" dirty="0"/>
          </a:p>
        </p:txBody>
      </p:sp>
      <p:sp>
        <p:nvSpPr>
          <p:cNvPr id="4" name="Titel 3"/>
          <p:cNvSpPr>
            <a:spLocks noGrp="1"/>
          </p:cNvSpPr>
          <p:nvPr>
            <p:ph type="title"/>
          </p:nvPr>
        </p:nvSpPr>
        <p:spPr/>
        <p:txBody>
          <a:bodyPr/>
          <a:lstStyle/>
          <a:p>
            <a:r>
              <a:rPr lang="en-US" dirty="0" smtClean="0"/>
              <a:t>Europe’s </a:t>
            </a:r>
            <a:r>
              <a:rPr lang="en-US" dirty="0" smtClean="0"/>
              <a:t>LNG </a:t>
            </a:r>
            <a:r>
              <a:rPr lang="en-US" dirty="0" smtClean="0"/>
              <a:t>prices until 2040</a:t>
            </a:r>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3520730902"/>
              </p:ext>
            </p:extLst>
          </p:nvPr>
        </p:nvGraphicFramePr>
        <p:xfrm>
          <a:off x="756590" y="2316616"/>
          <a:ext cx="6190395" cy="3316236"/>
        </p:xfrm>
        <a:graphic>
          <a:graphicData uri="http://schemas.openxmlformats.org/drawingml/2006/table">
            <a:tbl>
              <a:tblPr firstRow="1" lastRow="1" bandRow="1">
                <a:tableStyleId>{5C22544A-7EE6-4342-B048-85BDC9FD1C3A}</a:tableStyleId>
              </a:tblPr>
              <a:tblGrid>
                <a:gridCol w="3586221">
                  <a:extLst>
                    <a:ext uri="{9D8B030D-6E8A-4147-A177-3AD203B41FA5}">
                      <a16:colId xmlns:a16="http://schemas.microsoft.com/office/drawing/2014/main" val="2921874020"/>
                    </a:ext>
                  </a:extLst>
                </a:gridCol>
                <a:gridCol w="868058">
                  <a:extLst>
                    <a:ext uri="{9D8B030D-6E8A-4147-A177-3AD203B41FA5}">
                      <a16:colId xmlns:a16="http://schemas.microsoft.com/office/drawing/2014/main" val="3901217164"/>
                    </a:ext>
                  </a:extLst>
                </a:gridCol>
                <a:gridCol w="868058">
                  <a:extLst>
                    <a:ext uri="{9D8B030D-6E8A-4147-A177-3AD203B41FA5}">
                      <a16:colId xmlns:a16="http://schemas.microsoft.com/office/drawing/2014/main" val="2215986841"/>
                    </a:ext>
                  </a:extLst>
                </a:gridCol>
                <a:gridCol w="868058">
                  <a:extLst>
                    <a:ext uri="{9D8B030D-6E8A-4147-A177-3AD203B41FA5}">
                      <a16:colId xmlns:a16="http://schemas.microsoft.com/office/drawing/2014/main" val="2121073242"/>
                    </a:ext>
                  </a:extLst>
                </a:gridCol>
              </a:tblGrid>
              <a:tr h="473748">
                <a:tc>
                  <a:txBody>
                    <a:bodyPr/>
                    <a:lstStyle/>
                    <a:p>
                      <a:r>
                        <a:rPr lang="en-US" dirty="0" smtClean="0">
                          <a:latin typeface="Segoe UI Light" panose="020B0502040204020203" pitchFamily="34" charset="0"/>
                          <a:cs typeface="Segoe UI Light" panose="020B0502040204020203" pitchFamily="34" charset="0"/>
                        </a:rPr>
                        <a:t>Country / in $ per </a:t>
                      </a:r>
                      <a:r>
                        <a:rPr lang="en-US" dirty="0" err="1" smtClean="0">
                          <a:latin typeface="Segoe UI Light" panose="020B0502040204020203" pitchFamily="34" charset="0"/>
                          <a:cs typeface="Segoe UI Light" panose="020B0502040204020203" pitchFamily="34" charset="0"/>
                        </a:rPr>
                        <a:t>mmBTU</a:t>
                      </a:r>
                      <a:endParaRPr lang="en-US" dirty="0">
                        <a:latin typeface="Segoe UI Light" panose="020B0502040204020203" pitchFamily="34" charset="0"/>
                        <a:cs typeface="Segoe UI Light" panose="020B0502040204020203" pitchFamily="34" charset="0"/>
                      </a:endParaRPr>
                    </a:p>
                  </a:txBody>
                  <a:tcPr>
                    <a:solidFill>
                      <a:srgbClr val="86A3B8"/>
                    </a:solidFill>
                  </a:tcPr>
                </a:tc>
                <a:tc>
                  <a:txBody>
                    <a:bodyPr/>
                    <a:lstStyle/>
                    <a:p>
                      <a:pPr algn="r"/>
                      <a:r>
                        <a:rPr lang="en-US" dirty="0" smtClean="0">
                          <a:latin typeface="Segoe UI Light" panose="020B0502040204020203" pitchFamily="34" charset="0"/>
                          <a:cs typeface="Segoe UI Light" panose="020B0502040204020203" pitchFamily="34" charset="0"/>
                        </a:rPr>
                        <a:t>2019</a:t>
                      </a:r>
                      <a:endParaRPr lang="en-US" dirty="0">
                        <a:latin typeface="Segoe UI Light" panose="020B0502040204020203" pitchFamily="34" charset="0"/>
                        <a:cs typeface="Segoe UI Light" panose="020B0502040204020203" pitchFamily="34" charset="0"/>
                      </a:endParaRPr>
                    </a:p>
                  </a:txBody>
                  <a:tcPr>
                    <a:solidFill>
                      <a:srgbClr val="86A3B8"/>
                    </a:solidFill>
                  </a:tcPr>
                </a:tc>
                <a:tc>
                  <a:txBody>
                    <a:bodyPr/>
                    <a:lstStyle/>
                    <a:p>
                      <a:pPr algn="r"/>
                      <a:r>
                        <a:rPr lang="en-US" dirty="0" smtClean="0">
                          <a:latin typeface="Segoe UI Light" panose="020B0502040204020203" pitchFamily="34" charset="0"/>
                          <a:cs typeface="Segoe UI Light" panose="020B0502040204020203" pitchFamily="34" charset="0"/>
                        </a:rPr>
                        <a:t>2030</a:t>
                      </a:r>
                      <a:endParaRPr lang="en-US" dirty="0">
                        <a:latin typeface="Segoe UI Light" panose="020B0502040204020203" pitchFamily="34" charset="0"/>
                        <a:cs typeface="Segoe UI Light" panose="020B0502040204020203" pitchFamily="34" charset="0"/>
                      </a:endParaRPr>
                    </a:p>
                  </a:txBody>
                  <a:tcPr>
                    <a:solidFill>
                      <a:srgbClr val="86A3B8"/>
                    </a:solidFill>
                  </a:tcPr>
                </a:tc>
                <a:tc>
                  <a:txBody>
                    <a:bodyPr/>
                    <a:lstStyle/>
                    <a:p>
                      <a:pPr algn="r"/>
                      <a:r>
                        <a:rPr lang="en-US" dirty="0" smtClean="0">
                          <a:latin typeface="Segoe UI Light" panose="020B0502040204020203" pitchFamily="34" charset="0"/>
                          <a:cs typeface="Segoe UI Light" panose="020B0502040204020203" pitchFamily="34" charset="0"/>
                        </a:rPr>
                        <a:t>2040</a:t>
                      </a:r>
                      <a:endParaRPr lang="en-US" dirty="0">
                        <a:latin typeface="Segoe UI Light" panose="020B0502040204020203" pitchFamily="34" charset="0"/>
                        <a:cs typeface="Segoe UI Light" panose="020B0502040204020203" pitchFamily="34" charset="0"/>
                      </a:endParaRPr>
                    </a:p>
                  </a:txBody>
                  <a:tcPr>
                    <a:solidFill>
                      <a:srgbClr val="86A3B8"/>
                    </a:solidFill>
                  </a:tcPr>
                </a:tc>
                <a:extLst>
                  <a:ext uri="{0D108BD9-81ED-4DB2-BD59-A6C34878D82A}">
                    <a16:rowId xmlns:a16="http://schemas.microsoft.com/office/drawing/2014/main" val="3530602819"/>
                  </a:ext>
                </a:extLst>
              </a:tr>
              <a:tr h="473748">
                <a:tc>
                  <a:txBody>
                    <a:bodyPr/>
                    <a:lstStyle/>
                    <a:p>
                      <a:r>
                        <a:rPr lang="en-US" dirty="0" smtClean="0">
                          <a:latin typeface="Segoe UI Light" panose="020B0502040204020203" pitchFamily="34" charset="0"/>
                          <a:cs typeface="Segoe UI Light" panose="020B0502040204020203" pitchFamily="34" charset="0"/>
                        </a:rPr>
                        <a:t>Belgium</a:t>
                      </a: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7,9</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10,0</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12,2</a:t>
                      </a:r>
                      <a:endParaRPr lang="en-US" dirty="0">
                        <a:latin typeface="Segoe UI Light" panose="020B0502040204020203" pitchFamily="34" charset="0"/>
                        <a:cs typeface="Segoe UI Light" panose="020B0502040204020203" pitchFamily="34" charset="0"/>
                      </a:endParaRPr>
                    </a:p>
                  </a:txBody>
                  <a:tcPr>
                    <a:solidFill>
                      <a:srgbClr val="FFFFFF"/>
                    </a:solidFill>
                  </a:tcPr>
                </a:tc>
                <a:extLst>
                  <a:ext uri="{0D108BD9-81ED-4DB2-BD59-A6C34878D82A}">
                    <a16:rowId xmlns:a16="http://schemas.microsoft.com/office/drawing/2014/main" val="2416770383"/>
                  </a:ext>
                </a:extLst>
              </a:tr>
              <a:tr h="473748">
                <a:tc>
                  <a:txBody>
                    <a:bodyPr/>
                    <a:lstStyle/>
                    <a:p>
                      <a:r>
                        <a:rPr lang="en-US" dirty="0" smtClean="0">
                          <a:latin typeface="Segoe UI Light" panose="020B0502040204020203" pitchFamily="34" charset="0"/>
                          <a:cs typeface="Segoe UI Light" panose="020B0502040204020203" pitchFamily="34" charset="0"/>
                        </a:rPr>
                        <a:t>Germany (and </a:t>
                      </a:r>
                      <a:r>
                        <a:rPr lang="en-US" baseline="0" dirty="0" smtClean="0">
                          <a:latin typeface="Segoe UI Light" panose="020B0502040204020203" pitchFamily="34" charset="0"/>
                          <a:cs typeface="Segoe UI Light" panose="020B0502040204020203" pitchFamily="34" charset="0"/>
                        </a:rPr>
                        <a:t>o</a:t>
                      </a:r>
                      <a:r>
                        <a:rPr lang="en-US" dirty="0" smtClean="0">
                          <a:latin typeface="Segoe UI Light" panose="020B0502040204020203" pitchFamily="34" charset="0"/>
                          <a:cs typeface="Segoe UI Light" panose="020B0502040204020203" pitchFamily="34" charset="0"/>
                        </a:rPr>
                        <a:t>ther Europe)</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7,9</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10,0</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12,2</a:t>
                      </a:r>
                      <a:endParaRPr lang="en-US" dirty="0">
                        <a:latin typeface="Segoe UI Light" panose="020B0502040204020203" pitchFamily="34" charset="0"/>
                        <a:cs typeface="Segoe UI Light" panose="020B0502040204020203" pitchFamily="34" charset="0"/>
                      </a:endParaRPr>
                    </a:p>
                  </a:txBody>
                  <a:tcPr>
                    <a:solidFill>
                      <a:srgbClr val="FFFFFF"/>
                    </a:solidFill>
                  </a:tcPr>
                </a:tc>
                <a:extLst>
                  <a:ext uri="{0D108BD9-81ED-4DB2-BD59-A6C34878D82A}">
                    <a16:rowId xmlns:a16="http://schemas.microsoft.com/office/drawing/2014/main" val="2554979920"/>
                  </a:ext>
                </a:extLst>
              </a:tr>
              <a:tr h="473748">
                <a:tc>
                  <a:txBody>
                    <a:bodyPr/>
                    <a:lstStyle/>
                    <a:p>
                      <a:r>
                        <a:rPr lang="en-US" dirty="0" smtClean="0">
                          <a:latin typeface="Segoe UI Light" panose="020B0502040204020203" pitchFamily="34" charset="0"/>
                          <a:cs typeface="Segoe UI Light" panose="020B0502040204020203" pitchFamily="34" charset="0"/>
                        </a:rPr>
                        <a:t>France</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7,9</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10,0</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12,1</a:t>
                      </a:r>
                      <a:endParaRPr lang="en-US" dirty="0">
                        <a:latin typeface="Segoe UI Light" panose="020B0502040204020203" pitchFamily="34" charset="0"/>
                        <a:cs typeface="Segoe UI Light" panose="020B0502040204020203" pitchFamily="34" charset="0"/>
                      </a:endParaRPr>
                    </a:p>
                  </a:txBody>
                  <a:tcPr>
                    <a:solidFill>
                      <a:srgbClr val="FFFFFF"/>
                    </a:solidFill>
                  </a:tcPr>
                </a:tc>
                <a:extLst>
                  <a:ext uri="{0D108BD9-81ED-4DB2-BD59-A6C34878D82A}">
                    <a16:rowId xmlns:a16="http://schemas.microsoft.com/office/drawing/2014/main" val="2606769965"/>
                  </a:ext>
                </a:extLst>
              </a:tr>
              <a:tr h="473748">
                <a:tc>
                  <a:txBody>
                    <a:bodyPr/>
                    <a:lstStyle/>
                    <a:p>
                      <a:r>
                        <a:rPr lang="en-US" dirty="0" smtClean="0">
                          <a:latin typeface="Segoe UI Light" panose="020B0502040204020203" pitchFamily="34" charset="0"/>
                          <a:cs typeface="Segoe UI Light" panose="020B0502040204020203" pitchFamily="34" charset="0"/>
                        </a:rPr>
                        <a:t>Italy</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8,0</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10,0</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12,2</a:t>
                      </a:r>
                      <a:endParaRPr lang="en-US" dirty="0">
                        <a:latin typeface="Segoe UI Light" panose="020B0502040204020203" pitchFamily="34" charset="0"/>
                        <a:cs typeface="Segoe UI Light" panose="020B0502040204020203" pitchFamily="34" charset="0"/>
                      </a:endParaRPr>
                    </a:p>
                  </a:txBody>
                  <a:tcPr>
                    <a:solidFill>
                      <a:srgbClr val="FFFFFF"/>
                    </a:solidFill>
                  </a:tcPr>
                </a:tc>
                <a:extLst>
                  <a:ext uri="{0D108BD9-81ED-4DB2-BD59-A6C34878D82A}">
                    <a16:rowId xmlns:a16="http://schemas.microsoft.com/office/drawing/2014/main" val="1231514386"/>
                  </a:ext>
                </a:extLst>
              </a:tr>
              <a:tr h="473748">
                <a:tc>
                  <a:txBody>
                    <a:bodyPr/>
                    <a:lstStyle/>
                    <a:p>
                      <a:r>
                        <a:rPr lang="en-US" dirty="0" smtClean="0">
                          <a:latin typeface="Segoe UI Light" panose="020B0502040204020203" pitchFamily="34" charset="0"/>
                          <a:cs typeface="Segoe UI Light" panose="020B0502040204020203" pitchFamily="34" charset="0"/>
                        </a:rPr>
                        <a:t>Spain</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7,8</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9,9</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12,0</a:t>
                      </a:r>
                      <a:endParaRPr lang="en-US" dirty="0">
                        <a:latin typeface="Segoe UI Light" panose="020B0502040204020203" pitchFamily="34" charset="0"/>
                        <a:cs typeface="Segoe UI Light" panose="020B0502040204020203" pitchFamily="34" charset="0"/>
                      </a:endParaRPr>
                    </a:p>
                  </a:txBody>
                  <a:tcPr>
                    <a:solidFill>
                      <a:srgbClr val="FFFFFF"/>
                    </a:solidFill>
                  </a:tcPr>
                </a:tc>
                <a:extLst>
                  <a:ext uri="{0D108BD9-81ED-4DB2-BD59-A6C34878D82A}">
                    <a16:rowId xmlns:a16="http://schemas.microsoft.com/office/drawing/2014/main" val="489090368"/>
                  </a:ext>
                </a:extLst>
              </a:tr>
              <a:tr h="473748">
                <a:tc>
                  <a:txBody>
                    <a:bodyPr/>
                    <a:lstStyle/>
                    <a:p>
                      <a:r>
                        <a:rPr lang="en-US" b="0" dirty="0" smtClean="0">
                          <a:latin typeface="Segoe UI Light" panose="020B0502040204020203" pitchFamily="34" charset="0"/>
                          <a:cs typeface="Segoe UI Light" panose="020B0502040204020203" pitchFamily="34" charset="0"/>
                        </a:rPr>
                        <a:t>Average</a:t>
                      </a:r>
                      <a:endParaRPr lang="en-US" b="0" dirty="0">
                        <a:latin typeface="Segoe UI Light" panose="020B0502040204020203" pitchFamily="34" charset="0"/>
                        <a:cs typeface="Segoe UI Light" panose="020B0502040204020203" pitchFamily="34" charset="0"/>
                      </a:endParaRPr>
                    </a:p>
                  </a:txBody>
                  <a:tcPr>
                    <a:solidFill>
                      <a:srgbClr val="86A3B8"/>
                    </a:solidFill>
                  </a:tcPr>
                </a:tc>
                <a:tc>
                  <a:txBody>
                    <a:bodyPr/>
                    <a:lstStyle/>
                    <a:p>
                      <a:pPr algn="r"/>
                      <a:r>
                        <a:rPr lang="en-US" dirty="0" smtClean="0">
                          <a:latin typeface="Segoe UI Light" panose="020B0502040204020203" pitchFamily="34" charset="0"/>
                          <a:cs typeface="Segoe UI Light" panose="020B0502040204020203" pitchFamily="34" charset="0"/>
                        </a:rPr>
                        <a:t>7,9</a:t>
                      </a:r>
                      <a:endParaRPr lang="en-US" dirty="0">
                        <a:latin typeface="Segoe UI Light" panose="020B0502040204020203" pitchFamily="34" charset="0"/>
                        <a:cs typeface="Segoe UI Light" panose="020B0502040204020203" pitchFamily="34" charset="0"/>
                      </a:endParaRPr>
                    </a:p>
                  </a:txBody>
                  <a:tcPr>
                    <a:solidFill>
                      <a:srgbClr val="86A3B8"/>
                    </a:solidFill>
                  </a:tcPr>
                </a:tc>
                <a:tc>
                  <a:txBody>
                    <a:bodyPr/>
                    <a:lstStyle/>
                    <a:p>
                      <a:pPr algn="r"/>
                      <a:r>
                        <a:rPr lang="en-US" dirty="0" smtClean="0">
                          <a:latin typeface="Segoe UI Light" panose="020B0502040204020203" pitchFamily="34" charset="0"/>
                          <a:cs typeface="Segoe UI Light" panose="020B0502040204020203" pitchFamily="34" charset="0"/>
                        </a:rPr>
                        <a:t>10,0</a:t>
                      </a:r>
                      <a:endParaRPr lang="en-US" dirty="0">
                        <a:latin typeface="Segoe UI Light" panose="020B0502040204020203" pitchFamily="34" charset="0"/>
                        <a:cs typeface="Segoe UI Light" panose="020B0502040204020203" pitchFamily="34" charset="0"/>
                      </a:endParaRPr>
                    </a:p>
                  </a:txBody>
                  <a:tcPr>
                    <a:solidFill>
                      <a:srgbClr val="86A3B8"/>
                    </a:solidFill>
                  </a:tcPr>
                </a:tc>
                <a:tc>
                  <a:txBody>
                    <a:bodyPr/>
                    <a:lstStyle/>
                    <a:p>
                      <a:pPr algn="r"/>
                      <a:r>
                        <a:rPr lang="en-US" dirty="0" smtClean="0">
                          <a:latin typeface="Segoe UI Light" panose="020B0502040204020203" pitchFamily="34" charset="0"/>
                          <a:cs typeface="Segoe UI Light" panose="020B0502040204020203" pitchFamily="34" charset="0"/>
                        </a:rPr>
                        <a:t>12,2</a:t>
                      </a:r>
                      <a:endParaRPr lang="en-US" dirty="0">
                        <a:latin typeface="Segoe UI Light" panose="020B0502040204020203" pitchFamily="34" charset="0"/>
                        <a:cs typeface="Segoe UI Light" panose="020B0502040204020203" pitchFamily="34" charset="0"/>
                      </a:endParaRPr>
                    </a:p>
                  </a:txBody>
                  <a:tcPr>
                    <a:solidFill>
                      <a:srgbClr val="86A3B8"/>
                    </a:solidFill>
                  </a:tcPr>
                </a:tc>
                <a:extLst>
                  <a:ext uri="{0D108BD9-81ED-4DB2-BD59-A6C34878D82A}">
                    <a16:rowId xmlns:a16="http://schemas.microsoft.com/office/drawing/2014/main" val="487439084"/>
                  </a:ext>
                </a:extLst>
              </a:tr>
            </a:tbl>
          </a:graphicData>
        </a:graphic>
      </p:graphicFrame>
      <p:pic>
        <p:nvPicPr>
          <p:cNvPr id="9" name="Grafik 8"/>
          <p:cNvPicPr>
            <a:picLocks noChangeAspect="1"/>
          </p:cNvPicPr>
          <p:nvPr/>
        </p:nvPicPr>
        <p:blipFill>
          <a:blip r:embed="rId3"/>
          <a:stretch>
            <a:fillRect/>
          </a:stretch>
        </p:blipFill>
        <p:spPr>
          <a:xfrm>
            <a:off x="8061000" y="1171035"/>
            <a:ext cx="3659311" cy="2291161"/>
          </a:xfrm>
          <a:prstGeom prst="rect">
            <a:avLst/>
          </a:prstGeom>
        </p:spPr>
      </p:pic>
      <p:sp>
        <p:nvSpPr>
          <p:cNvPr id="21" name="Fußzeilenplatzhalter 8"/>
          <p:cNvSpPr txBox="1">
            <a:spLocks/>
          </p:cNvSpPr>
          <p:nvPr/>
        </p:nvSpPr>
        <p:spPr>
          <a:xfrm>
            <a:off x="4647827" y="1643765"/>
            <a:ext cx="3413173" cy="246221"/>
          </a:xfrm>
          <a:prstGeom prst="rect">
            <a:avLst/>
          </a:prstGeom>
        </p:spPr>
        <p:txBody>
          <a:bodyPr vert="horz" lIns="91440" tIns="45720" rIns="91440" bIns="45720" rtlCol="0" anchor="b" anchorCtr="0">
            <a:noAutofit/>
          </a:bodyPr>
          <a:lstStyle>
            <a:defPPr>
              <a:defRPr lang="en-US"/>
            </a:defPPr>
            <a:lvl1pPr marL="0" algn="r" defTabSz="914400" rtl="0" eaLnBrk="1" latinLnBrk="0" hangingPunct="1">
              <a:defRPr sz="1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solidFill>
                  <a:schemeClr val="bg1">
                    <a:lumMod val="50000"/>
                  </a:schemeClr>
                </a:solidFill>
              </a:rPr>
              <a:t>8,38 and 5.97 $ per </a:t>
            </a:r>
            <a:r>
              <a:rPr lang="en-US" dirty="0" err="1" smtClean="0">
                <a:solidFill>
                  <a:schemeClr val="bg1">
                    <a:lumMod val="50000"/>
                  </a:schemeClr>
                </a:solidFill>
              </a:rPr>
              <a:t>mmBTU</a:t>
            </a:r>
            <a:r>
              <a:rPr lang="en-US" dirty="0" smtClean="0">
                <a:solidFill>
                  <a:schemeClr val="bg1">
                    <a:lumMod val="50000"/>
                  </a:schemeClr>
                </a:solidFill>
              </a:rPr>
              <a:t> </a:t>
            </a:r>
            <a:r>
              <a:rPr lang="en-US" dirty="0" smtClean="0">
                <a:solidFill>
                  <a:schemeClr val="bg1">
                    <a:lumMod val="50000"/>
                  </a:schemeClr>
                </a:solidFill>
              </a:rPr>
              <a:t>in Q4 2018 and Q1 2019</a:t>
            </a:r>
            <a:endParaRPr lang="en-GB" dirty="0">
              <a:solidFill>
                <a:schemeClr val="bg1">
                  <a:lumMod val="50000"/>
                </a:schemeClr>
              </a:solidFill>
            </a:endParaRPr>
          </a:p>
        </p:txBody>
      </p:sp>
      <p:sp>
        <p:nvSpPr>
          <p:cNvPr id="22" name="Fußzeilenplatzhalter 8"/>
          <p:cNvSpPr txBox="1">
            <a:spLocks/>
          </p:cNvSpPr>
          <p:nvPr/>
        </p:nvSpPr>
        <p:spPr>
          <a:xfrm>
            <a:off x="8521214" y="3669281"/>
            <a:ext cx="2935626" cy="246221"/>
          </a:xfrm>
          <a:prstGeom prst="rect">
            <a:avLst/>
          </a:prstGeom>
        </p:spPr>
        <p:txBody>
          <a:bodyPr vert="horz" lIns="91440" tIns="45720" rIns="91440" bIns="45720" rtlCol="0" anchor="b" anchorCtr="0">
            <a:noAutofit/>
          </a:bodyPr>
          <a:lstStyle>
            <a:defPPr>
              <a:defRPr lang="en-US"/>
            </a:defPPr>
            <a:lvl1pPr marL="0" algn="r" defTabSz="914400" rtl="0" eaLnBrk="1" latinLnBrk="0" hangingPunct="1">
              <a:defRPr sz="1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solidFill>
                  <a:schemeClr val="bg1">
                    <a:lumMod val="50000"/>
                  </a:schemeClr>
                </a:solidFill>
              </a:rPr>
              <a:t>Fig: </a:t>
            </a:r>
            <a:r>
              <a:rPr lang="en-US" dirty="0" smtClean="0">
                <a:solidFill>
                  <a:schemeClr val="bg1">
                    <a:lumMod val="50000"/>
                  </a:schemeClr>
                </a:solidFill>
              </a:rPr>
              <a:t>Quarterly prices of LNG from 2012 to 2019.</a:t>
            </a:r>
            <a:br>
              <a:rPr lang="en-US" dirty="0" smtClean="0">
                <a:solidFill>
                  <a:schemeClr val="bg1">
                    <a:lumMod val="50000"/>
                  </a:schemeClr>
                </a:solidFill>
              </a:rPr>
            </a:br>
            <a:r>
              <a:rPr lang="en-US" sz="800" dirty="0" smtClean="0">
                <a:solidFill>
                  <a:schemeClr val="bg1">
                    <a:lumMod val="50000"/>
                  </a:schemeClr>
                </a:solidFill>
              </a:rPr>
              <a:t>Source: Statista</a:t>
            </a:r>
            <a:endParaRPr lang="en-GB" sz="800" dirty="0">
              <a:solidFill>
                <a:schemeClr val="bg1">
                  <a:lumMod val="50000"/>
                </a:schemeClr>
              </a:solidFill>
            </a:endParaRPr>
          </a:p>
        </p:txBody>
      </p:sp>
      <p:sp>
        <p:nvSpPr>
          <p:cNvPr id="23" name="TextBox 4">
            <a:extLst>
              <a:ext uri="{FF2B5EF4-FFF2-40B4-BE49-F238E27FC236}">
                <a16:creationId xmlns:a16="http://schemas.microsoft.com/office/drawing/2014/main" id="{5CEB32EF-ED71-4BE6-A144-799910B73E69}"/>
              </a:ext>
            </a:extLst>
          </p:cNvPr>
          <p:cNvSpPr txBox="1"/>
          <p:nvPr/>
        </p:nvSpPr>
        <p:spPr>
          <a:xfrm>
            <a:off x="8366879" y="5134218"/>
            <a:ext cx="3244296" cy="714697"/>
          </a:xfrm>
          <a:prstGeom prst="wedgeRectCallout">
            <a:avLst>
              <a:gd name="adj1" fmla="val -90156"/>
              <a:gd name="adj2" fmla="val -11810"/>
            </a:avLst>
          </a:prstGeom>
          <a:solidFill>
            <a:sysClr val="window" lastClr="FFFFFF"/>
          </a:solidFill>
          <a:ln w="6350" cap="flat" cmpd="sng" algn="ctr">
            <a:solidFill>
              <a:schemeClr val="bg1">
                <a:lumMod val="50000"/>
              </a:schemeClr>
            </a:solidFill>
            <a:prstDash val="solid"/>
            <a:miter lim="800000"/>
          </a:ln>
          <a:effectLst/>
        </p:spPr>
        <p:txBody>
          <a:bodyPr lIns="36000" tIns="36000" rIns="36000" bIns="36000" rtlCol="0" anchor="ctr"/>
          <a:lstStyle>
            <a:defPPr>
              <a:defRPr lang="en-US"/>
            </a:defPPr>
            <a:lvl1pPr indent="-457200" algn="ctr">
              <a:spcAft>
                <a:spcPts val="200"/>
              </a:spcAft>
              <a:buSzPct val="100000"/>
              <a:defRPr sz="1200">
                <a:solidFill>
                  <a:schemeClr val="tx1">
                    <a:lumMod val="100000"/>
                  </a:schemeClr>
                </a:solidFill>
                <a:latin typeface="Arial" panose="020B0604020202020204" pitchFamily="34" charset="0"/>
              </a:defRPr>
            </a:lvl1pPr>
            <a:lvl2pPr marL="180000" lvl="1" indent="-180000" algn="ctr">
              <a:spcAft>
                <a:spcPts val="200"/>
              </a:spcAft>
              <a:buClr>
                <a:schemeClr val="bg2">
                  <a:lumMod val="100000"/>
                </a:schemeClr>
              </a:buClr>
              <a:buSzPct val="100000"/>
              <a:buFont typeface="Wingdings 2" panose="05020102010507070707" pitchFamily="18" charset="2"/>
              <a:buChar char=""/>
              <a:defRPr sz="1200">
                <a:solidFill>
                  <a:schemeClr val="tx1">
                    <a:lumMod val="100000"/>
                  </a:schemeClr>
                </a:solidFill>
                <a:latin typeface="Arial" panose="020B0604020202020204" pitchFamily="34" charset="0"/>
              </a:defRPr>
            </a:lvl2pPr>
            <a:lvl3pPr marL="360363" lvl="2" indent="-180000" algn="ctr">
              <a:spcAft>
                <a:spcPts val="200"/>
              </a:spcAft>
              <a:buClr>
                <a:schemeClr val="bg2">
                  <a:lumMod val="100000"/>
                </a:schemeClr>
              </a:buClr>
              <a:buSzPct val="100000"/>
              <a:buFont typeface="Wingdings" panose="05000000000000000000" pitchFamily="2" charset="2"/>
              <a:buChar char=""/>
              <a:defRPr sz="1200">
                <a:solidFill>
                  <a:schemeClr val="tx1">
                    <a:lumMod val="100000"/>
                  </a:schemeClr>
                </a:solidFill>
                <a:latin typeface="Arial" panose="020B0604020202020204" pitchFamily="34" charset="0"/>
              </a:defRPr>
            </a:lvl3pPr>
            <a:lvl4pPr marL="540000" lvl="3" indent="-180000" algn="ctr">
              <a:spcAft>
                <a:spcPts val="200"/>
              </a:spcAft>
              <a:buClr>
                <a:schemeClr val="bg2">
                  <a:lumMod val="100000"/>
                </a:schemeClr>
              </a:buClr>
              <a:buSzPct val="100000"/>
              <a:buFont typeface="Arial" panose="020B0604020202020204" pitchFamily="34" charset="0"/>
              <a:buChar char="–"/>
              <a:defRPr sz="1200">
                <a:solidFill>
                  <a:schemeClr val="tx1">
                    <a:lumMod val="100000"/>
                  </a:schemeClr>
                </a:solidFill>
                <a:latin typeface="Arial" panose="020B0604020202020204" pitchFamily="34" charset="0"/>
              </a:defRPr>
            </a:lvl4pPr>
            <a:lvl5pPr marL="720725" lvl="4" indent="-180000" algn="ctr">
              <a:spcAft>
                <a:spcPts val="200"/>
              </a:spcAft>
              <a:buClr>
                <a:schemeClr val="bg2">
                  <a:lumMod val="100000"/>
                </a:schemeClr>
              </a:buClr>
              <a:buSzPct val="100000"/>
              <a:buFont typeface="Arial" panose="020B0604020202020204" pitchFamily="34" charset="0"/>
              <a:buChar char="●"/>
              <a:defRPr sz="1200">
                <a:solidFill>
                  <a:schemeClr val="tx1">
                    <a:lumMod val="100000"/>
                  </a:schemeClr>
                </a:solidFill>
                <a:latin typeface="Arial" panose="020B0604020202020204" pitchFamily="34" charset="0"/>
              </a:defRPr>
            </a:lvl5pPr>
            <a:lvl6pPr marL="900000" lvl="5" indent="-180000"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6pPr>
            <a:lvl7pPr marL="900000" lvl="6" indent="-180975"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7pPr>
            <a:lvl8pPr marL="900000" lvl="7" indent="-180975"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8pPr>
            <a:lvl9pPr marL="900000" lvl="8" indent="-180975"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9pPr>
          </a:lstStyle>
          <a:p>
            <a:pPr marL="0" lvl="1" indent="0">
              <a:buClr>
                <a:srgbClr val="971B2F">
                  <a:lumMod val="100000"/>
                </a:srgbClr>
              </a:buClr>
              <a:buNone/>
            </a:pPr>
            <a:r>
              <a:rPr lang="en-US" sz="1600" kern="0" dirty="0" smtClean="0">
                <a:solidFill>
                  <a:srgbClr val="2D2926"/>
                </a:solidFill>
                <a:latin typeface="Segoe UI Light" panose="020B0502040204020203" pitchFamily="34" charset="0"/>
                <a:cs typeface="Segoe UI Light" panose="020B0502040204020203" pitchFamily="34" charset="0"/>
                <a:sym typeface=""/>
              </a:rPr>
              <a:t>Europe’s LNG import price in 2040: 41.6 EUR per MWh</a:t>
            </a:r>
            <a:endParaRPr lang="en-US" sz="1600" kern="0" dirty="0" smtClean="0">
              <a:solidFill>
                <a:srgbClr val="2D2926"/>
              </a:solidFill>
              <a:latin typeface="Segoe UI Light" panose="020B0502040204020203" pitchFamily="34" charset="0"/>
              <a:cs typeface="Segoe UI Light" panose="020B0502040204020203" pitchFamily="34" charset="0"/>
              <a:sym typeface=""/>
            </a:endParaRPr>
          </a:p>
        </p:txBody>
      </p:sp>
    </p:spTree>
    <p:extLst>
      <p:ext uri="{BB962C8B-B14F-4D97-AF65-F5344CB8AC3E}">
        <p14:creationId xmlns:p14="http://schemas.microsoft.com/office/powerpoint/2010/main" val="28912292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14</a:t>
            </a:fld>
            <a:endParaRPr lang="en-US" dirty="0"/>
          </a:p>
        </p:txBody>
      </p:sp>
      <p:sp>
        <p:nvSpPr>
          <p:cNvPr id="4" name="Titel 3"/>
          <p:cNvSpPr>
            <a:spLocks noGrp="1"/>
          </p:cNvSpPr>
          <p:nvPr>
            <p:ph type="title"/>
          </p:nvPr>
        </p:nvSpPr>
        <p:spPr/>
        <p:txBody>
          <a:bodyPr/>
          <a:lstStyle/>
          <a:p>
            <a:r>
              <a:rPr lang="en-US" dirty="0" smtClean="0"/>
              <a:t>Comparison of results with existing literature</a:t>
            </a:r>
            <a:endParaRPr lang="en-US" dirty="0"/>
          </a:p>
        </p:txBody>
      </p:sp>
      <p:sp>
        <p:nvSpPr>
          <p:cNvPr id="13" name="Fußzeilenplatzhalter 8"/>
          <p:cNvSpPr txBox="1">
            <a:spLocks/>
          </p:cNvSpPr>
          <p:nvPr/>
        </p:nvSpPr>
        <p:spPr>
          <a:xfrm>
            <a:off x="3989384" y="4127246"/>
            <a:ext cx="4763889" cy="246221"/>
          </a:xfrm>
          <a:prstGeom prst="rect">
            <a:avLst/>
          </a:prstGeom>
        </p:spPr>
        <p:txBody>
          <a:bodyPr vert="horz" lIns="91440" tIns="45720" rIns="91440" bIns="45720" rtlCol="0" anchor="b" anchorCtr="0">
            <a:noAutofit/>
          </a:bodyPr>
          <a:lstStyle>
            <a:defPPr>
              <a:defRPr lang="en-US"/>
            </a:defPPr>
            <a:lvl1pPr marL="0" algn="r" defTabSz="914400" rtl="0" eaLnBrk="1" latinLnBrk="0" hangingPunct="1">
              <a:defRPr sz="1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solidFill>
                  <a:schemeClr val="bg1">
                    <a:lumMod val="50000"/>
                  </a:schemeClr>
                </a:solidFill>
              </a:rPr>
              <a:t>Source: </a:t>
            </a:r>
            <a:r>
              <a:rPr lang="en-US" dirty="0" smtClean="0">
                <a:solidFill>
                  <a:schemeClr val="bg1">
                    <a:lumMod val="50000"/>
                  </a:schemeClr>
                </a:solidFill>
                <a:hlinkClick r:id="rId3"/>
              </a:rPr>
              <a:t>Commodity Markets Outlook – Urbanization and Commodity Demand</a:t>
            </a:r>
            <a:endParaRPr lang="en-GB" sz="800" dirty="0">
              <a:solidFill>
                <a:schemeClr val="bg1">
                  <a:lumMod val="50000"/>
                </a:schemeClr>
              </a:solidFill>
            </a:endParaRPr>
          </a:p>
        </p:txBody>
      </p:sp>
      <p:pic>
        <p:nvPicPr>
          <p:cNvPr id="8" name="Grafik 7"/>
          <p:cNvPicPr>
            <a:picLocks noChangeAspect="1"/>
          </p:cNvPicPr>
          <p:nvPr/>
        </p:nvPicPr>
        <p:blipFill rotWithShape="1">
          <a:blip r:embed="rId4"/>
          <a:srcRect t="3380"/>
          <a:stretch/>
        </p:blipFill>
        <p:spPr>
          <a:xfrm>
            <a:off x="1388856" y="2379410"/>
            <a:ext cx="9964944" cy="1611120"/>
          </a:xfrm>
          <a:prstGeom prst="rect">
            <a:avLst/>
          </a:prstGeom>
        </p:spPr>
      </p:pic>
      <p:sp>
        <p:nvSpPr>
          <p:cNvPr id="17" name="Line Callout 2 (Accent Bar) 4">
            <a:extLst>
              <a:ext uri="{FF2B5EF4-FFF2-40B4-BE49-F238E27FC236}">
                <a16:creationId xmlns:a16="http://schemas.microsoft.com/office/drawing/2014/main" id="{218B7C8E-0342-4CB2-8F37-63ECAB33323C}"/>
              </a:ext>
            </a:extLst>
          </p:cNvPr>
          <p:cNvSpPr/>
          <p:nvPr/>
        </p:nvSpPr>
        <p:spPr bwMode="gray">
          <a:xfrm flipH="1">
            <a:off x="3273971" y="4778644"/>
            <a:ext cx="2837521" cy="943961"/>
          </a:xfrm>
          <a:prstGeom prst="accentCallout2">
            <a:avLst>
              <a:gd name="adj1" fmla="val 36833"/>
              <a:gd name="adj2" fmla="val -5548"/>
              <a:gd name="adj3" fmla="val 34256"/>
              <a:gd name="adj4" fmla="val -143988"/>
              <a:gd name="adj5" fmla="val -133700"/>
              <a:gd name="adj6" fmla="val -169175"/>
            </a:avLst>
          </a:prstGeom>
          <a:solidFill>
            <a:schemeClr val="bg1">
              <a:lumMod val="95000"/>
            </a:schemeClr>
          </a:solidFill>
          <a:ln w="19050">
            <a:solidFill>
              <a:schemeClr val="tx1">
                <a:lumMod val="95000"/>
                <a:lumOff val="5000"/>
              </a:schemeClr>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r>
              <a:rPr lang="en-US" sz="1600" dirty="0">
                <a:solidFill>
                  <a:schemeClr val="tx1"/>
                </a:solidFill>
                <a:latin typeface="Segoe UI Light" panose="020B0502040204020203" pitchFamily="34" charset="0"/>
                <a:cs typeface="Segoe UI Light" panose="020B0502040204020203" pitchFamily="34" charset="0"/>
              </a:rPr>
              <a:t>Present results suggest higher LNG prices (</a:t>
            </a:r>
            <a:r>
              <a:rPr lang="en-US" sz="1600" b="1" dirty="0">
                <a:solidFill>
                  <a:schemeClr val="tx1"/>
                </a:solidFill>
                <a:latin typeface="Segoe UI Light" panose="020B0502040204020203" pitchFamily="34" charset="0"/>
                <a:cs typeface="Segoe UI Light" panose="020B0502040204020203" pitchFamily="34" charset="0"/>
              </a:rPr>
              <a:t>about </a:t>
            </a:r>
            <a:r>
              <a:rPr lang="en-US" sz="1600" b="1" dirty="0" smtClean="0">
                <a:solidFill>
                  <a:schemeClr val="tx1"/>
                </a:solidFill>
                <a:latin typeface="Segoe UI Light" panose="020B0502040204020203" pitchFamily="34" charset="0"/>
                <a:cs typeface="Segoe UI Light" panose="020B0502040204020203" pitchFamily="34" charset="0"/>
              </a:rPr>
              <a:t>double</a:t>
            </a:r>
            <a:r>
              <a:rPr lang="en-US" sz="1600" dirty="0" smtClean="0">
                <a:solidFill>
                  <a:schemeClr val="tx1"/>
                </a:solidFill>
                <a:latin typeface="Segoe UI Light" panose="020B0502040204020203" pitchFamily="34" charset="0"/>
                <a:cs typeface="Segoe UI Light" panose="020B0502040204020203" pitchFamily="34" charset="0"/>
              </a:rPr>
              <a:t>) </a:t>
            </a:r>
            <a:br>
              <a:rPr lang="en-US" sz="1600" dirty="0" smtClean="0">
                <a:solidFill>
                  <a:schemeClr val="tx1"/>
                </a:solidFill>
                <a:latin typeface="Segoe UI Light" panose="020B0502040204020203" pitchFamily="34" charset="0"/>
                <a:cs typeface="Segoe UI Light" panose="020B0502040204020203" pitchFamily="34" charset="0"/>
              </a:rPr>
            </a:br>
            <a:r>
              <a:rPr lang="en-US" sz="1600" dirty="0" smtClean="0">
                <a:solidFill>
                  <a:schemeClr val="tx1"/>
                </a:solidFill>
                <a:latin typeface="Segoe UI Light" panose="020B0502040204020203" pitchFamily="34" charset="0"/>
                <a:cs typeface="Segoe UI Light" panose="020B0502040204020203" pitchFamily="34" charset="0"/>
              </a:rPr>
              <a:t>than </a:t>
            </a:r>
            <a:r>
              <a:rPr lang="en-US" sz="1600" dirty="0">
                <a:solidFill>
                  <a:schemeClr val="tx1"/>
                </a:solidFill>
                <a:latin typeface="Segoe UI Light" panose="020B0502040204020203" pitchFamily="34" charset="0"/>
                <a:cs typeface="Segoe UI Light" panose="020B0502040204020203" pitchFamily="34" charset="0"/>
              </a:rPr>
              <a:t>in existing </a:t>
            </a:r>
            <a:r>
              <a:rPr lang="en-US" sz="1600" dirty="0" smtClean="0">
                <a:solidFill>
                  <a:schemeClr val="tx1"/>
                </a:solidFill>
                <a:latin typeface="Segoe UI Light" panose="020B0502040204020203" pitchFamily="34" charset="0"/>
                <a:cs typeface="Segoe UI Light" panose="020B0502040204020203" pitchFamily="34" charset="0"/>
              </a:rPr>
              <a:t>literature</a:t>
            </a:r>
            <a:endParaRPr lang="en-US" sz="1600" dirty="0">
              <a:solidFill>
                <a:schemeClr val="tx1"/>
              </a:solidFill>
              <a:latin typeface="Segoe UI Light" panose="020B0502040204020203" pitchFamily="34" charset="0"/>
              <a:cs typeface="Segoe UI Light" panose="020B0502040204020203" pitchFamily="34" charset="0"/>
            </a:endParaRPr>
          </a:p>
        </p:txBody>
      </p:sp>
      <p:sp>
        <p:nvSpPr>
          <p:cNvPr id="18" name="Fußzeilenplatzhalter 8"/>
          <p:cNvSpPr txBox="1">
            <a:spLocks/>
          </p:cNvSpPr>
          <p:nvPr/>
        </p:nvSpPr>
        <p:spPr>
          <a:xfrm>
            <a:off x="6686460" y="4843665"/>
            <a:ext cx="3413173" cy="246221"/>
          </a:xfrm>
          <a:prstGeom prst="rect">
            <a:avLst/>
          </a:prstGeom>
        </p:spPr>
        <p:txBody>
          <a:bodyPr vert="horz" lIns="91440" tIns="45720" rIns="91440" bIns="45720" rtlCol="0" anchor="b" anchorCtr="0">
            <a:noAutofit/>
          </a:bodyPr>
          <a:lstStyle>
            <a:defPPr>
              <a:defRPr lang="en-US"/>
            </a:defPPr>
            <a:lvl1pPr marL="0" algn="r" defTabSz="914400" rtl="0" eaLnBrk="1" latinLnBrk="0" hangingPunct="1">
              <a:defRPr sz="1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solidFill>
                  <a:schemeClr val="bg1">
                    <a:lumMod val="50000"/>
                  </a:schemeClr>
                </a:solidFill>
              </a:rPr>
              <a:t>12,2 $ per </a:t>
            </a:r>
            <a:r>
              <a:rPr lang="en-US" dirty="0" err="1" smtClean="0">
                <a:solidFill>
                  <a:schemeClr val="bg1">
                    <a:lumMod val="50000"/>
                  </a:schemeClr>
                </a:solidFill>
              </a:rPr>
              <a:t>mmBTU</a:t>
            </a:r>
            <a:r>
              <a:rPr lang="en-US" dirty="0" smtClean="0">
                <a:solidFill>
                  <a:schemeClr val="bg1">
                    <a:lumMod val="50000"/>
                  </a:schemeClr>
                </a:solidFill>
              </a:rPr>
              <a:t> in 2040</a:t>
            </a:r>
            <a:endParaRPr lang="en-GB" dirty="0">
              <a:solidFill>
                <a:schemeClr val="bg1">
                  <a:lumMod val="50000"/>
                </a:schemeClr>
              </a:solidFill>
            </a:endParaRPr>
          </a:p>
        </p:txBody>
      </p:sp>
    </p:spTree>
    <p:extLst>
      <p:ext uri="{BB962C8B-B14F-4D97-AF65-F5344CB8AC3E}">
        <p14:creationId xmlns:p14="http://schemas.microsoft.com/office/powerpoint/2010/main" val="15912324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15</a:t>
            </a:fld>
            <a:endParaRPr lang="en-US" dirty="0"/>
          </a:p>
        </p:txBody>
      </p:sp>
      <p:sp>
        <p:nvSpPr>
          <p:cNvPr id="3" name="Inhaltsplatzhalter 2"/>
          <p:cNvSpPr>
            <a:spLocks noGrp="1"/>
          </p:cNvSpPr>
          <p:nvPr>
            <p:ph sz="half" idx="1"/>
          </p:nvPr>
        </p:nvSpPr>
        <p:spPr>
          <a:xfrm>
            <a:off x="362712" y="1196340"/>
            <a:ext cx="10803128" cy="4916615"/>
          </a:xfrm>
        </p:spPr>
        <p:txBody>
          <a:bodyPr>
            <a:normAutofit/>
          </a:bodyPr>
          <a:lstStyle/>
          <a:p>
            <a:pPr marL="342900" indent="-342900">
              <a:buFont typeface="Wingdings" panose="05000000000000000000" pitchFamily="2" charset="2"/>
              <a:buChar char="§"/>
            </a:pPr>
            <a:r>
              <a:rPr lang="en-US" dirty="0">
                <a:sym typeface="Wingdings" panose="05000000000000000000" pitchFamily="2" charset="2"/>
              </a:rPr>
              <a:t>We found that the prioritized perspective of efficiency and local utilization </a:t>
            </a:r>
            <a:r>
              <a:rPr lang="en-US" dirty="0" smtClean="0">
                <a:sym typeface="Wingdings" panose="05000000000000000000" pitchFamily="2" charset="2"/>
              </a:rPr>
              <a:t>of renewable </a:t>
            </a:r>
            <a:r>
              <a:rPr lang="en-US" dirty="0">
                <a:sym typeface="Wingdings" panose="05000000000000000000" pitchFamily="2" charset="2"/>
              </a:rPr>
              <a:t>heat sources implies </a:t>
            </a:r>
            <a:r>
              <a:rPr lang="en-US" dirty="0" smtClean="0">
                <a:sym typeface="Wingdings" panose="05000000000000000000" pitchFamily="2" charset="2"/>
              </a:rPr>
              <a:t>substantial </a:t>
            </a:r>
            <a:r>
              <a:rPr lang="en-US" dirty="0">
                <a:sym typeface="Wingdings" panose="05000000000000000000" pitchFamily="2" charset="2"/>
              </a:rPr>
              <a:t>changes for the further </a:t>
            </a:r>
            <a:r>
              <a:rPr lang="en-US" dirty="0" smtClean="0">
                <a:sym typeface="Wingdings" panose="05000000000000000000" pitchFamily="2" charset="2"/>
              </a:rPr>
              <a:t>development of </a:t>
            </a:r>
            <a:r>
              <a:rPr lang="en-US" dirty="0">
                <a:sym typeface="Wingdings" panose="05000000000000000000" pitchFamily="2" charset="2"/>
              </a:rPr>
              <a:t>district heating networks in the decarbonized Austrian heat supply </a:t>
            </a:r>
            <a:r>
              <a:rPr lang="en-US" dirty="0" smtClean="0">
                <a:sym typeface="Wingdings" panose="05000000000000000000" pitchFamily="2" charset="2"/>
              </a:rPr>
              <a:t>toward 2050.</a:t>
            </a:r>
          </a:p>
          <a:p>
            <a:pPr marL="342900" indent="-342900">
              <a:buFont typeface="Wingdings" panose="05000000000000000000" pitchFamily="2" charset="2"/>
              <a:buChar char="§"/>
            </a:pPr>
            <a:endParaRPr lang="en-US" dirty="0" smtClean="0">
              <a:solidFill>
                <a:schemeClr val="bg1">
                  <a:lumMod val="50000"/>
                </a:schemeClr>
              </a:solidFill>
              <a:sym typeface="Wingdings" panose="05000000000000000000" pitchFamily="2" charset="2"/>
            </a:endParaRPr>
          </a:p>
        </p:txBody>
      </p:sp>
      <p:sp>
        <p:nvSpPr>
          <p:cNvPr id="4" name="Titel 3"/>
          <p:cNvSpPr>
            <a:spLocks noGrp="1"/>
          </p:cNvSpPr>
          <p:nvPr>
            <p:ph type="title"/>
          </p:nvPr>
        </p:nvSpPr>
        <p:spPr/>
        <p:txBody>
          <a:bodyPr/>
          <a:lstStyle/>
          <a:p>
            <a:r>
              <a:rPr lang="en-US" dirty="0" smtClean="0"/>
              <a:t>Key-Takeaways</a:t>
            </a:r>
            <a:endParaRPr lang="en-US" dirty="0"/>
          </a:p>
        </p:txBody>
      </p:sp>
    </p:spTree>
    <p:extLst>
      <p:ext uri="{BB962C8B-B14F-4D97-AF65-F5344CB8AC3E}">
        <p14:creationId xmlns:p14="http://schemas.microsoft.com/office/powerpoint/2010/main" val="507768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2</a:t>
            </a:fld>
            <a:endParaRPr lang="en-US" dirty="0"/>
          </a:p>
        </p:txBody>
      </p:sp>
      <p:sp>
        <p:nvSpPr>
          <p:cNvPr id="3" name="Inhaltsplatzhalter 2"/>
          <p:cNvSpPr>
            <a:spLocks noGrp="1"/>
          </p:cNvSpPr>
          <p:nvPr>
            <p:ph sz="half" idx="1"/>
          </p:nvPr>
        </p:nvSpPr>
        <p:spPr>
          <a:xfrm>
            <a:off x="362713" y="1594884"/>
            <a:ext cx="10061448" cy="4518071"/>
          </a:xfrm>
        </p:spPr>
        <p:txBody>
          <a:bodyPr>
            <a:normAutofit/>
          </a:bodyPr>
          <a:lstStyle/>
          <a:p>
            <a:r>
              <a:rPr lang="en-US" dirty="0" smtClean="0">
                <a:solidFill>
                  <a:schemeClr val="bg1">
                    <a:lumMod val="50000"/>
                  </a:schemeClr>
                </a:solidFill>
              </a:rPr>
              <a:t>The world is committed to achieving carbon neutrality by mid-century</a:t>
            </a:r>
          </a:p>
          <a:p>
            <a:r>
              <a:rPr lang="en-US" dirty="0" smtClean="0">
                <a:solidFill>
                  <a:schemeClr val="bg1">
                    <a:lumMod val="50000"/>
                  </a:schemeClr>
                </a:solidFill>
              </a:rPr>
              <a:t>Increasing shares of renewable energy in the energy system replace fossil energy sources</a:t>
            </a:r>
          </a:p>
          <a:p>
            <a:r>
              <a:rPr lang="en-US" dirty="0" smtClean="0">
                <a:solidFill>
                  <a:schemeClr val="bg1">
                    <a:lumMod val="50000"/>
                  </a:schemeClr>
                </a:solidFill>
              </a:rPr>
              <a:t>However, the speed on the way and the specific target year in which net zero emissions are emitted vary between regions </a:t>
            </a:r>
          </a:p>
          <a:p>
            <a:pPr lvl="1"/>
            <a:r>
              <a:rPr lang="en-US" dirty="0" smtClean="0">
                <a:solidFill>
                  <a:schemeClr val="bg1">
                    <a:lumMod val="50000"/>
                  </a:schemeClr>
                </a:solidFill>
              </a:rPr>
              <a:t>Europe aims to achieve carbon neutrality in 2050</a:t>
            </a:r>
          </a:p>
          <a:p>
            <a:pPr lvl="1"/>
            <a:r>
              <a:rPr lang="en-US" dirty="0" smtClean="0">
                <a:solidFill>
                  <a:schemeClr val="bg1">
                    <a:lumMod val="50000"/>
                  </a:schemeClr>
                </a:solidFill>
              </a:rPr>
              <a:t>While China has defined 2060 as the target year</a:t>
            </a:r>
          </a:p>
          <a:p>
            <a:r>
              <a:rPr lang="en-US" dirty="0">
                <a:solidFill>
                  <a:schemeClr val="bg1">
                    <a:lumMod val="50000"/>
                  </a:schemeClr>
                </a:solidFill>
              </a:rPr>
              <a:t>Transitional solutions and so-called </a:t>
            </a:r>
            <a:r>
              <a:rPr lang="en-US" b="1" dirty="0">
                <a:solidFill>
                  <a:schemeClr val="bg1">
                    <a:lumMod val="50000"/>
                  </a:schemeClr>
                </a:solidFill>
              </a:rPr>
              <a:t>bridge technologies </a:t>
            </a:r>
            <a:r>
              <a:rPr lang="en-US" dirty="0">
                <a:solidFill>
                  <a:schemeClr val="bg1">
                    <a:lumMod val="50000"/>
                  </a:schemeClr>
                </a:solidFill>
              </a:rPr>
              <a:t>(or bridge fuels) are necessary if renewable energy cannot fully supply the energy system</a:t>
            </a:r>
          </a:p>
          <a:p>
            <a:r>
              <a:rPr lang="en-US" dirty="0">
                <a:solidFill>
                  <a:schemeClr val="bg1">
                    <a:lumMod val="50000"/>
                  </a:schemeClr>
                </a:solidFill>
              </a:rPr>
              <a:t>A pillar of these </a:t>
            </a:r>
            <a:r>
              <a:rPr lang="en-US" dirty="0" smtClean="0">
                <a:solidFill>
                  <a:schemeClr val="bg1">
                    <a:lumMod val="50000"/>
                  </a:schemeClr>
                </a:solidFill>
              </a:rPr>
              <a:t>bridge technologies, namely </a:t>
            </a:r>
            <a:r>
              <a:rPr lang="en-US" b="1" dirty="0" smtClean="0">
                <a:solidFill>
                  <a:schemeClr val="bg1">
                    <a:lumMod val="50000"/>
                  </a:schemeClr>
                </a:solidFill>
              </a:rPr>
              <a:t>liquefied natural gas </a:t>
            </a:r>
            <a:r>
              <a:rPr lang="en-US" b="1" dirty="0">
                <a:solidFill>
                  <a:schemeClr val="bg1">
                    <a:lumMod val="50000"/>
                  </a:schemeClr>
                </a:solidFill>
              </a:rPr>
              <a:t>(LNG)</a:t>
            </a:r>
            <a:r>
              <a:rPr lang="en-US" dirty="0">
                <a:solidFill>
                  <a:schemeClr val="bg1">
                    <a:lumMod val="50000"/>
                  </a:schemeClr>
                </a:solidFill>
              </a:rPr>
              <a:t>, is the subject of this </a:t>
            </a:r>
            <a:r>
              <a:rPr lang="en-US" dirty="0" smtClean="0">
                <a:solidFill>
                  <a:schemeClr val="bg1">
                    <a:lumMod val="50000"/>
                  </a:schemeClr>
                </a:solidFill>
              </a:rPr>
              <a:t>work</a:t>
            </a:r>
          </a:p>
        </p:txBody>
      </p:sp>
      <p:sp>
        <p:nvSpPr>
          <p:cNvPr id="6" name="Titel 5"/>
          <p:cNvSpPr>
            <a:spLocks noGrp="1"/>
          </p:cNvSpPr>
          <p:nvPr>
            <p:ph type="title"/>
          </p:nvPr>
        </p:nvSpPr>
        <p:spPr/>
        <p:txBody>
          <a:bodyPr/>
          <a:lstStyle/>
          <a:p>
            <a:r>
              <a:rPr lang="en-US" dirty="0" smtClean="0"/>
              <a:t>Motivation and Background</a:t>
            </a:r>
            <a:endParaRPr lang="en-US" dirty="0"/>
          </a:p>
        </p:txBody>
      </p:sp>
    </p:spTree>
    <p:extLst>
      <p:ext uri="{BB962C8B-B14F-4D97-AF65-F5344CB8AC3E}">
        <p14:creationId xmlns:p14="http://schemas.microsoft.com/office/powerpoint/2010/main" val="1775304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nhaltsplatzhalter 7"/>
          <p:cNvSpPr>
            <a:spLocks noGrp="1"/>
          </p:cNvSpPr>
          <p:nvPr>
            <p:ph sz="half" idx="1"/>
          </p:nvPr>
        </p:nvSpPr>
        <p:spPr>
          <a:xfrm>
            <a:off x="362712" y="1594884"/>
            <a:ext cx="11646148" cy="4904976"/>
          </a:xfrm>
        </p:spPr>
        <p:txBody>
          <a:bodyPr>
            <a:normAutofit/>
          </a:bodyPr>
          <a:lstStyle/>
          <a:p>
            <a:pPr>
              <a:buFont typeface="Arial" panose="020B0604020202020204" pitchFamily="34" charset="0"/>
              <a:buChar char="•"/>
            </a:pPr>
            <a:r>
              <a:rPr lang="en-US" dirty="0" smtClean="0">
                <a:solidFill>
                  <a:schemeClr val="bg1">
                    <a:lumMod val="50000"/>
                  </a:schemeClr>
                </a:solidFill>
              </a:rPr>
              <a:t>LNG’s role </a:t>
            </a:r>
            <a:r>
              <a:rPr lang="en-US" dirty="0">
                <a:solidFill>
                  <a:schemeClr val="bg1">
                    <a:lumMod val="50000"/>
                  </a:schemeClr>
                </a:solidFill>
              </a:rPr>
              <a:t>has differed significantly among global </a:t>
            </a:r>
            <a:r>
              <a:rPr lang="en-US" dirty="0" smtClean="0">
                <a:solidFill>
                  <a:schemeClr val="bg1">
                    <a:lumMod val="50000"/>
                  </a:schemeClr>
                </a:solidFill>
              </a:rPr>
              <a:t>regions</a:t>
            </a:r>
          </a:p>
          <a:p>
            <a:pPr>
              <a:buFont typeface="Arial" panose="020B0604020202020204" pitchFamily="34" charset="0"/>
              <a:buChar char="•"/>
            </a:pPr>
            <a:r>
              <a:rPr lang="en-US" dirty="0">
                <a:solidFill>
                  <a:schemeClr val="bg1">
                    <a:lumMod val="50000"/>
                  </a:schemeClr>
                </a:solidFill>
              </a:rPr>
              <a:t>Traditionally, the Asian market, particularly the Japanese one, firmly focused on </a:t>
            </a:r>
            <a:r>
              <a:rPr lang="en-US" dirty="0" smtClean="0">
                <a:solidFill>
                  <a:schemeClr val="bg1">
                    <a:lumMod val="50000"/>
                  </a:schemeClr>
                </a:solidFill>
              </a:rPr>
              <a:t>LNG</a:t>
            </a:r>
          </a:p>
          <a:p>
            <a:pPr>
              <a:buFont typeface="Arial" panose="020B0604020202020204" pitchFamily="34" charset="0"/>
              <a:buChar char="•"/>
            </a:pPr>
            <a:r>
              <a:rPr lang="en-US" dirty="0">
                <a:solidFill>
                  <a:schemeClr val="bg1">
                    <a:lumMod val="50000"/>
                  </a:schemeClr>
                </a:solidFill>
              </a:rPr>
              <a:t>Today, as China has become the largest LNG importer worldwide, more than half of China's overall natural gas imports are </a:t>
            </a:r>
            <a:r>
              <a:rPr lang="en-US" dirty="0" smtClean="0">
                <a:solidFill>
                  <a:schemeClr val="bg1">
                    <a:lumMod val="50000"/>
                  </a:schemeClr>
                </a:solidFill>
              </a:rPr>
              <a:t>LNG</a:t>
            </a:r>
          </a:p>
          <a:p>
            <a:pPr>
              <a:buFont typeface="Arial" panose="020B0604020202020204" pitchFamily="34" charset="0"/>
              <a:buChar char="•"/>
            </a:pPr>
            <a:r>
              <a:rPr lang="en-US" dirty="0">
                <a:solidFill>
                  <a:schemeClr val="bg1">
                    <a:lumMod val="50000"/>
                  </a:schemeClr>
                </a:solidFill>
              </a:rPr>
              <a:t>On the contrary, LNG imports to Europe were minor since Europe has been supplied with piped gas in the last decades</a:t>
            </a:r>
            <a:r>
              <a:rPr lang="en-US" dirty="0" smtClean="0">
                <a:solidFill>
                  <a:schemeClr val="bg1">
                    <a:lumMod val="50000"/>
                  </a:schemeClr>
                </a:solidFill>
              </a:rPr>
              <a:t>.</a:t>
            </a:r>
          </a:p>
          <a:p>
            <a:pPr>
              <a:buFont typeface="Arial" panose="020B0604020202020204" pitchFamily="34" charset="0"/>
              <a:buChar char="•"/>
            </a:pPr>
            <a:r>
              <a:rPr lang="en-US" dirty="0" smtClean="0">
                <a:solidFill>
                  <a:schemeClr val="bg1">
                    <a:lumMod val="50000"/>
                  </a:schemeClr>
                </a:solidFill>
              </a:rPr>
              <a:t>Collapse </a:t>
            </a:r>
            <a:r>
              <a:rPr lang="en-US" dirty="0">
                <a:solidFill>
                  <a:schemeClr val="bg1">
                    <a:lumMod val="50000"/>
                  </a:schemeClr>
                </a:solidFill>
              </a:rPr>
              <a:t>of Russian piped gas imports to Europe in 2022 has led to a rethinking of natural gas in </a:t>
            </a:r>
            <a:r>
              <a:rPr lang="en-US" dirty="0" smtClean="0">
                <a:solidFill>
                  <a:schemeClr val="bg1">
                    <a:lumMod val="50000"/>
                  </a:schemeClr>
                </a:solidFill>
              </a:rPr>
              <a:t>Europe</a:t>
            </a:r>
          </a:p>
          <a:p>
            <a:pPr lvl="1">
              <a:buFont typeface="Arial" panose="020B0604020202020204" pitchFamily="34" charset="0"/>
              <a:buChar char="•"/>
            </a:pPr>
            <a:r>
              <a:rPr lang="en-US" dirty="0" smtClean="0">
                <a:solidFill>
                  <a:schemeClr val="bg1">
                    <a:lumMod val="50000"/>
                  </a:schemeClr>
                </a:solidFill>
              </a:rPr>
              <a:t>Measures </a:t>
            </a:r>
            <a:r>
              <a:rPr lang="en-US" dirty="0">
                <a:solidFill>
                  <a:schemeClr val="bg1">
                    <a:lumMod val="50000"/>
                  </a:schemeClr>
                </a:solidFill>
              </a:rPr>
              <a:t>were taken to reduce energy and, thus, gas </a:t>
            </a:r>
            <a:r>
              <a:rPr lang="en-US" dirty="0" smtClean="0">
                <a:solidFill>
                  <a:schemeClr val="bg1">
                    <a:lumMod val="50000"/>
                  </a:schemeClr>
                </a:solidFill>
              </a:rPr>
              <a:t>consumption</a:t>
            </a:r>
          </a:p>
          <a:p>
            <a:pPr lvl="1">
              <a:buFont typeface="Arial" panose="020B0604020202020204" pitchFamily="34" charset="0"/>
              <a:buChar char="•"/>
            </a:pPr>
            <a:r>
              <a:rPr lang="en-US" dirty="0">
                <a:solidFill>
                  <a:schemeClr val="bg1">
                    <a:lumMod val="50000"/>
                  </a:schemeClr>
                </a:solidFill>
              </a:rPr>
              <a:t>On the other hand, Europe had to look for alternatives to replace the lack of imports from </a:t>
            </a:r>
            <a:r>
              <a:rPr lang="en-US" dirty="0" smtClean="0">
                <a:solidFill>
                  <a:schemeClr val="bg1">
                    <a:lumMod val="50000"/>
                  </a:schemeClr>
                </a:solidFill>
              </a:rPr>
              <a:t>Russia</a:t>
            </a:r>
          </a:p>
          <a:p>
            <a:pPr lvl="1">
              <a:buFont typeface="Arial" panose="020B0604020202020204" pitchFamily="34" charset="0"/>
              <a:buChar char="•"/>
            </a:pPr>
            <a:r>
              <a:rPr lang="en-US" dirty="0">
                <a:solidFill>
                  <a:schemeClr val="bg1">
                    <a:lumMod val="50000"/>
                  </a:schemeClr>
                </a:solidFill>
              </a:rPr>
              <a:t>In addition to (limited) increased piped gas imports from Norway and other reactions, the main consequence is that LNG is on Europe's agenda </a:t>
            </a:r>
            <a:r>
              <a:rPr lang="en-US" dirty="0" smtClean="0">
                <a:solidFill>
                  <a:schemeClr val="bg1">
                    <a:lumMod val="50000"/>
                  </a:schemeClr>
                </a:solidFill>
              </a:rPr>
              <a:t>now</a:t>
            </a:r>
          </a:p>
          <a:p>
            <a:pPr marL="342900" indent="-342900">
              <a:buFont typeface="Arial" panose="020B0604020202020204" pitchFamily="34" charset="0"/>
              <a:buChar char="•"/>
            </a:pPr>
            <a:endParaRPr lang="en-US" dirty="0" smtClean="0">
              <a:solidFill>
                <a:schemeClr val="bg1">
                  <a:lumMod val="50000"/>
                </a:schemeClr>
              </a:solidFill>
            </a:endParaRPr>
          </a:p>
        </p:txBody>
      </p:sp>
      <p:sp>
        <p:nvSpPr>
          <p:cNvPr id="7" name="Titel 6"/>
          <p:cNvSpPr>
            <a:spLocks noGrp="1"/>
          </p:cNvSpPr>
          <p:nvPr>
            <p:ph type="title"/>
          </p:nvPr>
        </p:nvSpPr>
        <p:spPr/>
        <p:txBody>
          <a:bodyPr/>
          <a:lstStyle/>
          <a:p>
            <a:r>
              <a:rPr lang="en-US" dirty="0" smtClean="0"/>
              <a:t>The role of LNG in energy systems</a:t>
            </a:r>
            <a:endParaRPr lang="en-US" dirty="0"/>
          </a:p>
        </p:txBody>
      </p:sp>
      <p:sp>
        <p:nvSpPr>
          <p:cNvPr id="4" name="Foliennummernplatzhalter 3"/>
          <p:cNvSpPr>
            <a:spLocks noGrp="1"/>
          </p:cNvSpPr>
          <p:nvPr>
            <p:ph type="sldNum" sz="quarter" idx="4294967295"/>
          </p:nvPr>
        </p:nvSpPr>
        <p:spPr>
          <a:xfrm>
            <a:off x="0" y="6353175"/>
            <a:ext cx="2743200" cy="365125"/>
          </a:xfrm>
        </p:spPr>
        <p:txBody>
          <a:bodyPr/>
          <a:lstStyle/>
          <a:p>
            <a:fld id="{838B0777-827F-8D42-90B1-61394C340E65}" type="slidenum">
              <a:rPr lang="en-US" smtClean="0"/>
              <a:pPr/>
              <a:t>3</a:t>
            </a:fld>
            <a:endParaRPr lang="en-US" dirty="0"/>
          </a:p>
        </p:txBody>
      </p:sp>
    </p:spTree>
    <p:extLst>
      <p:ext uri="{BB962C8B-B14F-4D97-AF65-F5344CB8AC3E}">
        <p14:creationId xmlns:p14="http://schemas.microsoft.com/office/powerpoint/2010/main" val="3906654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nhaltsplatzhalter 7"/>
          <p:cNvSpPr>
            <a:spLocks noGrp="1"/>
          </p:cNvSpPr>
          <p:nvPr>
            <p:ph sz="half" idx="1"/>
          </p:nvPr>
        </p:nvSpPr>
        <p:spPr>
          <a:xfrm>
            <a:off x="362712" y="1594884"/>
            <a:ext cx="11646148" cy="4904976"/>
          </a:xfrm>
        </p:spPr>
        <p:txBody>
          <a:bodyPr>
            <a:normAutofit lnSpcReduction="10000"/>
          </a:bodyPr>
          <a:lstStyle/>
          <a:p>
            <a:r>
              <a:rPr lang="en-US" dirty="0">
                <a:solidFill>
                  <a:schemeClr val="bg1">
                    <a:lumMod val="50000"/>
                  </a:schemeClr>
                </a:solidFill>
              </a:rPr>
              <a:t>That is why </a:t>
            </a:r>
            <a:r>
              <a:rPr lang="en-US" b="1" dirty="0">
                <a:solidFill>
                  <a:schemeClr val="bg1">
                    <a:lumMod val="50000"/>
                  </a:schemeClr>
                </a:solidFill>
              </a:rPr>
              <a:t>Europe</a:t>
            </a:r>
            <a:r>
              <a:rPr lang="en-US" dirty="0">
                <a:solidFill>
                  <a:schemeClr val="bg1">
                    <a:lumMod val="50000"/>
                  </a:schemeClr>
                </a:solidFill>
              </a:rPr>
              <a:t> was willing to pay </a:t>
            </a:r>
            <a:r>
              <a:rPr lang="en-US" b="1" dirty="0">
                <a:solidFill>
                  <a:schemeClr val="bg1">
                    <a:lumMod val="50000"/>
                  </a:schemeClr>
                </a:solidFill>
              </a:rPr>
              <a:t>high prices in 2022</a:t>
            </a:r>
            <a:r>
              <a:rPr lang="en-US" dirty="0">
                <a:solidFill>
                  <a:schemeClr val="bg1">
                    <a:lumMod val="50000"/>
                  </a:schemeClr>
                </a:solidFill>
              </a:rPr>
              <a:t>, facing the risk of not being able to meet all the natural gas demands otherwise</a:t>
            </a:r>
          </a:p>
          <a:p>
            <a:r>
              <a:rPr lang="en-US" dirty="0">
                <a:solidFill>
                  <a:schemeClr val="bg1">
                    <a:lumMod val="50000"/>
                  </a:schemeClr>
                </a:solidFill>
              </a:rPr>
              <a:t>In order to bring the procured quantities of LNG to Europe and the countries, </a:t>
            </a:r>
            <a:r>
              <a:rPr lang="en-US" b="1" dirty="0">
                <a:solidFill>
                  <a:schemeClr val="bg1">
                    <a:lumMod val="50000"/>
                  </a:schemeClr>
                </a:solidFill>
              </a:rPr>
              <a:t>new LNG terminals </a:t>
            </a:r>
            <a:r>
              <a:rPr lang="en-US" dirty="0">
                <a:solidFill>
                  <a:schemeClr val="bg1">
                    <a:lumMod val="50000"/>
                  </a:schemeClr>
                </a:solidFill>
              </a:rPr>
              <a:t>across Europe were also </a:t>
            </a:r>
            <a:r>
              <a:rPr lang="en-US" dirty="0" smtClean="0">
                <a:solidFill>
                  <a:schemeClr val="bg1">
                    <a:lumMod val="50000"/>
                  </a:schemeClr>
                </a:solidFill>
              </a:rPr>
              <a:t>built (e.g., </a:t>
            </a:r>
            <a:r>
              <a:rPr lang="en-US" dirty="0">
                <a:solidFill>
                  <a:schemeClr val="bg1">
                    <a:lumMod val="50000"/>
                  </a:schemeClr>
                </a:solidFill>
              </a:rPr>
              <a:t>Germany, Poland, but also Italy and Greece have already built or are currently in the process to built LNG </a:t>
            </a:r>
            <a:r>
              <a:rPr lang="en-US" dirty="0" smtClean="0">
                <a:solidFill>
                  <a:schemeClr val="bg1">
                    <a:lumMod val="50000"/>
                  </a:schemeClr>
                </a:solidFill>
              </a:rPr>
              <a:t>terminals)</a:t>
            </a:r>
          </a:p>
          <a:p>
            <a:pPr>
              <a:buFont typeface="Arial" panose="020B0604020202020204" pitchFamily="34" charset="0"/>
              <a:buChar char="•"/>
            </a:pPr>
            <a:r>
              <a:rPr lang="en-US" dirty="0">
                <a:solidFill>
                  <a:schemeClr val="bg1">
                    <a:lumMod val="50000"/>
                  </a:schemeClr>
                </a:solidFill>
              </a:rPr>
              <a:t>In view of the above, it can be expected that </a:t>
            </a:r>
            <a:r>
              <a:rPr lang="en-US" b="1" dirty="0">
                <a:solidFill>
                  <a:schemeClr val="bg1">
                    <a:lumMod val="50000"/>
                  </a:schemeClr>
                </a:solidFill>
              </a:rPr>
              <a:t>LNG</a:t>
            </a:r>
            <a:r>
              <a:rPr lang="en-US" dirty="0">
                <a:solidFill>
                  <a:schemeClr val="bg1">
                    <a:lumMod val="50000"/>
                  </a:schemeClr>
                </a:solidFill>
              </a:rPr>
              <a:t> will play an important role in </a:t>
            </a:r>
            <a:r>
              <a:rPr lang="en-US" b="1" dirty="0">
                <a:solidFill>
                  <a:schemeClr val="bg1">
                    <a:lumMod val="50000"/>
                  </a:schemeClr>
                </a:solidFill>
              </a:rPr>
              <a:t>Europe's energy supply </a:t>
            </a:r>
            <a:r>
              <a:rPr lang="en-US" dirty="0">
                <a:solidFill>
                  <a:schemeClr val="bg1">
                    <a:lumMod val="50000"/>
                  </a:schemeClr>
                </a:solidFill>
              </a:rPr>
              <a:t>not only in the crisis mode of 2022, but also in the medium term</a:t>
            </a:r>
            <a:r>
              <a:rPr lang="en-US" dirty="0" smtClean="0">
                <a:solidFill>
                  <a:schemeClr val="bg1">
                    <a:lumMod val="50000"/>
                  </a:schemeClr>
                </a:solidFill>
              </a:rPr>
              <a:t>.</a:t>
            </a:r>
          </a:p>
          <a:p>
            <a:pPr>
              <a:buFont typeface="Arial" panose="020B0604020202020204" pitchFamily="34" charset="0"/>
              <a:buChar char="•"/>
            </a:pPr>
            <a:r>
              <a:rPr lang="en-US" dirty="0">
                <a:solidFill>
                  <a:schemeClr val="bg1">
                    <a:lumMod val="50000"/>
                  </a:schemeClr>
                </a:solidFill>
              </a:rPr>
              <a:t>Although European countries have attempted to negotiate short-term supply contracts for LNG, the investments made in LNG terminals and related transport infrastructure point to </a:t>
            </a:r>
            <a:r>
              <a:rPr lang="en-US" b="1" dirty="0">
                <a:solidFill>
                  <a:schemeClr val="bg1">
                    <a:lumMod val="50000"/>
                  </a:schemeClr>
                </a:solidFill>
              </a:rPr>
              <a:t>longer-term </a:t>
            </a:r>
            <a:r>
              <a:rPr lang="en-US" b="1" dirty="0" smtClean="0">
                <a:solidFill>
                  <a:schemeClr val="bg1">
                    <a:lumMod val="50000"/>
                  </a:schemeClr>
                </a:solidFill>
              </a:rPr>
              <a:t>planning</a:t>
            </a:r>
          </a:p>
          <a:p>
            <a:pPr>
              <a:buFont typeface="Arial" panose="020B0604020202020204" pitchFamily="34" charset="0"/>
              <a:buChar char="•"/>
            </a:pPr>
            <a:r>
              <a:rPr lang="en-US" dirty="0" smtClean="0"/>
              <a:t>(</a:t>
            </a:r>
            <a:r>
              <a:rPr lang="en-US" dirty="0" err="1" smtClean="0"/>
              <a:t>i</a:t>
            </a:r>
            <a:r>
              <a:rPr lang="en-US" dirty="0" smtClean="0"/>
              <a:t>) how </a:t>
            </a:r>
            <a:r>
              <a:rPr lang="en-US" dirty="0"/>
              <a:t>far LNG can contribute to the achievement of European and global climate targets and what quantities will be demanded regionally; </a:t>
            </a:r>
            <a:r>
              <a:rPr lang="en-US" dirty="0" smtClean="0"/>
              <a:t>(ii) </a:t>
            </a:r>
            <a:r>
              <a:rPr lang="en-US" dirty="0"/>
              <a:t>there is also the significant issue of how a market equilibrium for LNG will develop in the medium to long </a:t>
            </a:r>
            <a:r>
              <a:rPr lang="en-US" dirty="0" smtClean="0"/>
              <a:t>term (2022’s </a:t>
            </a:r>
            <a:r>
              <a:rPr lang="en-US" dirty="0"/>
              <a:t>market situation not representative for future market equilibrium)</a:t>
            </a:r>
            <a:endParaRPr lang="en-US" dirty="0" smtClean="0"/>
          </a:p>
        </p:txBody>
      </p:sp>
      <p:sp>
        <p:nvSpPr>
          <p:cNvPr id="7" name="Titel 6"/>
          <p:cNvSpPr>
            <a:spLocks noGrp="1"/>
          </p:cNvSpPr>
          <p:nvPr>
            <p:ph type="title"/>
          </p:nvPr>
        </p:nvSpPr>
        <p:spPr/>
        <p:txBody>
          <a:bodyPr/>
          <a:lstStyle/>
          <a:p>
            <a:r>
              <a:rPr lang="en-US" dirty="0"/>
              <a:t>LNG is essential for Europe‘s energy supply security </a:t>
            </a:r>
            <a:r>
              <a:rPr lang="en-US" sz="2000" dirty="0"/>
              <a:t>(Short-term)</a:t>
            </a:r>
            <a:endParaRPr lang="en-US" dirty="0"/>
          </a:p>
        </p:txBody>
      </p:sp>
      <p:sp>
        <p:nvSpPr>
          <p:cNvPr id="4" name="Foliennummernplatzhalter 3"/>
          <p:cNvSpPr>
            <a:spLocks noGrp="1"/>
          </p:cNvSpPr>
          <p:nvPr>
            <p:ph type="sldNum" sz="quarter" idx="4294967295"/>
          </p:nvPr>
        </p:nvSpPr>
        <p:spPr>
          <a:xfrm>
            <a:off x="0" y="6353175"/>
            <a:ext cx="2743200" cy="365125"/>
          </a:xfrm>
        </p:spPr>
        <p:txBody>
          <a:bodyPr/>
          <a:lstStyle/>
          <a:p>
            <a:fld id="{838B0777-827F-8D42-90B1-61394C340E65}" type="slidenum">
              <a:rPr lang="en-US" smtClean="0"/>
              <a:pPr/>
              <a:t>4</a:t>
            </a:fld>
            <a:endParaRPr lang="en-US" dirty="0"/>
          </a:p>
        </p:txBody>
      </p:sp>
    </p:spTree>
    <p:extLst>
      <p:ext uri="{BB962C8B-B14F-4D97-AF65-F5344CB8AC3E}">
        <p14:creationId xmlns:p14="http://schemas.microsoft.com/office/powerpoint/2010/main" val="2489245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5</a:t>
            </a:fld>
            <a:endParaRPr lang="en-US" dirty="0"/>
          </a:p>
        </p:txBody>
      </p:sp>
      <p:sp>
        <p:nvSpPr>
          <p:cNvPr id="9" name="Inhaltsplatzhalter 8"/>
          <p:cNvSpPr>
            <a:spLocks noGrp="1"/>
          </p:cNvSpPr>
          <p:nvPr>
            <p:ph sz="half" idx="1"/>
          </p:nvPr>
        </p:nvSpPr>
        <p:spPr/>
        <p:txBody>
          <a:bodyPr>
            <a:normAutofit lnSpcReduction="10000"/>
          </a:bodyPr>
          <a:lstStyle/>
          <a:p>
            <a:r>
              <a:rPr lang="en-US" dirty="0" smtClean="0">
                <a:solidFill>
                  <a:schemeClr val="bg1">
                    <a:lumMod val="50000"/>
                  </a:schemeClr>
                </a:solidFill>
              </a:rPr>
              <a:t>Investigating </a:t>
            </a:r>
            <a:r>
              <a:rPr lang="en-US" dirty="0">
                <a:solidFill>
                  <a:schemeClr val="bg1">
                    <a:lumMod val="50000"/>
                  </a:schemeClr>
                </a:solidFill>
              </a:rPr>
              <a:t>the </a:t>
            </a:r>
            <a:r>
              <a:rPr lang="en-US" b="1" dirty="0">
                <a:solidFill>
                  <a:schemeClr val="bg1">
                    <a:lumMod val="50000"/>
                  </a:schemeClr>
                </a:solidFill>
              </a:rPr>
              <a:t>global LNG market equilibrium </a:t>
            </a:r>
            <a:r>
              <a:rPr lang="en-US" dirty="0">
                <a:solidFill>
                  <a:schemeClr val="bg1">
                    <a:lumMod val="50000"/>
                  </a:schemeClr>
                </a:solidFill>
              </a:rPr>
              <a:t>until </a:t>
            </a:r>
            <a:r>
              <a:rPr lang="en-US" dirty="0" smtClean="0">
                <a:solidFill>
                  <a:schemeClr val="bg1">
                    <a:lumMod val="50000"/>
                  </a:schemeClr>
                </a:solidFill>
              </a:rPr>
              <a:t>2040</a:t>
            </a:r>
          </a:p>
          <a:p>
            <a:r>
              <a:rPr lang="en-US" dirty="0">
                <a:solidFill>
                  <a:schemeClr val="bg1">
                    <a:lumMod val="50000"/>
                  </a:schemeClr>
                </a:solidFill>
              </a:rPr>
              <a:t>Thereby, </a:t>
            </a:r>
            <a:r>
              <a:rPr lang="en-US" b="1" dirty="0">
                <a:solidFill>
                  <a:schemeClr val="bg1">
                    <a:lumMod val="50000"/>
                  </a:schemeClr>
                </a:solidFill>
              </a:rPr>
              <a:t>exchanged LNG quantities </a:t>
            </a:r>
            <a:r>
              <a:rPr lang="en-US" dirty="0">
                <a:solidFill>
                  <a:schemeClr val="bg1">
                    <a:lumMod val="50000"/>
                  </a:schemeClr>
                </a:solidFill>
              </a:rPr>
              <a:t>between the most relevant import and export countries to meet expected demands and resulting regional LNG prices are in the foreground of the </a:t>
            </a:r>
            <a:r>
              <a:rPr lang="en-US" dirty="0" smtClean="0">
                <a:solidFill>
                  <a:schemeClr val="bg1">
                    <a:lumMod val="50000"/>
                  </a:schemeClr>
                </a:solidFill>
              </a:rPr>
              <a:t>analysis</a:t>
            </a:r>
          </a:p>
          <a:p>
            <a:r>
              <a:rPr lang="en-US" dirty="0">
                <a:solidFill>
                  <a:schemeClr val="bg1">
                    <a:lumMod val="50000"/>
                  </a:schemeClr>
                </a:solidFill>
              </a:rPr>
              <a:t>We focus on the </a:t>
            </a:r>
            <a:r>
              <a:rPr lang="en-US" b="1" dirty="0">
                <a:solidFill>
                  <a:schemeClr val="bg1">
                    <a:lumMod val="50000"/>
                  </a:schemeClr>
                </a:solidFill>
              </a:rPr>
              <a:t>European market </a:t>
            </a:r>
            <a:r>
              <a:rPr lang="en-US" dirty="0">
                <a:solidFill>
                  <a:schemeClr val="bg1">
                    <a:lumMod val="50000"/>
                  </a:schemeClr>
                </a:solidFill>
              </a:rPr>
              <a:t>and its most relevant export countries to cover Europe's demand until </a:t>
            </a:r>
            <a:r>
              <a:rPr lang="en-US" dirty="0" smtClean="0">
                <a:solidFill>
                  <a:schemeClr val="bg1">
                    <a:lumMod val="50000"/>
                  </a:schemeClr>
                </a:solidFill>
              </a:rPr>
              <a:t>2040</a:t>
            </a:r>
          </a:p>
          <a:p>
            <a:r>
              <a:rPr lang="en-US" dirty="0">
                <a:solidFill>
                  <a:schemeClr val="bg1">
                    <a:lumMod val="50000"/>
                  </a:schemeClr>
                </a:solidFill>
              </a:rPr>
              <a:t>The analysis furthermore allows </a:t>
            </a:r>
            <a:r>
              <a:rPr lang="en-US" b="1" dirty="0">
                <a:solidFill>
                  <a:schemeClr val="bg1">
                    <a:lumMod val="50000"/>
                  </a:schemeClr>
                </a:solidFill>
              </a:rPr>
              <a:t>estimating future LNG price</a:t>
            </a:r>
            <a:r>
              <a:rPr lang="en-US" dirty="0">
                <a:solidFill>
                  <a:schemeClr val="bg1">
                    <a:lumMod val="50000"/>
                  </a:schemeClr>
                </a:solidFill>
              </a:rPr>
              <a:t> </a:t>
            </a:r>
            <a:r>
              <a:rPr lang="en-US" dirty="0" smtClean="0">
                <a:solidFill>
                  <a:schemeClr val="bg1">
                    <a:lumMod val="50000"/>
                  </a:schemeClr>
                </a:solidFill>
              </a:rPr>
              <a:t>developments </a:t>
            </a:r>
            <a:r>
              <a:rPr lang="en-US" dirty="0">
                <a:solidFill>
                  <a:schemeClr val="bg1">
                    <a:lumMod val="50000"/>
                  </a:schemeClr>
                </a:solidFill>
              </a:rPr>
              <a:t>until </a:t>
            </a:r>
            <a:r>
              <a:rPr lang="en-US" dirty="0" smtClean="0">
                <a:solidFill>
                  <a:schemeClr val="bg1">
                    <a:lumMod val="50000"/>
                  </a:schemeClr>
                </a:solidFill>
              </a:rPr>
              <a:t>2040</a:t>
            </a:r>
          </a:p>
          <a:p>
            <a:pPr lvl="1"/>
            <a:r>
              <a:rPr lang="en-US" dirty="0" smtClean="0">
                <a:solidFill>
                  <a:schemeClr val="bg1">
                    <a:lumMod val="50000"/>
                  </a:schemeClr>
                </a:solidFill>
              </a:rPr>
              <a:t>LNG </a:t>
            </a:r>
            <a:r>
              <a:rPr lang="en-US" dirty="0">
                <a:solidFill>
                  <a:schemeClr val="bg1">
                    <a:lumMod val="50000"/>
                  </a:schemeClr>
                </a:solidFill>
              </a:rPr>
              <a:t>prices are often needed for modeling energy systems and are, in those predominantly, an exogenous input parameter</a:t>
            </a:r>
            <a:r>
              <a:rPr lang="en-US" dirty="0" smtClean="0">
                <a:solidFill>
                  <a:schemeClr val="bg1">
                    <a:lumMod val="50000"/>
                  </a:schemeClr>
                </a:solidFill>
              </a:rPr>
              <a:t>.</a:t>
            </a:r>
          </a:p>
          <a:p>
            <a:pPr lvl="1"/>
            <a:r>
              <a:rPr lang="en-US" dirty="0" smtClean="0">
                <a:solidFill>
                  <a:schemeClr val="bg1">
                    <a:lumMod val="50000"/>
                  </a:schemeClr>
                </a:solidFill>
              </a:rPr>
              <a:t>Present </a:t>
            </a:r>
            <a:r>
              <a:rPr lang="en-US" dirty="0">
                <a:solidFill>
                  <a:schemeClr val="bg1">
                    <a:lumMod val="50000"/>
                  </a:schemeClr>
                </a:solidFill>
              </a:rPr>
              <a:t>values for LNG price trends, especially for those in Europe </a:t>
            </a:r>
            <a:r>
              <a:rPr lang="en-US" dirty="0" smtClean="0">
                <a:solidFill>
                  <a:schemeClr val="bg1">
                    <a:lumMod val="50000"/>
                  </a:schemeClr>
                </a:solidFill>
              </a:rPr>
              <a:t>considering the </a:t>
            </a:r>
            <a:r>
              <a:rPr lang="en-US" dirty="0">
                <a:solidFill>
                  <a:schemeClr val="bg1">
                    <a:lumMod val="50000"/>
                  </a:schemeClr>
                </a:solidFill>
              </a:rPr>
              <a:t>absence of Russian pipeline gas, may therefore be of great importance for future work of the scientific community analyzing the trajectory of </a:t>
            </a:r>
            <a:r>
              <a:rPr lang="en-US" dirty="0" smtClean="0">
                <a:solidFill>
                  <a:schemeClr val="bg1">
                    <a:lumMod val="50000"/>
                  </a:schemeClr>
                </a:solidFill>
              </a:rPr>
              <a:t>Europe toward </a:t>
            </a:r>
            <a:r>
              <a:rPr lang="en-US" dirty="0">
                <a:solidFill>
                  <a:schemeClr val="bg1">
                    <a:lumMod val="50000"/>
                  </a:schemeClr>
                </a:solidFill>
              </a:rPr>
              <a:t>carbon neutrality.</a:t>
            </a:r>
            <a:endParaRPr lang="en-US" dirty="0" smtClean="0">
              <a:solidFill>
                <a:schemeClr val="bg1">
                  <a:lumMod val="50000"/>
                </a:schemeClr>
              </a:solidFill>
            </a:endParaRPr>
          </a:p>
        </p:txBody>
      </p:sp>
      <p:sp>
        <p:nvSpPr>
          <p:cNvPr id="8" name="Titel 7"/>
          <p:cNvSpPr>
            <a:spLocks noGrp="1"/>
          </p:cNvSpPr>
          <p:nvPr>
            <p:ph type="title"/>
          </p:nvPr>
        </p:nvSpPr>
        <p:spPr/>
        <p:txBody>
          <a:bodyPr>
            <a:normAutofit/>
          </a:bodyPr>
          <a:lstStyle/>
          <a:p>
            <a:r>
              <a:rPr lang="en-US" dirty="0" smtClean="0"/>
              <a:t>Core objective</a:t>
            </a:r>
            <a:endParaRPr lang="en-US" sz="2000" dirty="0"/>
          </a:p>
        </p:txBody>
      </p:sp>
    </p:spTree>
    <p:extLst>
      <p:ext uri="{BB962C8B-B14F-4D97-AF65-F5344CB8AC3E}">
        <p14:creationId xmlns:p14="http://schemas.microsoft.com/office/powerpoint/2010/main" val="912474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6</a:t>
            </a:fld>
            <a:endParaRPr lang="en-US" dirty="0"/>
          </a:p>
        </p:txBody>
      </p:sp>
      <p:sp>
        <p:nvSpPr>
          <p:cNvPr id="9" name="Inhaltsplatzhalter 8"/>
          <p:cNvSpPr>
            <a:spLocks noGrp="1"/>
          </p:cNvSpPr>
          <p:nvPr>
            <p:ph sz="half" idx="1"/>
          </p:nvPr>
        </p:nvSpPr>
        <p:spPr/>
        <p:txBody>
          <a:bodyPr>
            <a:normAutofit/>
          </a:bodyPr>
          <a:lstStyle/>
          <a:p>
            <a:r>
              <a:rPr lang="en-US" dirty="0" smtClean="0">
                <a:solidFill>
                  <a:schemeClr val="bg1">
                    <a:lumMod val="50000"/>
                  </a:schemeClr>
                </a:solidFill>
              </a:rPr>
              <a:t>Development of a linear optimization model</a:t>
            </a:r>
          </a:p>
          <a:p>
            <a:r>
              <a:rPr lang="en-US" dirty="0">
                <a:solidFill>
                  <a:schemeClr val="bg1">
                    <a:lumMod val="50000"/>
                  </a:schemeClr>
                </a:solidFill>
              </a:rPr>
              <a:t>The objective function is to minimize the total LNG import costs (i.e., the sum of all import countries) while fulfilling all importer's exogenously predefined LNG </a:t>
            </a:r>
            <a:r>
              <a:rPr lang="en-US" dirty="0" smtClean="0">
                <a:solidFill>
                  <a:schemeClr val="bg1">
                    <a:lumMod val="50000"/>
                  </a:schemeClr>
                </a:solidFill>
              </a:rPr>
              <a:t>demands</a:t>
            </a:r>
          </a:p>
          <a:p>
            <a:r>
              <a:rPr lang="en-US" dirty="0">
                <a:solidFill>
                  <a:schemeClr val="bg1">
                    <a:lumMod val="50000"/>
                  </a:schemeClr>
                </a:solidFill>
              </a:rPr>
              <a:t>Import and export countries are represented by nodes in the </a:t>
            </a:r>
            <a:r>
              <a:rPr lang="en-US" dirty="0" smtClean="0">
                <a:solidFill>
                  <a:schemeClr val="bg1">
                    <a:lumMod val="50000"/>
                  </a:schemeClr>
                </a:solidFill>
              </a:rPr>
              <a:t>model</a:t>
            </a:r>
          </a:p>
          <a:p>
            <a:r>
              <a:rPr lang="en-US" dirty="0">
                <a:solidFill>
                  <a:schemeClr val="bg1">
                    <a:lumMod val="50000"/>
                  </a:schemeClr>
                </a:solidFill>
              </a:rPr>
              <a:t>Optimality of the model finds, among others, optimal LNG flows from each export to each import </a:t>
            </a:r>
            <a:r>
              <a:rPr lang="en-US" dirty="0" smtClean="0">
                <a:solidFill>
                  <a:schemeClr val="bg1">
                    <a:lumMod val="50000"/>
                  </a:schemeClr>
                </a:solidFill>
              </a:rPr>
              <a:t>country</a:t>
            </a:r>
          </a:p>
          <a:p>
            <a:r>
              <a:rPr lang="en-US" dirty="0">
                <a:solidFill>
                  <a:schemeClr val="bg1">
                    <a:lumMod val="50000"/>
                  </a:schemeClr>
                </a:solidFill>
              </a:rPr>
              <a:t>Input parameters encompass LNG import volumes (i.e., demands) with a monthly or yearly resolution, LNG export capacities, and LNG break-even </a:t>
            </a:r>
            <a:r>
              <a:rPr lang="en-US" dirty="0" smtClean="0">
                <a:solidFill>
                  <a:schemeClr val="bg1">
                    <a:lumMod val="50000"/>
                  </a:schemeClr>
                </a:solidFill>
              </a:rPr>
              <a:t>prices</a:t>
            </a:r>
          </a:p>
          <a:p>
            <a:r>
              <a:rPr lang="en-US" dirty="0">
                <a:solidFill>
                  <a:schemeClr val="bg1">
                    <a:lumMod val="50000"/>
                  </a:schemeClr>
                </a:solidFill>
              </a:rPr>
              <a:t>Additionally, spatial and further techno-economic data is used to calculate LNG transportation between each export and each import </a:t>
            </a:r>
            <a:r>
              <a:rPr lang="en-US" dirty="0" smtClean="0">
                <a:solidFill>
                  <a:schemeClr val="bg1">
                    <a:lumMod val="50000"/>
                  </a:schemeClr>
                </a:solidFill>
              </a:rPr>
              <a:t>country</a:t>
            </a:r>
          </a:p>
        </p:txBody>
      </p:sp>
      <p:sp>
        <p:nvSpPr>
          <p:cNvPr id="8" name="Titel 7"/>
          <p:cNvSpPr>
            <a:spLocks noGrp="1"/>
          </p:cNvSpPr>
          <p:nvPr>
            <p:ph type="title"/>
          </p:nvPr>
        </p:nvSpPr>
        <p:spPr/>
        <p:txBody>
          <a:bodyPr>
            <a:normAutofit/>
          </a:bodyPr>
          <a:lstStyle/>
          <a:p>
            <a:r>
              <a:rPr lang="en-US" dirty="0" smtClean="0"/>
              <a:t>Methodology</a:t>
            </a:r>
            <a:endParaRPr lang="en-US" sz="2000" dirty="0"/>
          </a:p>
        </p:txBody>
      </p:sp>
    </p:spTree>
    <p:extLst>
      <p:ext uri="{BB962C8B-B14F-4D97-AF65-F5344CB8AC3E}">
        <p14:creationId xmlns:p14="http://schemas.microsoft.com/office/powerpoint/2010/main" val="2687546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7</a:t>
            </a:fld>
            <a:endParaRPr lang="en-US" dirty="0"/>
          </a:p>
        </p:txBody>
      </p:sp>
      <mc:AlternateContent xmlns:mc="http://schemas.openxmlformats.org/markup-compatibility/2006" xmlns:a14="http://schemas.microsoft.com/office/drawing/2010/main">
        <mc:Choice Requires="a14">
          <p:sp>
            <p:nvSpPr>
              <p:cNvPr id="9" name="Inhaltsplatzhalter 8"/>
              <p:cNvSpPr>
                <a:spLocks noGrp="1"/>
              </p:cNvSpPr>
              <p:nvPr>
                <p:ph sz="half" idx="1"/>
              </p:nvPr>
            </p:nvSpPr>
            <p:spPr>
              <a:xfrm>
                <a:off x="362712" y="1594884"/>
                <a:ext cx="10591185" cy="4599632"/>
              </a:xfrm>
            </p:spPr>
            <p:txBody>
              <a:bodyPr>
                <a:normAutofit/>
              </a:bodyPr>
              <a:lstStyle/>
              <a:p>
                <a:r>
                  <a:rPr lang="en-US" dirty="0" smtClean="0">
                    <a:solidFill>
                      <a:schemeClr val="bg1">
                        <a:lumMod val="50000"/>
                      </a:schemeClr>
                    </a:solidFill>
                  </a:rPr>
                  <a:t>Minimizing total system cost: </a:t>
                </a:r>
                <a14:m>
                  <m:oMath xmlns:m="http://schemas.openxmlformats.org/officeDocument/2006/math">
                    <m:func>
                      <m:funcPr>
                        <m:ctrlPr>
                          <a:rPr lang="en-US" i="1" smtClean="0">
                            <a:solidFill>
                              <a:schemeClr val="bg1">
                                <a:lumMod val="50000"/>
                              </a:schemeClr>
                            </a:solidFill>
                            <a:latin typeface="Cambria Math" panose="02040503050406030204" pitchFamily="18" charset="0"/>
                          </a:rPr>
                        </m:ctrlPr>
                      </m:funcPr>
                      <m:fName>
                        <m:limLow>
                          <m:limLowPr>
                            <m:ctrlPr>
                              <a:rPr lang="en-US" i="1" smtClean="0">
                                <a:solidFill>
                                  <a:schemeClr val="bg1">
                                    <a:lumMod val="50000"/>
                                  </a:schemeClr>
                                </a:solidFill>
                                <a:latin typeface="Cambria Math" panose="02040503050406030204" pitchFamily="18" charset="0"/>
                              </a:rPr>
                            </m:ctrlPr>
                          </m:limLowPr>
                          <m:e>
                            <m:r>
                              <m:rPr>
                                <m:sty m:val="p"/>
                              </m:rPr>
                              <a:rPr lang="en-US" i="0" smtClean="0">
                                <a:solidFill>
                                  <a:schemeClr val="bg1">
                                    <a:lumMod val="50000"/>
                                  </a:schemeClr>
                                </a:solidFill>
                                <a:latin typeface="Cambria Math" panose="02040503050406030204" pitchFamily="18" charset="0"/>
                              </a:rPr>
                              <m:t>min</m:t>
                            </m:r>
                          </m:e>
                          <m:lim>
                            <m:sSub>
                              <m:sSubPr>
                                <m:ctrlPr>
                                  <a:rPr lang="en-US"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𝑞</m:t>
                                </m:r>
                              </m:e>
                              <m:sub>
                                <m:r>
                                  <a:rPr lang="de-AT" b="0" i="1" smtClean="0">
                                    <a:solidFill>
                                      <a:schemeClr val="bg1">
                                        <a:lumMod val="50000"/>
                                      </a:schemeClr>
                                    </a:solidFill>
                                    <a:latin typeface="Cambria Math" panose="02040503050406030204" pitchFamily="18" charset="0"/>
                                  </a:rPr>
                                  <m:t>𝑒</m:t>
                                </m:r>
                                <m:r>
                                  <a:rPr lang="de-AT" b="0" i="1" smtClean="0">
                                    <a:solidFill>
                                      <a:schemeClr val="bg1">
                                        <a:lumMod val="50000"/>
                                      </a:schemeClr>
                                    </a:solidFill>
                                    <a:latin typeface="Cambria Math" panose="02040503050406030204" pitchFamily="18" charset="0"/>
                                  </a:rPr>
                                  <m:t>,</m:t>
                                </m:r>
                                <m:r>
                                  <a:rPr lang="de-AT" b="0" i="1" smtClean="0">
                                    <a:solidFill>
                                      <a:schemeClr val="bg1">
                                        <a:lumMod val="50000"/>
                                      </a:schemeClr>
                                    </a:solidFill>
                                    <a:latin typeface="Cambria Math" panose="02040503050406030204" pitchFamily="18" charset="0"/>
                                  </a:rPr>
                                  <m:t>𝑖</m:t>
                                </m:r>
                              </m:sub>
                            </m:sSub>
                          </m:lim>
                        </m:limLow>
                      </m:fName>
                      <m:e>
                        <m:nary>
                          <m:naryPr>
                            <m:chr m:val="∑"/>
                            <m:supHide m:val="on"/>
                            <m:ctrlPr>
                              <a:rPr lang="en-US" i="1" smtClean="0">
                                <a:solidFill>
                                  <a:schemeClr val="bg1">
                                    <a:lumMod val="50000"/>
                                  </a:schemeClr>
                                </a:solidFill>
                                <a:latin typeface="Cambria Math" panose="02040503050406030204" pitchFamily="18" charset="0"/>
                              </a:rPr>
                            </m:ctrlPr>
                          </m:naryPr>
                          <m:sub>
                            <m:r>
                              <m:rPr>
                                <m:brk m:alnAt="7"/>
                              </m:rPr>
                              <a:rPr lang="de-AT" b="0" i="1" smtClean="0">
                                <a:solidFill>
                                  <a:schemeClr val="bg1">
                                    <a:lumMod val="50000"/>
                                  </a:schemeClr>
                                </a:solidFill>
                                <a:latin typeface="Cambria Math" panose="02040503050406030204" pitchFamily="18" charset="0"/>
                              </a:rPr>
                              <m:t>𝑒</m:t>
                            </m:r>
                          </m:sub>
                          <m:sup/>
                          <m:e>
                            <m:nary>
                              <m:naryPr>
                                <m:chr m:val="∑"/>
                                <m:supHide m:val="on"/>
                                <m:ctrlPr>
                                  <a:rPr lang="en-US" i="1" smtClean="0">
                                    <a:solidFill>
                                      <a:schemeClr val="bg1">
                                        <a:lumMod val="50000"/>
                                      </a:schemeClr>
                                    </a:solidFill>
                                    <a:latin typeface="Cambria Math" panose="02040503050406030204" pitchFamily="18" charset="0"/>
                                  </a:rPr>
                                </m:ctrlPr>
                              </m:naryPr>
                              <m:sub>
                                <m:r>
                                  <m:rPr>
                                    <m:brk m:alnAt="7"/>
                                  </m:rPr>
                                  <a:rPr lang="de-AT" b="0" i="1" smtClean="0">
                                    <a:solidFill>
                                      <a:schemeClr val="bg1">
                                        <a:lumMod val="50000"/>
                                      </a:schemeClr>
                                    </a:solidFill>
                                    <a:latin typeface="Cambria Math" panose="02040503050406030204" pitchFamily="18" charset="0"/>
                                  </a:rPr>
                                  <m:t>𝑖</m:t>
                                </m:r>
                              </m:sub>
                              <m:sup/>
                              <m:e>
                                <m:sSub>
                                  <m:sSubPr>
                                    <m:ctrlPr>
                                      <a:rPr lang="en-US"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𝐷𝐸𝑆</m:t>
                                    </m:r>
                                  </m:e>
                                  <m:sub>
                                    <m:r>
                                      <a:rPr lang="de-AT" b="0" i="1" smtClean="0">
                                        <a:solidFill>
                                          <a:schemeClr val="bg1">
                                            <a:lumMod val="50000"/>
                                          </a:schemeClr>
                                        </a:solidFill>
                                        <a:latin typeface="Cambria Math" panose="02040503050406030204" pitchFamily="18" charset="0"/>
                                      </a:rPr>
                                      <m:t>𝑒</m:t>
                                    </m:r>
                                    <m:r>
                                      <a:rPr lang="de-AT" b="0" i="1" smtClean="0">
                                        <a:solidFill>
                                          <a:schemeClr val="bg1">
                                            <a:lumMod val="50000"/>
                                          </a:schemeClr>
                                        </a:solidFill>
                                        <a:latin typeface="Cambria Math" panose="02040503050406030204" pitchFamily="18" charset="0"/>
                                      </a:rPr>
                                      <m:t>,</m:t>
                                    </m:r>
                                    <m:r>
                                      <a:rPr lang="de-AT" b="0" i="1" smtClean="0">
                                        <a:solidFill>
                                          <a:schemeClr val="bg1">
                                            <a:lumMod val="50000"/>
                                          </a:schemeClr>
                                        </a:solidFill>
                                        <a:latin typeface="Cambria Math" panose="02040503050406030204" pitchFamily="18" charset="0"/>
                                      </a:rPr>
                                      <m:t>𝑖</m:t>
                                    </m:r>
                                  </m:sub>
                                </m:sSub>
                                <m:r>
                                  <a:rPr lang="de-AT" b="0" i="1" smtClean="0">
                                    <a:solidFill>
                                      <a:schemeClr val="bg1">
                                        <a:lumMod val="50000"/>
                                      </a:schemeClr>
                                    </a:solidFill>
                                    <a:latin typeface="Cambria Math" panose="02040503050406030204" pitchFamily="18" charset="0"/>
                                  </a:rPr>
                                  <m:t>∗</m:t>
                                </m:r>
                                <m:sSub>
                                  <m:sSubPr>
                                    <m:ctrlPr>
                                      <a:rPr lang="de-AT" b="0"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𝑞</m:t>
                                    </m:r>
                                  </m:e>
                                  <m:sub>
                                    <m:r>
                                      <a:rPr lang="de-AT" b="0" i="1" smtClean="0">
                                        <a:solidFill>
                                          <a:schemeClr val="bg1">
                                            <a:lumMod val="50000"/>
                                          </a:schemeClr>
                                        </a:solidFill>
                                        <a:latin typeface="Cambria Math" panose="02040503050406030204" pitchFamily="18" charset="0"/>
                                      </a:rPr>
                                      <m:t>𝑒</m:t>
                                    </m:r>
                                    <m:r>
                                      <a:rPr lang="de-AT" b="0" i="1" smtClean="0">
                                        <a:solidFill>
                                          <a:schemeClr val="bg1">
                                            <a:lumMod val="50000"/>
                                          </a:schemeClr>
                                        </a:solidFill>
                                        <a:latin typeface="Cambria Math" panose="02040503050406030204" pitchFamily="18" charset="0"/>
                                      </a:rPr>
                                      <m:t>,</m:t>
                                    </m:r>
                                    <m:r>
                                      <a:rPr lang="de-AT" b="0" i="1" smtClean="0">
                                        <a:solidFill>
                                          <a:schemeClr val="bg1">
                                            <a:lumMod val="50000"/>
                                          </a:schemeClr>
                                        </a:solidFill>
                                        <a:latin typeface="Cambria Math" panose="02040503050406030204" pitchFamily="18" charset="0"/>
                                      </a:rPr>
                                      <m:t>𝑖</m:t>
                                    </m:r>
                                  </m:sub>
                                </m:sSub>
                              </m:e>
                            </m:nary>
                          </m:e>
                        </m:nary>
                      </m:e>
                    </m:func>
                  </m:oMath>
                </a14:m>
                <a:endParaRPr lang="de-AT" dirty="0" smtClean="0">
                  <a:solidFill>
                    <a:schemeClr val="bg1">
                      <a:lumMod val="50000"/>
                    </a:schemeClr>
                  </a:solidFill>
                </a:endParaRPr>
              </a:p>
              <a:p>
                <a14:m>
                  <m:oMath xmlns:m="http://schemas.openxmlformats.org/officeDocument/2006/math">
                    <m:sSub>
                      <m:sSubPr>
                        <m:ctrlPr>
                          <a:rPr lang="en-US"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𝐷𝐸𝑆</m:t>
                        </m:r>
                      </m:e>
                      <m:sub>
                        <m:r>
                          <a:rPr lang="de-AT" b="0" i="1" smtClean="0">
                            <a:solidFill>
                              <a:schemeClr val="bg1">
                                <a:lumMod val="50000"/>
                              </a:schemeClr>
                            </a:solidFill>
                            <a:latin typeface="Cambria Math" panose="02040503050406030204" pitchFamily="18" charset="0"/>
                          </a:rPr>
                          <m:t>𝑒</m:t>
                        </m:r>
                        <m:r>
                          <a:rPr lang="de-AT" b="0" i="1" smtClean="0">
                            <a:solidFill>
                              <a:schemeClr val="bg1">
                                <a:lumMod val="50000"/>
                              </a:schemeClr>
                            </a:solidFill>
                            <a:latin typeface="Cambria Math" panose="02040503050406030204" pitchFamily="18" charset="0"/>
                          </a:rPr>
                          <m:t>,</m:t>
                        </m:r>
                        <m:r>
                          <a:rPr lang="de-AT" b="0" i="1" smtClean="0">
                            <a:solidFill>
                              <a:schemeClr val="bg1">
                                <a:lumMod val="50000"/>
                              </a:schemeClr>
                            </a:solidFill>
                            <a:latin typeface="Cambria Math" panose="02040503050406030204" pitchFamily="18" charset="0"/>
                          </a:rPr>
                          <m:t>𝑖</m:t>
                        </m:r>
                      </m:sub>
                    </m:sSub>
                    <m:r>
                      <a:rPr lang="de-AT" b="0" i="1" smtClean="0">
                        <a:solidFill>
                          <a:schemeClr val="bg1">
                            <a:lumMod val="50000"/>
                          </a:schemeClr>
                        </a:solidFill>
                        <a:latin typeface="Cambria Math" panose="02040503050406030204" pitchFamily="18" charset="0"/>
                      </a:rPr>
                      <m:t>…</m:t>
                    </m:r>
                  </m:oMath>
                </a14:m>
                <a:r>
                  <a:rPr lang="en-US" dirty="0" smtClean="0">
                    <a:solidFill>
                      <a:schemeClr val="bg1">
                        <a:lumMod val="50000"/>
                      </a:schemeClr>
                    </a:solidFill>
                  </a:rPr>
                  <a:t> Delivery </a:t>
                </a:r>
                <a:r>
                  <a:rPr lang="en-US" dirty="0">
                    <a:solidFill>
                      <a:schemeClr val="bg1">
                        <a:lumMod val="50000"/>
                      </a:schemeClr>
                    </a:solidFill>
                  </a:rPr>
                  <a:t>ex ship </a:t>
                </a:r>
                <a:r>
                  <a:rPr lang="en-US" dirty="0" smtClean="0">
                    <a:solidFill>
                      <a:schemeClr val="bg1">
                        <a:lumMod val="50000"/>
                      </a:schemeClr>
                    </a:solidFill>
                  </a:rPr>
                  <a:t>price: price </a:t>
                </a:r>
                <a:r>
                  <a:rPr lang="en-US" dirty="0">
                    <a:solidFill>
                      <a:schemeClr val="bg1">
                        <a:lumMod val="50000"/>
                      </a:schemeClr>
                    </a:solidFill>
                  </a:rPr>
                  <a:t>of delivered </a:t>
                </a:r>
                <a:r>
                  <a:rPr lang="en-US" dirty="0" err="1" smtClean="0">
                    <a:solidFill>
                      <a:schemeClr val="bg1">
                        <a:lumMod val="50000"/>
                      </a:schemeClr>
                    </a:solidFill>
                  </a:rPr>
                  <a:t>mmBTU</a:t>
                </a:r>
                <a:r>
                  <a:rPr lang="en-US" dirty="0" smtClean="0">
                    <a:solidFill>
                      <a:schemeClr val="bg1">
                        <a:lumMod val="50000"/>
                      </a:schemeClr>
                    </a:solidFill>
                  </a:rPr>
                  <a:t> of LNG</a:t>
                </a:r>
                <a:br>
                  <a:rPr lang="en-US" dirty="0" smtClean="0">
                    <a:solidFill>
                      <a:schemeClr val="bg1">
                        <a:lumMod val="50000"/>
                      </a:schemeClr>
                    </a:solidFill>
                  </a:rPr>
                </a:br>
                <a:r>
                  <a:rPr lang="en-US" dirty="0" smtClean="0">
                    <a:solidFill>
                      <a:schemeClr val="bg1">
                        <a:lumMod val="50000"/>
                      </a:schemeClr>
                    </a:solidFill>
                  </a:rPr>
                  <a:t>from exporter </a:t>
                </a:r>
                <a14:m>
                  <m:oMath xmlns:m="http://schemas.openxmlformats.org/officeDocument/2006/math">
                    <m:r>
                      <a:rPr lang="de-AT" b="0" i="1" smtClean="0">
                        <a:solidFill>
                          <a:schemeClr val="bg1">
                            <a:lumMod val="50000"/>
                          </a:schemeClr>
                        </a:solidFill>
                        <a:latin typeface="Cambria Math" panose="02040503050406030204" pitchFamily="18" charset="0"/>
                      </a:rPr>
                      <m:t>𝑒</m:t>
                    </m:r>
                  </m:oMath>
                </a14:m>
                <a:r>
                  <a:rPr lang="en-US" dirty="0" smtClean="0">
                    <a:solidFill>
                      <a:schemeClr val="bg1">
                        <a:lumMod val="50000"/>
                      </a:schemeClr>
                    </a:solidFill>
                  </a:rPr>
                  <a:t> at </a:t>
                </a:r>
                <a:r>
                  <a:rPr lang="en-US" dirty="0">
                    <a:solidFill>
                      <a:schemeClr val="bg1">
                        <a:lumMod val="50000"/>
                      </a:schemeClr>
                    </a:solidFill>
                  </a:rPr>
                  <a:t>the </a:t>
                </a:r>
                <a:r>
                  <a:rPr lang="en-US" dirty="0" smtClean="0">
                    <a:solidFill>
                      <a:schemeClr val="bg1">
                        <a:lumMod val="50000"/>
                      </a:schemeClr>
                    </a:solidFill>
                  </a:rPr>
                  <a:t>importer </a:t>
                </a:r>
                <a14:m>
                  <m:oMath xmlns:m="http://schemas.openxmlformats.org/officeDocument/2006/math">
                    <m:r>
                      <a:rPr lang="de-AT" b="0" i="1" smtClean="0">
                        <a:solidFill>
                          <a:schemeClr val="bg1">
                            <a:lumMod val="50000"/>
                          </a:schemeClr>
                        </a:solidFill>
                        <a:latin typeface="Cambria Math" panose="02040503050406030204" pitchFamily="18" charset="0"/>
                      </a:rPr>
                      <m:t>𝑖</m:t>
                    </m:r>
                  </m:oMath>
                </a14:m>
                <a:r>
                  <a:rPr lang="en-US" baseline="30000" dirty="0" smtClean="0">
                    <a:solidFill>
                      <a:schemeClr val="bg1">
                        <a:lumMod val="50000"/>
                      </a:schemeClr>
                    </a:solidFill>
                  </a:rPr>
                  <a:t>1</a:t>
                </a:r>
              </a:p>
              <a:p>
                <a14:m>
                  <m:oMath xmlns:m="http://schemas.openxmlformats.org/officeDocument/2006/math">
                    <m:sSub>
                      <m:sSubPr>
                        <m:ctrlPr>
                          <a:rPr lang="en-US" i="1">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𝑞</m:t>
                        </m:r>
                      </m:e>
                      <m:sub>
                        <m:r>
                          <a:rPr lang="de-AT" i="1">
                            <a:solidFill>
                              <a:schemeClr val="bg1">
                                <a:lumMod val="50000"/>
                              </a:schemeClr>
                            </a:solidFill>
                            <a:latin typeface="Cambria Math" panose="02040503050406030204" pitchFamily="18" charset="0"/>
                          </a:rPr>
                          <m:t>𝑒</m:t>
                        </m:r>
                        <m:r>
                          <a:rPr lang="de-AT" i="1">
                            <a:solidFill>
                              <a:schemeClr val="bg1">
                                <a:lumMod val="50000"/>
                              </a:schemeClr>
                            </a:solidFill>
                            <a:latin typeface="Cambria Math" panose="02040503050406030204" pitchFamily="18" charset="0"/>
                          </a:rPr>
                          <m:t>,</m:t>
                        </m:r>
                        <m:r>
                          <a:rPr lang="de-AT" i="1">
                            <a:solidFill>
                              <a:schemeClr val="bg1">
                                <a:lumMod val="50000"/>
                              </a:schemeClr>
                            </a:solidFill>
                            <a:latin typeface="Cambria Math" panose="02040503050406030204" pitchFamily="18" charset="0"/>
                          </a:rPr>
                          <m:t>𝑖</m:t>
                        </m:r>
                      </m:sub>
                    </m:sSub>
                    <m:r>
                      <a:rPr lang="de-AT" i="1">
                        <a:solidFill>
                          <a:schemeClr val="bg1">
                            <a:lumMod val="50000"/>
                          </a:schemeClr>
                        </a:solidFill>
                        <a:latin typeface="Cambria Math" panose="02040503050406030204" pitchFamily="18" charset="0"/>
                      </a:rPr>
                      <m:t>…</m:t>
                    </m:r>
                  </m:oMath>
                </a14:m>
                <a:r>
                  <a:rPr lang="en-US" dirty="0">
                    <a:solidFill>
                      <a:schemeClr val="bg1">
                        <a:lumMod val="50000"/>
                      </a:schemeClr>
                    </a:solidFill>
                  </a:rPr>
                  <a:t> </a:t>
                </a:r>
                <a:r>
                  <a:rPr lang="en-US" dirty="0" smtClean="0">
                    <a:solidFill>
                      <a:schemeClr val="bg1">
                        <a:lumMod val="50000"/>
                      </a:schemeClr>
                    </a:solidFill>
                  </a:rPr>
                  <a:t>Volume </a:t>
                </a:r>
                <a:r>
                  <a:rPr lang="en-US" dirty="0">
                    <a:solidFill>
                      <a:schemeClr val="bg1">
                        <a:lumMod val="50000"/>
                      </a:schemeClr>
                    </a:solidFill>
                  </a:rPr>
                  <a:t>of shipped LNG from exporter</a:t>
                </a:r>
                <a:r>
                  <a:rPr lang="de-AT" dirty="0">
                    <a:solidFill>
                      <a:schemeClr val="bg1">
                        <a:lumMod val="50000"/>
                      </a:schemeClr>
                    </a:solidFill>
                  </a:rPr>
                  <a:t> </a:t>
                </a:r>
                <a14:m>
                  <m:oMath xmlns:m="http://schemas.openxmlformats.org/officeDocument/2006/math">
                    <m:r>
                      <a:rPr lang="de-AT" i="1">
                        <a:solidFill>
                          <a:schemeClr val="bg1">
                            <a:lumMod val="50000"/>
                          </a:schemeClr>
                        </a:solidFill>
                        <a:latin typeface="Cambria Math" panose="02040503050406030204" pitchFamily="18" charset="0"/>
                      </a:rPr>
                      <m:t>𝑒</m:t>
                    </m:r>
                  </m:oMath>
                </a14:m>
                <a:r>
                  <a:rPr lang="en-US" dirty="0">
                    <a:solidFill>
                      <a:schemeClr val="bg1">
                        <a:lumMod val="50000"/>
                      </a:schemeClr>
                    </a:solidFill>
                  </a:rPr>
                  <a:t> to </a:t>
                </a:r>
                <a:r>
                  <a:rPr lang="en-US" dirty="0" smtClean="0">
                    <a:solidFill>
                      <a:schemeClr val="bg1">
                        <a:lumMod val="50000"/>
                      </a:schemeClr>
                    </a:solidFill>
                  </a:rPr>
                  <a:t>importer</a:t>
                </a:r>
                <a:r>
                  <a:rPr lang="de-AT" dirty="0" smtClean="0">
                    <a:solidFill>
                      <a:schemeClr val="bg1">
                        <a:lumMod val="50000"/>
                      </a:schemeClr>
                    </a:solidFill>
                  </a:rPr>
                  <a:t> </a:t>
                </a:r>
                <a14:m>
                  <m:oMath xmlns:m="http://schemas.openxmlformats.org/officeDocument/2006/math">
                    <m:r>
                      <a:rPr lang="de-AT" i="1">
                        <a:solidFill>
                          <a:schemeClr val="bg1">
                            <a:lumMod val="50000"/>
                          </a:schemeClr>
                        </a:solidFill>
                        <a:latin typeface="Cambria Math" panose="02040503050406030204" pitchFamily="18" charset="0"/>
                      </a:rPr>
                      <m:t>𝑖</m:t>
                    </m:r>
                  </m:oMath>
                </a14:m>
                <a:endParaRPr lang="en-US" dirty="0" smtClean="0">
                  <a:solidFill>
                    <a:schemeClr val="bg1">
                      <a:lumMod val="50000"/>
                    </a:schemeClr>
                  </a:solidFill>
                </a:endParaRPr>
              </a:p>
              <a:p>
                <a14:m>
                  <m:oMath xmlns:m="http://schemas.openxmlformats.org/officeDocument/2006/math">
                    <m:sSub>
                      <m:sSubPr>
                        <m:ctrlPr>
                          <a:rPr lang="en-US"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𝐷𝐸𝑆</m:t>
                        </m:r>
                      </m:e>
                      <m:sub>
                        <m:r>
                          <a:rPr lang="de-AT" b="0" i="1" smtClean="0">
                            <a:solidFill>
                              <a:schemeClr val="bg1">
                                <a:lumMod val="50000"/>
                              </a:schemeClr>
                            </a:solidFill>
                            <a:latin typeface="Cambria Math" panose="02040503050406030204" pitchFamily="18" charset="0"/>
                          </a:rPr>
                          <m:t>𝑒</m:t>
                        </m:r>
                        <m:r>
                          <a:rPr lang="de-AT" b="0" i="1" smtClean="0">
                            <a:solidFill>
                              <a:schemeClr val="bg1">
                                <a:lumMod val="50000"/>
                              </a:schemeClr>
                            </a:solidFill>
                            <a:latin typeface="Cambria Math" panose="02040503050406030204" pitchFamily="18" charset="0"/>
                          </a:rPr>
                          <m:t>,</m:t>
                        </m:r>
                        <m:r>
                          <a:rPr lang="de-AT" b="0" i="1" smtClean="0">
                            <a:solidFill>
                              <a:schemeClr val="bg1">
                                <a:lumMod val="50000"/>
                              </a:schemeClr>
                            </a:solidFill>
                            <a:latin typeface="Cambria Math" panose="02040503050406030204" pitchFamily="18" charset="0"/>
                          </a:rPr>
                          <m:t>𝑖</m:t>
                        </m:r>
                      </m:sub>
                    </m:sSub>
                    <m:r>
                      <a:rPr lang="de-AT" b="0" i="1" smtClean="0">
                        <a:solidFill>
                          <a:schemeClr val="bg1">
                            <a:lumMod val="50000"/>
                          </a:schemeClr>
                        </a:solidFill>
                        <a:latin typeface="Cambria Math" panose="02040503050406030204" pitchFamily="18" charset="0"/>
                      </a:rPr>
                      <m:t>=</m:t>
                    </m:r>
                    <m:sSub>
                      <m:sSubPr>
                        <m:ctrlPr>
                          <a:rPr lang="de-AT" b="0"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𝐵𝑟𝑒𝑎𝑘</m:t>
                        </m:r>
                        <m:r>
                          <a:rPr lang="de-AT" b="0" i="1" smtClean="0">
                            <a:solidFill>
                              <a:schemeClr val="bg1">
                                <a:lumMod val="50000"/>
                              </a:schemeClr>
                            </a:solidFill>
                            <a:latin typeface="Cambria Math" panose="02040503050406030204" pitchFamily="18" charset="0"/>
                          </a:rPr>
                          <m:t> </m:t>
                        </m:r>
                        <m:r>
                          <a:rPr lang="de-AT" b="0" i="1" smtClean="0">
                            <a:solidFill>
                              <a:schemeClr val="bg1">
                                <a:lumMod val="50000"/>
                              </a:schemeClr>
                            </a:solidFill>
                            <a:latin typeface="Cambria Math" panose="02040503050406030204" pitchFamily="18" charset="0"/>
                          </a:rPr>
                          <m:t>𝐸𝑣𝑒𝑛</m:t>
                        </m:r>
                        <m:r>
                          <a:rPr lang="de-AT" b="0" i="1" smtClean="0">
                            <a:solidFill>
                              <a:schemeClr val="bg1">
                                <a:lumMod val="50000"/>
                              </a:schemeClr>
                            </a:solidFill>
                            <a:latin typeface="Cambria Math" panose="02040503050406030204" pitchFamily="18" charset="0"/>
                          </a:rPr>
                          <m:t> </m:t>
                        </m:r>
                        <m:r>
                          <a:rPr lang="de-AT" b="0" i="1" smtClean="0">
                            <a:solidFill>
                              <a:schemeClr val="bg1">
                                <a:lumMod val="50000"/>
                              </a:schemeClr>
                            </a:solidFill>
                            <a:latin typeface="Cambria Math" panose="02040503050406030204" pitchFamily="18" charset="0"/>
                          </a:rPr>
                          <m:t>𝑃𝑟𝑖𝑐𝑒</m:t>
                        </m:r>
                      </m:e>
                      <m:sub>
                        <m:r>
                          <a:rPr lang="de-AT" b="0" i="1" smtClean="0">
                            <a:solidFill>
                              <a:schemeClr val="bg1">
                                <a:lumMod val="50000"/>
                              </a:schemeClr>
                            </a:solidFill>
                            <a:latin typeface="Cambria Math" panose="02040503050406030204" pitchFamily="18" charset="0"/>
                          </a:rPr>
                          <m:t>𝑒</m:t>
                        </m:r>
                      </m:sub>
                    </m:sSub>
                    <m:r>
                      <a:rPr lang="de-AT" b="0" i="1" smtClean="0">
                        <a:solidFill>
                          <a:schemeClr val="bg1">
                            <a:lumMod val="50000"/>
                          </a:schemeClr>
                        </a:solidFill>
                        <a:latin typeface="Cambria Math" panose="02040503050406030204" pitchFamily="18" charset="0"/>
                      </a:rPr>
                      <m:t>+</m:t>
                    </m:r>
                    <m:sSub>
                      <m:sSubPr>
                        <m:ctrlPr>
                          <a:rPr lang="de-AT" b="0"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𝑇𝑟𝑎𝑛𝑠𝑝𝑜𝑟𝑡</m:t>
                        </m:r>
                        <m:r>
                          <a:rPr lang="de-AT" b="0" i="1" smtClean="0">
                            <a:solidFill>
                              <a:schemeClr val="bg1">
                                <a:lumMod val="50000"/>
                              </a:schemeClr>
                            </a:solidFill>
                            <a:latin typeface="Cambria Math" panose="02040503050406030204" pitchFamily="18" charset="0"/>
                          </a:rPr>
                          <m:t> </m:t>
                        </m:r>
                        <m:r>
                          <a:rPr lang="de-AT" b="0" i="1" smtClean="0">
                            <a:solidFill>
                              <a:schemeClr val="bg1">
                                <a:lumMod val="50000"/>
                              </a:schemeClr>
                            </a:solidFill>
                            <a:latin typeface="Cambria Math" panose="02040503050406030204" pitchFamily="18" charset="0"/>
                          </a:rPr>
                          <m:t>𝐶𝑜𝑠𝑡</m:t>
                        </m:r>
                      </m:e>
                      <m:sub>
                        <m:r>
                          <a:rPr lang="de-AT" b="0" i="1" smtClean="0">
                            <a:solidFill>
                              <a:schemeClr val="bg1">
                                <a:lumMod val="50000"/>
                              </a:schemeClr>
                            </a:solidFill>
                            <a:latin typeface="Cambria Math" panose="02040503050406030204" pitchFamily="18" charset="0"/>
                          </a:rPr>
                          <m:t>𝑒</m:t>
                        </m:r>
                        <m:r>
                          <a:rPr lang="de-AT" b="0" i="1" smtClean="0">
                            <a:solidFill>
                              <a:schemeClr val="bg1">
                                <a:lumMod val="50000"/>
                              </a:schemeClr>
                            </a:solidFill>
                            <a:latin typeface="Cambria Math" panose="02040503050406030204" pitchFamily="18" charset="0"/>
                          </a:rPr>
                          <m:t>,</m:t>
                        </m:r>
                        <m:r>
                          <a:rPr lang="de-AT" b="0" i="1" smtClean="0">
                            <a:solidFill>
                              <a:schemeClr val="bg1">
                                <a:lumMod val="50000"/>
                              </a:schemeClr>
                            </a:solidFill>
                            <a:latin typeface="Cambria Math" panose="02040503050406030204" pitchFamily="18" charset="0"/>
                          </a:rPr>
                          <m:t>𝑖</m:t>
                        </m:r>
                      </m:sub>
                    </m:sSub>
                  </m:oMath>
                </a14:m>
                <a:endParaRPr lang="en-US" dirty="0" smtClean="0">
                  <a:solidFill>
                    <a:schemeClr val="bg1">
                      <a:lumMod val="50000"/>
                    </a:schemeClr>
                  </a:solidFill>
                </a:endParaRPr>
              </a:p>
              <a:p>
                <a14:m>
                  <m:oMath xmlns:m="http://schemas.openxmlformats.org/officeDocument/2006/math">
                    <m:nary>
                      <m:naryPr>
                        <m:chr m:val="∑"/>
                        <m:supHide m:val="on"/>
                        <m:ctrlPr>
                          <a:rPr lang="en-US" i="1" smtClean="0">
                            <a:solidFill>
                              <a:schemeClr val="bg1">
                                <a:lumMod val="50000"/>
                              </a:schemeClr>
                            </a:solidFill>
                            <a:latin typeface="Cambria Math" panose="02040503050406030204" pitchFamily="18" charset="0"/>
                          </a:rPr>
                        </m:ctrlPr>
                      </m:naryPr>
                      <m:sub>
                        <m:r>
                          <m:rPr>
                            <m:brk m:alnAt="7"/>
                          </m:rPr>
                          <a:rPr lang="de-AT" b="0" i="1" smtClean="0">
                            <a:solidFill>
                              <a:schemeClr val="bg1">
                                <a:lumMod val="50000"/>
                              </a:schemeClr>
                            </a:solidFill>
                            <a:latin typeface="Cambria Math" panose="02040503050406030204" pitchFamily="18" charset="0"/>
                          </a:rPr>
                          <m:t>𝑖</m:t>
                        </m:r>
                      </m:sub>
                      <m:sup/>
                      <m:e>
                        <m:sSub>
                          <m:sSubPr>
                            <m:ctrlPr>
                              <a:rPr lang="en-US"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𝑞</m:t>
                            </m:r>
                          </m:e>
                          <m:sub>
                            <m:r>
                              <a:rPr lang="de-AT" b="0" i="1" smtClean="0">
                                <a:solidFill>
                                  <a:schemeClr val="bg1">
                                    <a:lumMod val="50000"/>
                                  </a:schemeClr>
                                </a:solidFill>
                                <a:latin typeface="Cambria Math" panose="02040503050406030204" pitchFamily="18" charset="0"/>
                              </a:rPr>
                              <m:t>𝑒</m:t>
                            </m:r>
                            <m:r>
                              <a:rPr lang="de-AT" b="0" i="1" smtClean="0">
                                <a:solidFill>
                                  <a:schemeClr val="bg1">
                                    <a:lumMod val="50000"/>
                                  </a:schemeClr>
                                </a:solidFill>
                                <a:latin typeface="Cambria Math" panose="02040503050406030204" pitchFamily="18" charset="0"/>
                              </a:rPr>
                              <m:t>,</m:t>
                            </m:r>
                            <m:r>
                              <a:rPr lang="de-AT" b="0" i="1" smtClean="0">
                                <a:solidFill>
                                  <a:schemeClr val="bg1">
                                    <a:lumMod val="50000"/>
                                  </a:schemeClr>
                                </a:solidFill>
                                <a:latin typeface="Cambria Math" panose="02040503050406030204" pitchFamily="18" charset="0"/>
                              </a:rPr>
                              <m:t>𝑖</m:t>
                            </m:r>
                          </m:sub>
                        </m:sSub>
                        <m:r>
                          <a:rPr lang="en-US" i="1" smtClean="0">
                            <a:solidFill>
                              <a:schemeClr val="bg1">
                                <a:lumMod val="50000"/>
                              </a:schemeClr>
                            </a:solidFill>
                            <a:latin typeface="Cambria Math" panose="02040503050406030204" pitchFamily="18" charset="0"/>
                            <a:ea typeface="Cambria Math" panose="02040503050406030204" pitchFamily="18" charset="0"/>
                          </a:rPr>
                          <m:t>≤</m:t>
                        </m:r>
                        <m:sSub>
                          <m:sSubPr>
                            <m:ctrlPr>
                              <a:rPr lang="en-US" i="1" smtClean="0">
                                <a:solidFill>
                                  <a:schemeClr val="bg1">
                                    <a:lumMod val="50000"/>
                                  </a:schemeClr>
                                </a:solidFill>
                                <a:latin typeface="Cambria Math" panose="02040503050406030204" pitchFamily="18" charset="0"/>
                                <a:ea typeface="Cambria Math" panose="02040503050406030204" pitchFamily="18" charset="0"/>
                              </a:rPr>
                            </m:ctrlPr>
                          </m:sSubPr>
                          <m:e>
                            <m:r>
                              <a:rPr lang="de-AT" b="0" i="1" smtClean="0">
                                <a:solidFill>
                                  <a:schemeClr val="bg1">
                                    <a:lumMod val="50000"/>
                                  </a:schemeClr>
                                </a:solidFill>
                                <a:latin typeface="Cambria Math" panose="02040503050406030204" pitchFamily="18" charset="0"/>
                                <a:ea typeface="Cambria Math" panose="02040503050406030204" pitchFamily="18" charset="0"/>
                              </a:rPr>
                              <m:t>𝐸𝑥𝑝𝑜𝑟𝑡</m:t>
                            </m:r>
                            <m:r>
                              <a:rPr lang="de-AT" b="0" i="1" smtClean="0">
                                <a:solidFill>
                                  <a:schemeClr val="bg1">
                                    <a:lumMod val="50000"/>
                                  </a:schemeClr>
                                </a:solidFill>
                                <a:latin typeface="Cambria Math" panose="02040503050406030204" pitchFamily="18" charset="0"/>
                                <a:ea typeface="Cambria Math" panose="02040503050406030204" pitchFamily="18" charset="0"/>
                              </a:rPr>
                              <m:t> </m:t>
                            </m:r>
                            <m:r>
                              <a:rPr lang="de-AT" b="0" i="1" smtClean="0">
                                <a:solidFill>
                                  <a:schemeClr val="bg1">
                                    <a:lumMod val="50000"/>
                                  </a:schemeClr>
                                </a:solidFill>
                                <a:latin typeface="Cambria Math" panose="02040503050406030204" pitchFamily="18" charset="0"/>
                                <a:ea typeface="Cambria Math" panose="02040503050406030204" pitchFamily="18" charset="0"/>
                              </a:rPr>
                              <m:t>𝐶𝑎𝑝𝑎𝑐𝑖𝑡𝑦</m:t>
                            </m:r>
                          </m:e>
                          <m:sub>
                            <m:r>
                              <a:rPr lang="de-AT" b="0" i="1" smtClean="0">
                                <a:solidFill>
                                  <a:schemeClr val="bg1">
                                    <a:lumMod val="50000"/>
                                  </a:schemeClr>
                                </a:solidFill>
                                <a:latin typeface="Cambria Math" panose="02040503050406030204" pitchFamily="18" charset="0"/>
                                <a:ea typeface="Cambria Math" panose="02040503050406030204" pitchFamily="18" charset="0"/>
                              </a:rPr>
                              <m:t>𝑒</m:t>
                            </m:r>
                          </m:sub>
                        </m:sSub>
                      </m:e>
                    </m:nary>
                    <m:r>
                      <a:rPr lang="de-AT" b="0" i="0" smtClean="0">
                        <a:solidFill>
                          <a:schemeClr val="bg1">
                            <a:lumMod val="50000"/>
                          </a:schemeClr>
                        </a:solidFill>
                        <a:latin typeface="Cambria Math" panose="02040503050406030204" pitchFamily="18" charset="0"/>
                      </a:rPr>
                      <m:t>…</m:t>
                    </m:r>
                  </m:oMath>
                </a14:m>
                <a:r>
                  <a:rPr lang="en-US" dirty="0" smtClean="0">
                    <a:solidFill>
                      <a:schemeClr val="bg1">
                        <a:lumMod val="50000"/>
                      </a:schemeClr>
                    </a:solidFill>
                  </a:rPr>
                  <a:t> Exporter’s capacity</a:t>
                </a:r>
              </a:p>
              <a:p>
                <a14:m>
                  <m:oMath xmlns:m="http://schemas.openxmlformats.org/officeDocument/2006/math">
                    <m:nary>
                      <m:naryPr>
                        <m:chr m:val="∑"/>
                        <m:supHide m:val="on"/>
                        <m:ctrlPr>
                          <a:rPr lang="en-US" i="1">
                            <a:solidFill>
                              <a:schemeClr val="bg1">
                                <a:lumMod val="50000"/>
                              </a:schemeClr>
                            </a:solidFill>
                            <a:latin typeface="Cambria Math" panose="02040503050406030204" pitchFamily="18" charset="0"/>
                          </a:rPr>
                        </m:ctrlPr>
                      </m:naryPr>
                      <m:sub>
                        <m:r>
                          <a:rPr lang="de-AT" b="0" i="1" smtClean="0">
                            <a:solidFill>
                              <a:schemeClr val="bg1">
                                <a:lumMod val="50000"/>
                              </a:schemeClr>
                            </a:solidFill>
                            <a:latin typeface="Cambria Math" panose="02040503050406030204" pitchFamily="18" charset="0"/>
                          </a:rPr>
                          <m:t>𝑒</m:t>
                        </m:r>
                      </m:sub>
                      <m:sup/>
                      <m:e>
                        <m:sSub>
                          <m:sSubPr>
                            <m:ctrlPr>
                              <a:rPr lang="en-US" i="1">
                                <a:solidFill>
                                  <a:schemeClr val="bg1">
                                    <a:lumMod val="50000"/>
                                  </a:schemeClr>
                                </a:solidFill>
                                <a:latin typeface="Cambria Math" panose="02040503050406030204" pitchFamily="18" charset="0"/>
                              </a:rPr>
                            </m:ctrlPr>
                          </m:sSubPr>
                          <m:e>
                            <m:r>
                              <a:rPr lang="de-AT" i="1">
                                <a:solidFill>
                                  <a:schemeClr val="bg1">
                                    <a:lumMod val="50000"/>
                                  </a:schemeClr>
                                </a:solidFill>
                                <a:latin typeface="Cambria Math" panose="02040503050406030204" pitchFamily="18" charset="0"/>
                              </a:rPr>
                              <m:t>𝑞</m:t>
                            </m:r>
                          </m:e>
                          <m:sub>
                            <m:r>
                              <a:rPr lang="de-AT" i="1">
                                <a:solidFill>
                                  <a:schemeClr val="bg1">
                                    <a:lumMod val="50000"/>
                                  </a:schemeClr>
                                </a:solidFill>
                                <a:latin typeface="Cambria Math" panose="02040503050406030204" pitchFamily="18" charset="0"/>
                              </a:rPr>
                              <m:t>𝑒</m:t>
                            </m:r>
                            <m:r>
                              <a:rPr lang="de-AT" i="1">
                                <a:solidFill>
                                  <a:schemeClr val="bg1">
                                    <a:lumMod val="50000"/>
                                  </a:schemeClr>
                                </a:solidFill>
                                <a:latin typeface="Cambria Math" panose="02040503050406030204" pitchFamily="18" charset="0"/>
                              </a:rPr>
                              <m:t>,</m:t>
                            </m:r>
                            <m:r>
                              <a:rPr lang="de-AT" i="1">
                                <a:solidFill>
                                  <a:schemeClr val="bg1">
                                    <a:lumMod val="50000"/>
                                  </a:schemeClr>
                                </a:solidFill>
                                <a:latin typeface="Cambria Math" panose="02040503050406030204" pitchFamily="18" charset="0"/>
                              </a:rPr>
                              <m:t>𝑖</m:t>
                            </m:r>
                          </m:sub>
                        </m:sSub>
                        <m:r>
                          <a:rPr lang="de-AT" b="0" i="1" smtClean="0">
                            <a:solidFill>
                              <a:schemeClr val="bg1">
                                <a:lumMod val="50000"/>
                              </a:schemeClr>
                            </a:solidFill>
                            <a:latin typeface="Cambria Math" panose="02040503050406030204" pitchFamily="18" charset="0"/>
                            <a:ea typeface="Cambria Math" panose="02040503050406030204" pitchFamily="18" charset="0"/>
                          </a:rPr>
                          <m:t>=</m:t>
                        </m:r>
                        <m:sSub>
                          <m:sSubPr>
                            <m:ctrlPr>
                              <a:rPr lang="en-US" i="1">
                                <a:solidFill>
                                  <a:schemeClr val="bg1">
                                    <a:lumMod val="50000"/>
                                  </a:schemeClr>
                                </a:solidFill>
                                <a:latin typeface="Cambria Math" panose="02040503050406030204" pitchFamily="18" charset="0"/>
                                <a:ea typeface="Cambria Math" panose="02040503050406030204" pitchFamily="18" charset="0"/>
                              </a:rPr>
                            </m:ctrlPr>
                          </m:sSubPr>
                          <m:e>
                            <m:r>
                              <a:rPr lang="de-AT" b="0" i="1" smtClean="0">
                                <a:solidFill>
                                  <a:schemeClr val="bg1">
                                    <a:lumMod val="50000"/>
                                  </a:schemeClr>
                                </a:solidFill>
                                <a:latin typeface="Cambria Math" panose="02040503050406030204" pitchFamily="18" charset="0"/>
                                <a:ea typeface="Cambria Math" panose="02040503050406030204" pitchFamily="18" charset="0"/>
                              </a:rPr>
                              <m:t>𝐼𝑚𝑝𝑜𝑟𝑡</m:t>
                            </m:r>
                          </m:e>
                          <m:sub>
                            <m:r>
                              <a:rPr lang="de-AT" b="0" i="1" smtClean="0">
                                <a:solidFill>
                                  <a:schemeClr val="bg1">
                                    <a:lumMod val="50000"/>
                                  </a:schemeClr>
                                </a:solidFill>
                                <a:latin typeface="Cambria Math" panose="02040503050406030204" pitchFamily="18" charset="0"/>
                                <a:ea typeface="Cambria Math" panose="02040503050406030204" pitchFamily="18" charset="0"/>
                              </a:rPr>
                              <m:t>𝑖</m:t>
                            </m:r>
                          </m:sub>
                        </m:sSub>
                      </m:e>
                    </m:nary>
                    <m:r>
                      <a:rPr lang="de-AT">
                        <a:solidFill>
                          <a:schemeClr val="bg1">
                            <a:lumMod val="50000"/>
                          </a:schemeClr>
                        </a:solidFill>
                        <a:latin typeface="Cambria Math" panose="02040503050406030204" pitchFamily="18" charset="0"/>
                      </a:rPr>
                      <m:t>…</m:t>
                    </m:r>
                  </m:oMath>
                </a14:m>
                <a:r>
                  <a:rPr lang="en-US" dirty="0">
                    <a:solidFill>
                      <a:schemeClr val="bg1">
                        <a:lumMod val="50000"/>
                      </a:schemeClr>
                    </a:solidFill>
                  </a:rPr>
                  <a:t> </a:t>
                </a:r>
                <a:r>
                  <a:rPr lang="en-US" dirty="0" smtClean="0">
                    <a:solidFill>
                      <a:schemeClr val="bg1">
                        <a:lumMod val="50000"/>
                      </a:schemeClr>
                    </a:solidFill>
                  </a:rPr>
                  <a:t>Importer’s quantity</a:t>
                </a:r>
              </a:p>
              <a:p>
                <a14:m>
                  <m:oMath xmlns:m="http://schemas.openxmlformats.org/officeDocument/2006/math">
                    <m:nary>
                      <m:naryPr>
                        <m:chr m:val="∑"/>
                        <m:supHide m:val="on"/>
                        <m:ctrlPr>
                          <a:rPr lang="en-US" i="1">
                            <a:solidFill>
                              <a:schemeClr val="bg1">
                                <a:lumMod val="50000"/>
                              </a:schemeClr>
                            </a:solidFill>
                            <a:latin typeface="Cambria Math" panose="02040503050406030204" pitchFamily="18" charset="0"/>
                          </a:rPr>
                        </m:ctrlPr>
                      </m:naryPr>
                      <m:sub>
                        <m:r>
                          <a:rPr lang="de-AT" b="0" i="1" smtClean="0">
                            <a:solidFill>
                              <a:schemeClr val="bg1">
                                <a:lumMod val="50000"/>
                              </a:schemeClr>
                            </a:solidFill>
                            <a:latin typeface="Cambria Math" panose="02040503050406030204" pitchFamily="18" charset="0"/>
                          </a:rPr>
                          <m:t>𝑒</m:t>
                        </m:r>
                      </m:sub>
                      <m:sup/>
                      <m:e>
                        <m:sSub>
                          <m:sSubPr>
                            <m:ctrlPr>
                              <a:rPr lang="en-US" i="1">
                                <a:solidFill>
                                  <a:schemeClr val="bg1">
                                    <a:lumMod val="50000"/>
                                  </a:schemeClr>
                                </a:solidFill>
                                <a:latin typeface="Cambria Math" panose="02040503050406030204" pitchFamily="18" charset="0"/>
                              </a:rPr>
                            </m:ctrlPr>
                          </m:sSubPr>
                          <m:e>
                            <m:r>
                              <a:rPr lang="de-AT" i="1">
                                <a:solidFill>
                                  <a:schemeClr val="bg1">
                                    <a:lumMod val="50000"/>
                                  </a:schemeClr>
                                </a:solidFill>
                                <a:latin typeface="Cambria Math" panose="02040503050406030204" pitchFamily="18" charset="0"/>
                              </a:rPr>
                              <m:t>𝑞</m:t>
                            </m:r>
                          </m:e>
                          <m:sub>
                            <m:r>
                              <a:rPr lang="de-AT" i="1">
                                <a:solidFill>
                                  <a:schemeClr val="bg1">
                                    <a:lumMod val="50000"/>
                                  </a:schemeClr>
                                </a:solidFill>
                                <a:latin typeface="Cambria Math" panose="02040503050406030204" pitchFamily="18" charset="0"/>
                              </a:rPr>
                              <m:t>𝑒</m:t>
                            </m:r>
                            <m:r>
                              <a:rPr lang="de-AT" i="1">
                                <a:solidFill>
                                  <a:schemeClr val="bg1">
                                    <a:lumMod val="50000"/>
                                  </a:schemeClr>
                                </a:solidFill>
                                <a:latin typeface="Cambria Math" panose="02040503050406030204" pitchFamily="18" charset="0"/>
                              </a:rPr>
                              <m:t>,</m:t>
                            </m:r>
                            <m:r>
                              <a:rPr lang="de-AT" i="1">
                                <a:solidFill>
                                  <a:schemeClr val="bg1">
                                    <a:lumMod val="50000"/>
                                  </a:schemeClr>
                                </a:solidFill>
                                <a:latin typeface="Cambria Math" panose="02040503050406030204" pitchFamily="18" charset="0"/>
                              </a:rPr>
                              <m:t>𝑖</m:t>
                            </m:r>
                          </m:sub>
                        </m:sSub>
                        <m:r>
                          <a:rPr lang="en-US" i="1">
                            <a:solidFill>
                              <a:schemeClr val="bg1">
                                <a:lumMod val="50000"/>
                              </a:schemeClr>
                            </a:solidFill>
                            <a:latin typeface="Cambria Math" panose="02040503050406030204" pitchFamily="18" charset="0"/>
                            <a:ea typeface="Cambria Math" panose="02040503050406030204" pitchFamily="18" charset="0"/>
                          </a:rPr>
                          <m:t>≤</m:t>
                        </m:r>
                        <m:sSub>
                          <m:sSubPr>
                            <m:ctrlPr>
                              <a:rPr lang="en-US" i="1">
                                <a:solidFill>
                                  <a:schemeClr val="bg1">
                                    <a:lumMod val="50000"/>
                                  </a:schemeClr>
                                </a:solidFill>
                                <a:latin typeface="Cambria Math" panose="02040503050406030204" pitchFamily="18" charset="0"/>
                                <a:ea typeface="Cambria Math" panose="02040503050406030204" pitchFamily="18" charset="0"/>
                              </a:rPr>
                            </m:ctrlPr>
                          </m:sSubPr>
                          <m:e>
                            <m:f>
                              <m:fPr>
                                <m:ctrlPr>
                                  <a:rPr lang="en-US" i="1" smtClean="0">
                                    <a:solidFill>
                                      <a:schemeClr val="bg1">
                                        <a:lumMod val="50000"/>
                                      </a:schemeClr>
                                    </a:solidFill>
                                    <a:latin typeface="Cambria Math" panose="02040503050406030204" pitchFamily="18" charset="0"/>
                                    <a:ea typeface="Cambria Math" panose="02040503050406030204" pitchFamily="18" charset="0"/>
                                  </a:rPr>
                                </m:ctrlPr>
                              </m:fPr>
                              <m:num>
                                <m:r>
                                  <a:rPr lang="de-AT" b="0" i="1" smtClean="0">
                                    <a:solidFill>
                                      <a:schemeClr val="bg1">
                                        <a:lumMod val="50000"/>
                                      </a:schemeClr>
                                    </a:solidFill>
                                    <a:latin typeface="Cambria Math" panose="02040503050406030204" pitchFamily="18" charset="0"/>
                                    <a:ea typeface="Cambria Math" panose="02040503050406030204" pitchFamily="18" charset="0"/>
                                  </a:rPr>
                                  <m:t>1</m:t>
                                </m:r>
                              </m:num>
                              <m:den>
                                <m:r>
                                  <a:rPr lang="de-AT" b="0" i="1" smtClean="0">
                                    <a:solidFill>
                                      <a:schemeClr val="bg1">
                                        <a:lumMod val="50000"/>
                                      </a:schemeClr>
                                    </a:solidFill>
                                    <a:latin typeface="Cambria Math" panose="02040503050406030204" pitchFamily="18" charset="0"/>
                                    <a:ea typeface="Cambria Math" panose="02040503050406030204" pitchFamily="18" charset="0"/>
                                  </a:rPr>
                                  <m:t>3</m:t>
                                </m:r>
                              </m:den>
                            </m:f>
                            <m:r>
                              <a:rPr lang="de-AT" b="0" i="1" smtClean="0">
                                <a:solidFill>
                                  <a:schemeClr val="bg1">
                                    <a:lumMod val="50000"/>
                                  </a:schemeClr>
                                </a:solidFill>
                                <a:latin typeface="Cambria Math" panose="02040503050406030204" pitchFamily="18" charset="0"/>
                                <a:ea typeface="Cambria Math" panose="02040503050406030204" pitchFamily="18" charset="0"/>
                              </a:rPr>
                              <m:t>∗</m:t>
                            </m:r>
                            <m:r>
                              <a:rPr lang="de-AT" b="0" i="1" smtClean="0">
                                <a:solidFill>
                                  <a:schemeClr val="bg1">
                                    <a:lumMod val="50000"/>
                                  </a:schemeClr>
                                </a:solidFill>
                                <a:latin typeface="Cambria Math" panose="02040503050406030204" pitchFamily="18" charset="0"/>
                                <a:ea typeface="Cambria Math" panose="02040503050406030204" pitchFamily="18" charset="0"/>
                              </a:rPr>
                              <m:t>𝐼𝑚𝑝𝑜𝑟𝑡</m:t>
                            </m:r>
                          </m:e>
                          <m:sub>
                            <m:r>
                              <a:rPr lang="de-AT" b="0" i="1" smtClean="0">
                                <a:solidFill>
                                  <a:schemeClr val="bg1">
                                    <a:lumMod val="50000"/>
                                  </a:schemeClr>
                                </a:solidFill>
                                <a:latin typeface="Cambria Math" panose="02040503050406030204" pitchFamily="18" charset="0"/>
                                <a:ea typeface="Cambria Math" panose="02040503050406030204" pitchFamily="18" charset="0"/>
                              </a:rPr>
                              <m:t>𝑖</m:t>
                            </m:r>
                          </m:sub>
                        </m:sSub>
                      </m:e>
                    </m:nary>
                    <m:r>
                      <a:rPr lang="de-AT">
                        <a:solidFill>
                          <a:schemeClr val="bg1">
                            <a:lumMod val="50000"/>
                          </a:schemeClr>
                        </a:solidFill>
                        <a:latin typeface="Cambria Math" panose="02040503050406030204" pitchFamily="18" charset="0"/>
                      </a:rPr>
                      <m:t>…</m:t>
                    </m:r>
                  </m:oMath>
                </a14:m>
                <a:r>
                  <a:rPr lang="en-US" dirty="0">
                    <a:solidFill>
                      <a:schemeClr val="bg1">
                        <a:lumMod val="50000"/>
                      </a:schemeClr>
                    </a:solidFill>
                  </a:rPr>
                  <a:t> </a:t>
                </a:r>
                <a:r>
                  <a:rPr lang="en-US" dirty="0" smtClean="0">
                    <a:solidFill>
                      <a:schemeClr val="bg1">
                        <a:lumMod val="50000"/>
                      </a:schemeClr>
                    </a:solidFill>
                  </a:rPr>
                  <a:t>Diversification of exporters</a:t>
                </a:r>
                <a:endParaRPr lang="en-US" dirty="0">
                  <a:solidFill>
                    <a:schemeClr val="bg1">
                      <a:lumMod val="50000"/>
                    </a:schemeClr>
                  </a:solidFill>
                </a:endParaRPr>
              </a:p>
              <a:p>
                <a:endParaRPr lang="en-US" dirty="0" smtClean="0">
                  <a:solidFill>
                    <a:schemeClr val="bg1">
                      <a:lumMod val="50000"/>
                    </a:schemeClr>
                  </a:solidFill>
                </a:endParaRPr>
              </a:p>
              <a:p>
                <a:endParaRPr lang="en-US" dirty="0" smtClean="0">
                  <a:solidFill>
                    <a:schemeClr val="bg1">
                      <a:lumMod val="50000"/>
                    </a:schemeClr>
                  </a:solidFill>
                </a:endParaRPr>
              </a:p>
            </p:txBody>
          </p:sp>
        </mc:Choice>
        <mc:Fallback xmlns="">
          <p:sp>
            <p:nvSpPr>
              <p:cNvPr id="9" name="Inhaltsplatzhalter 8"/>
              <p:cNvSpPr>
                <a:spLocks noGrp="1" noRot="1" noChangeAspect="1" noMove="1" noResize="1" noEditPoints="1" noAdjustHandles="1" noChangeArrowheads="1" noChangeShapeType="1" noTextEdit="1"/>
              </p:cNvSpPr>
              <p:nvPr>
                <p:ph sz="half" idx="1"/>
              </p:nvPr>
            </p:nvSpPr>
            <p:spPr>
              <a:xfrm>
                <a:off x="362712" y="1594884"/>
                <a:ext cx="10591185" cy="4599632"/>
              </a:xfrm>
              <a:blipFill>
                <a:blip r:embed="rId3"/>
                <a:stretch>
                  <a:fillRect l="-518" t="-10610" b="-4775"/>
                </a:stretch>
              </a:blipFill>
            </p:spPr>
            <p:txBody>
              <a:bodyPr/>
              <a:lstStyle/>
              <a:p>
                <a:r>
                  <a:rPr lang="en-US">
                    <a:noFill/>
                  </a:rPr>
                  <a:t> </a:t>
                </a:r>
              </a:p>
            </p:txBody>
          </p:sp>
        </mc:Fallback>
      </mc:AlternateContent>
      <p:sp>
        <p:nvSpPr>
          <p:cNvPr id="8" name="Titel 7"/>
          <p:cNvSpPr>
            <a:spLocks noGrp="1"/>
          </p:cNvSpPr>
          <p:nvPr>
            <p:ph type="title"/>
          </p:nvPr>
        </p:nvSpPr>
        <p:spPr/>
        <p:txBody>
          <a:bodyPr>
            <a:normAutofit/>
          </a:bodyPr>
          <a:lstStyle/>
          <a:p>
            <a:r>
              <a:rPr lang="en-US" dirty="0" smtClean="0"/>
              <a:t>Overview of the model</a:t>
            </a:r>
            <a:endParaRPr lang="en-US" sz="2000" dirty="0"/>
          </a:p>
        </p:txBody>
      </p:sp>
      <p:pic>
        <p:nvPicPr>
          <p:cNvPr id="3" name="Grafik 2"/>
          <p:cNvPicPr>
            <a:picLocks noChangeAspect="1"/>
          </p:cNvPicPr>
          <p:nvPr/>
        </p:nvPicPr>
        <p:blipFill>
          <a:blip r:embed="rId4"/>
          <a:stretch>
            <a:fillRect/>
          </a:stretch>
        </p:blipFill>
        <p:spPr>
          <a:xfrm>
            <a:off x="7886050" y="993913"/>
            <a:ext cx="3467750" cy="2002808"/>
          </a:xfrm>
          <a:prstGeom prst="rect">
            <a:avLst/>
          </a:prstGeom>
          <a:ln w="12700">
            <a:solidFill>
              <a:schemeClr val="accent1">
                <a:alpha val="50000"/>
              </a:schemeClr>
            </a:solidFill>
          </a:ln>
        </p:spPr>
      </p:pic>
      <p:sp>
        <p:nvSpPr>
          <p:cNvPr id="7" name="Fußzeilenplatzhalter 8"/>
          <p:cNvSpPr>
            <a:spLocks noGrp="1"/>
          </p:cNvSpPr>
          <p:nvPr>
            <p:ph type="ftr" sz="quarter" idx="3"/>
          </p:nvPr>
        </p:nvSpPr>
        <p:spPr>
          <a:xfrm>
            <a:off x="8112907" y="3097720"/>
            <a:ext cx="3014036" cy="246221"/>
          </a:xfrm>
        </p:spPr>
        <p:txBody>
          <a:bodyPr>
            <a:noAutofit/>
          </a:bodyPr>
          <a:lstStyle/>
          <a:p>
            <a:pPr algn="ctr"/>
            <a:r>
              <a:rPr lang="en-US" dirty="0" smtClean="0">
                <a:solidFill>
                  <a:schemeClr val="bg1">
                    <a:lumMod val="50000"/>
                  </a:schemeClr>
                </a:solidFill>
              </a:rPr>
              <a:t>Fig: Links </a:t>
            </a:r>
            <a:r>
              <a:rPr lang="en-US" dirty="0">
                <a:solidFill>
                  <a:schemeClr val="bg1">
                    <a:lumMod val="50000"/>
                  </a:schemeClr>
                </a:solidFill>
              </a:rPr>
              <a:t>connecting export and import nodes</a:t>
            </a:r>
            <a:endParaRPr lang="en-GB" dirty="0">
              <a:solidFill>
                <a:schemeClr val="bg1">
                  <a:lumMod val="50000"/>
                </a:schemeClr>
              </a:solidFill>
            </a:endParaRPr>
          </a:p>
        </p:txBody>
      </p:sp>
      <mc:AlternateContent xmlns:mc="http://schemas.openxmlformats.org/markup-compatibility/2006" xmlns:a14="http://schemas.microsoft.com/office/drawing/2010/main">
        <mc:Choice Requires="a14">
          <p:sp>
            <p:nvSpPr>
              <p:cNvPr id="10" name="Line Callout 2 (Accent Bar) 4">
                <a:extLst>
                  <a:ext uri="{FF2B5EF4-FFF2-40B4-BE49-F238E27FC236}">
                    <a16:creationId xmlns:a16="http://schemas.microsoft.com/office/drawing/2014/main" id="{218B7C8E-0342-4CB2-8F37-63ECAB33323C}"/>
                  </a:ext>
                </a:extLst>
              </p:cNvPr>
              <p:cNvSpPr/>
              <p:nvPr/>
            </p:nvSpPr>
            <p:spPr bwMode="gray">
              <a:xfrm flipH="1">
                <a:off x="5389090" y="575566"/>
                <a:ext cx="1793352" cy="789588"/>
              </a:xfrm>
              <a:prstGeom prst="accentCallout2">
                <a:avLst>
                  <a:gd name="adj1" fmla="val 35301"/>
                  <a:gd name="adj2" fmla="val -3938"/>
                  <a:gd name="adj3" fmla="val 129295"/>
                  <a:gd name="adj4" fmla="val -26480"/>
                  <a:gd name="adj5" fmla="val 177411"/>
                  <a:gd name="adj6" fmla="val -60337"/>
                </a:avLst>
              </a:prstGeom>
              <a:solidFill>
                <a:srgbClr val="BEE397"/>
              </a:solidFill>
              <a:ln w="19050">
                <a:solidFill>
                  <a:srgbClr val="92D050"/>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pPr/>
                <a14:m>
                  <m:oMathPara xmlns:m="http://schemas.openxmlformats.org/officeDocument/2006/math">
                    <m:oMathParaPr>
                      <m:jc m:val="centerGroup"/>
                    </m:oMathParaPr>
                    <m:oMath xmlns:m="http://schemas.openxmlformats.org/officeDocument/2006/math">
                      <m:sSub>
                        <m:sSubPr>
                          <m:ctrlPr>
                            <a:rPr lang="de-DE" sz="2000" i="1" smtClean="0">
                              <a:solidFill>
                                <a:schemeClr val="tx1"/>
                              </a:solidFill>
                              <a:latin typeface="Cambria Math" panose="02040503050406030204" pitchFamily="18" charset="0"/>
                            </a:rPr>
                          </m:ctrlPr>
                        </m:sSubPr>
                        <m:e>
                          <m:r>
                            <a:rPr lang="de-AT" sz="2000" b="0" i="1" smtClean="0">
                              <a:solidFill>
                                <a:schemeClr val="tx1"/>
                              </a:solidFill>
                              <a:latin typeface="Cambria Math" panose="02040503050406030204" pitchFamily="18" charset="0"/>
                            </a:rPr>
                            <m:t>𝐷𝐸𝑆</m:t>
                          </m:r>
                        </m:e>
                        <m:sub>
                          <m:r>
                            <a:rPr lang="de-AT" sz="2000" b="0" i="1" smtClean="0">
                              <a:solidFill>
                                <a:schemeClr val="tx1"/>
                              </a:solidFill>
                              <a:latin typeface="Cambria Math" panose="02040503050406030204" pitchFamily="18" charset="0"/>
                            </a:rPr>
                            <m:t>𝑒</m:t>
                          </m:r>
                          <m:r>
                            <a:rPr lang="de-AT" sz="2000" b="0" i="1" smtClean="0">
                              <a:solidFill>
                                <a:schemeClr val="tx1"/>
                              </a:solidFill>
                              <a:latin typeface="Cambria Math" panose="02040503050406030204" pitchFamily="18" charset="0"/>
                            </a:rPr>
                            <m:t>,</m:t>
                          </m:r>
                          <m:r>
                            <a:rPr lang="de-AT" sz="2000" b="0" i="1" smtClean="0">
                              <a:solidFill>
                                <a:schemeClr val="tx1"/>
                              </a:solidFill>
                              <a:latin typeface="Cambria Math" panose="02040503050406030204" pitchFamily="18" charset="0"/>
                            </a:rPr>
                            <m:t>𝑖</m:t>
                          </m:r>
                        </m:sub>
                      </m:sSub>
                      <m:r>
                        <a:rPr lang="de-AT" sz="2000" b="0" i="1" smtClean="0">
                          <a:solidFill>
                            <a:schemeClr val="tx1"/>
                          </a:solidFill>
                          <a:latin typeface="Cambria Math" panose="02040503050406030204" pitchFamily="18" charset="0"/>
                        </a:rPr>
                        <m:t>∗</m:t>
                      </m:r>
                      <m:sSub>
                        <m:sSubPr>
                          <m:ctrlPr>
                            <a:rPr lang="de-AT" sz="2000" b="0" i="1" smtClean="0">
                              <a:solidFill>
                                <a:schemeClr val="tx1"/>
                              </a:solidFill>
                              <a:latin typeface="Cambria Math" panose="02040503050406030204" pitchFamily="18" charset="0"/>
                            </a:rPr>
                          </m:ctrlPr>
                        </m:sSubPr>
                        <m:e>
                          <m:r>
                            <a:rPr lang="de-AT" sz="2000" b="0" i="1" smtClean="0">
                              <a:solidFill>
                                <a:schemeClr val="tx1"/>
                              </a:solidFill>
                              <a:latin typeface="Cambria Math" panose="02040503050406030204" pitchFamily="18" charset="0"/>
                            </a:rPr>
                            <m:t>𝑞</m:t>
                          </m:r>
                        </m:e>
                        <m:sub>
                          <m:r>
                            <a:rPr lang="de-AT" sz="2000" b="0" i="1" smtClean="0">
                              <a:solidFill>
                                <a:schemeClr val="tx1"/>
                              </a:solidFill>
                              <a:latin typeface="Cambria Math" panose="02040503050406030204" pitchFamily="18" charset="0"/>
                            </a:rPr>
                            <m:t>𝑒</m:t>
                          </m:r>
                          <m:r>
                            <a:rPr lang="de-AT" sz="2000" b="0" i="1" smtClean="0">
                              <a:solidFill>
                                <a:schemeClr val="tx1"/>
                              </a:solidFill>
                              <a:latin typeface="Cambria Math" panose="02040503050406030204" pitchFamily="18" charset="0"/>
                            </a:rPr>
                            <m:t>,</m:t>
                          </m:r>
                          <m:r>
                            <a:rPr lang="de-AT" sz="2000" b="0" i="1" smtClean="0">
                              <a:solidFill>
                                <a:schemeClr val="tx1"/>
                              </a:solidFill>
                              <a:latin typeface="Cambria Math" panose="02040503050406030204" pitchFamily="18" charset="0"/>
                            </a:rPr>
                            <m:t>𝑖</m:t>
                          </m:r>
                        </m:sub>
                      </m:sSub>
                    </m:oMath>
                  </m:oMathPara>
                </a14:m>
                <a:endParaRPr lang="de-AT" sz="2000" b="0" dirty="0" smtClean="0">
                  <a:solidFill>
                    <a:schemeClr val="tx1"/>
                  </a:solidFill>
                </a:endParaRPr>
              </a:p>
              <a:p>
                <a:pPr algn="ctr"/>
                <a:r>
                  <a:rPr lang="de-DE" sz="1050" dirty="0" smtClean="0">
                    <a:solidFill>
                      <a:schemeClr val="tx1"/>
                    </a:solidFill>
                  </a:rPr>
                  <a:t>(</a:t>
                </a:r>
                <a:r>
                  <a:rPr lang="de-DE" sz="1050" dirty="0" err="1" smtClean="0">
                    <a:solidFill>
                      <a:schemeClr val="tx1"/>
                    </a:solidFill>
                  </a:rPr>
                  <a:t>Delivery</a:t>
                </a:r>
                <a:r>
                  <a:rPr lang="de-DE" sz="1050" dirty="0" smtClean="0">
                    <a:solidFill>
                      <a:schemeClr val="tx1"/>
                    </a:solidFill>
                  </a:rPr>
                  <a:t> ex </a:t>
                </a:r>
                <a:r>
                  <a:rPr lang="de-DE" sz="1050" dirty="0" err="1" smtClean="0">
                    <a:solidFill>
                      <a:schemeClr val="tx1"/>
                    </a:solidFill>
                  </a:rPr>
                  <a:t>ship</a:t>
                </a:r>
                <a:r>
                  <a:rPr lang="de-DE" sz="1050" dirty="0" smtClean="0">
                    <a:solidFill>
                      <a:schemeClr val="tx1"/>
                    </a:solidFill>
                  </a:rPr>
                  <a:t> </a:t>
                </a:r>
                <a:r>
                  <a:rPr lang="de-DE" sz="1050" dirty="0" err="1" smtClean="0">
                    <a:solidFill>
                      <a:schemeClr val="tx1"/>
                    </a:solidFill>
                  </a:rPr>
                  <a:t>price</a:t>
                </a:r>
                <a:r>
                  <a:rPr lang="de-DE" sz="1050" dirty="0" smtClean="0">
                    <a:solidFill>
                      <a:schemeClr val="tx1"/>
                    </a:solidFill>
                  </a:rPr>
                  <a:t/>
                </a:r>
                <a:br>
                  <a:rPr lang="de-DE" sz="1050" dirty="0" smtClean="0">
                    <a:solidFill>
                      <a:schemeClr val="tx1"/>
                    </a:solidFill>
                  </a:rPr>
                </a:br>
                <a:r>
                  <a:rPr lang="de-DE" sz="1050" dirty="0" err="1" smtClean="0">
                    <a:solidFill>
                      <a:schemeClr val="tx1"/>
                    </a:solidFill>
                  </a:rPr>
                  <a:t>times</a:t>
                </a:r>
                <a:r>
                  <a:rPr lang="de-DE" sz="1050" dirty="0" smtClean="0">
                    <a:solidFill>
                      <a:schemeClr val="tx1"/>
                    </a:solidFill>
                  </a:rPr>
                  <a:t> </a:t>
                </a:r>
                <a:r>
                  <a:rPr lang="de-DE" sz="1050" dirty="0" err="1" smtClean="0">
                    <a:solidFill>
                      <a:schemeClr val="tx1"/>
                    </a:solidFill>
                  </a:rPr>
                  <a:t>quantity</a:t>
                </a:r>
                <a:r>
                  <a:rPr lang="de-DE" sz="1050" dirty="0" smtClean="0">
                    <a:solidFill>
                      <a:schemeClr val="tx1"/>
                    </a:solidFill>
                  </a:rPr>
                  <a:t>)</a:t>
                </a:r>
                <a:endParaRPr lang="de-DE" sz="1050" dirty="0">
                  <a:solidFill>
                    <a:schemeClr val="tx1"/>
                  </a:solidFill>
                </a:endParaRPr>
              </a:p>
            </p:txBody>
          </p:sp>
        </mc:Choice>
        <mc:Fallback xmlns="">
          <p:sp>
            <p:nvSpPr>
              <p:cNvPr id="10" name="Line Callout 2 (Accent Bar) 4">
                <a:extLst>
                  <a:ext uri="{FF2B5EF4-FFF2-40B4-BE49-F238E27FC236}">
                    <a16:creationId xmlns:a16="http://schemas.microsoft.com/office/drawing/2014/main" id="{218B7C8E-0342-4CB2-8F37-63ECAB33323C}"/>
                  </a:ext>
                </a:extLst>
              </p:cNvPr>
              <p:cNvSpPr>
                <a:spLocks noRot="1" noChangeAspect="1" noMove="1" noResize="1" noEditPoints="1" noAdjustHandles="1" noChangeArrowheads="1" noChangeShapeType="1" noTextEdit="1"/>
              </p:cNvSpPr>
              <p:nvPr/>
            </p:nvSpPr>
            <p:spPr bwMode="gray">
              <a:xfrm flipH="1">
                <a:off x="5389090" y="575566"/>
                <a:ext cx="1793352" cy="789588"/>
              </a:xfrm>
              <a:prstGeom prst="accentCallout2">
                <a:avLst>
                  <a:gd name="adj1" fmla="val 35301"/>
                  <a:gd name="adj2" fmla="val -3938"/>
                  <a:gd name="adj3" fmla="val 129295"/>
                  <a:gd name="adj4" fmla="val -26480"/>
                  <a:gd name="adj5" fmla="val 177411"/>
                  <a:gd name="adj6" fmla="val -60337"/>
                </a:avLst>
              </a:prstGeom>
              <a:blipFill>
                <a:blip r:embed="rId5"/>
                <a:stretch>
                  <a:fillRect/>
                </a:stretch>
              </a:blipFill>
              <a:ln w="19050">
                <a:solidFill>
                  <a:srgbClr val="92D050"/>
                </a:solidFill>
                <a:headEnd type="oval" w="med" len="med"/>
                <a:tailEnd type="oval" w="med" len="med"/>
              </a:ln>
            </p:spPr>
            <p:txBody>
              <a:bodyPr/>
              <a:lstStyle/>
              <a:p>
                <a:r>
                  <a:rPr lang="en-US">
                    <a:noFill/>
                  </a:rPr>
                  <a:t> </a:t>
                </a:r>
              </a:p>
            </p:txBody>
          </p:sp>
        </mc:Fallback>
      </mc:AlternateContent>
      <p:sp>
        <p:nvSpPr>
          <p:cNvPr id="5" name="Textfeld 4"/>
          <p:cNvSpPr txBox="1"/>
          <p:nvPr/>
        </p:nvSpPr>
        <p:spPr>
          <a:xfrm>
            <a:off x="10221438" y="2696029"/>
            <a:ext cx="353799" cy="307777"/>
          </a:xfrm>
          <a:prstGeom prst="rect">
            <a:avLst/>
          </a:prstGeom>
          <a:noFill/>
        </p:spPr>
        <p:txBody>
          <a:bodyPr wrap="square" rtlCol="0">
            <a:spAutoFit/>
          </a:bodyPr>
          <a:lstStyle/>
          <a:p>
            <a:r>
              <a:rPr lang="en-US" sz="1400" dirty="0" smtClean="0"/>
              <a:t>(</a:t>
            </a:r>
            <a:r>
              <a:rPr lang="en-US" sz="1400" dirty="0" err="1"/>
              <a:t>i</a:t>
            </a:r>
            <a:r>
              <a:rPr lang="en-US" sz="1400" dirty="0" smtClean="0"/>
              <a:t>)</a:t>
            </a:r>
            <a:endParaRPr lang="en-US" sz="1400" dirty="0"/>
          </a:p>
        </p:txBody>
      </p:sp>
      <p:sp>
        <p:nvSpPr>
          <p:cNvPr id="11" name="Textfeld 10"/>
          <p:cNvSpPr txBox="1"/>
          <p:nvPr/>
        </p:nvSpPr>
        <p:spPr>
          <a:xfrm>
            <a:off x="10197585" y="940842"/>
            <a:ext cx="635718" cy="307777"/>
          </a:xfrm>
          <a:prstGeom prst="rect">
            <a:avLst/>
          </a:prstGeom>
          <a:noFill/>
        </p:spPr>
        <p:txBody>
          <a:bodyPr wrap="square" rtlCol="0">
            <a:spAutoFit/>
          </a:bodyPr>
          <a:lstStyle/>
          <a:p>
            <a:r>
              <a:rPr lang="en-US" sz="1400" dirty="0" smtClean="0"/>
              <a:t>(e)</a:t>
            </a:r>
            <a:endParaRPr lang="en-US" sz="1400" dirty="0"/>
          </a:p>
        </p:txBody>
      </p:sp>
      <p:sp>
        <p:nvSpPr>
          <p:cNvPr id="12" name="Fußzeilenplatzhalter 8"/>
          <p:cNvSpPr txBox="1">
            <a:spLocks/>
          </p:cNvSpPr>
          <p:nvPr/>
        </p:nvSpPr>
        <p:spPr>
          <a:xfrm>
            <a:off x="2824064" y="6541736"/>
            <a:ext cx="9296375" cy="246221"/>
          </a:xfrm>
          <a:prstGeom prst="rect">
            <a:avLst/>
          </a:prstGeom>
        </p:spPr>
        <p:txBody>
          <a:bodyPr vert="horz" lIns="91440" tIns="45720" rIns="91440" bIns="45720" rtlCol="0" anchor="b" anchorCtr="0">
            <a:noAutofit/>
          </a:bodyPr>
          <a:lstStyle>
            <a:defPPr>
              <a:defRPr lang="en-US"/>
            </a:defPPr>
            <a:lvl1pPr marL="0" algn="r" defTabSz="914400" rtl="0" eaLnBrk="1" latinLnBrk="0" hangingPunct="1">
              <a:defRPr sz="1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aseline="30000" dirty="0" smtClean="0">
                <a:latin typeface="Segoe UI Light" panose="020B0502040204020203" pitchFamily="34" charset="0"/>
                <a:cs typeface="Segoe UI Light" panose="020B0502040204020203" pitchFamily="34" charset="0"/>
              </a:rPr>
              <a:t>1</a:t>
            </a:r>
            <a:r>
              <a:rPr lang="en-US" sz="1200" dirty="0" smtClean="0">
                <a:latin typeface="Segoe UI Light" panose="020B0502040204020203" pitchFamily="34" charset="0"/>
                <a:cs typeface="Segoe UI Light" panose="020B0502040204020203" pitchFamily="34" charset="0"/>
              </a:rPr>
              <a:t>The exporter carries the obligation and cost of transportation.</a:t>
            </a:r>
            <a:endParaRPr lang="en-GB" sz="1200" dirty="0">
              <a:latin typeface="Segoe UI Light" panose="020B0502040204020203" pitchFamily="34" charset="0"/>
              <a:cs typeface="Segoe UI Light" panose="020B0502040204020203" pitchFamily="34" charset="0"/>
            </a:endParaRPr>
          </a:p>
        </p:txBody>
      </p:sp>
      <p:sp>
        <p:nvSpPr>
          <p:cNvPr id="15" name="TextBox 4">
            <a:extLst>
              <a:ext uri="{FF2B5EF4-FFF2-40B4-BE49-F238E27FC236}">
                <a16:creationId xmlns:a16="http://schemas.microsoft.com/office/drawing/2014/main" id="{5CEB32EF-ED71-4BE6-A144-799910B73E69}"/>
              </a:ext>
            </a:extLst>
          </p:cNvPr>
          <p:cNvSpPr txBox="1"/>
          <p:nvPr/>
        </p:nvSpPr>
        <p:spPr>
          <a:xfrm>
            <a:off x="7997777" y="4666707"/>
            <a:ext cx="3244296" cy="1286418"/>
          </a:xfrm>
          <a:prstGeom prst="wedgeRectCallout">
            <a:avLst>
              <a:gd name="adj1" fmla="val -90952"/>
              <a:gd name="adj2" fmla="val -131483"/>
            </a:avLst>
          </a:prstGeom>
          <a:solidFill>
            <a:sysClr val="window" lastClr="FFFFFF"/>
          </a:solidFill>
          <a:ln w="6350" cap="flat" cmpd="sng" algn="ctr">
            <a:solidFill>
              <a:schemeClr val="bg1">
                <a:lumMod val="50000"/>
              </a:schemeClr>
            </a:solidFill>
            <a:prstDash val="solid"/>
            <a:miter lim="800000"/>
          </a:ln>
          <a:effectLst/>
        </p:spPr>
        <p:txBody>
          <a:bodyPr lIns="36000" tIns="36000" rIns="36000" bIns="36000" rtlCol="0" anchor="ctr"/>
          <a:lstStyle>
            <a:defPPr>
              <a:defRPr lang="en-US"/>
            </a:defPPr>
            <a:lvl1pPr indent="-457200" algn="ctr">
              <a:spcAft>
                <a:spcPts val="200"/>
              </a:spcAft>
              <a:buSzPct val="100000"/>
              <a:defRPr sz="1200">
                <a:solidFill>
                  <a:schemeClr val="tx1">
                    <a:lumMod val="100000"/>
                  </a:schemeClr>
                </a:solidFill>
                <a:latin typeface="Arial" panose="020B0604020202020204" pitchFamily="34" charset="0"/>
              </a:defRPr>
            </a:lvl1pPr>
            <a:lvl2pPr marL="180000" lvl="1" indent="-180000" algn="ctr">
              <a:spcAft>
                <a:spcPts val="200"/>
              </a:spcAft>
              <a:buClr>
                <a:schemeClr val="bg2">
                  <a:lumMod val="100000"/>
                </a:schemeClr>
              </a:buClr>
              <a:buSzPct val="100000"/>
              <a:buFont typeface="Wingdings 2" panose="05020102010507070707" pitchFamily="18" charset="2"/>
              <a:buChar char=""/>
              <a:defRPr sz="1200">
                <a:solidFill>
                  <a:schemeClr val="tx1">
                    <a:lumMod val="100000"/>
                  </a:schemeClr>
                </a:solidFill>
                <a:latin typeface="Arial" panose="020B0604020202020204" pitchFamily="34" charset="0"/>
              </a:defRPr>
            </a:lvl2pPr>
            <a:lvl3pPr marL="360363" lvl="2" indent="-180000" algn="ctr">
              <a:spcAft>
                <a:spcPts val="200"/>
              </a:spcAft>
              <a:buClr>
                <a:schemeClr val="bg2">
                  <a:lumMod val="100000"/>
                </a:schemeClr>
              </a:buClr>
              <a:buSzPct val="100000"/>
              <a:buFont typeface="Wingdings" panose="05000000000000000000" pitchFamily="2" charset="2"/>
              <a:buChar char=""/>
              <a:defRPr sz="1200">
                <a:solidFill>
                  <a:schemeClr val="tx1">
                    <a:lumMod val="100000"/>
                  </a:schemeClr>
                </a:solidFill>
                <a:latin typeface="Arial" panose="020B0604020202020204" pitchFamily="34" charset="0"/>
              </a:defRPr>
            </a:lvl3pPr>
            <a:lvl4pPr marL="540000" lvl="3" indent="-180000" algn="ctr">
              <a:spcAft>
                <a:spcPts val="200"/>
              </a:spcAft>
              <a:buClr>
                <a:schemeClr val="bg2">
                  <a:lumMod val="100000"/>
                </a:schemeClr>
              </a:buClr>
              <a:buSzPct val="100000"/>
              <a:buFont typeface="Arial" panose="020B0604020202020204" pitchFamily="34" charset="0"/>
              <a:buChar char="–"/>
              <a:defRPr sz="1200">
                <a:solidFill>
                  <a:schemeClr val="tx1">
                    <a:lumMod val="100000"/>
                  </a:schemeClr>
                </a:solidFill>
                <a:latin typeface="Arial" panose="020B0604020202020204" pitchFamily="34" charset="0"/>
              </a:defRPr>
            </a:lvl4pPr>
            <a:lvl5pPr marL="720725" lvl="4" indent="-180000" algn="ctr">
              <a:spcAft>
                <a:spcPts val="200"/>
              </a:spcAft>
              <a:buClr>
                <a:schemeClr val="bg2">
                  <a:lumMod val="100000"/>
                </a:schemeClr>
              </a:buClr>
              <a:buSzPct val="100000"/>
              <a:buFont typeface="Arial" panose="020B0604020202020204" pitchFamily="34" charset="0"/>
              <a:buChar char="●"/>
              <a:defRPr sz="1200">
                <a:solidFill>
                  <a:schemeClr val="tx1">
                    <a:lumMod val="100000"/>
                  </a:schemeClr>
                </a:solidFill>
                <a:latin typeface="Arial" panose="020B0604020202020204" pitchFamily="34" charset="0"/>
              </a:defRPr>
            </a:lvl5pPr>
            <a:lvl6pPr marL="900000" lvl="5" indent="-180000"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6pPr>
            <a:lvl7pPr marL="900000" lvl="6" indent="-180975"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7pPr>
            <a:lvl8pPr marL="900000" lvl="7" indent="-180975"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8pPr>
            <a:lvl9pPr marL="900000" lvl="8" indent="-180975"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9pPr>
          </a:lstStyle>
          <a:p>
            <a:pPr marL="0" lvl="1" indent="0">
              <a:buClr>
                <a:srgbClr val="971B2F">
                  <a:lumMod val="100000"/>
                </a:srgbClr>
              </a:buClr>
              <a:buNone/>
            </a:pPr>
            <a:r>
              <a:rPr kumimoji="0" lang="en-US" sz="1600" b="0" i="0" u="none" strike="noStrike" kern="0" cap="none" spc="0" normalizeH="0" baseline="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t>LNG Break</a:t>
            </a:r>
            <a:r>
              <a:rPr kumimoji="0" lang="en-US" sz="1600" b="0" i="0" u="none" strike="noStrike" kern="0" cap="none" spc="0" normalizeH="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t> Even Price </a:t>
            </a:r>
            <a:br>
              <a:rPr kumimoji="0" lang="en-US" sz="1600" b="0" i="0" u="none" strike="noStrike" kern="0" cap="none" spc="0" normalizeH="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br>
            <a:r>
              <a:rPr kumimoji="0" lang="en-US" sz="1600" b="0" i="0" u="none" strike="noStrike" kern="0" cap="none" spc="0" normalizeH="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t>= feed gas </a:t>
            </a:r>
            <a:br>
              <a:rPr kumimoji="0" lang="en-US" sz="1600" b="0" i="0" u="none" strike="noStrike" kern="0" cap="none" spc="0" normalizeH="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br>
            <a:r>
              <a:rPr kumimoji="0" lang="en-US" sz="1600" b="0" i="0" u="none" strike="noStrike" kern="0" cap="none" spc="0" normalizeH="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t>+ Capex</a:t>
            </a:r>
            <a:r>
              <a:rPr lang="en-US" sz="1600" kern="0" dirty="0" smtClean="0">
                <a:solidFill>
                  <a:srgbClr val="2D2926"/>
                </a:solidFill>
                <a:latin typeface="Segoe UI Light" panose="020B0502040204020203" pitchFamily="34" charset="0"/>
                <a:cs typeface="Segoe UI Light" panose="020B0502040204020203" pitchFamily="34" charset="0"/>
                <a:sym typeface=""/>
              </a:rPr>
              <a:t> of </a:t>
            </a:r>
            <a:r>
              <a:rPr lang="en-US" sz="1600" kern="0" dirty="0">
                <a:solidFill>
                  <a:srgbClr val="2D2926"/>
                </a:solidFill>
                <a:latin typeface="Segoe UI Light" panose="020B0502040204020203" pitchFamily="34" charset="0"/>
                <a:cs typeface="Segoe UI Light" panose="020B0502040204020203" pitchFamily="34" charset="0"/>
                <a:sym typeface=""/>
              </a:rPr>
              <a:t>liquefaction facilitates </a:t>
            </a:r>
            <a:r>
              <a:rPr lang="en-US" sz="1600" kern="0" dirty="0" smtClean="0">
                <a:solidFill>
                  <a:srgbClr val="2D2926"/>
                </a:solidFill>
                <a:latin typeface="Segoe UI Light" panose="020B0502040204020203" pitchFamily="34" charset="0"/>
                <a:cs typeface="Segoe UI Light" panose="020B0502040204020203" pitchFamily="34" charset="0"/>
                <a:sym typeface=""/>
              </a:rPr>
              <a:t/>
            </a:r>
            <a:br>
              <a:rPr lang="en-US" sz="1600" kern="0" dirty="0" smtClean="0">
                <a:solidFill>
                  <a:srgbClr val="2D2926"/>
                </a:solidFill>
                <a:latin typeface="Segoe UI Light" panose="020B0502040204020203" pitchFamily="34" charset="0"/>
                <a:cs typeface="Segoe UI Light" panose="020B0502040204020203" pitchFamily="34" charset="0"/>
                <a:sym typeface=""/>
              </a:rPr>
            </a:br>
            <a:r>
              <a:rPr lang="en-US" sz="1600" kern="0" dirty="0" smtClean="0">
                <a:solidFill>
                  <a:srgbClr val="2D2926"/>
                </a:solidFill>
                <a:latin typeface="Segoe UI Light" panose="020B0502040204020203" pitchFamily="34" charset="0"/>
                <a:cs typeface="Segoe UI Light" panose="020B0502040204020203" pitchFamily="34" charset="0"/>
                <a:sym typeface=""/>
              </a:rPr>
              <a:t>+ </a:t>
            </a:r>
            <a:r>
              <a:rPr lang="en-US" sz="1600" kern="0" dirty="0">
                <a:solidFill>
                  <a:srgbClr val="2D2926"/>
                </a:solidFill>
                <a:latin typeface="Segoe UI Light" panose="020B0502040204020203" pitchFamily="34" charset="0"/>
                <a:cs typeface="Segoe UI Light" panose="020B0502040204020203" pitchFamily="34" charset="0"/>
                <a:sym typeface=""/>
              </a:rPr>
              <a:t>royalties and taxes </a:t>
            </a:r>
            <a:endParaRPr lang="en-US" sz="1600" kern="0" dirty="0" smtClean="0">
              <a:solidFill>
                <a:srgbClr val="2D2926"/>
              </a:solidFill>
              <a:latin typeface="Segoe UI Light" panose="020B0502040204020203" pitchFamily="34" charset="0"/>
              <a:cs typeface="Segoe UI Light" panose="020B0502040204020203" pitchFamily="34" charset="0"/>
              <a:sym typeface=""/>
            </a:endParaRPr>
          </a:p>
        </p:txBody>
      </p:sp>
    </p:spTree>
    <p:extLst>
      <p:ext uri="{BB962C8B-B14F-4D97-AF65-F5344CB8AC3E}">
        <p14:creationId xmlns:p14="http://schemas.microsoft.com/office/powerpoint/2010/main" val="2870036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rotWithShape="1">
          <a:blip r:embed="rId3"/>
          <a:srcRect b="4852"/>
          <a:stretch/>
        </p:blipFill>
        <p:spPr>
          <a:xfrm>
            <a:off x="948856" y="1123282"/>
            <a:ext cx="10294288" cy="5224736"/>
          </a:xfrm>
          <a:prstGeom prst="rect">
            <a:avLst/>
          </a:prstGeom>
        </p:spPr>
      </p:pic>
      <p:sp>
        <p:nvSpPr>
          <p:cNvPr id="4" name="Foliennummernplatzhalter 3"/>
          <p:cNvSpPr>
            <a:spLocks noGrp="1"/>
          </p:cNvSpPr>
          <p:nvPr>
            <p:ph type="sldNum" sz="quarter" idx="11"/>
          </p:nvPr>
        </p:nvSpPr>
        <p:spPr/>
        <p:txBody>
          <a:bodyPr/>
          <a:lstStyle/>
          <a:p>
            <a:fld id="{838B0777-827F-8D42-90B1-61394C340E65}" type="slidenum">
              <a:rPr lang="en-US" smtClean="0"/>
              <a:pPr/>
              <a:t>8</a:t>
            </a:fld>
            <a:endParaRPr lang="en-US" dirty="0"/>
          </a:p>
        </p:txBody>
      </p:sp>
      <p:sp>
        <p:nvSpPr>
          <p:cNvPr id="8" name="Titel 7"/>
          <p:cNvSpPr>
            <a:spLocks noGrp="1"/>
          </p:cNvSpPr>
          <p:nvPr>
            <p:ph type="title"/>
          </p:nvPr>
        </p:nvSpPr>
        <p:spPr/>
        <p:txBody>
          <a:bodyPr>
            <a:normAutofit/>
          </a:bodyPr>
          <a:lstStyle/>
          <a:p>
            <a:r>
              <a:rPr lang="en-US" dirty="0"/>
              <a:t>Geographical locations of LNG export and import </a:t>
            </a:r>
            <a:r>
              <a:rPr lang="en-US" dirty="0" smtClean="0"/>
              <a:t>nodes </a:t>
            </a:r>
            <a:r>
              <a:rPr lang="en-US" sz="2000" dirty="0"/>
              <a:t>(2019)</a:t>
            </a:r>
          </a:p>
        </p:txBody>
      </p:sp>
      <p:sp>
        <p:nvSpPr>
          <p:cNvPr id="7" name="Fußzeilenplatzhalter 8"/>
          <p:cNvSpPr>
            <a:spLocks noGrp="1"/>
          </p:cNvSpPr>
          <p:nvPr>
            <p:ph type="ftr" sz="quarter" idx="3"/>
          </p:nvPr>
        </p:nvSpPr>
        <p:spPr>
          <a:xfrm>
            <a:off x="2824064" y="6541736"/>
            <a:ext cx="9296375" cy="246221"/>
          </a:xfrm>
        </p:spPr>
        <p:txBody>
          <a:bodyPr>
            <a:normAutofit/>
          </a:bodyPr>
          <a:lstStyle/>
          <a:p>
            <a:r>
              <a:rPr lang="en-US" sz="800" dirty="0" smtClean="0"/>
              <a:t>Figure: mapchart.net</a:t>
            </a:r>
            <a:endParaRPr lang="en-GB" sz="800" dirty="0"/>
          </a:p>
        </p:txBody>
      </p:sp>
    </p:spTree>
    <p:extLst>
      <p:ext uri="{BB962C8B-B14F-4D97-AF65-F5344CB8AC3E}">
        <p14:creationId xmlns:p14="http://schemas.microsoft.com/office/powerpoint/2010/main" val="4234947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9</a:t>
            </a:fld>
            <a:endParaRPr lang="en-US" dirty="0"/>
          </a:p>
        </p:txBody>
      </p:sp>
      <p:sp>
        <p:nvSpPr>
          <p:cNvPr id="11" name="Inhaltsplatzhalter 10"/>
          <p:cNvSpPr>
            <a:spLocks noGrp="1"/>
          </p:cNvSpPr>
          <p:nvPr>
            <p:ph sz="half" idx="1"/>
          </p:nvPr>
        </p:nvSpPr>
        <p:spPr/>
        <p:txBody>
          <a:bodyPr/>
          <a:lstStyle/>
          <a:p>
            <a:r>
              <a:rPr lang="en-US" dirty="0" smtClean="0">
                <a:solidFill>
                  <a:schemeClr val="bg1">
                    <a:lumMod val="50000"/>
                  </a:schemeClr>
                </a:solidFill>
              </a:rPr>
              <a:t>Determined LNG flows confirm the clear perspective of</a:t>
            </a:r>
            <a:br>
              <a:rPr lang="en-US" dirty="0" smtClean="0">
                <a:solidFill>
                  <a:schemeClr val="bg1">
                    <a:lumMod val="50000"/>
                  </a:schemeClr>
                </a:solidFill>
              </a:rPr>
            </a:br>
            <a:r>
              <a:rPr lang="en-US" dirty="0" smtClean="0">
                <a:solidFill>
                  <a:schemeClr val="bg1">
                    <a:lumMod val="50000"/>
                  </a:schemeClr>
                </a:solidFill>
              </a:rPr>
              <a:t>the geographical </a:t>
            </a:r>
            <a:r>
              <a:rPr lang="en-US" b="1" dirty="0" smtClean="0">
                <a:solidFill>
                  <a:schemeClr val="bg1">
                    <a:lumMod val="50000"/>
                  </a:schemeClr>
                </a:solidFill>
              </a:rPr>
              <a:t>division</a:t>
            </a:r>
            <a:r>
              <a:rPr lang="en-US" dirty="0" smtClean="0">
                <a:solidFill>
                  <a:schemeClr val="bg1">
                    <a:lumMod val="50000"/>
                  </a:schemeClr>
                </a:solidFill>
              </a:rPr>
              <a:t> of the global LNG market</a:t>
            </a:r>
            <a:br>
              <a:rPr lang="en-US" dirty="0" smtClean="0">
                <a:solidFill>
                  <a:schemeClr val="bg1">
                    <a:lumMod val="50000"/>
                  </a:schemeClr>
                </a:solidFill>
              </a:rPr>
            </a:br>
            <a:r>
              <a:rPr lang="en-US" b="1" dirty="0" smtClean="0">
                <a:solidFill>
                  <a:schemeClr val="bg1">
                    <a:lumMod val="50000"/>
                  </a:schemeClr>
                </a:solidFill>
              </a:rPr>
              <a:t>into three regions </a:t>
            </a:r>
            <a:r>
              <a:rPr lang="en-US" dirty="0" smtClean="0">
                <a:solidFill>
                  <a:schemeClr val="bg1">
                    <a:lumMod val="50000"/>
                  </a:schemeClr>
                </a:solidFill>
              </a:rPr>
              <a:t>(valid for importers and exporters)</a:t>
            </a:r>
            <a:br>
              <a:rPr lang="en-US" dirty="0" smtClean="0">
                <a:solidFill>
                  <a:schemeClr val="bg1">
                    <a:lumMod val="50000"/>
                  </a:schemeClr>
                </a:solidFill>
              </a:rPr>
            </a:br>
            <a:r>
              <a:rPr lang="en-US" dirty="0" smtClean="0">
                <a:solidFill>
                  <a:schemeClr val="bg1">
                    <a:lumMod val="50000"/>
                  </a:schemeClr>
                </a:solidFill>
              </a:rPr>
              <a:t>	(A) Atlantic Basin</a:t>
            </a:r>
            <a:br>
              <a:rPr lang="en-US" dirty="0" smtClean="0">
                <a:solidFill>
                  <a:schemeClr val="bg1">
                    <a:lumMod val="50000"/>
                  </a:schemeClr>
                </a:solidFill>
              </a:rPr>
            </a:br>
            <a:r>
              <a:rPr lang="en-US" dirty="0" smtClean="0">
                <a:solidFill>
                  <a:schemeClr val="bg1">
                    <a:lumMod val="50000"/>
                  </a:schemeClr>
                </a:solidFill>
              </a:rPr>
              <a:t>	(B) Pacific Basin</a:t>
            </a:r>
            <a:br>
              <a:rPr lang="en-US" dirty="0" smtClean="0">
                <a:solidFill>
                  <a:schemeClr val="bg1">
                    <a:lumMod val="50000"/>
                  </a:schemeClr>
                </a:solidFill>
              </a:rPr>
            </a:br>
            <a:r>
              <a:rPr lang="en-US" dirty="0" smtClean="0">
                <a:solidFill>
                  <a:schemeClr val="bg1">
                    <a:lumMod val="50000"/>
                  </a:schemeClr>
                </a:solidFill>
              </a:rPr>
              <a:t>	(C) Middle East</a:t>
            </a:r>
          </a:p>
          <a:p>
            <a:endParaRPr lang="en-US" dirty="0" smtClean="0">
              <a:solidFill>
                <a:schemeClr val="bg1">
                  <a:lumMod val="50000"/>
                </a:schemeClr>
              </a:solidFill>
            </a:endParaRPr>
          </a:p>
          <a:p>
            <a:endParaRPr lang="en-US" dirty="0" smtClean="0">
              <a:solidFill>
                <a:schemeClr val="bg1">
                  <a:lumMod val="50000"/>
                </a:schemeClr>
              </a:solidFill>
            </a:endParaRPr>
          </a:p>
          <a:p>
            <a:endParaRPr lang="en-US" dirty="0">
              <a:solidFill>
                <a:schemeClr val="bg1">
                  <a:lumMod val="50000"/>
                </a:schemeClr>
              </a:solidFill>
            </a:endParaRPr>
          </a:p>
        </p:txBody>
      </p:sp>
      <p:sp>
        <p:nvSpPr>
          <p:cNvPr id="4" name="Titel 3"/>
          <p:cNvSpPr>
            <a:spLocks noGrp="1"/>
          </p:cNvSpPr>
          <p:nvPr>
            <p:ph type="title"/>
          </p:nvPr>
        </p:nvSpPr>
        <p:spPr/>
        <p:txBody>
          <a:bodyPr/>
          <a:lstStyle/>
          <a:p>
            <a:r>
              <a:rPr lang="en-US" dirty="0" smtClean="0"/>
              <a:t>Global LNG market in 2019 </a:t>
            </a:r>
            <a:r>
              <a:rPr lang="en-US" sz="2000" dirty="0"/>
              <a:t>(validation of the model)</a:t>
            </a:r>
          </a:p>
        </p:txBody>
      </p:sp>
      <p:sp>
        <p:nvSpPr>
          <p:cNvPr id="8" name="Fußzeilenplatzhalter 8"/>
          <p:cNvSpPr>
            <a:spLocks noGrp="1"/>
          </p:cNvSpPr>
          <p:nvPr>
            <p:ph type="ftr" sz="quarter" idx="3"/>
          </p:nvPr>
        </p:nvSpPr>
        <p:spPr>
          <a:xfrm>
            <a:off x="8138270" y="5922589"/>
            <a:ext cx="2211940" cy="246221"/>
          </a:xfrm>
        </p:spPr>
        <p:txBody>
          <a:bodyPr>
            <a:noAutofit/>
          </a:bodyPr>
          <a:lstStyle/>
          <a:p>
            <a:pPr algn="ctr"/>
            <a:r>
              <a:rPr lang="en-US" dirty="0" smtClean="0">
                <a:solidFill>
                  <a:schemeClr val="bg1">
                    <a:lumMod val="50000"/>
                  </a:schemeClr>
                </a:solidFill>
              </a:rPr>
              <a:t>Fig: Determined LNG flows</a:t>
            </a:r>
            <a:endParaRPr lang="en-GB" dirty="0">
              <a:solidFill>
                <a:schemeClr val="bg1">
                  <a:lumMod val="50000"/>
                </a:schemeClr>
              </a:solidFill>
            </a:endParaRPr>
          </a:p>
        </p:txBody>
      </p:sp>
      <p:pic>
        <p:nvPicPr>
          <p:cNvPr id="3" name="Grafik 2"/>
          <p:cNvPicPr>
            <a:picLocks noChangeAspect="1"/>
          </p:cNvPicPr>
          <p:nvPr/>
        </p:nvPicPr>
        <p:blipFill>
          <a:blip r:embed="rId3"/>
          <a:stretch>
            <a:fillRect/>
          </a:stretch>
        </p:blipFill>
        <p:spPr>
          <a:xfrm>
            <a:off x="6867980" y="1365154"/>
            <a:ext cx="4752520" cy="4557435"/>
          </a:xfrm>
          <a:prstGeom prst="rect">
            <a:avLst/>
          </a:prstGeom>
        </p:spPr>
      </p:pic>
      <p:sp>
        <p:nvSpPr>
          <p:cNvPr id="10" name="Line Callout 2 (Accent Bar) 4">
            <a:extLst>
              <a:ext uri="{FF2B5EF4-FFF2-40B4-BE49-F238E27FC236}">
                <a16:creationId xmlns:a16="http://schemas.microsoft.com/office/drawing/2014/main" id="{218B7C8E-0342-4CB2-8F37-63ECAB33323C}"/>
              </a:ext>
            </a:extLst>
          </p:cNvPr>
          <p:cNvSpPr/>
          <p:nvPr/>
        </p:nvSpPr>
        <p:spPr bwMode="gray">
          <a:xfrm flipH="1">
            <a:off x="4124322" y="2746700"/>
            <a:ext cx="1651239" cy="987099"/>
          </a:xfrm>
          <a:prstGeom prst="accentCallout2">
            <a:avLst>
              <a:gd name="adj1" fmla="val 35301"/>
              <a:gd name="adj2" fmla="val -3938"/>
              <a:gd name="adj3" fmla="val 35202"/>
              <a:gd name="adj4" fmla="val -23596"/>
              <a:gd name="adj5" fmla="val -41176"/>
              <a:gd name="adj6" fmla="val -64245"/>
            </a:avLst>
          </a:prstGeom>
          <a:solidFill>
            <a:srgbClr val="BEE397"/>
          </a:solidFill>
          <a:ln w="19050">
            <a:solidFill>
              <a:srgbClr val="92D050"/>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r>
              <a:rPr lang="en-US" sz="1050" dirty="0" smtClean="0">
                <a:solidFill>
                  <a:schemeClr val="tx1"/>
                </a:solidFill>
                <a:latin typeface="Segoe UI Light" panose="020B0502040204020203" pitchFamily="34" charset="0"/>
                <a:cs typeface="Segoe UI Light" panose="020B0502040204020203" pitchFamily="34" charset="0"/>
              </a:rPr>
              <a:t>Japan, China and South Korea are mainly supplied by Australia, Indonesia and Malaysia</a:t>
            </a:r>
            <a:br>
              <a:rPr lang="en-US" sz="1050" dirty="0" smtClean="0">
                <a:solidFill>
                  <a:schemeClr val="tx1"/>
                </a:solidFill>
                <a:latin typeface="Segoe UI Light" panose="020B0502040204020203" pitchFamily="34" charset="0"/>
                <a:cs typeface="Segoe UI Light" panose="020B0502040204020203" pitchFamily="34" charset="0"/>
              </a:rPr>
            </a:br>
            <a:r>
              <a:rPr lang="en-US" sz="1050" dirty="0" smtClean="0">
                <a:solidFill>
                  <a:schemeClr val="tx1"/>
                </a:solidFill>
                <a:latin typeface="Segoe UI Light" panose="020B0502040204020203" pitchFamily="34" charset="0"/>
                <a:cs typeface="Segoe UI Light" panose="020B0502040204020203" pitchFamily="34" charset="0"/>
              </a:rPr>
              <a:t>(</a:t>
            </a:r>
            <a:r>
              <a:rPr lang="en-US" sz="1050" dirty="0" smtClean="0">
                <a:solidFill>
                  <a:schemeClr val="tx1"/>
                </a:solidFill>
                <a:latin typeface="Segoe UI Light" panose="020B0502040204020203" pitchFamily="34" charset="0"/>
                <a:cs typeface="Segoe UI Light" panose="020B0502040204020203" pitchFamily="34" charset="0"/>
                <a:sym typeface="Wingdings" panose="05000000000000000000" pitchFamily="2" charset="2"/>
              </a:rPr>
              <a:t> </a:t>
            </a:r>
            <a:r>
              <a:rPr lang="en-US" sz="1050" b="1" dirty="0" smtClean="0">
                <a:solidFill>
                  <a:schemeClr val="tx1"/>
                </a:solidFill>
                <a:latin typeface="Segoe UI Light" panose="020B0502040204020203" pitchFamily="34" charset="0"/>
                <a:cs typeface="Segoe UI Light" panose="020B0502040204020203" pitchFamily="34" charset="0"/>
                <a:sym typeface="Wingdings" panose="05000000000000000000" pitchFamily="2" charset="2"/>
              </a:rPr>
              <a:t>Pacific Basin</a:t>
            </a:r>
            <a:r>
              <a:rPr lang="en-US" sz="1050" dirty="0" smtClean="0">
                <a:solidFill>
                  <a:schemeClr val="tx1"/>
                </a:solidFill>
                <a:latin typeface="Segoe UI Light" panose="020B0502040204020203" pitchFamily="34" charset="0"/>
                <a:cs typeface="Segoe UI Light" panose="020B0502040204020203" pitchFamily="34" charset="0"/>
                <a:sym typeface="Wingdings" panose="05000000000000000000" pitchFamily="2" charset="2"/>
              </a:rPr>
              <a:t>)</a:t>
            </a:r>
            <a:endParaRPr lang="en-US" sz="1050" dirty="0">
              <a:solidFill>
                <a:schemeClr val="tx1"/>
              </a:solidFill>
              <a:latin typeface="Segoe UI Light" panose="020B0502040204020203" pitchFamily="34" charset="0"/>
              <a:cs typeface="Segoe UI Light" panose="020B0502040204020203" pitchFamily="34" charset="0"/>
            </a:endParaRPr>
          </a:p>
        </p:txBody>
      </p:sp>
      <p:sp>
        <p:nvSpPr>
          <p:cNvPr id="12" name="Line Callout 2 (Accent Bar) 4">
            <a:extLst>
              <a:ext uri="{FF2B5EF4-FFF2-40B4-BE49-F238E27FC236}">
                <a16:creationId xmlns:a16="http://schemas.microsoft.com/office/drawing/2014/main" id="{218B7C8E-0342-4CB2-8F37-63ECAB33323C}"/>
              </a:ext>
            </a:extLst>
          </p:cNvPr>
          <p:cNvSpPr/>
          <p:nvPr/>
        </p:nvSpPr>
        <p:spPr bwMode="gray">
          <a:xfrm flipH="1">
            <a:off x="897305" y="5379222"/>
            <a:ext cx="1651239" cy="789588"/>
          </a:xfrm>
          <a:prstGeom prst="accentCallout2">
            <a:avLst>
              <a:gd name="adj1" fmla="val 35301"/>
              <a:gd name="adj2" fmla="val -3938"/>
              <a:gd name="adj3" fmla="val 33996"/>
              <a:gd name="adj4" fmla="val -220298"/>
              <a:gd name="adj5" fmla="val -21633"/>
              <a:gd name="adj6" fmla="val -255756"/>
            </a:avLst>
          </a:prstGeom>
          <a:solidFill>
            <a:srgbClr val="BEE397"/>
          </a:solidFill>
          <a:ln w="19050">
            <a:solidFill>
              <a:srgbClr val="92D050"/>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r>
              <a:rPr lang="en-US" sz="1050" dirty="0" smtClean="0">
                <a:solidFill>
                  <a:schemeClr val="tx1"/>
                </a:solidFill>
                <a:latin typeface="Segoe UI Light" panose="020B0502040204020203" pitchFamily="34" charset="0"/>
                <a:cs typeface="Segoe UI Light" panose="020B0502040204020203" pitchFamily="34" charset="0"/>
              </a:rPr>
              <a:t>USA, Algeria and Nigeria are the main exporters for </a:t>
            </a:r>
            <a:r>
              <a:rPr lang="en-US" sz="1050" b="1" dirty="0" smtClean="0">
                <a:solidFill>
                  <a:schemeClr val="tx1"/>
                </a:solidFill>
                <a:latin typeface="Segoe UI Light" panose="020B0502040204020203" pitchFamily="34" charset="0"/>
                <a:cs typeface="Segoe UI Light" panose="020B0502040204020203" pitchFamily="34" charset="0"/>
              </a:rPr>
              <a:t>Europe‘s LNG demand</a:t>
            </a:r>
            <a:r>
              <a:rPr lang="en-US" sz="1050" dirty="0" smtClean="0">
                <a:solidFill>
                  <a:schemeClr val="tx1"/>
                </a:solidFill>
                <a:latin typeface="Segoe UI Light" panose="020B0502040204020203" pitchFamily="34" charset="0"/>
                <a:cs typeface="Segoe UI Light" panose="020B0502040204020203" pitchFamily="34" charset="0"/>
              </a:rPr>
              <a:t> in 2019</a:t>
            </a:r>
            <a:endParaRPr lang="en-US" sz="1050" dirty="0">
              <a:solidFill>
                <a:schemeClr val="tx1"/>
              </a:solidFill>
              <a:latin typeface="Segoe UI Light" panose="020B0502040204020203" pitchFamily="34" charset="0"/>
              <a:cs typeface="Segoe UI Light" panose="020B0502040204020203" pitchFamily="34" charset="0"/>
            </a:endParaRPr>
          </a:p>
        </p:txBody>
      </p:sp>
      <p:sp>
        <p:nvSpPr>
          <p:cNvPr id="13" name="Line Callout 2 (Accent Bar) 4">
            <a:extLst>
              <a:ext uri="{FF2B5EF4-FFF2-40B4-BE49-F238E27FC236}">
                <a16:creationId xmlns:a16="http://schemas.microsoft.com/office/drawing/2014/main" id="{218B7C8E-0342-4CB2-8F37-63ECAB33323C}"/>
              </a:ext>
            </a:extLst>
          </p:cNvPr>
          <p:cNvSpPr/>
          <p:nvPr/>
        </p:nvSpPr>
        <p:spPr bwMode="gray">
          <a:xfrm flipH="1">
            <a:off x="2152649" y="4074915"/>
            <a:ext cx="1771505" cy="789588"/>
          </a:xfrm>
          <a:prstGeom prst="accentCallout2">
            <a:avLst>
              <a:gd name="adj1" fmla="val 54602"/>
              <a:gd name="adj2" fmla="val -3938"/>
              <a:gd name="adj3" fmla="val 53296"/>
              <a:gd name="adj4" fmla="val -93970"/>
              <a:gd name="adj5" fmla="val -131409"/>
              <a:gd name="adj6" fmla="val -167745"/>
            </a:avLst>
          </a:prstGeom>
          <a:solidFill>
            <a:srgbClr val="BEE397"/>
          </a:solidFill>
          <a:ln w="19050">
            <a:solidFill>
              <a:srgbClr val="92D050"/>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r>
              <a:rPr lang="en-US" sz="1050" b="1" dirty="0" smtClean="0">
                <a:solidFill>
                  <a:schemeClr val="tx1"/>
                </a:solidFill>
                <a:latin typeface="Segoe UI Light" panose="020B0502040204020203" pitchFamily="34" charset="0"/>
                <a:cs typeface="Segoe UI Light" panose="020B0502040204020203" pitchFamily="34" charset="0"/>
              </a:rPr>
              <a:t>Qatar:</a:t>
            </a:r>
            <a:r>
              <a:rPr lang="en-US" sz="1050" dirty="0" smtClean="0">
                <a:solidFill>
                  <a:schemeClr val="tx1"/>
                </a:solidFill>
                <a:latin typeface="Segoe UI Light" panose="020B0502040204020203" pitchFamily="34" charset="0"/>
                <a:cs typeface="Segoe UI Light" panose="020B0502040204020203" pitchFamily="34" charset="0"/>
              </a:rPr>
              <a:t> (1) largest LNG exporter; (2) lowest “Break Even Price”; (3) mainly serving the Asian market</a:t>
            </a:r>
            <a:endParaRPr lang="en-US" sz="1050" dirty="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01434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9">
      <a:dk1>
        <a:srgbClr val="000000"/>
      </a:dk1>
      <a:lt1>
        <a:srgbClr val="FFFFFF"/>
      </a:lt1>
      <a:dk2>
        <a:srgbClr val="44546A"/>
      </a:dk2>
      <a:lt2>
        <a:srgbClr val="E7E6E6"/>
      </a:lt2>
      <a:accent1>
        <a:srgbClr val="2754A1"/>
      </a:accent1>
      <a:accent2>
        <a:srgbClr val="61C6C0"/>
      </a:accent2>
      <a:accent3>
        <a:srgbClr val="207F6E"/>
      </a:accent3>
      <a:accent4>
        <a:srgbClr val="FCBB40"/>
      </a:accent4>
      <a:accent5>
        <a:srgbClr val="EE696B"/>
      </a:accent5>
      <a:accent6>
        <a:srgbClr val="684C94"/>
      </a:accent6>
      <a:hlink>
        <a:srgbClr val="61ADC0"/>
      </a:hlink>
      <a:folHlink>
        <a:srgbClr val="617F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5" id="{99397B5B-1068-9647-8AF4-F0CD404C4C4E}" vid="{FB4EE621-5097-1245-A4F5-8FBE2839CC67}"/>
    </a:ext>
  </a:extLst>
</a:theme>
</file>

<file path=ppt/theme/theme2.xml><?xml version="1.0" encoding="utf-8"?>
<a:theme xmlns:a="http://schemas.openxmlformats.org/drawingml/2006/main" name="IIASA alternatives">
  <a:themeElements>
    <a:clrScheme name="Custom 13">
      <a:dk1>
        <a:srgbClr val="000000"/>
      </a:dk1>
      <a:lt1>
        <a:srgbClr val="FFFFFF"/>
      </a:lt1>
      <a:dk2>
        <a:srgbClr val="44546A"/>
      </a:dk2>
      <a:lt2>
        <a:srgbClr val="E7E6E6"/>
      </a:lt2>
      <a:accent1>
        <a:srgbClr val="4472C4"/>
      </a:accent1>
      <a:accent2>
        <a:srgbClr val="61C6C0"/>
      </a:accent2>
      <a:accent3>
        <a:srgbClr val="207F6E"/>
      </a:accent3>
      <a:accent4>
        <a:srgbClr val="FCBB40"/>
      </a:accent4>
      <a:accent5>
        <a:srgbClr val="EE696B"/>
      </a:accent5>
      <a:accent6>
        <a:srgbClr val="684C94"/>
      </a:accent6>
      <a:hlink>
        <a:srgbClr val="61ADC0"/>
      </a:hlink>
      <a:folHlink>
        <a:srgbClr val="617F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5" id="{99397B5B-1068-9647-8AF4-F0CD404C4C4E}" vid="{11CFE96F-7000-6746-8225-94DCB5E6FE3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709E5D021178B04082DE841A61810ABC" ma:contentTypeVersion="6" ma:contentTypeDescription="Create a new document." ma:contentTypeScope="" ma:versionID="bf37d4ac1dddfc53a56261334840b7df">
  <xsd:schema xmlns:xsd="http://www.w3.org/2001/XMLSchema" xmlns:xs="http://www.w3.org/2001/XMLSchema" xmlns:p="http://schemas.microsoft.com/office/2006/metadata/properties" xmlns:ns2="0689c177-5e19-464b-8532-40aa8fde3a94" xmlns:ns3="06814371-4dd9-40ea-9cc7-40b39613c6ae" xmlns:ns4="749ef8e9-4186-4c55-b2d4-b1c3f2fa9400" targetNamespace="http://schemas.microsoft.com/office/2006/metadata/properties" ma:root="true" ma:fieldsID="382a45c066b9cd32e8d486b5ba424e80" ns2:_="" ns3:_="" ns4:_="">
    <xsd:import namespace="0689c177-5e19-464b-8532-40aa8fde3a94"/>
    <xsd:import namespace="06814371-4dd9-40ea-9cc7-40b39613c6ae"/>
    <xsd:import namespace="749ef8e9-4186-4c55-b2d4-b1c3f2fa9400"/>
    <xsd:element name="properties">
      <xsd:complexType>
        <xsd:sequence>
          <xsd:element name="documentManagement">
            <xsd:complexType>
              <xsd:all>
                <xsd:element ref="ns2:SharedWithUsers" minOccurs="0"/>
                <xsd:element ref="ns2:SharedWithDetails" minOccurs="0"/>
                <xsd:element ref="ns3:_dlc_DocId" minOccurs="0"/>
                <xsd:element ref="ns3:_dlc_DocIdUrl" minOccurs="0"/>
                <xsd:element ref="ns3:_dlc_DocIdPersistId" minOccurs="0"/>
                <xsd:element ref="ns4:MediaServiceMetadata" minOccurs="0"/>
                <xsd:element ref="ns4:MediaServiceFastMetadata" minOccurs="0"/>
                <xsd:element ref="ns4:MediaServiceDateTaken" minOccurs="0"/>
                <xsd:element ref="ns4: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89c177-5e19-464b-8532-40aa8fde3a94"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6814371-4dd9-40ea-9cc7-40b39613c6ae"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749ef8e9-4186-4c55-b2d4-b1c3f2fa9400"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06814371-4dd9-40ea-9cc7-40b39613c6ae">T2EJA6NA5JU7-1903484182-91</_dlc_DocId>
    <_dlc_DocIdUrl xmlns="06814371-4dd9-40ea-9cc7-40b39613c6ae">
      <Url>https://iiasahub.sharepoint.com/sites/intranet/ercl/_layouts/15/DocIdRedir.aspx?ID=T2EJA6NA5JU7-1903484182-91</Url>
      <Description>T2EJA6NA5JU7-1903484182-91</Description>
    </_dlc_DocIdUrl>
  </documentManagement>
</p:properties>
</file>

<file path=customXml/itemProps1.xml><?xml version="1.0" encoding="utf-8"?>
<ds:datastoreItem xmlns:ds="http://schemas.openxmlformats.org/officeDocument/2006/customXml" ds:itemID="{6E794EA7-8E28-4624-885F-9EF05194D2E6}">
  <ds:schemaRefs>
    <ds:schemaRef ds:uri="http://schemas.microsoft.com/sharepoint/v3/contenttype/forms"/>
  </ds:schemaRefs>
</ds:datastoreItem>
</file>

<file path=customXml/itemProps2.xml><?xml version="1.0" encoding="utf-8"?>
<ds:datastoreItem xmlns:ds="http://schemas.openxmlformats.org/officeDocument/2006/customXml" ds:itemID="{B0542633-460B-4F10-AED0-D9CC98DDA495}">
  <ds:schemaRefs>
    <ds:schemaRef ds:uri="http://schemas.microsoft.com/sharepoint/events"/>
  </ds:schemaRefs>
</ds:datastoreItem>
</file>

<file path=customXml/itemProps3.xml><?xml version="1.0" encoding="utf-8"?>
<ds:datastoreItem xmlns:ds="http://schemas.openxmlformats.org/officeDocument/2006/customXml" ds:itemID="{FE961F14-CA64-4A5B-8D0E-270958149F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89c177-5e19-464b-8532-40aa8fde3a94"/>
    <ds:schemaRef ds:uri="06814371-4dd9-40ea-9cc7-40b39613c6ae"/>
    <ds:schemaRef ds:uri="749ef8e9-4186-4c55-b2d4-b1c3f2fa94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5AD93C57-A7ED-44E6-88BF-DA3984EE19E6}">
  <ds:schemaRefs>
    <ds:schemaRef ds:uri="http://schemas.microsoft.com/office/2006/documentManagement/types"/>
    <ds:schemaRef ds:uri="http://schemas.microsoft.com/office/2006/metadata/properties"/>
    <ds:schemaRef ds:uri="http://purl.org/dc/elements/1.1/"/>
    <ds:schemaRef ds:uri="http://purl.org/dc/dcmitype/"/>
    <ds:schemaRef ds:uri="http://schemas.microsoft.com/office/infopath/2007/PartnerControls"/>
    <ds:schemaRef ds:uri="http://purl.org/dc/terms/"/>
    <ds:schemaRef ds:uri="http://schemas.openxmlformats.org/package/2006/metadata/core-properties"/>
    <ds:schemaRef ds:uri="0689c177-5e19-464b-8532-40aa8fde3a94"/>
    <ds:schemaRef ds:uri="749ef8e9-4186-4c55-b2d4-b1c3f2fa9400"/>
    <ds:schemaRef ds:uri="06814371-4dd9-40ea-9cc7-40b39613c6a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PodHandler.ashx</Template>
  <TotalTime>0</TotalTime>
  <Words>2627</Words>
  <Application>Microsoft Office PowerPoint</Application>
  <PresentationFormat>Breitbild</PresentationFormat>
  <Paragraphs>165</Paragraphs>
  <Slides>15</Slides>
  <Notes>14</Notes>
  <HiddenSlides>0</HiddenSlides>
  <MMClips>0</MMClips>
  <ScaleCrop>false</ScaleCrop>
  <HeadingPairs>
    <vt:vector size="6" baseType="variant">
      <vt:variant>
        <vt:lpstr>Verwendete Schriftarten</vt:lpstr>
      </vt:variant>
      <vt:variant>
        <vt:i4>9</vt:i4>
      </vt:variant>
      <vt:variant>
        <vt:lpstr>Design</vt:lpstr>
      </vt:variant>
      <vt:variant>
        <vt:i4>2</vt:i4>
      </vt:variant>
      <vt:variant>
        <vt:lpstr>Folientitel</vt:lpstr>
      </vt:variant>
      <vt:variant>
        <vt:i4>15</vt:i4>
      </vt:variant>
    </vt:vector>
  </HeadingPairs>
  <TitlesOfParts>
    <vt:vector size="26" baseType="lpstr">
      <vt:lpstr>Arial</vt:lpstr>
      <vt:lpstr>Calibri</vt:lpstr>
      <vt:lpstr>Calibri Light</vt:lpstr>
      <vt:lpstr>Cambria Math</vt:lpstr>
      <vt:lpstr>Courier New</vt:lpstr>
      <vt:lpstr>Segoe UI Light</vt:lpstr>
      <vt:lpstr>Tahoma</vt:lpstr>
      <vt:lpstr>Wingdings</vt:lpstr>
      <vt:lpstr>Wingdings 2</vt:lpstr>
      <vt:lpstr>Office Theme</vt:lpstr>
      <vt:lpstr>IIASA alternatives</vt:lpstr>
      <vt:lpstr>Exploring the Role of Europe in the global LNG Market Equilibrium until 2040</vt:lpstr>
      <vt:lpstr>Motivation and Background</vt:lpstr>
      <vt:lpstr>The role of LNG in energy systems</vt:lpstr>
      <vt:lpstr>LNG is essential for Europe‘s energy supply security (Short-term)</vt:lpstr>
      <vt:lpstr>Core objective</vt:lpstr>
      <vt:lpstr>Methodology</vt:lpstr>
      <vt:lpstr>Overview of the model</vt:lpstr>
      <vt:lpstr>Geographical locations of LNG export and import nodes (2019)</vt:lpstr>
      <vt:lpstr>Global LNG market in 2019 (validation of the model)</vt:lpstr>
      <vt:lpstr>Value of increasing liquefaction capacities of exporters (2019)</vt:lpstr>
      <vt:lpstr>Global LNG market development until 2040</vt:lpstr>
      <vt:lpstr>Value of increasing liquefaction capacities of exporters (2040)</vt:lpstr>
      <vt:lpstr>Europe’s LNG prices until 2040</vt:lpstr>
      <vt:lpstr>Comparison of results with existing literature</vt:lpstr>
      <vt:lpstr>Key-Takeaways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 Tanja</dc:creator>
  <cp:lastModifiedBy>zwickl-nb</cp:lastModifiedBy>
  <cp:revision>333</cp:revision>
  <cp:lastPrinted>2021-09-07T07:42:17Z</cp:lastPrinted>
  <dcterms:created xsi:type="dcterms:W3CDTF">2019-05-17T07:14:44Z</dcterms:created>
  <dcterms:modified xsi:type="dcterms:W3CDTF">2023-02-14T16:18:31Z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0x0101040097C92BAA327FB344B60BEC1DFEEB15C4</vt:lpwstr>
  </property>
  <property fmtid="{D5CDD505-2E9C-101B-9397-08002B2CF9AE}" pid="3" name="_dlc_DocIdItemGuid">
    <vt:lpwstr>21d70297-cd61-47d2-9611-414a1fcff47b</vt:lpwstr>
  </property>
</Properties>
</file>