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 id="2147483673" r:id="rId6"/>
  </p:sldMasterIdLst>
  <p:notesMasterIdLst>
    <p:notesMasterId r:id="rId20"/>
  </p:notesMasterIdLst>
  <p:handoutMasterIdLst>
    <p:handoutMasterId r:id="rId21"/>
  </p:handoutMasterIdLst>
  <p:sldIdLst>
    <p:sldId id="256" r:id="rId7"/>
    <p:sldId id="320" r:id="rId8"/>
    <p:sldId id="287" r:id="rId9"/>
    <p:sldId id="295" r:id="rId10"/>
    <p:sldId id="311" r:id="rId11"/>
    <p:sldId id="312" r:id="rId12"/>
    <p:sldId id="313" r:id="rId13"/>
    <p:sldId id="314" r:id="rId14"/>
    <p:sldId id="315" r:id="rId15"/>
    <p:sldId id="316" r:id="rId16"/>
    <p:sldId id="318" r:id="rId17"/>
    <p:sldId id="319" r:id="rId18"/>
    <p:sldId id="310" r:id="rId19"/>
  </p:sldIdLst>
  <p:sldSz cx="12192000" cy="6858000"/>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wickl (TUW-EEG)" initials="SZ(" lastIdx="1" clrIdx="0">
    <p:extLst>
      <p:ext uri="{19B8F6BF-5375-455C-9EA6-DF929625EA0E}">
        <p15:presenceInfo xmlns:p15="http://schemas.microsoft.com/office/powerpoint/2012/main" userId="Sebastian Zwickl (TUW-EEG)" providerId="None"/>
      </p:ext>
    </p:extLst>
  </p:cmAuthor>
  <p:cmAuthor id="2" name="zwickl-nb" initials="z" lastIdx="1" clrIdx="1">
    <p:extLst>
      <p:ext uri="{19B8F6BF-5375-455C-9EA6-DF929625EA0E}">
        <p15:presenceInfo xmlns:p15="http://schemas.microsoft.com/office/powerpoint/2012/main" userId="497f9bbb497d68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FF"/>
    <a:srgbClr val="86A3B8"/>
    <a:srgbClr val="C3ACD0"/>
    <a:srgbClr val="674188"/>
    <a:srgbClr val="5EC260"/>
    <a:srgbClr val="BEE397"/>
    <a:srgbClr val="C0FCCE"/>
    <a:srgbClr val="C7EDF5"/>
    <a:srgbClr val="2455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6552" autoAdjust="0"/>
  </p:normalViewPr>
  <p:slideViewPr>
    <p:cSldViewPr snapToGrid="0" snapToObjects="1">
      <p:cViewPr varScale="1">
        <p:scale>
          <a:sx n="88" d="100"/>
          <a:sy n="88" d="100"/>
        </p:scale>
        <p:origin x="852" y="3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05" d="100"/>
          <a:sy n="105"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8CE3CE-7885-5440-B7D2-D1C38EEABC28}"/>
              </a:ext>
            </a:extLst>
          </p:cNvPr>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a:extLst>
              <a:ext uri="{FF2B5EF4-FFF2-40B4-BE49-F238E27FC236}">
                <a16:creationId xmlns:a16="http://schemas.microsoft.com/office/drawing/2014/main" id="{21F54EA1-D6B4-7C47-AF7F-6ED3655198DE}"/>
              </a:ext>
            </a:extLst>
          </p:cNvPr>
          <p:cNvSpPr>
            <a:spLocks noGrp="1"/>
          </p:cNvSpPr>
          <p:nvPr>
            <p:ph type="dt" sz="quarter" idx="1"/>
          </p:nvPr>
        </p:nvSpPr>
        <p:spPr>
          <a:xfrm>
            <a:off x="5797247" y="0"/>
            <a:ext cx="4434999" cy="356437"/>
          </a:xfrm>
          <a:prstGeom prst="rect">
            <a:avLst/>
          </a:prstGeom>
        </p:spPr>
        <p:txBody>
          <a:bodyPr vert="horz" lIns="94796" tIns="47398" rIns="94796" bIns="47398" rtlCol="0"/>
          <a:lstStyle>
            <a:lvl1pPr algn="r">
              <a:defRPr sz="1200"/>
            </a:lvl1pPr>
          </a:lstStyle>
          <a:p>
            <a:fld id="{8362D56F-4014-E440-B414-1949875DC54A}" type="datetimeFigureOut">
              <a:rPr lang="en-US" smtClean="0"/>
              <a:t>3/14/2024</a:t>
            </a:fld>
            <a:endParaRPr lang="en-US"/>
          </a:p>
        </p:txBody>
      </p:sp>
      <p:sp>
        <p:nvSpPr>
          <p:cNvPr id="4" name="Footer Placeholder 3">
            <a:extLst>
              <a:ext uri="{FF2B5EF4-FFF2-40B4-BE49-F238E27FC236}">
                <a16:creationId xmlns:a16="http://schemas.microsoft.com/office/drawing/2014/main" id="{5AEAEB30-D659-F04F-8BCA-7E5755820EA8}"/>
              </a:ext>
            </a:extLst>
          </p:cNvPr>
          <p:cNvSpPr>
            <a:spLocks noGrp="1"/>
          </p:cNvSpPr>
          <p:nvPr>
            <p:ph type="ftr" sz="quarter" idx="2"/>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766-B385-064C-89E0-D696CB68EF1E}"/>
              </a:ext>
            </a:extLst>
          </p:cNvPr>
          <p:cNvSpPr>
            <a:spLocks noGrp="1"/>
          </p:cNvSpPr>
          <p:nvPr>
            <p:ph type="sldNum" sz="quarter" idx="3"/>
          </p:nvPr>
        </p:nvSpPr>
        <p:spPr>
          <a:xfrm>
            <a:off x="5797247" y="6747627"/>
            <a:ext cx="4434999" cy="356437"/>
          </a:xfrm>
          <a:prstGeom prst="rect">
            <a:avLst/>
          </a:prstGeom>
        </p:spPr>
        <p:txBody>
          <a:bodyPr vert="horz" lIns="94796" tIns="47398" rIns="94796" bIns="47398" rtlCol="0" anchor="b"/>
          <a:lstStyle>
            <a:lvl1pPr algn="r">
              <a:defRPr sz="1200"/>
            </a:lvl1pPr>
          </a:lstStyle>
          <a:p>
            <a:fld id="{E84C23E2-02F7-644F-99F5-08AC3BA5EA9E}" type="slidenum">
              <a:rPr lang="en-US" smtClean="0"/>
              <a:t>‹Nr.›</a:t>
            </a:fld>
            <a:endParaRPr lang="en-US"/>
          </a:p>
        </p:txBody>
      </p:sp>
    </p:spTree>
    <p:extLst>
      <p:ext uri="{BB962C8B-B14F-4D97-AF65-F5344CB8AC3E}">
        <p14:creationId xmlns:p14="http://schemas.microsoft.com/office/powerpoint/2010/main" val="145536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idx="1"/>
          </p:nvPr>
        </p:nvSpPr>
        <p:spPr>
          <a:xfrm>
            <a:off x="5797247" y="0"/>
            <a:ext cx="4434999" cy="356437"/>
          </a:xfrm>
          <a:prstGeom prst="rect">
            <a:avLst/>
          </a:prstGeom>
        </p:spPr>
        <p:txBody>
          <a:bodyPr vert="horz" lIns="94796" tIns="47398" rIns="94796" bIns="47398" rtlCol="0"/>
          <a:lstStyle>
            <a:lvl1pPr algn="r">
              <a:defRPr sz="1200"/>
            </a:lvl1pPr>
          </a:lstStyle>
          <a:p>
            <a:fld id="{1EAC332E-8893-FE4E-9A25-93BB30EFA0DA}" type="datetimeFigureOut">
              <a:rPr lang="en-US" smtClean="0"/>
              <a:t>3/14/2024</a:t>
            </a:fld>
            <a:endParaRPr lang="en-US"/>
          </a:p>
        </p:txBody>
      </p:sp>
      <p:sp>
        <p:nvSpPr>
          <p:cNvPr id="4" name="Slide Image Placeholder 3"/>
          <p:cNvSpPr>
            <a:spLocks noGrp="1" noRot="1" noChangeAspect="1"/>
          </p:cNvSpPr>
          <p:nvPr>
            <p:ph type="sldImg" idx="2"/>
          </p:nvPr>
        </p:nvSpPr>
        <p:spPr>
          <a:xfrm>
            <a:off x="2989263" y="889000"/>
            <a:ext cx="4256087" cy="2395538"/>
          </a:xfrm>
          <a:prstGeom prst="rect">
            <a:avLst/>
          </a:prstGeom>
          <a:noFill/>
          <a:ln w="12700">
            <a:solidFill>
              <a:prstClr val="black"/>
            </a:solidFill>
          </a:ln>
        </p:spPr>
        <p:txBody>
          <a:bodyPr vert="horz" lIns="94796" tIns="47398" rIns="94796" bIns="47398" rtlCol="0" anchor="ctr"/>
          <a:lstStyle/>
          <a:p>
            <a:endParaRPr lang="en-US"/>
          </a:p>
        </p:txBody>
      </p:sp>
      <p:sp>
        <p:nvSpPr>
          <p:cNvPr id="5" name="Notes Placeholder 4"/>
          <p:cNvSpPr>
            <a:spLocks noGrp="1"/>
          </p:cNvSpPr>
          <p:nvPr>
            <p:ph type="body" sz="quarter" idx="3"/>
          </p:nvPr>
        </p:nvSpPr>
        <p:spPr>
          <a:xfrm>
            <a:off x="1023463" y="3418831"/>
            <a:ext cx="8187690" cy="2797225"/>
          </a:xfrm>
          <a:prstGeom prst="rect">
            <a:avLst/>
          </a:prstGeom>
        </p:spPr>
        <p:txBody>
          <a:bodyPr vert="horz" lIns="94796" tIns="47398" rIns="94796" bIns="4739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7" name="Slide Number Placeholder 6"/>
          <p:cNvSpPr>
            <a:spLocks noGrp="1"/>
          </p:cNvSpPr>
          <p:nvPr>
            <p:ph type="sldNum" sz="quarter" idx="5"/>
          </p:nvPr>
        </p:nvSpPr>
        <p:spPr>
          <a:xfrm>
            <a:off x="5797247" y="6747627"/>
            <a:ext cx="4434999" cy="356437"/>
          </a:xfrm>
          <a:prstGeom prst="rect">
            <a:avLst/>
          </a:prstGeom>
        </p:spPr>
        <p:txBody>
          <a:bodyPr vert="horz" lIns="94796" tIns="47398" rIns="94796" bIns="47398" rtlCol="0" anchor="b"/>
          <a:lstStyle>
            <a:lvl1pPr algn="r">
              <a:defRPr sz="1200"/>
            </a:lvl1pPr>
          </a:lstStyle>
          <a:p>
            <a:fld id="{0B17A1DD-B70C-B048-99CA-ED854228726D}" type="slidenum">
              <a:rPr lang="en-US" smtClean="0"/>
              <a:t>‹Nr.›</a:t>
            </a:fld>
            <a:endParaRPr lang="en-US"/>
          </a:p>
        </p:txBody>
      </p:sp>
    </p:spTree>
    <p:extLst>
      <p:ext uri="{BB962C8B-B14F-4D97-AF65-F5344CB8AC3E}">
        <p14:creationId xmlns:p14="http://schemas.microsoft.com/office/powerpoint/2010/main" val="124750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a:t>
            </a:fld>
            <a:endParaRPr lang="en-US"/>
          </a:p>
        </p:txBody>
      </p:sp>
    </p:spTree>
    <p:extLst>
      <p:ext uri="{BB962C8B-B14F-4D97-AF65-F5344CB8AC3E}">
        <p14:creationId xmlns:p14="http://schemas.microsoft.com/office/powerpoint/2010/main" val="1855103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hyperlink" Target="https://creativecommons.org/licenses/by/4.0/"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duotone>
              <a:schemeClr val="accent1">
                <a:shade val="45000"/>
                <a:satMod val="135000"/>
              </a:schemeClr>
              <a:prstClr val="white"/>
            </a:duotone>
          </a:blip>
          <a:stretch>
            <a:fillRect/>
          </a:stretch>
        </p:blipFill>
        <p:spPr>
          <a:xfrm>
            <a:off x="-30504" y="-7434"/>
            <a:ext cx="12222504" cy="1961662"/>
          </a:xfrm>
          <a:prstGeom prst="rect">
            <a:avLst/>
          </a:prstGeom>
          <a:noFill/>
        </p:spPr>
      </p:pic>
      <p:sp>
        <p:nvSpPr>
          <p:cNvPr id="2" name="Title 1"/>
          <p:cNvSpPr>
            <a:spLocks noGrp="1"/>
          </p:cNvSpPr>
          <p:nvPr>
            <p:ph type="ctrTitle"/>
          </p:nvPr>
        </p:nvSpPr>
        <p:spPr>
          <a:xfrm>
            <a:off x="241331" y="2253769"/>
            <a:ext cx="9659112" cy="1254416"/>
          </a:xfrm>
          <a:prstGeom prst="rect">
            <a:avLst/>
          </a:prstGeom>
        </p:spPr>
        <p:txBody>
          <a:bodyPr anchor="b">
            <a:normAutofit/>
          </a:bodyPr>
          <a:lstStyle>
            <a:lvl1pPr algn="l">
              <a:defRPr sz="3600"/>
            </a:lvl1pPr>
          </a:lstStyle>
          <a:p>
            <a:endParaRPr lang="en-US" dirty="0"/>
          </a:p>
        </p:txBody>
      </p:sp>
      <p:sp>
        <p:nvSpPr>
          <p:cNvPr id="3" name="Subtitle 2"/>
          <p:cNvSpPr>
            <a:spLocks noGrp="1"/>
          </p:cNvSpPr>
          <p:nvPr>
            <p:ph type="subTitle" idx="1"/>
          </p:nvPr>
        </p:nvSpPr>
        <p:spPr>
          <a:xfrm>
            <a:off x="241331" y="3710686"/>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duotone>
              <a:schemeClr val="accent1">
                <a:shade val="45000"/>
                <a:satMod val="135000"/>
              </a:schemeClr>
              <a:prstClr val="white"/>
            </a:duotone>
          </a:blip>
          <a:stretch>
            <a:fillRect/>
          </a:stretch>
        </p:blipFill>
        <p:spPr>
          <a:xfrm>
            <a:off x="-17668229" y="7768935"/>
            <a:ext cx="1638447" cy="196404"/>
          </a:xfrm>
          <a:prstGeom prst="rect">
            <a:avLst/>
          </a:prstGeom>
        </p:spPr>
      </p:pic>
      <p:sp>
        <p:nvSpPr>
          <p:cNvPr id="12" name="Rechteck 11">
            <a:extLst>
              <a:ext uri="{FF2B5EF4-FFF2-40B4-BE49-F238E27FC236}">
                <a16:creationId xmlns:a16="http://schemas.microsoft.com/office/drawing/2014/main" id="{D08A5CE4-AF6D-2841-AEED-E154ABAC48A1}"/>
              </a:ext>
            </a:extLst>
          </p:cNvPr>
          <p:cNvSpPr/>
          <p:nvPr userDrawn="1"/>
        </p:nvSpPr>
        <p:spPr>
          <a:xfrm>
            <a:off x="2285807" y="6576362"/>
            <a:ext cx="8892177" cy="295275"/>
          </a:xfrm>
          <a:prstGeom prst="rect">
            <a:avLst/>
          </a:prstGeom>
          <a:noFill/>
          <a:ln w="9525">
            <a:noFill/>
            <a:miter lim="800000"/>
            <a:headEnd/>
            <a:tailEnd/>
          </a:ln>
        </p:spPr>
        <p:txBody>
          <a:bodyPr vert="horz" wrap="square" lIns="36000" tIns="0" rIns="36000" bIns="0" numCol="1" anchor="t" anchorCtr="0" compatLnSpc="1">
            <a:prstTxWarp prst="textNoShape">
              <a:avLst/>
            </a:prstTxWarp>
          </a:bodyPr>
          <a:lstStyle/>
          <a:p>
            <a:pPr marL="0" lvl="0" indent="0" algn="r" eaLnBrk="0" hangingPunct="0">
              <a:spcBef>
                <a:spcPct val="20000"/>
              </a:spcBef>
              <a:buFontTx/>
              <a:buNone/>
            </a:pPr>
            <a:r>
              <a:rPr lang="en-US" sz="1400" dirty="0">
                <a:solidFill>
                  <a:schemeClr val="bg2">
                    <a:lumMod val="50000"/>
                  </a:schemeClr>
                </a:solidFill>
                <a:latin typeface="Segoe UI Light" panose="020B0502040204020203" pitchFamily="34" charset="0"/>
                <a:cs typeface="Segoe UI Light" panose="020B0502040204020203" pitchFamily="34" charset="0"/>
              </a:rPr>
              <a:t>This presentation is licensed under a </a:t>
            </a:r>
            <a:r>
              <a:rPr lang="en-US" sz="1400" dirty="0">
                <a:solidFill>
                  <a:schemeClr val="tx2"/>
                </a:solidFill>
                <a:latin typeface="Segoe UI Light" panose="020B0502040204020203" pitchFamily="34" charset="0"/>
                <a:cs typeface="Segoe UI Light" panose="020B0502040204020203" pitchFamily="34" charset="0"/>
                <a:hlinkClick r:id="rId4">
                  <a:extLst>
                    <a:ext uri="{A12FA001-AC4F-418D-AE19-62706E023703}">
                      <ahyp:hlinkClr xmlns:ahyp="http://schemas.microsoft.com/office/drawing/2018/hyperlinkcolor" val="tx"/>
                    </a:ext>
                  </a:extLst>
                </a:hlinkClick>
              </a:rPr>
              <a:t>Creative Commons Attribution 4.0 International License </a:t>
            </a:r>
            <a:endParaRPr lang="en-US" sz="1400" dirty="0">
              <a:solidFill>
                <a:schemeClr val="tx2"/>
              </a:solidFill>
              <a:latin typeface="Segoe UI Light" panose="020B0502040204020203" pitchFamily="34" charset="0"/>
              <a:cs typeface="Segoe UI Light" panose="020B0502040204020203" pitchFamily="34" charset="0"/>
            </a:endParaRPr>
          </a:p>
        </p:txBody>
      </p:sp>
      <p:pic>
        <p:nvPicPr>
          <p:cNvPr id="13" name="Picture 8">
            <a:extLst>
              <a:ext uri="{FF2B5EF4-FFF2-40B4-BE49-F238E27FC236}">
                <a16:creationId xmlns:a16="http://schemas.microsoft.com/office/drawing/2014/main" id="{A82F99E0-AE91-AF47-86ED-7E85D0F62E5F}"/>
              </a:ext>
            </a:extLst>
          </p:cNvPr>
          <p:cNvPicPr>
            <a:picLocks noChangeAspect="1"/>
          </p:cNvPicPr>
          <p:nvPr userDrawn="1"/>
        </p:nvPicPr>
        <p:blipFill>
          <a:blip r:embed="rId5"/>
          <a:stretch>
            <a:fillRect/>
          </a:stretch>
        </p:blipFill>
        <p:spPr>
          <a:xfrm>
            <a:off x="11258549" y="6480922"/>
            <a:ext cx="865777" cy="304990"/>
          </a:xfrm>
          <a:prstGeom prst="rect">
            <a:avLst/>
          </a:prstGeom>
        </p:spPr>
      </p:pic>
    </p:spTree>
    <p:extLst>
      <p:ext uri="{BB962C8B-B14F-4D97-AF65-F5344CB8AC3E}">
        <p14:creationId xmlns:p14="http://schemas.microsoft.com/office/powerpoint/2010/main" val="688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6113" y="987427"/>
            <a:ext cx="7485887" cy="4873625"/>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A95EF8D4-5B50-564A-8E71-ACB42B8E14D3}"/>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a:extLst>
              <a:ext uri="{FF2B5EF4-FFF2-40B4-BE49-F238E27FC236}">
                <a16:creationId xmlns:a16="http://schemas.microsoft.com/office/drawing/2014/main" id="{3258DE6F-BC6E-364C-91D6-6B9C603C2F3D}"/>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49228810-255C-0747-AA61-5D5198D3E57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19AD2DE6-E43E-6044-9983-6D2115FA619E}"/>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1252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7"/>
            <a:ext cx="10988040" cy="1325563"/>
          </a:xfrm>
          <a:prstGeom prst="rect">
            <a:avLst/>
          </a:prstGeom>
        </p:spPr>
        <p:txBody>
          <a:bodyPr>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4BCE835-694B-EC4D-AD29-A3BF23C073E9}"/>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58B064A-C26D-E948-B1F9-58944195EEA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12031FA7-02D1-0645-9048-0AAD35E9044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2709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23777"/>
            <a:ext cx="2628900" cy="5553186"/>
          </a:xfrm>
          <a:prstGeom prst="rect">
            <a:avLst/>
          </a:prstGeom>
        </p:spPr>
        <p:txBody>
          <a:bodyPr vert="eaVert">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00FA3B52-24C6-BC49-B1FB-EF1DE3CE392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7668D43-9CA0-B748-8221-47607963463B}"/>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D57BDEB2-5457-E84E-8E88-F426D3C1035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26874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inal p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hasCustomPrompt="1"/>
          </p:nvPr>
        </p:nvSpPr>
        <p:spPr>
          <a:xfrm>
            <a:off x="362712" y="2255548"/>
            <a:ext cx="9659112" cy="1254416"/>
          </a:xfrm>
          <a:prstGeom prst="rect">
            <a:avLst/>
          </a:prstGeom>
        </p:spPr>
        <p:txBody>
          <a:bodyPr anchor="b">
            <a:normAutofit/>
          </a:bodyPr>
          <a:lstStyle>
            <a:lvl1pPr algn="l">
              <a:defRPr sz="3600" b="0"/>
            </a:lvl1pPr>
          </a:lstStyle>
          <a:p>
            <a:r>
              <a:rPr lang="en-US" dirty="0"/>
              <a:t>Thank you for your time.</a:t>
            </a:r>
          </a:p>
        </p:txBody>
      </p:sp>
      <p:sp>
        <p:nvSpPr>
          <p:cNvPr id="3" name="Subtitle 2"/>
          <p:cNvSpPr>
            <a:spLocks noGrp="1"/>
          </p:cNvSpPr>
          <p:nvPr>
            <p:ph type="subTitle" idx="1" hasCustomPrompt="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Questions.</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21395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20790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 blue">
    <p:bg>
      <p:bgPr>
        <a:solidFill>
          <a:srgbClr val="2455A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712" y="658179"/>
            <a:ext cx="9610344" cy="2852737"/>
          </a:xfrm>
          <a:prstGeom prst="rect">
            <a:avLst/>
          </a:prstGeo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85FD36E0-C784-AE4E-B42C-F7764C6BD308}"/>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74383D7C-0821-A040-BE0C-B5DB8952DD5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AE69E957-E916-EA41-8D86-9462424C7666}"/>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bg1">
                    <a:lumMod val="75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35152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315678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942F0-6E2E-9B45-9065-E71C5FD39597}"/>
              </a:ext>
            </a:extLst>
          </p:cNvPr>
          <p:cNvSpPr/>
          <p:nvPr userDrawn="1"/>
        </p:nvSpPr>
        <p:spPr>
          <a:xfrm>
            <a:off x="1" y="5948414"/>
            <a:ext cx="3362425" cy="90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1" name="Slide Number Placeholder 3">
            <a:extLst>
              <a:ext uri="{FF2B5EF4-FFF2-40B4-BE49-F238E27FC236}">
                <a16:creationId xmlns:a16="http://schemas.microsoft.com/office/drawing/2014/main" id="{C56797FB-FF82-0F4F-A928-D7AF36F5441A}"/>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2" name="Title 1">
            <a:extLst>
              <a:ext uri="{FF2B5EF4-FFF2-40B4-BE49-F238E27FC236}">
                <a16:creationId xmlns:a16="http://schemas.microsoft.com/office/drawing/2014/main" id="{4C27DB8A-983A-204A-A0E1-0B2509737A1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3" name="Footer Placeholder 7">
            <a:extLst>
              <a:ext uri="{FF2B5EF4-FFF2-40B4-BE49-F238E27FC236}">
                <a16:creationId xmlns:a16="http://schemas.microsoft.com/office/drawing/2014/main" id="{C3EFC6A2-0789-BB4B-9701-8038DFBF83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4876024C-E78F-814A-ADD4-B2037FCE17D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161760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A4A04-F540-E24D-9FF5-8F7FC90CDCFA}"/>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14" name="Slide Number Placeholder 3">
            <a:extLst>
              <a:ext uri="{FF2B5EF4-FFF2-40B4-BE49-F238E27FC236}">
                <a16:creationId xmlns:a16="http://schemas.microsoft.com/office/drawing/2014/main" id="{BE89C228-C4FD-7644-ABB7-614954C9451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5" name="Title 1">
            <a:extLst>
              <a:ext uri="{FF2B5EF4-FFF2-40B4-BE49-F238E27FC236}">
                <a16:creationId xmlns:a16="http://schemas.microsoft.com/office/drawing/2014/main" id="{D60B89FE-026E-7249-A3EB-8B2B89BCD59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6" name="Footer Placeholder 7">
            <a:extLst>
              <a:ext uri="{FF2B5EF4-FFF2-40B4-BE49-F238E27FC236}">
                <a16:creationId xmlns:a16="http://schemas.microsoft.com/office/drawing/2014/main" id="{5E2E5CD6-A1EE-A841-BFBB-519F206ED505}"/>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8" name="Date Placeholder 3">
            <a:extLst>
              <a:ext uri="{FF2B5EF4-FFF2-40B4-BE49-F238E27FC236}">
                <a16:creationId xmlns:a16="http://schemas.microsoft.com/office/drawing/2014/main" id="{66C81B30-170B-8F41-A120-A0E8F4AD1AD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130990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Top">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16571-A315-1846-A578-44521F40228B}"/>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4"/>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784BA7FE-773F-2D4C-A1FD-78D273094D08}"/>
              </a:ext>
            </a:extLst>
          </p:cNvPr>
          <p:cNvSpPr>
            <a:spLocks noGrp="1"/>
          </p:cNvSpPr>
          <p:nvPr>
            <p:ph type="sldNum" sz="quarter" idx="16"/>
          </p:nvPr>
        </p:nvSpPr>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CBFC3704-1948-F84D-88BE-17DA7F4538A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DBAF8AC-F4B9-2C4F-BBF0-BD58FB50FE11}"/>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97E7983D-B1A4-B148-B1D4-C4B621AD156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771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2712" y="2919986"/>
            <a:ext cx="9610344" cy="590931"/>
          </a:xfrm>
          <a:prstGeom prst="rect">
            <a:avLst/>
          </a:prstGeom>
        </p:spPr>
        <p:txBody>
          <a:bodyPr anchor="b">
            <a:sp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a:extLst>
              <a:ext uri="{FF2B5EF4-FFF2-40B4-BE49-F238E27FC236}">
                <a16:creationId xmlns:a16="http://schemas.microsoft.com/office/drawing/2014/main" id="{E054AF39-23DB-0740-938A-1A583332BFB0}"/>
              </a:ext>
            </a:extLst>
          </p:cNvPr>
          <p:cNvSpPr>
            <a:spLocks noGrp="1"/>
          </p:cNvSpPr>
          <p:nvPr>
            <p:ph type="sldNum" sz="quarter" idx="11"/>
          </p:nvPr>
        </p:nvSpPr>
        <p:spPr>
          <a:xfrm>
            <a:off x="258748" y="6352806"/>
            <a:ext cx="2743200" cy="365125"/>
          </a:xfrm>
        </p:spPr>
        <p:txBody>
          <a:body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7748E00D-B3B4-FE4D-A3E5-E8C8A25CA2E0}"/>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614E4032-E757-2144-A88B-ABFF9C43B77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1593718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000"/>
            </a:lvl1pPr>
          </a:lstStyle>
          <a:p>
            <a:pPr lvl="0"/>
            <a:r>
              <a:rPr lang="en-US" dirty="0"/>
              <a:t>Enter text here</a:t>
            </a:r>
          </a:p>
        </p:txBody>
      </p:sp>
      <p:sp>
        <p:nvSpPr>
          <p:cNvPr id="3" name="Slide Number Placeholder 2">
            <a:extLst>
              <a:ext uri="{FF2B5EF4-FFF2-40B4-BE49-F238E27FC236}">
                <a16:creationId xmlns:a16="http://schemas.microsoft.com/office/drawing/2014/main" id="{474F5CED-483C-A348-8E33-D2AA0F23C538}"/>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Title 1">
            <a:extLst>
              <a:ext uri="{FF2B5EF4-FFF2-40B4-BE49-F238E27FC236}">
                <a16:creationId xmlns:a16="http://schemas.microsoft.com/office/drawing/2014/main" id="{0D53A157-7BBA-5749-8237-8C9901613C0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1" name="Footer Placeholder 7">
            <a:extLst>
              <a:ext uri="{FF2B5EF4-FFF2-40B4-BE49-F238E27FC236}">
                <a16:creationId xmlns:a16="http://schemas.microsoft.com/office/drawing/2014/main" id="{3953BB51-3F9C-E747-ACA8-03C6016EBBC8}"/>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A9247E92-8FF0-A341-9976-E6095D27EFA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395607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4238B-024D-294E-AD4C-68C413D97E1A}"/>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85572D3F-74B7-B64C-800D-13CA52163CD4}"/>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1D7F9956-5A00-5A40-8899-32D1F87962F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2" name="Footer Placeholder 7">
            <a:extLst>
              <a:ext uri="{FF2B5EF4-FFF2-40B4-BE49-F238E27FC236}">
                <a16:creationId xmlns:a16="http://schemas.microsoft.com/office/drawing/2014/main" id="{0031E1D5-F0A3-EF45-84AA-C0225E109AEC}"/>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0305433C-0038-FC49-AAE7-4AE15259F89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282030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Bottom">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2FE64-D177-274B-901F-D336A79314A8}"/>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9CB989F8-C842-5E4D-A070-A6209E35FC73}"/>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849E4815-2057-AE40-A83C-99001B97A08B}"/>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E2EF048-87C8-2B43-AA12-7E550A2A45E3}"/>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40068E4E-9680-554C-B740-1BBB27554682}"/>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167612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Botto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0DF604-D9D6-5045-B588-839447328165}"/>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2">
            <a:extLst>
              <a:ext uri="{FF2B5EF4-FFF2-40B4-BE49-F238E27FC236}">
                <a16:creationId xmlns:a16="http://schemas.microsoft.com/office/drawing/2014/main" id="{C6C0CE20-2FA8-D441-A594-2E5923EEB93C}"/>
              </a:ext>
            </a:extLst>
          </p:cNvPr>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Text Placeholder 4">
            <a:extLst>
              <a:ext uri="{FF2B5EF4-FFF2-40B4-BE49-F238E27FC236}">
                <a16:creationId xmlns:a16="http://schemas.microsoft.com/office/drawing/2014/main" id="{19AD1BB0-F11D-AB4E-A5C2-D6877E27F067}"/>
              </a:ext>
            </a:extLst>
          </p:cNvPr>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2">
            <a:extLst>
              <a:ext uri="{FF2B5EF4-FFF2-40B4-BE49-F238E27FC236}">
                <a16:creationId xmlns:a16="http://schemas.microsoft.com/office/drawing/2014/main" id="{82982180-1554-0149-9361-2E4524F2E5A5}"/>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7" name="Content Placeholder 2">
            <a:extLst>
              <a:ext uri="{FF2B5EF4-FFF2-40B4-BE49-F238E27FC236}">
                <a16:creationId xmlns:a16="http://schemas.microsoft.com/office/drawing/2014/main" id="{D075AC00-972C-AE42-811E-B2A50B01A5A4}"/>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083EDE99-ADAF-CC49-8A11-DA767186ACD5}"/>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9" name="Title 1">
            <a:extLst>
              <a:ext uri="{FF2B5EF4-FFF2-40B4-BE49-F238E27FC236}">
                <a16:creationId xmlns:a16="http://schemas.microsoft.com/office/drawing/2014/main" id="{BFAC88BB-6435-5741-AECC-C64CD1B8AC1C}"/>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20" name="Footer Placeholder 7">
            <a:extLst>
              <a:ext uri="{FF2B5EF4-FFF2-40B4-BE49-F238E27FC236}">
                <a16:creationId xmlns:a16="http://schemas.microsoft.com/office/drawing/2014/main" id="{470C4FCD-395E-D94C-AECA-9EC451BFD0A8}"/>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22" name="Date Placeholder 3">
            <a:extLst>
              <a:ext uri="{FF2B5EF4-FFF2-40B4-BE49-F238E27FC236}">
                <a16:creationId xmlns:a16="http://schemas.microsoft.com/office/drawing/2014/main" id="{46DBF9A0-D8B4-7745-ACB6-B5E35D85370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371334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5BA2C8-6FAC-B54C-9845-66F221B9BB0A}"/>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Content Placeholder 2">
            <a:extLst>
              <a:ext uri="{FF2B5EF4-FFF2-40B4-BE49-F238E27FC236}">
                <a16:creationId xmlns:a16="http://schemas.microsoft.com/office/drawing/2014/main" id="{8EFA112B-E57E-7B4A-8833-D3D8FEC4EC14}"/>
              </a:ext>
            </a:extLst>
          </p:cNvPr>
          <p:cNvSpPr>
            <a:spLocks noGrp="1"/>
          </p:cNvSpPr>
          <p:nvPr>
            <p:ph sz="half" idx="1" hasCustomPrompt="1"/>
          </p:nvPr>
        </p:nvSpPr>
        <p:spPr>
          <a:xfrm>
            <a:off x="362712" y="1594884"/>
            <a:ext cx="10591185" cy="4518071"/>
          </a:xfrm>
        </p:spPr>
        <p:txBody>
          <a:bodyPr>
            <a:normAutofit/>
          </a:bodyPr>
          <a:lstStyle>
            <a:lvl1pPr marL="342900" indent="-342900">
              <a:lnSpc>
                <a:spcPct val="100000"/>
              </a:lnSpc>
              <a:spcBef>
                <a:spcPts val="1800"/>
              </a:spcBef>
              <a:spcAft>
                <a:spcPts val="0"/>
              </a:spcAft>
              <a:buFont typeface="Wingdings" panose="05000000000000000000" pitchFamily="2" charset="2"/>
              <a:buChar char="§"/>
              <a:defRPr sz="2000">
                <a:latin typeface="Segoe UI Light" panose="020B0502040204020203" pitchFamily="34" charset="0"/>
                <a:cs typeface="Segoe UI Light" panose="020B0502040204020203" pitchFamily="34" charset="0"/>
              </a:defRPr>
            </a:lvl1pPr>
            <a:lvl2pPr>
              <a:lnSpc>
                <a:spcPct val="100000"/>
              </a:lnSpc>
              <a:spcAft>
                <a:spcPts val="0"/>
              </a:spcAft>
              <a:defRPr baseline="0">
                <a:latin typeface="Segoe UI Light" panose="020B0502040204020203" pitchFamily="34" charset="0"/>
                <a:cs typeface="Segoe UI Light" panose="020B0502040204020203" pitchFamily="34" charset="0"/>
              </a:defRPr>
            </a:lvl2pPr>
          </a:lstStyle>
          <a:p>
            <a:pPr lvl="0"/>
            <a:r>
              <a:rPr lang="en-US" dirty="0"/>
              <a:t>Enter text here</a:t>
            </a:r>
          </a:p>
          <a:p>
            <a:pPr lvl="1"/>
            <a:r>
              <a:rPr lang="en-US" dirty="0" err="1"/>
              <a:t>Hier</a:t>
            </a:r>
            <a:r>
              <a:rPr lang="en-US" dirty="0"/>
              <a:t> </a:t>
            </a:r>
            <a:r>
              <a:rPr lang="en-US" dirty="0" err="1"/>
              <a:t>steht</a:t>
            </a:r>
            <a:r>
              <a:rPr lang="en-US" dirty="0"/>
              <a:t> </a:t>
            </a:r>
            <a:r>
              <a:rPr lang="en-US" dirty="0" err="1"/>
              <a:t>etwas</a:t>
            </a:r>
            <a:endParaRPr lang="en-US" dirty="0"/>
          </a:p>
          <a:p>
            <a:pPr lvl="0"/>
            <a:r>
              <a:rPr lang="en-US" dirty="0" err="1"/>
              <a:t>Hier</a:t>
            </a:r>
            <a:r>
              <a:rPr lang="en-US" dirty="0"/>
              <a:t> </a:t>
            </a:r>
            <a:r>
              <a:rPr lang="en-US" dirty="0" err="1"/>
              <a:t>steht</a:t>
            </a:r>
            <a:r>
              <a:rPr lang="en-US" dirty="0"/>
              <a:t> </a:t>
            </a:r>
            <a:r>
              <a:rPr lang="en-US" dirty="0" err="1"/>
              <a:t>wieder</a:t>
            </a:r>
            <a:r>
              <a:rPr lang="en-US" dirty="0"/>
              <a:t> Text</a:t>
            </a:r>
          </a:p>
        </p:txBody>
      </p:sp>
      <p:sp>
        <p:nvSpPr>
          <p:cNvPr id="10" name="Title 1">
            <a:extLst>
              <a:ext uri="{FF2B5EF4-FFF2-40B4-BE49-F238E27FC236}">
                <a16:creationId xmlns:a16="http://schemas.microsoft.com/office/drawing/2014/main" id="{FA8C8EE7-3B3F-3F41-B5AD-67185982E33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3" name="Footer Placeholder 7">
            <a:extLst>
              <a:ext uri="{FF2B5EF4-FFF2-40B4-BE49-F238E27FC236}">
                <a16:creationId xmlns:a16="http://schemas.microsoft.com/office/drawing/2014/main" id="{44BCAD86-58E8-C64B-B919-51804E097B6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F4675424-66C5-6140-A915-8C73CF29DE4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25741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7D4E4AF7-5B90-4A4A-9190-EF7AF1E8A750}"/>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0B1DBDDF-7B8D-E049-BE5A-2AC650B235B2}"/>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id="{27FBAFA6-39D8-1045-BD48-582B3322516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27990A56-77DE-384E-846A-6EC50569154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325027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596321"/>
            <a:ext cx="3675889" cy="4539336"/>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48FC52E0-46F2-2443-B309-D4A67BCEE76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22B7B320-CA87-A342-9115-47E9E4F9B68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4" name="Footer Placeholder 7">
            <a:extLst>
              <a:ext uri="{FF2B5EF4-FFF2-40B4-BE49-F238E27FC236}">
                <a16:creationId xmlns:a16="http://schemas.microsoft.com/office/drawing/2014/main" id="{58D14D24-78FD-A045-8D62-111F0EEE42F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6" name="Date Placeholder 3">
            <a:extLst>
              <a:ext uri="{FF2B5EF4-FFF2-40B4-BE49-F238E27FC236}">
                <a16:creationId xmlns:a16="http://schemas.microsoft.com/office/drawing/2014/main" id="{FB93BEA1-60BB-9942-B17D-B28C034417F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24222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712" y="1482692"/>
            <a:ext cx="5634864"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08776" y="1482692"/>
            <a:ext cx="5620512"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2" name="Title 1">
            <a:extLst>
              <a:ext uri="{FF2B5EF4-FFF2-40B4-BE49-F238E27FC236}">
                <a16:creationId xmlns:a16="http://schemas.microsoft.com/office/drawing/2014/main" id="{1A223357-BF2B-1446-9B75-489DB9B4E90F}"/>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2E390E8D-9016-4C42-8F5F-E450B003ABB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3" name="Footer Placeholder 7">
            <a:extLst>
              <a:ext uri="{FF2B5EF4-FFF2-40B4-BE49-F238E27FC236}">
                <a16:creationId xmlns:a16="http://schemas.microsoft.com/office/drawing/2014/main" id="{9CBCAFA1-511A-EE41-B15A-62ABD068967E}"/>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CABEB7C4-26A5-2A49-A685-3101218971E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12631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2712" y="2532255"/>
            <a:ext cx="10515600" cy="1325563"/>
          </a:xfrm>
          <a:prstGeom prst="rect">
            <a:avLst/>
          </a:prstGeom>
        </p:spPr>
        <p:txBody>
          <a:bodyPr/>
          <a:lstStyle>
            <a:lvl1pPr>
              <a:defRPr>
                <a:solidFill>
                  <a:srgbClr val="00579C"/>
                </a:solidFill>
              </a:defRPr>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BEB4071B-8956-1F45-8413-D77E45140982}"/>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A237A5CF-4029-5441-9751-E360C7BA0059}"/>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0" name="Date Placeholder 3">
            <a:extLst>
              <a:ext uri="{FF2B5EF4-FFF2-40B4-BE49-F238E27FC236}">
                <a16:creationId xmlns:a16="http://schemas.microsoft.com/office/drawing/2014/main" id="{FCA39AD3-F023-5741-9EB7-A0EBA453024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903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05F8A-53F2-9A4F-89B7-679F5D96ABD6}"/>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7" name="Footer Placeholder 7">
            <a:extLst>
              <a:ext uri="{FF2B5EF4-FFF2-40B4-BE49-F238E27FC236}">
                <a16:creationId xmlns:a16="http://schemas.microsoft.com/office/drawing/2014/main" id="{89F830C8-3B22-4D44-AD5B-EAC20E22F95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C81969A2-10C2-C546-977D-603DF985EB04}"/>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26073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8033" y="987427"/>
            <a:ext cx="6949439" cy="4873625"/>
          </a:xfrm>
        </p:spPr>
        <p:txBody>
          <a:bodyPr/>
          <a:lstStyle>
            <a:lvl1pPr>
              <a:defRPr sz="2400"/>
            </a:lvl1pPr>
            <a:lvl2pPr>
              <a:defRPr sz="2000" b="0">
                <a:solidFill>
                  <a:schemeClr val="tx1"/>
                </a:solidFill>
              </a:defRPr>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0FED4CC-B694-4F4C-8AC8-7D4040DFB226}"/>
              </a:ext>
            </a:extLst>
          </p:cNvPr>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BB4412EC-2A2F-F34F-AFA3-D552E85C92D0}"/>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Slide Number Placeholder 3">
            <a:extLst>
              <a:ext uri="{FF2B5EF4-FFF2-40B4-BE49-F238E27FC236}">
                <a16:creationId xmlns:a16="http://schemas.microsoft.com/office/drawing/2014/main" id="{6D64C3DC-0931-ED45-859D-7DC2E02D580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E3CEEAF4-4B04-7F42-81A2-3D6474988D4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C89A40C2-EB4C-F849-86CB-ACD53C9F5BDB}"/>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415560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7.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6">
            <a:duotone>
              <a:schemeClr val="accent1">
                <a:shade val="45000"/>
                <a:satMod val="135000"/>
              </a:schemeClr>
              <a:prstClr val="white"/>
            </a:duotone>
          </a:blip>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7">
            <a:duotone>
              <a:schemeClr val="accent1">
                <a:shade val="45000"/>
                <a:satMod val="135000"/>
              </a:schemeClr>
              <a:prstClr val="white"/>
            </a:duotone>
          </a:blip>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677042"/>
            <a:ext cx="10658856" cy="7017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EA1752F-D51E-0D41-BBC4-900B799480C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6" name="Slide Number Placeholder 5"/>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3" name="Date Placeholder 3">
            <a:extLst>
              <a:ext uri="{FF2B5EF4-FFF2-40B4-BE49-F238E27FC236}">
                <a16:creationId xmlns:a16="http://schemas.microsoft.com/office/drawing/2014/main" id="{A14BBBCD-90CB-2F47-9BDE-CEED80DD9B4B}"/>
              </a:ext>
            </a:extLst>
          </p:cNvPr>
          <p:cNvSpPr>
            <a:spLocks noGrp="1"/>
          </p:cNvSpPr>
          <p:nvPr>
            <p:ph type="dt" sz="half" idx="2"/>
          </p:nvPr>
        </p:nvSpPr>
        <p:spPr>
          <a:xfrm>
            <a:off x="2850338" y="6294169"/>
            <a:ext cx="9084295" cy="230400"/>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spTree>
    <p:extLst>
      <p:ext uri="{BB962C8B-B14F-4D97-AF65-F5344CB8AC3E}">
        <p14:creationId xmlns:p14="http://schemas.microsoft.com/office/powerpoint/2010/main" val="6875433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Lst>
  <p:hf hdr="0" dt="0"/>
  <p:txStyles>
    <p:titleStyle>
      <a:lvl1pPr algn="l" defTabSz="914400" rtl="0" eaLnBrk="1" latinLnBrk="0" hangingPunct="1">
        <a:lnSpc>
          <a:spcPct val="90000"/>
        </a:lnSpc>
        <a:spcBef>
          <a:spcPct val="0"/>
        </a:spcBef>
        <a:buNone/>
        <a:defRPr sz="36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1"/>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2"/>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365126"/>
            <a:ext cx="10658856"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Slide Number Placeholder 5">
            <a:extLst>
              <a:ext uri="{FF2B5EF4-FFF2-40B4-BE49-F238E27FC236}">
                <a16:creationId xmlns:a16="http://schemas.microsoft.com/office/drawing/2014/main" id="{AD8510D3-7480-FA40-B714-28425739DA25}"/>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7" name="Footer Placeholder 7">
            <a:extLst>
              <a:ext uri="{FF2B5EF4-FFF2-40B4-BE49-F238E27FC236}">
                <a16:creationId xmlns:a16="http://schemas.microsoft.com/office/drawing/2014/main" id="{8C025A19-EC4F-5D46-BAED-915B844A750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9" name="Date Placeholder 3">
            <a:extLst>
              <a:ext uri="{FF2B5EF4-FFF2-40B4-BE49-F238E27FC236}">
                <a16:creationId xmlns:a16="http://schemas.microsoft.com/office/drawing/2014/main" id="{D01290F5-EF9B-6848-BD94-0DC63C61473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DATE - 'Insert &gt; Header and footer &gt; Fixed'</a:t>
            </a:r>
            <a:endParaRPr lang="en-GB" dirty="0"/>
          </a:p>
        </p:txBody>
      </p:sp>
      <p:pic>
        <p:nvPicPr>
          <p:cNvPr id="20" name="Picture 19">
            <a:extLst>
              <a:ext uri="{FF2B5EF4-FFF2-40B4-BE49-F238E27FC236}">
                <a16:creationId xmlns:a16="http://schemas.microsoft.com/office/drawing/2014/main" id="{4A73F24A-72E1-514B-A669-66B08B94475A}"/>
              </a:ext>
            </a:extLst>
          </p:cNvPr>
          <p:cNvPicPr>
            <a:picLocks noChangeAspect="1"/>
          </p:cNvPicPr>
          <p:nvPr userDrawn="1"/>
        </p:nvPicPr>
        <p:blipFill>
          <a:blip r:embed="rId13"/>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29895376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914400" rtl="0" eaLnBrk="1" latinLnBrk="0" hangingPunct="1">
        <a:lnSpc>
          <a:spcPct val="90000"/>
        </a:lnSpc>
        <a:spcBef>
          <a:spcPct val="0"/>
        </a:spcBef>
        <a:buNone/>
        <a:defRPr sz="32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84C5-BA83-4541-BEA4-A4DB4AFC4E0B}"/>
              </a:ext>
            </a:extLst>
          </p:cNvPr>
          <p:cNvSpPr>
            <a:spLocks noGrp="1"/>
          </p:cNvSpPr>
          <p:nvPr>
            <p:ph type="ctrTitle"/>
          </p:nvPr>
        </p:nvSpPr>
        <p:spPr>
          <a:xfrm>
            <a:off x="362711" y="2269207"/>
            <a:ext cx="11567621" cy="1254416"/>
          </a:xfrm>
        </p:spPr>
        <p:txBody>
          <a:bodyPr>
            <a:normAutofit fontScale="90000"/>
          </a:bodyPr>
          <a:lstStyle/>
          <a:p>
            <a:r>
              <a:rPr lang="en-US" sz="3600" dirty="0"/>
              <a:t>Modeling insights from the Austrian national gas grid by 2040</a:t>
            </a:r>
            <a:br>
              <a:rPr lang="en-US" sz="3600" dirty="0"/>
            </a:br>
            <a:r>
              <a:rPr lang="en-US" sz="2400" dirty="0"/>
              <a:t>declining natural gas demand and increasing domestic renewable gas generation</a:t>
            </a:r>
            <a:endParaRPr lang="en-US" sz="2400" i="1" dirty="0"/>
          </a:p>
        </p:txBody>
      </p:sp>
      <p:sp>
        <p:nvSpPr>
          <p:cNvPr id="4" name="Subtitle 2">
            <a:extLst>
              <a:ext uri="{FF2B5EF4-FFF2-40B4-BE49-F238E27FC236}">
                <a16:creationId xmlns:a16="http://schemas.microsoft.com/office/drawing/2014/main" id="{87A47107-F1EE-C449-94A9-924A67658D52}"/>
              </a:ext>
            </a:extLst>
          </p:cNvPr>
          <p:cNvSpPr txBox="1">
            <a:spLocks/>
          </p:cNvSpPr>
          <p:nvPr/>
        </p:nvSpPr>
        <p:spPr>
          <a:xfrm>
            <a:off x="362712" y="5217932"/>
            <a:ext cx="8613648" cy="59160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solidFill>
                  <a:schemeClr val="tx1">
                    <a:lumMod val="50000"/>
                    <a:lumOff val="50000"/>
                  </a:schemeClr>
                </a:solidFill>
              </a:rPr>
              <a:t>The Role of Natural Gas in The Energy Transition </a:t>
            </a:r>
            <a:r>
              <a:rPr lang="de-AT" sz="1400" dirty="0">
                <a:solidFill>
                  <a:schemeClr val="tx1">
                    <a:lumMod val="50000"/>
                    <a:lumOff val="50000"/>
                  </a:schemeClr>
                </a:solidFill>
              </a:rPr>
              <a:t>/ March 15, Trondheim </a:t>
            </a:r>
          </a:p>
          <a:p>
            <a:r>
              <a:rPr lang="en-US" sz="1200" dirty="0">
                <a:solidFill>
                  <a:schemeClr val="tx1">
                    <a:lumMod val="50000"/>
                    <a:lumOff val="50000"/>
                  </a:schemeClr>
                </a:solidFill>
              </a:rPr>
              <a:t>Regulatory challenges arising from the changes in natural gas supply and demand</a:t>
            </a:r>
            <a:br>
              <a:rPr lang="en-US" sz="1200" dirty="0">
                <a:solidFill>
                  <a:schemeClr val="tx1">
                    <a:lumMod val="50000"/>
                    <a:lumOff val="50000"/>
                  </a:schemeClr>
                </a:solidFill>
              </a:rPr>
            </a:br>
            <a:endParaRPr lang="en-US" sz="1200" dirty="0">
              <a:solidFill>
                <a:schemeClr val="tx1">
                  <a:lumMod val="50000"/>
                  <a:lumOff val="50000"/>
                </a:schemeClr>
              </a:solidFill>
            </a:endParaRPr>
          </a:p>
        </p:txBody>
      </p:sp>
      <p:sp>
        <p:nvSpPr>
          <p:cNvPr id="5" name="Textplatzhalter 2">
            <a:extLst>
              <a:ext uri="{FF2B5EF4-FFF2-40B4-BE49-F238E27FC236}">
                <a16:creationId xmlns:a16="http://schemas.microsoft.com/office/drawing/2014/main" id="{BBCB1D6F-051A-674E-AC87-457DD3DD09FE}"/>
              </a:ext>
            </a:extLst>
          </p:cNvPr>
          <p:cNvSpPr txBox="1">
            <a:spLocks/>
          </p:cNvSpPr>
          <p:nvPr/>
        </p:nvSpPr>
        <p:spPr bwMode="auto">
          <a:xfrm>
            <a:off x="456496" y="6118312"/>
            <a:ext cx="4267748" cy="488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en-US" sz="1400" kern="0" dirty="0">
                <a:latin typeface="Calibri Light"/>
              </a:rPr>
              <a:t>Contact: zwickl@eeg.tuwien.ac.at</a:t>
            </a:r>
            <a:br>
              <a:rPr lang="en-US" sz="1400" kern="0" dirty="0">
                <a:latin typeface="Calibri Light"/>
              </a:rPr>
            </a:br>
            <a:endParaRPr lang="en-US" kern="0" dirty="0">
              <a:latin typeface="Calibri Light"/>
            </a:endParaRPr>
          </a:p>
        </p:txBody>
      </p:sp>
      <p:sp>
        <p:nvSpPr>
          <p:cNvPr id="11" name="Textplatzhalter 2">
            <a:extLst>
              <a:ext uri="{FF2B5EF4-FFF2-40B4-BE49-F238E27FC236}">
                <a16:creationId xmlns:a16="http://schemas.microsoft.com/office/drawing/2014/main" id="{BBCB1D6F-051A-674E-AC87-457DD3DD09FE}"/>
              </a:ext>
            </a:extLst>
          </p:cNvPr>
          <p:cNvSpPr txBox="1">
            <a:spLocks/>
          </p:cNvSpPr>
          <p:nvPr/>
        </p:nvSpPr>
        <p:spPr bwMode="auto">
          <a:xfrm>
            <a:off x="456496" y="3959168"/>
            <a:ext cx="11473836" cy="119545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de-AT" u="sng" kern="0" dirty="0">
                <a:latin typeface="Calibri Light"/>
              </a:rPr>
              <a:t>Sebastian Zwickl-Bernhard</a:t>
            </a:r>
            <a:r>
              <a:rPr lang="de-AT" kern="0" baseline="30000" dirty="0">
                <a:latin typeface="Calibri Light"/>
              </a:rPr>
              <a:t>1,2</a:t>
            </a:r>
            <a:r>
              <a:rPr lang="de-AT" kern="0" dirty="0">
                <a:latin typeface="Calibri Light"/>
              </a:rPr>
              <a:t>, Hans Auer</a:t>
            </a:r>
            <a:r>
              <a:rPr lang="de-AT" kern="0" baseline="30000" dirty="0">
                <a:latin typeface="Calibri Light"/>
              </a:rPr>
              <a:t>1,2</a:t>
            </a:r>
            <a:br>
              <a:rPr lang="de-AT" kern="0" baseline="30000" dirty="0">
                <a:latin typeface="Calibri Light"/>
              </a:rPr>
            </a:br>
            <a:endParaRPr lang="de-AT" kern="0" baseline="30000" dirty="0">
              <a:latin typeface="Calibri Light"/>
            </a:endParaRPr>
          </a:p>
          <a:p>
            <a:pPr algn="l"/>
            <a:r>
              <a:rPr lang="de-AT" sz="1200" kern="0" baseline="30000" dirty="0">
                <a:latin typeface="Calibri Light"/>
              </a:rPr>
              <a:t>1</a:t>
            </a:r>
            <a:r>
              <a:rPr lang="de-AT" sz="1200" kern="0" dirty="0">
                <a:latin typeface="Calibri Light"/>
              </a:rPr>
              <a:t>Energy Economics Group (EEG), Technische Universität Wien, </a:t>
            </a:r>
            <a:r>
              <a:rPr lang="de-AT" sz="1200" kern="0" dirty="0" err="1">
                <a:latin typeface="Calibri Light"/>
              </a:rPr>
              <a:t>Gußhausstrasse</a:t>
            </a:r>
            <a:r>
              <a:rPr lang="de-AT" sz="1200" kern="0" dirty="0">
                <a:latin typeface="Calibri Light"/>
              </a:rPr>
              <a:t> 25-29/E370-3, 1040 Wien, Austria</a:t>
            </a:r>
          </a:p>
          <a:p>
            <a:pPr algn="l"/>
            <a:r>
              <a:rPr lang="de-AT" sz="1200" kern="0" baseline="30000" dirty="0">
                <a:latin typeface="Calibri Light"/>
              </a:rPr>
              <a:t>2</a:t>
            </a:r>
            <a:r>
              <a:rPr lang="en-US" sz="1200" kern="0" dirty="0">
                <a:latin typeface="Calibri Light"/>
              </a:rPr>
              <a:t>Department of Industrial Economics and Technology Management, The Norwegian University of Science and Technology, </a:t>
            </a:r>
            <a:r>
              <a:rPr lang="en-US" sz="1200" kern="0" dirty="0" err="1">
                <a:latin typeface="Calibri Light"/>
              </a:rPr>
              <a:t>Sentralbygg</a:t>
            </a:r>
            <a:r>
              <a:rPr lang="en-US" sz="1200" kern="0" dirty="0">
                <a:latin typeface="Calibri Light"/>
              </a:rPr>
              <a:t> 1, 946, </a:t>
            </a:r>
            <a:r>
              <a:rPr lang="en-US" sz="1200" kern="0" dirty="0" err="1">
                <a:latin typeface="Calibri Light"/>
              </a:rPr>
              <a:t>Gløshaugen</a:t>
            </a:r>
            <a:r>
              <a:rPr lang="en-US" sz="1200" kern="0" dirty="0">
                <a:latin typeface="Calibri Light"/>
              </a:rPr>
              <a:t>, Trondheim, Norway</a:t>
            </a:r>
            <a:endParaRPr lang="it-IT" sz="1200" kern="0" dirty="0">
              <a:latin typeface="Calibri Light"/>
            </a:endParaRPr>
          </a:p>
        </p:txBody>
      </p:sp>
      <p:pic>
        <p:nvPicPr>
          <p:cNvPr id="6" name="Picture 2" descr="https://upload.wikimedia.org/wikipedia/commons/thumb/a/a1/TU_Wien-Logo.svg/2000px-TU_Wien-Logo.svg.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325167" y="5579895"/>
            <a:ext cx="1850232" cy="5384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rwegian University of Science and Technology - RWTH AACHEN UNIVERSITY  Fakultät für Wirtschaftswissenschaften - Deuts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6467" y="5560145"/>
            <a:ext cx="1651193" cy="57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670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10</a:t>
            </a:fld>
            <a:endParaRPr lang="en-US" dirty="0"/>
          </a:p>
        </p:txBody>
      </p:sp>
      <p:sp>
        <p:nvSpPr>
          <p:cNvPr id="6" name="Titel 5"/>
          <p:cNvSpPr>
            <a:spLocks noGrp="1"/>
          </p:cNvSpPr>
          <p:nvPr>
            <p:ph type="title"/>
          </p:nvPr>
        </p:nvSpPr>
        <p:spPr/>
        <p:txBody>
          <a:bodyPr/>
          <a:lstStyle/>
          <a:p>
            <a:r>
              <a:rPr lang="en-US" dirty="0"/>
              <a:t>Results: Aging and related Replacement Investments</a:t>
            </a:r>
            <a:endParaRPr lang="en-US" sz="2000" dirty="0"/>
          </a:p>
        </p:txBody>
      </p:sp>
      <p:pic>
        <p:nvPicPr>
          <p:cNvPr id="5" name="Grafik 4">
            <a:extLst>
              <a:ext uri="{FF2B5EF4-FFF2-40B4-BE49-F238E27FC236}">
                <a16:creationId xmlns:a16="http://schemas.microsoft.com/office/drawing/2014/main" id="{AB15DF41-7B00-4B2B-AA9A-744046577B4A}"/>
              </a:ext>
            </a:extLst>
          </p:cNvPr>
          <p:cNvPicPr>
            <a:picLocks noChangeAspect="1"/>
          </p:cNvPicPr>
          <p:nvPr/>
        </p:nvPicPr>
        <p:blipFill>
          <a:blip r:embed="rId2"/>
          <a:stretch>
            <a:fillRect/>
          </a:stretch>
        </p:blipFill>
        <p:spPr>
          <a:xfrm>
            <a:off x="822151" y="1541721"/>
            <a:ext cx="10547698" cy="4327452"/>
          </a:xfrm>
          <a:prstGeom prst="rect">
            <a:avLst/>
          </a:prstGeom>
        </p:spPr>
      </p:pic>
    </p:spTree>
    <p:extLst>
      <p:ext uri="{BB962C8B-B14F-4D97-AF65-F5344CB8AC3E}">
        <p14:creationId xmlns:p14="http://schemas.microsoft.com/office/powerpoint/2010/main" val="281713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11</a:t>
            </a:fld>
            <a:endParaRPr lang="en-US" dirty="0"/>
          </a:p>
        </p:txBody>
      </p:sp>
      <p:sp>
        <p:nvSpPr>
          <p:cNvPr id="6" name="Titel 5"/>
          <p:cNvSpPr>
            <a:spLocks noGrp="1"/>
          </p:cNvSpPr>
          <p:nvPr>
            <p:ph type="title"/>
          </p:nvPr>
        </p:nvSpPr>
        <p:spPr/>
        <p:txBody>
          <a:bodyPr/>
          <a:lstStyle/>
          <a:p>
            <a:r>
              <a:rPr lang="en-US" dirty="0"/>
              <a:t>Results: Average Grid Costs in 2040</a:t>
            </a:r>
            <a:endParaRPr lang="en-US" sz="2000" dirty="0"/>
          </a:p>
        </p:txBody>
      </p:sp>
      <p:pic>
        <p:nvPicPr>
          <p:cNvPr id="3" name="Grafik 2">
            <a:extLst>
              <a:ext uri="{FF2B5EF4-FFF2-40B4-BE49-F238E27FC236}">
                <a16:creationId xmlns:a16="http://schemas.microsoft.com/office/drawing/2014/main" id="{5C7C8207-04DC-47F9-9EF4-58DA8C9A2109}"/>
              </a:ext>
            </a:extLst>
          </p:cNvPr>
          <p:cNvPicPr>
            <a:picLocks noChangeAspect="1"/>
          </p:cNvPicPr>
          <p:nvPr/>
        </p:nvPicPr>
        <p:blipFill>
          <a:blip r:embed="rId2"/>
          <a:stretch>
            <a:fillRect/>
          </a:stretch>
        </p:blipFill>
        <p:spPr>
          <a:xfrm>
            <a:off x="663310" y="1663358"/>
            <a:ext cx="10865380" cy="4391244"/>
          </a:xfrm>
          <a:prstGeom prst="rect">
            <a:avLst/>
          </a:prstGeom>
        </p:spPr>
      </p:pic>
    </p:spTree>
    <p:extLst>
      <p:ext uri="{BB962C8B-B14F-4D97-AF65-F5344CB8AC3E}">
        <p14:creationId xmlns:p14="http://schemas.microsoft.com/office/powerpoint/2010/main" val="1713971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12</a:t>
            </a:fld>
            <a:endParaRPr lang="en-US" dirty="0"/>
          </a:p>
        </p:txBody>
      </p:sp>
      <p:sp>
        <p:nvSpPr>
          <p:cNvPr id="6" name="Titel 5"/>
          <p:cNvSpPr>
            <a:spLocks noGrp="1"/>
          </p:cNvSpPr>
          <p:nvPr>
            <p:ph type="title"/>
          </p:nvPr>
        </p:nvSpPr>
        <p:spPr/>
        <p:txBody>
          <a:bodyPr/>
          <a:lstStyle/>
          <a:p>
            <a:r>
              <a:rPr lang="en-US" dirty="0"/>
              <a:t>Results: Impact of the Technical Lifetime of Pipelines</a:t>
            </a:r>
            <a:endParaRPr lang="en-US" sz="2000" dirty="0"/>
          </a:p>
        </p:txBody>
      </p:sp>
      <p:pic>
        <p:nvPicPr>
          <p:cNvPr id="5" name="Grafik 4">
            <a:extLst>
              <a:ext uri="{FF2B5EF4-FFF2-40B4-BE49-F238E27FC236}">
                <a16:creationId xmlns:a16="http://schemas.microsoft.com/office/drawing/2014/main" id="{52023CDE-E4A6-4679-A2A0-B3B1B3A9F432}"/>
              </a:ext>
            </a:extLst>
          </p:cNvPr>
          <p:cNvPicPr>
            <a:picLocks noChangeAspect="1"/>
          </p:cNvPicPr>
          <p:nvPr/>
        </p:nvPicPr>
        <p:blipFill>
          <a:blip r:embed="rId2"/>
          <a:stretch>
            <a:fillRect/>
          </a:stretch>
        </p:blipFill>
        <p:spPr>
          <a:xfrm>
            <a:off x="2952378" y="1232727"/>
            <a:ext cx="6287244" cy="5376050"/>
          </a:xfrm>
          <a:prstGeom prst="rect">
            <a:avLst/>
          </a:prstGeom>
        </p:spPr>
      </p:pic>
    </p:spTree>
    <p:extLst>
      <p:ext uri="{BB962C8B-B14F-4D97-AF65-F5344CB8AC3E}">
        <p14:creationId xmlns:p14="http://schemas.microsoft.com/office/powerpoint/2010/main" val="1001201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13</a:t>
            </a:fld>
            <a:endParaRPr lang="en-US" dirty="0"/>
          </a:p>
        </p:txBody>
      </p:sp>
      <p:sp>
        <p:nvSpPr>
          <p:cNvPr id="3" name="Inhaltsplatzhalter 2"/>
          <p:cNvSpPr>
            <a:spLocks noGrp="1"/>
          </p:cNvSpPr>
          <p:nvPr>
            <p:ph sz="half" idx="1"/>
          </p:nvPr>
        </p:nvSpPr>
        <p:spPr>
          <a:xfrm>
            <a:off x="362712" y="1365154"/>
            <a:ext cx="11279559" cy="4521297"/>
          </a:xfrm>
        </p:spPr>
        <p:txBody>
          <a:bodyPr>
            <a:normAutofit fontScale="92500" lnSpcReduction="10000"/>
          </a:bodyPr>
          <a:lstStyle/>
          <a:p>
            <a:r>
              <a:rPr lang="en-US" sz="2400" dirty="0"/>
              <a:t>Austria’s natural gas grids </a:t>
            </a:r>
            <a:r>
              <a:rPr lang="en-US" sz="2400" b="1" dirty="0"/>
              <a:t>will shrink </a:t>
            </a:r>
            <a:r>
              <a:rPr lang="en-US" sz="2400" dirty="0"/>
              <a:t>in the future; the natural gas </a:t>
            </a:r>
            <a:r>
              <a:rPr lang="en-US" sz="2400" b="1" dirty="0"/>
              <a:t>demand</a:t>
            </a:r>
            <a:r>
              <a:rPr lang="en-US" sz="2400" dirty="0"/>
              <a:t> will likely be </a:t>
            </a:r>
            <a:r>
              <a:rPr lang="en-US" sz="2400" b="1" dirty="0"/>
              <a:t>spatially concentrated </a:t>
            </a:r>
            <a:r>
              <a:rPr lang="en-US" sz="2400" dirty="0"/>
              <a:t>and restricted to large consumers</a:t>
            </a:r>
          </a:p>
          <a:p>
            <a:r>
              <a:rPr lang="en-US" sz="2400" dirty="0"/>
              <a:t>The size of gas grids will be determined, on the one hand, by the </a:t>
            </a:r>
            <a:r>
              <a:rPr lang="en-US" sz="2400" b="1" dirty="0"/>
              <a:t>quantities</a:t>
            </a:r>
            <a:r>
              <a:rPr lang="en-US" sz="2400" dirty="0"/>
              <a:t> of domestic generation (and demand), on the other hand, by their spatial </a:t>
            </a:r>
            <a:r>
              <a:rPr lang="en-US" sz="2400" b="1" dirty="0"/>
              <a:t>location</a:t>
            </a:r>
          </a:p>
          <a:p>
            <a:r>
              <a:rPr lang="en-US" sz="2400" dirty="0"/>
              <a:t>If an area-wide integration of domestic renewable gases into the gas grid happens, a significant </a:t>
            </a:r>
            <a:r>
              <a:rPr lang="en-US" sz="2400" b="1" dirty="0"/>
              <a:t>increase</a:t>
            </a:r>
            <a:r>
              <a:rPr lang="en-US" sz="2400" dirty="0"/>
              <a:t> in average </a:t>
            </a:r>
            <a:r>
              <a:rPr lang="en-US" sz="2400" b="1" dirty="0"/>
              <a:t>grid costs </a:t>
            </a:r>
            <a:r>
              <a:rPr lang="en-US" sz="2400" dirty="0"/>
              <a:t>and grid tariffs for the end customers must be expected</a:t>
            </a:r>
          </a:p>
          <a:p>
            <a:r>
              <a:rPr lang="en-US" sz="2400" dirty="0"/>
              <a:t>The aging of the existing gas grid and related </a:t>
            </a:r>
            <a:r>
              <a:rPr lang="en-US" sz="2400" b="1" dirty="0"/>
              <a:t>refurbishment investments </a:t>
            </a:r>
            <a:r>
              <a:rPr lang="en-US" sz="2400" dirty="0"/>
              <a:t>play a relatively </a:t>
            </a:r>
            <a:r>
              <a:rPr lang="en-US" sz="2400" b="1" dirty="0"/>
              <a:t>minor role </a:t>
            </a:r>
            <a:r>
              <a:rPr lang="en-US" sz="2400" dirty="0"/>
              <a:t>in the gas grid costs, as fixed costs mainly determine them</a:t>
            </a:r>
          </a:p>
          <a:p>
            <a:r>
              <a:rPr lang="en-US" sz="2400" dirty="0"/>
              <a:t>The final finding on the increase in gas grid costs for large-scale renewable gas injection can be a starting point for further work</a:t>
            </a:r>
          </a:p>
        </p:txBody>
      </p:sp>
      <p:sp>
        <p:nvSpPr>
          <p:cNvPr id="6" name="Titel 5"/>
          <p:cNvSpPr>
            <a:spLocks noGrp="1"/>
          </p:cNvSpPr>
          <p:nvPr>
            <p:ph type="title"/>
          </p:nvPr>
        </p:nvSpPr>
        <p:spPr/>
        <p:txBody>
          <a:bodyPr/>
          <a:lstStyle/>
          <a:p>
            <a:r>
              <a:rPr lang="en-US" dirty="0"/>
              <a:t>Conclusions</a:t>
            </a:r>
            <a:endParaRPr lang="en-US" sz="2000" dirty="0"/>
          </a:p>
        </p:txBody>
      </p:sp>
    </p:spTree>
    <p:extLst>
      <p:ext uri="{BB962C8B-B14F-4D97-AF65-F5344CB8AC3E}">
        <p14:creationId xmlns:p14="http://schemas.microsoft.com/office/powerpoint/2010/main" val="43751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54282066-F727-4922-9CDD-264BE29B8820}"/>
              </a:ext>
            </a:extLst>
          </p:cNvPr>
          <p:cNvSpPr>
            <a:spLocks noGrp="1"/>
          </p:cNvSpPr>
          <p:nvPr>
            <p:ph type="sldNum" sz="quarter" idx="11"/>
          </p:nvPr>
        </p:nvSpPr>
        <p:spPr/>
        <p:txBody>
          <a:bodyPr/>
          <a:lstStyle/>
          <a:p>
            <a:fld id="{838B0777-827F-8D42-90B1-61394C340E65}" type="slidenum">
              <a:rPr lang="en-US" smtClean="0"/>
              <a:pPr/>
              <a:t>2</a:t>
            </a:fld>
            <a:endParaRPr lang="en-US" dirty="0"/>
          </a:p>
        </p:txBody>
      </p:sp>
      <p:pic>
        <p:nvPicPr>
          <p:cNvPr id="9" name="Grafik 8">
            <a:extLst>
              <a:ext uri="{FF2B5EF4-FFF2-40B4-BE49-F238E27FC236}">
                <a16:creationId xmlns:a16="http://schemas.microsoft.com/office/drawing/2014/main" id="{B5A93F38-1D65-4235-B620-82B6E73C5964}"/>
              </a:ext>
            </a:extLst>
          </p:cNvPr>
          <p:cNvPicPr>
            <a:picLocks noChangeAspect="1"/>
          </p:cNvPicPr>
          <p:nvPr/>
        </p:nvPicPr>
        <p:blipFill>
          <a:blip r:embed="rId2"/>
          <a:stretch>
            <a:fillRect/>
          </a:stretch>
        </p:blipFill>
        <p:spPr>
          <a:xfrm>
            <a:off x="509831" y="405033"/>
            <a:ext cx="4391756" cy="3258982"/>
          </a:xfrm>
          <a:prstGeom prst="rect">
            <a:avLst/>
          </a:prstGeom>
        </p:spPr>
      </p:pic>
      <p:pic>
        <p:nvPicPr>
          <p:cNvPr id="11" name="Grafik 10">
            <a:extLst>
              <a:ext uri="{FF2B5EF4-FFF2-40B4-BE49-F238E27FC236}">
                <a16:creationId xmlns:a16="http://schemas.microsoft.com/office/drawing/2014/main" id="{73E66C78-5CC1-4FDD-9405-6F10213BB973}"/>
              </a:ext>
            </a:extLst>
          </p:cNvPr>
          <p:cNvPicPr>
            <a:picLocks noChangeAspect="1"/>
          </p:cNvPicPr>
          <p:nvPr/>
        </p:nvPicPr>
        <p:blipFill>
          <a:blip r:embed="rId3"/>
          <a:stretch>
            <a:fillRect/>
          </a:stretch>
        </p:blipFill>
        <p:spPr>
          <a:xfrm>
            <a:off x="6096000" y="1012345"/>
            <a:ext cx="5116009" cy="2724151"/>
          </a:xfrm>
          <a:prstGeom prst="rect">
            <a:avLst/>
          </a:prstGeom>
        </p:spPr>
      </p:pic>
      <p:pic>
        <p:nvPicPr>
          <p:cNvPr id="7" name="Grafik 6">
            <a:extLst>
              <a:ext uri="{FF2B5EF4-FFF2-40B4-BE49-F238E27FC236}">
                <a16:creationId xmlns:a16="http://schemas.microsoft.com/office/drawing/2014/main" id="{964C5BAB-0F40-468C-9DF1-D8920F1BC335}"/>
              </a:ext>
            </a:extLst>
          </p:cNvPr>
          <p:cNvPicPr>
            <a:picLocks noChangeAspect="1"/>
          </p:cNvPicPr>
          <p:nvPr/>
        </p:nvPicPr>
        <p:blipFill>
          <a:blip r:embed="rId4"/>
          <a:stretch>
            <a:fillRect/>
          </a:stretch>
        </p:blipFill>
        <p:spPr>
          <a:xfrm>
            <a:off x="1761438" y="3165859"/>
            <a:ext cx="7988593" cy="3244577"/>
          </a:xfrm>
          <a:prstGeom prst="rect">
            <a:avLst/>
          </a:prstGeom>
        </p:spPr>
      </p:pic>
    </p:spTree>
    <p:extLst>
      <p:ext uri="{BB962C8B-B14F-4D97-AF65-F5344CB8AC3E}">
        <p14:creationId xmlns:p14="http://schemas.microsoft.com/office/powerpoint/2010/main" val="321141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3</a:t>
            </a:fld>
            <a:endParaRPr lang="en-US" dirty="0"/>
          </a:p>
        </p:txBody>
      </p:sp>
      <p:sp>
        <p:nvSpPr>
          <p:cNvPr id="3" name="Inhaltsplatzhalter 2"/>
          <p:cNvSpPr>
            <a:spLocks noGrp="1"/>
          </p:cNvSpPr>
          <p:nvPr>
            <p:ph sz="half" idx="1"/>
          </p:nvPr>
        </p:nvSpPr>
        <p:spPr>
          <a:xfrm>
            <a:off x="362712" y="1365154"/>
            <a:ext cx="11466576" cy="4521297"/>
          </a:xfrm>
        </p:spPr>
        <p:txBody>
          <a:bodyPr>
            <a:normAutofit/>
          </a:bodyPr>
          <a:lstStyle/>
          <a:p>
            <a:r>
              <a:rPr lang="en-US" sz="2400" dirty="0"/>
              <a:t>Austria was one of the first Western European countries connected to natural gas pipelines, having a long tradition of piped gas supply</a:t>
            </a:r>
          </a:p>
          <a:p>
            <a:r>
              <a:rPr lang="en-US" sz="2400" dirty="0"/>
              <a:t>‘‘Trans Austria Gas Pipeline’’ (TAG) started operation in 1968 and connected Austria with Slovakia (Russian gas was transported)</a:t>
            </a:r>
          </a:p>
          <a:p>
            <a:r>
              <a:rPr lang="en-US" sz="2400" dirty="0"/>
              <a:t>This long tradition of natural gas in Austria are reflected in:</a:t>
            </a:r>
          </a:p>
          <a:p>
            <a:pPr lvl="1">
              <a:buFont typeface="Symbol" panose="05050102010706020507" pitchFamily="18" charset="2"/>
              <a:buChar char="-"/>
            </a:pPr>
            <a:r>
              <a:rPr lang="en-US" sz="2400" dirty="0"/>
              <a:t>high dependence on natural gas for the provision of energy services and </a:t>
            </a:r>
          </a:p>
          <a:p>
            <a:pPr lvl="1">
              <a:buFont typeface="Symbol" panose="05050102010706020507" pitchFamily="18" charset="2"/>
              <a:buChar char="-"/>
            </a:pPr>
            <a:r>
              <a:rPr lang="en-US" sz="2400" dirty="0"/>
              <a:t>a well-developed gas grid in the country </a:t>
            </a:r>
          </a:p>
          <a:p>
            <a:r>
              <a:rPr lang="en-US" sz="2400" dirty="0"/>
              <a:t>Unclear as to what extent gas grids will still be needed and whether they can be operated economically</a:t>
            </a:r>
          </a:p>
        </p:txBody>
      </p:sp>
      <p:sp>
        <p:nvSpPr>
          <p:cNvPr id="6" name="Titel 5"/>
          <p:cNvSpPr>
            <a:spLocks noGrp="1"/>
          </p:cNvSpPr>
          <p:nvPr>
            <p:ph type="title"/>
          </p:nvPr>
        </p:nvSpPr>
        <p:spPr/>
        <p:txBody>
          <a:bodyPr/>
          <a:lstStyle/>
          <a:p>
            <a:r>
              <a:rPr lang="en-US" dirty="0"/>
              <a:t>Introduction</a:t>
            </a:r>
            <a:endParaRPr lang="en-US" sz="2000" dirty="0"/>
          </a:p>
        </p:txBody>
      </p:sp>
    </p:spTree>
    <p:extLst>
      <p:ext uri="{BB962C8B-B14F-4D97-AF65-F5344CB8AC3E}">
        <p14:creationId xmlns:p14="http://schemas.microsoft.com/office/powerpoint/2010/main" val="77638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4</a:t>
            </a:fld>
            <a:endParaRPr lang="en-US" dirty="0"/>
          </a:p>
        </p:txBody>
      </p:sp>
      <p:sp>
        <p:nvSpPr>
          <p:cNvPr id="3" name="Inhaltsplatzhalter 2"/>
          <p:cNvSpPr>
            <a:spLocks noGrp="1"/>
          </p:cNvSpPr>
          <p:nvPr>
            <p:ph sz="half" idx="1"/>
          </p:nvPr>
        </p:nvSpPr>
        <p:spPr>
          <a:xfrm>
            <a:off x="362712" y="1365154"/>
            <a:ext cx="10695148" cy="4747800"/>
          </a:xfrm>
        </p:spPr>
        <p:txBody>
          <a:bodyPr anchor="ctr">
            <a:normAutofit/>
          </a:bodyPr>
          <a:lstStyle/>
          <a:p>
            <a:pPr marL="457200" indent="-457200">
              <a:buFont typeface="+mj-lt"/>
              <a:buAutoNum type="arabicPeriod"/>
            </a:pPr>
            <a:r>
              <a:rPr lang="en-US" dirty="0"/>
              <a:t>How does Austria’s gas grid develop by 2040 under different decarbonization scenarios of the Austrian and European energy systems, ranging from electrification of most energy services to importing large amounts of renewable methane?</a:t>
            </a:r>
          </a:p>
          <a:p>
            <a:pPr marL="457200" indent="-457200">
              <a:buFont typeface="+mj-lt"/>
              <a:buAutoNum type="arabicPeriod"/>
            </a:pPr>
            <a:r>
              <a:rPr lang="en-US" dirty="0"/>
              <a:t>Given the aging nature of gas grids and pipelines, what is the need for replacement investment in the Austrian gas grid by 2040, especially given the expected increase in renewable gas generation (e.g., biomethane and synthetic gas) and its gas grid injection?</a:t>
            </a:r>
          </a:p>
          <a:p>
            <a:pPr marL="457200" indent="-457200">
              <a:buFont typeface="+mj-lt"/>
              <a:buAutoNum type="arabicPeriod"/>
            </a:pPr>
            <a:r>
              <a:rPr lang="en-US" dirty="0"/>
              <a:t>How does Austria’s gas grid change by 2040 regarding grid costs for the end customer compared to the status quo?</a:t>
            </a:r>
          </a:p>
          <a:p>
            <a:endParaRPr lang="en-US" dirty="0">
              <a:solidFill>
                <a:srgbClr val="FF9900"/>
              </a:solidFill>
            </a:endParaRPr>
          </a:p>
        </p:txBody>
      </p:sp>
      <p:sp>
        <p:nvSpPr>
          <p:cNvPr id="4" name="Titel 3"/>
          <p:cNvSpPr>
            <a:spLocks noGrp="1"/>
          </p:cNvSpPr>
          <p:nvPr>
            <p:ph type="title"/>
          </p:nvPr>
        </p:nvSpPr>
        <p:spPr/>
        <p:txBody>
          <a:bodyPr>
            <a:normAutofit/>
          </a:bodyPr>
          <a:lstStyle/>
          <a:p>
            <a:r>
              <a:rPr lang="en-US" dirty="0"/>
              <a:t>Research Questions </a:t>
            </a:r>
            <a:endParaRPr lang="en-US" sz="2000" dirty="0"/>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68008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5</a:t>
            </a:fld>
            <a:endParaRPr lang="en-US" dirty="0"/>
          </a:p>
        </p:txBody>
      </p:sp>
      <p:sp>
        <p:nvSpPr>
          <p:cNvPr id="6" name="Titel 5"/>
          <p:cNvSpPr>
            <a:spLocks noGrp="1"/>
          </p:cNvSpPr>
          <p:nvPr>
            <p:ph type="title"/>
          </p:nvPr>
        </p:nvSpPr>
        <p:spPr/>
        <p:txBody>
          <a:bodyPr/>
          <a:lstStyle/>
          <a:p>
            <a:r>
              <a:rPr lang="en-US" dirty="0"/>
              <a:t>Scenarios: “What-If” Perspective</a:t>
            </a:r>
            <a:endParaRPr lang="en-US" sz="2000" dirty="0"/>
          </a:p>
        </p:txBody>
      </p:sp>
      <p:pic>
        <p:nvPicPr>
          <p:cNvPr id="8" name="Grafik 7">
            <a:extLst>
              <a:ext uri="{FF2B5EF4-FFF2-40B4-BE49-F238E27FC236}">
                <a16:creationId xmlns:a16="http://schemas.microsoft.com/office/drawing/2014/main" id="{3A945680-A1F3-43F7-9CF5-4DA7922663E1}"/>
              </a:ext>
            </a:extLst>
          </p:cNvPr>
          <p:cNvPicPr>
            <a:picLocks noChangeAspect="1"/>
          </p:cNvPicPr>
          <p:nvPr/>
        </p:nvPicPr>
        <p:blipFill>
          <a:blip r:embed="rId2"/>
          <a:stretch>
            <a:fillRect/>
          </a:stretch>
        </p:blipFill>
        <p:spPr>
          <a:xfrm>
            <a:off x="724503" y="1136032"/>
            <a:ext cx="10742994" cy="5507270"/>
          </a:xfrm>
          <a:prstGeom prst="rect">
            <a:avLst/>
          </a:prstGeom>
        </p:spPr>
      </p:pic>
    </p:spTree>
    <p:extLst>
      <p:ext uri="{BB962C8B-B14F-4D97-AF65-F5344CB8AC3E}">
        <p14:creationId xmlns:p14="http://schemas.microsoft.com/office/powerpoint/2010/main" val="79260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6</a:t>
            </a:fld>
            <a:endParaRPr lang="en-US" dirty="0"/>
          </a:p>
        </p:txBody>
      </p:sp>
      <p:sp>
        <p:nvSpPr>
          <p:cNvPr id="6" name="Titel 5"/>
          <p:cNvSpPr>
            <a:spLocks noGrp="1"/>
          </p:cNvSpPr>
          <p:nvPr>
            <p:ph type="title"/>
          </p:nvPr>
        </p:nvSpPr>
        <p:spPr>
          <a:xfrm>
            <a:off x="362712" y="262270"/>
            <a:ext cx="11184246" cy="1102884"/>
          </a:xfrm>
        </p:spPr>
        <p:txBody>
          <a:bodyPr/>
          <a:lstStyle/>
          <a:p>
            <a:r>
              <a:rPr lang="en-US" dirty="0"/>
              <a:t>Representation of the Existing Natural Gas Grid </a:t>
            </a:r>
            <a:br>
              <a:rPr lang="en-US" dirty="0"/>
            </a:br>
            <a:r>
              <a:rPr lang="en-US" dirty="0"/>
              <a:t>in the Model</a:t>
            </a:r>
            <a:endParaRPr lang="en-US" sz="2000" dirty="0"/>
          </a:p>
        </p:txBody>
      </p:sp>
      <p:pic>
        <p:nvPicPr>
          <p:cNvPr id="3" name="Grafik 2">
            <a:extLst>
              <a:ext uri="{FF2B5EF4-FFF2-40B4-BE49-F238E27FC236}">
                <a16:creationId xmlns:a16="http://schemas.microsoft.com/office/drawing/2014/main" id="{2BB594AF-BFDD-4192-B239-1C4C0930CA99}"/>
              </a:ext>
            </a:extLst>
          </p:cNvPr>
          <p:cNvPicPr>
            <a:picLocks noChangeAspect="1"/>
          </p:cNvPicPr>
          <p:nvPr/>
        </p:nvPicPr>
        <p:blipFill rotWithShape="1">
          <a:blip r:embed="rId2"/>
          <a:srcRect b="20582"/>
          <a:stretch/>
        </p:blipFill>
        <p:spPr>
          <a:xfrm>
            <a:off x="1212032" y="1365154"/>
            <a:ext cx="9767936" cy="4808174"/>
          </a:xfrm>
          <a:prstGeom prst="rect">
            <a:avLst/>
          </a:prstGeom>
        </p:spPr>
      </p:pic>
      <p:sp>
        <p:nvSpPr>
          <p:cNvPr id="5" name="Textfeld 4">
            <a:extLst>
              <a:ext uri="{FF2B5EF4-FFF2-40B4-BE49-F238E27FC236}">
                <a16:creationId xmlns:a16="http://schemas.microsoft.com/office/drawing/2014/main" id="{FA87DD7B-2B53-45E1-8CB4-14B9F924B37D}"/>
              </a:ext>
            </a:extLst>
          </p:cNvPr>
          <p:cNvSpPr txBox="1"/>
          <p:nvPr/>
        </p:nvSpPr>
        <p:spPr>
          <a:xfrm>
            <a:off x="2319670" y="6535368"/>
            <a:ext cx="9872330" cy="307777"/>
          </a:xfrm>
          <a:prstGeom prst="rect">
            <a:avLst/>
          </a:prstGeom>
          <a:noFill/>
        </p:spPr>
        <p:txBody>
          <a:bodyPr wrap="square" rtlCol="0">
            <a:spAutoFit/>
          </a:bodyPr>
          <a:lstStyle/>
          <a:p>
            <a:pPr algn="r"/>
            <a:r>
              <a:rPr lang="en-US" sz="1400" dirty="0">
                <a:latin typeface="Century Schoolbook" panose="02040604050505020304" pitchFamily="18" charset="0"/>
              </a:rPr>
              <a:t>738 pipeline sections (lines) and 657 supply and demand points (nodes).</a:t>
            </a:r>
            <a:endParaRPr lang="de-AT" sz="1400" dirty="0">
              <a:latin typeface="Century Schoolbook" panose="02040604050505020304" pitchFamily="18" charset="0"/>
            </a:endParaRPr>
          </a:p>
        </p:txBody>
      </p:sp>
    </p:spTree>
    <p:extLst>
      <p:ext uri="{BB962C8B-B14F-4D97-AF65-F5344CB8AC3E}">
        <p14:creationId xmlns:p14="http://schemas.microsoft.com/office/powerpoint/2010/main" val="356191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7</a:t>
            </a:fld>
            <a:endParaRPr lang="en-US" dirty="0"/>
          </a:p>
        </p:txBody>
      </p:sp>
      <p:sp>
        <p:nvSpPr>
          <p:cNvPr id="3" name="Inhaltsplatzhalter 2"/>
          <p:cNvSpPr>
            <a:spLocks noGrp="1"/>
          </p:cNvSpPr>
          <p:nvPr>
            <p:ph sz="half" idx="1"/>
          </p:nvPr>
        </p:nvSpPr>
        <p:spPr>
          <a:xfrm>
            <a:off x="362712" y="1365154"/>
            <a:ext cx="10695148" cy="4747800"/>
          </a:xfrm>
        </p:spPr>
        <p:txBody>
          <a:bodyPr anchor="ctr">
            <a:normAutofit/>
          </a:bodyPr>
          <a:lstStyle/>
          <a:p>
            <a:pPr marL="0" indent="0">
              <a:buNone/>
            </a:pPr>
            <a:r>
              <a:rPr lang="en-US" sz="2800" dirty="0"/>
              <a:t>Operation, decommissioning, or replacement investment in pipelines</a:t>
            </a:r>
          </a:p>
        </p:txBody>
      </p:sp>
      <p:sp>
        <p:nvSpPr>
          <p:cNvPr id="4" name="Titel 3"/>
          <p:cNvSpPr>
            <a:spLocks noGrp="1"/>
          </p:cNvSpPr>
          <p:nvPr>
            <p:ph type="title"/>
          </p:nvPr>
        </p:nvSpPr>
        <p:spPr/>
        <p:txBody>
          <a:bodyPr>
            <a:normAutofit/>
          </a:bodyPr>
          <a:lstStyle/>
          <a:p>
            <a:r>
              <a:rPr lang="en-US" dirty="0"/>
              <a:t>Main Decision Variables of the Model</a:t>
            </a:r>
            <a:endParaRPr lang="en-US" sz="2000" dirty="0"/>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78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8</a:t>
            </a:fld>
            <a:endParaRPr lang="en-US" dirty="0"/>
          </a:p>
        </p:txBody>
      </p:sp>
      <p:sp>
        <p:nvSpPr>
          <p:cNvPr id="6" name="Titel 5"/>
          <p:cNvSpPr>
            <a:spLocks noGrp="1"/>
          </p:cNvSpPr>
          <p:nvPr>
            <p:ph type="title"/>
          </p:nvPr>
        </p:nvSpPr>
        <p:spPr/>
        <p:txBody>
          <a:bodyPr/>
          <a:lstStyle/>
          <a:p>
            <a:r>
              <a:rPr lang="en-US" dirty="0"/>
              <a:t>Results: Austria’s Natural Gas Grid in 2030</a:t>
            </a:r>
            <a:endParaRPr lang="en-US" sz="2000" dirty="0"/>
          </a:p>
        </p:txBody>
      </p:sp>
      <p:pic>
        <p:nvPicPr>
          <p:cNvPr id="7" name="Grafik 6">
            <a:extLst>
              <a:ext uri="{FF2B5EF4-FFF2-40B4-BE49-F238E27FC236}">
                <a16:creationId xmlns:a16="http://schemas.microsoft.com/office/drawing/2014/main" id="{9578A88B-CDE2-4B98-9477-543419E3D967}"/>
              </a:ext>
            </a:extLst>
          </p:cNvPr>
          <p:cNvPicPr>
            <a:picLocks noChangeAspect="1"/>
          </p:cNvPicPr>
          <p:nvPr/>
        </p:nvPicPr>
        <p:blipFill>
          <a:blip r:embed="rId2"/>
          <a:stretch>
            <a:fillRect/>
          </a:stretch>
        </p:blipFill>
        <p:spPr>
          <a:xfrm>
            <a:off x="1582335" y="1621466"/>
            <a:ext cx="9027330" cy="4051002"/>
          </a:xfrm>
          <a:prstGeom prst="rect">
            <a:avLst/>
          </a:prstGeom>
        </p:spPr>
      </p:pic>
    </p:spTree>
    <p:extLst>
      <p:ext uri="{BB962C8B-B14F-4D97-AF65-F5344CB8AC3E}">
        <p14:creationId xmlns:p14="http://schemas.microsoft.com/office/powerpoint/2010/main" val="1129932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9</a:t>
            </a:fld>
            <a:endParaRPr lang="en-US" dirty="0"/>
          </a:p>
        </p:txBody>
      </p:sp>
      <p:sp>
        <p:nvSpPr>
          <p:cNvPr id="6" name="Titel 5"/>
          <p:cNvSpPr>
            <a:spLocks noGrp="1"/>
          </p:cNvSpPr>
          <p:nvPr>
            <p:ph type="title"/>
          </p:nvPr>
        </p:nvSpPr>
        <p:spPr/>
        <p:txBody>
          <a:bodyPr/>
          <a:lstStyle/>
          <a:p>
            <a:r>
              <a:rPr lang="en-US" dirty="0"/>
              <a:t>Results: Austria’s Natural Gas Grid in 2040</a:t>
            </a:r>
            <a:endParaRPr lang="en-US" sz="2000" dirty="0"/>
          </a:p>
        </p:txBody>
      </p:sp>
      <p:pic>
        <p:nvPicPr>
          <p:cNvPr id="7" name="Grafik 6">
            <a:extLst>
              <a:ext uri="{FF2B5EF4-FFF2-40B4-BE49-F238E27FC236}">
                <a16:creationId xmlns:a16="http://schemas.microsoft.com/office/drawing/2014/main" id="{9578A88B-CDE2-4B98-9477-543419E3D967}"/>
              </a:ext>
            </a:extLst>
          </p:cNvPr>
          <p:cNvPicPr>
            <a:picLocks noChangeAspect="1"/>
          </p:cNvPicPr>
          <p:nvPr/>
        </p:nvPicPr>
        <p:blipFill>
          <a:blip r:embed="rId2"/>
          <a:stretch>
            <a:fillRect/>
          </a:stretch>
        </p:blipFill>
        <p:spPr>
          <a:xfrm>
            <a:off x="1582335" y="1621466"/>
            <a:ext cx="9027330" cy="4051002"/>
          </a:xfrm>
          <a:prstGeom prst="rect">
            <a:avLst/>
          </a:prstGeom>
        </p:spPr>
      </p:pic>
      <p:pic>
        <p:nvPicPr>
          <p:cNvPr id="3" name="Grafik 2">
            <a:extLst>
              <a:ext uri="{FF2B5EF4-FFF2-40B4-BE49-F238E27FC236}">
                <a16:creationId xmlns:a16="http://schemas.microsoft.com/office/drawing/2014/main" id="{88E6A85B-E6F0-4ABE-ABD2-8B70682BB3EE}"/>
              </a:ext>
            </a:extLst>
          </p:cNvPr>
          <p:cNvPicPr>
            <a:picLocks noChangeAspect="1"/>
          </p:cNvPicPr>
          <p:nvPr/>
        </p:nvPicPr>
        <p:blipFill>
          <a:blip r:embed="rId3"/>
          <a:stretch>
            <a:fillRect/>
          </a:stretch>
        </p:blipFill>
        <p:spPr>
          <a:xfrm>
            <a:off x="1356332" y="1701208"/>
            <a:ext cx="9479336" cy="3891518"/>
          </a:xfrm>
          <a:prstGeom prst="rect">
            <a:avLst/>
          </a:prstGeom>
        </p:spPr>
      </p:pic>
    </p:spTree>
    <p:extLst>
      <p:ext uri="{BB962C8B-B14F-4D97-AF65-F5344CB8AC3E}">
        <p14:creationId xmlns:p14="http://schemas.microsoft.com/office/powerpoint/2010/main" val="1190805616"/>
      </p:ext>
    </p:extLst>
  </p:cSld>
  <p:clrMapOvr>
    <a:masterClrMapping/>
  </p:clrMapOvr>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2754A1"/>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FB4EE621-5097-1245-A4F5-8FBE2839CC67}"/>
    </a:ext>
  </a:extLst>
</a:theme>
</file>

<file path=ppt/theme/theme2.xml><?xml version="1.0" encoding="utf-8"?>
<a:theme xmlns:a="http://schemas.openxmlformats.org/drawingml/2006/main" name="IIASA alternatives">
  <a:themeElements>
    <a:clrScheme name="Custom 13">
      <a:dk1>
        <a:srgbClr val="000000"/>
      </a:dk1>
      <a:lt1>
        <a:srgbClr val="FFFFFF"/>
      </a:lt1>
      <a:dk2>
        <a:srgbClr val="44546A"/>
      </a:dk2>
      <a:lt2>
        <a:srgbClr val="E7E6E6"/>
      </a:lt2>
      <a:accent1>
        <a:srgbClr val="4472C4"/>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11CFE96F-7000-6746-8225-94DCB5E6F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9E5D021178B04082DE841A61810ABC" ma:contentTypeVersion="6" ma:contentTypeDescription="Create a new document." ma:contentTypeScope="" ma:versionID="bf37d4ac1dddfc53a56261334840b7df">
  <xsd:schema xmlns:xsd="http://www.w3.org/2001/XMLSchema" xmlns:xs="http://www.w3.org/2001/XMLSchema" xmlns:p="http://schemas.microsoft.com/office/2006/metadata/properties" xmlns:ns2="0689c177-5e19-464b-8532-40aa8fde3a94" xmlns:ns3="06814371-4dd9-40ea-9cc7-40b39613c6ae" xmlns:ns4="749ef8e9-4186-4c55-b2d4-b1c3f2fa9400" targetNamespace="http://schemas.microsoft.com/office/2006/metadata/properties" ma:root="true" ma:fieldsID="382a45c066b9cd32e8d486b5ba424e80" ns2:_="" ns3:_="" ns4:_="">
    <xsd:import namespace="0689c177-5e19-464b-8532-40aa8fde3a94"/>
    <xsd:import namespace="06814371-4dd9-40ea-9cc7-40b39613c6ae"/>
    <xsd:import namespace="749ef8e9-4186-4c55-b2d4-b1c3f2fa9400"/>
    <xsd:element name="properties">
      <xsd:complexType>
        <xsd:sequence>
          <xsd:element name="documentManagement">
            <xsd:complexType>
              <xsd:all>
                <xsd:element ref="ns2:SharedWithUsers" minOccurs="0"/>
                <xsd:element ref="ns2:SharedWithDetails" minOccurs="0"/>
                <xsd:element ref="ns3:_dlc_DocId" minOccurs="0"/>
                <xsd:element ref="ns3:_dlc_DocIdUrl" minOccurs="0"/>
                <xsd:element ref="ns3:_dlc_DocIdPersistId"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c177-5e19-464b-8532-40aa8fde3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814371-4dd9-40ea-9cc7-40b39613c6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9ef8e9-4186-4c55-b2d4-b1c3f2fa940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06814371-4dd9-40ea-9cc7-40b39613c6ae">T2EJA6NA5JU7-1903484182-91</_dlc_DocId>
    <_dlc_DocIdUrl xmlns="06814371-4dd9-40ea-9cc7-40b39613c6ae">
      <Url>https://iiasahub.sharepoint.com/sites/intranet/ercl/_layouts/15/DocIdRedir.aspx?ID=T2EJA6NA5JU7-1903484182-91</Url>
      <Description>T2EJA6NA5JU7-1903484182-91</Description>
    </_dlc_DocIdUrl>
  </documentManagement>
</p:properties>
</file>

<file path=customXml/itemProps1.xml><?xml version="1.0" encoding="utf-8"?>
<ds:datastoreItem xmlns:ds="http://schemas.openxmlformats.org/officeDocument/2006/customXml" ds:itemID="{FE961F14-CA64-4A5B-8D0E-270958149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c177-5e19-464b-8532-40aa8fde3a94"/>
    <ds:schemaRef ds:uri="06814371-4dd9-40ea-9cc7-40b39613c6ae"/>
    <ds:schemaRef ds:uri="749ef8e9-4186-4c55-b2d4-b1c3f2fa9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542633-460B-4F10-AED0-D9CC98DDA495}">
  <ds:schemaRefs>
    <ds:schemaRef ds:uri="http://schemas.microsoft.com/sharepoint/events"/>
  </ds:schemaRefs>
</ds:datastoreItem>
</file>

<file path=customXml/itemProps3.xml><?xml version="1.0" encoding="utf-8"?>
<ds:datastoreItem xmlns:ds="http://schemas.openxmlformats.org/officeDocument/2006/customXml" ds:itemID="{6E794EA7-8E28-4624-885F-9EF05194D2E6}">
  <ds:schemaRefs>
    <ds:schemaRef ds:uri="http://schemas.microsoft.com/sharepoint/v3/contenttype/forms"/>
  </ds:schemaRefs>
</ds:datastoreItem>
</file>

<file path=customXml/itemProps4.xml><?xml version="1.0" encoding="utf-8"?>
<ds:datastoreItem xmlns:ds="http://schemas.openxmlformats.org/officeDocument/2006/customXml" ds:itemID="{5AD93C57-A7ED-44E6-88BF-DA3984EE19E6}">
  <ds:schemaRefs>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0689c177-5e19-464b-8532-40aa8fde3a94"/>
    <ds:schemaRef ds:uri="749ef8e9-4186-4c55-b2d4-b1c3f2fa9400"/>
    <ds:schemaRef ds:uri="06814371-4dd9-40ea-9cc7-40b39613c6a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PodHandler.ashx</Template>
  <TotalTime>0</TotalTime>
  <Words>556</Words>
  <Application>Microsoft Office PowerPoint</Application>
  <PresentationFormat>Breitbild</PresentationFormat>
  <Paragraphs>47</Paragraphs>
  <Slides>13</Slides>
  <Notes>1</Notes>
  <HiddenSlides>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13</vt:i4>
      </vt:variant>
    </vt:vector>
  </HeadingPairs>
  <TitlesOfParts>
    <vt:vector size="24" baseType="lpstr">
      <vt:lpstr>Arial</vt:lpstr>
      <vt:lpstr>Calibri</vt:lpstr>
      <vt:lpstr>Calibri Light</vt:lpstr>
      <vt:lpstr>Century Schoolbook</vt:lpstr>
      <vt:lpstr>Courier New</vt:lpstr>
      <vt:lpstr>Segoe UI Light</vt:lpstr>
      <vt:lpstr>Symbol</vt:lpstr>
      <vt:lpstr>Tahoma</vt:lpstr>
      <vt:lpstr>Wingdings</vt:lpstr>
      <vt:lpstr>Office Theme</vt:lpstr>
      <vt:lpstr>IIASA alternatives</vt:lpstr>
      <vt:lpstr>Modeling insights from the Austrian national gas grid by 2040 declining natural gas demand and increasing domestic renewable gas generation</vt:lpstr>
      <vt:lpstr>PowerPoint-Präsentation</vt:lpstr>
      <vt:lpstr>Introduction</vt:lpstr>
      <vt:lpstr>Research Questions </vt:lpstr>
      <vt:lpstr>Scenarios: “What-If” Perspective</vt:lpstr>
      <vt:lpstr>Representation of the Existing Natural Gas Grid  in the Model</vt:lpstr>
      <vt:lpstr>Main Decision Variables of the Model</vt:lpstr>
      <vt:lpstr>Results: Austria’s Natural Gas Grid in 2030</vt:lpstr>
      <vt:lpstr>Results: Austria’s Natural Gas Grid in 2040</vt:lpstr>
      <vt:lpstr>Results: Aging and related Replacement Investments</vt:lpstr>
      <vt:lpstr>Results: Average Grid Costs in 2040</vt:lpstr>
      <vt:lpstr>Results: Impact of the Technical Lifetime of Pipelines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Tanja</dc:creator>
  <cp:lastModifiedBy>Sebastian Zwickl (TUW-EEG)</cp:lastModifiedBy>
  <cp:revision>531</cp:revision>
  <cp:lastPrinted>2021-09-07T07:42:17Z</cp:lastPrinted>
  <dcterms:created xsi:type="dcterms:W3CDTF">2019-05-17T07:14:44Z</dcterms:created>
  <dcterms:modified xsi:type="dcterms:W3CDTF">2024-03-14T13:17:52Z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0x0101040097C92BAA327FB344B60BEC1DFEEB15C4</vt:lpwstr>
  </property>
  <property fmtid="{D5CDD505-2E9C-101B-9397-08002B2CF9AE}" pid="3" name="_dlc_DocIdItemGuid">
    <vt:lpwstr>21d70297-cd61-47d2-9611-414a1fcff47b</vt:lpwstr>
  </property>
</Properties>
</file>