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6"/>
  </p:notesMasterIdLst>
  <p:handoutMasterIdLst>
    <p:handoutMasterId r:id="rId27"/>
  </p:handoutMasterIdLst>
  <p:sldIdLst>
    <p:sldId id="326" r:id="rId7"/>
    <p:sldId id="327" r:id="rId8"/>
    <p:sldId id="328" r:id="rId9"/>
    <p:sldId id="256" r:id="rId10"/>
    <p:sldId id="287" r:id="rId11"/>
    <p:sldId id="295" r:id="rId12"/>
    <p:sldId id="307" r:id="rId13"/>
    <p:sldId id="308" r:id="rId14"/>
    <p:sldId id="309" r:id="rId15"/>
    <p:sldId id="311" r:id="rId16"/>
    <p:sldId id="310" r:id="rId17"/>
    <p:sldId id="314" r:id="rId18"/>
    <p:sldId id="315" r:id="rId19"/>
    <p:sldId id="312" r:id="rId20"/>
    <p:sldId id="313" r:id="rId21"/>
    <p:sldId id="317" r:id="rId22"/>
    <p:sldId id="323" r:id="rId23"/>
    <p:sldId id="324" r:id="rId24"/>
    <p:sldId id="325" r:id="rId25"/>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6A3B8"/>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552" autoAdjust="0"/>
  </p:normalViewPr>
  <p:slideViewPr>
    <p:cSldViewPr snapToGrid="0" snapToObjects="1">
      <p:cViewPr varScale="1">
        <p:scale>
          <a:sx n="117" d="100"/>
          <a:sy n="117" d="100"/>
        </p:scale>
        <p:origin x="56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2/1/2024</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2/1/2024</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1855103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s://creativecommons.org/licenses/by/4.0/" TargetMode="Externa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532" r="57214" b="41367"/>
          <a:stretch/>
        </p:blipFill>
        <p:spPr>
          <a:xfrm rot="5400000">
            <a:off x="2049538" y="-2069394"/>
            <a:ext cx="2239315" cy="6338394"/>
          </a:xfrm>
          <a:prstGeom prst="rect">
            <a:avLst/>
          </a:prstGeom>
        </p:spPr>
      </p:pic>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39370"/>
            <a:ext cx="12192000" cy="1961662"/>
          </a:xfrm>
          <a:prstGeom prst="rect">
            <a:avLst/>
          </a:prstGeom>
          <a:noFill/>
        </p:spPr>
      </p:pic>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4">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510250" y="6490637"/>
            <a:ext cx="8892177" cy="295275"/>
          </a:xfrm>
          <a:prstGeom prst="rect">
            <a:avLst/>
          </a:prstGeom>
          <a:noFill/>
          <a:ln w="9525">
            <a:noFill/>
            <a:miter lim="800000"/>
            <a:headEnd/>
            <a:tailEnd/>
          </a:ln>
        </p:spPr>
        <p:txBody>
          <a:bodyPr vert="horz" wrap="square" lIns="36000" tIns="0" rIns="36000" bIns="0" numCol="1" anchor="b" anchorCtr="0" compatLnSpc="1">
            <a:prstTxWarp prst="textNoShape">
              <a:avLst/>
            </a:prstTxWarp>
          </a:bodyPr>
          <a:lstStyle/>
          <a:p>
            <a:pPr marL="0" lvl="0" indent="0" algn="r" eaLnBrk="0" hangingPunct="0">
              <a:spcBef>
                <a:spcPct val="20000"/>
              </a:spcBef>
              <a:buFontTx/>
              <a:buNone/>
            </a:pPr>
            <a:r>
              <a:rPr lang="en-US" sz="1200" dirty="0">
                <a:solidFill>
                  <a:schemeClr val="bg2">
                    <a:lumMod val="50000"/>
                  </a:schemeClr>
                </a:solidFill>
                <a:latin typeface="Segoe UI Light" panose="020B0502040204020203" pitchFamily="34" charset="0"/>
                <a:cs typeface="Segoe UI Light" panose="020B0502040204020203" pitchFamily="34" charset="0"/>
              </a:rPr>
              <a:t>This presentation is licensed </a:t>
            </a:r>
            <a:r>
              <a:rPr lang="en-US" sz="1200" dirty="0" smtClean="0">
                <a:solidFill>
                  <a:schemeClr val="bg2">
                    <a:lumMod val="50000"/>
                  </a:schemeClr>
                </a:solidFill>
                <a:latin typeface="Segoe UI Light" panose="020B0502040204020203" pitchFamily="34" charset="0"/>
                <a:cs typeface="Segoe UI Light" panose="020B0502040204020203" pitchFamily="34" charset="0"/>
              </a:rPr>
              <a:t>under a </a:t>
            </a:r>
            <a:r>
              <a:rPr lang="en-US" sz="1200" dirty="0">
                <a:solidFill>
                  <a:schemeClr val="tx2"/>
                </a:solidFill>
                <a:latin typeface="Segoe UI Light" panose="020B0502040204020203" pitchFamily="34" charset="0"/>
                <a:cs typeface="Segoe UI Light" panose="020B0502040204020203" pitchFamily="34" charset="0"/>
                <a:hlinkClick r:id="rId5">
                  <a:extLst>
                    <a:ext uri="{A12FA001-AC4F-418D-AE19-62706E023703}">
                      <ahyp:hlinkClr xmlns:ahyp="http://schemas.microsoft.com/office/drawing/2018/hyperlinkcolor" xmlns="" val="tx"/>
                    </a:ext>
                  </a:extLst>
                </a:hlinkClick>
              </a:rPr>
              <a:t>Creative Commons Attribution 4.0 International License </a:t>
            </a:r>
            <a:endParaRPr lang="en-US" sz="12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6"/>
          <a:stretch>
            <a:fillRect/>
          </a:stretch>
        </p:blipFill>
        <p:spPr>
          <a:xfrm>
            <a:off x="11479876" y="6558890"/>
            <a:ext cx="644450" cy="227022"/>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l.acm.org/doi/10.1145/2598394.2605362" TargetMode="External"/><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osti.gov/servlets/purl/1526125"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hyperlink" Target="https://ec.europa.eu/commission/presscorner/detail/en/ip_23_1661"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c.europa.eu/commission/presscorner/detail/en/ip_23_166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a:t>
            </a:fld>
            <a:endParaRPr lang="en-US" dirty="0"/>
          </a:p>
        </p:txBody>
      </p:sp>
      <p:pic>
        <p:nvPicPr>
          <p:cNvPr id="6" name="Grafik 5"/>
          <p:cNvPicPr>
            <a:picLocks noChangeAspect="1"/>
          </p:cNvPicPr>
          <p:nvPr/>
        </p:nvPicPr>
        <p:blipFill>
          <a:blip r:embed="rId2"/>
          <a:stretch>
            <a:fillRect/>
          </a:stretch>
        </p:blipFill>
        <p:spPr>
          <a:xfrm>
            <a:off x="599308" y="1233181"/>
            <a:ext cx="10993384" cy="4391638"/>
          </a:xfrm>
          <a:prstGeom prst="rect">
            <a:avLst/>
          </a:prstGeom>
        </p:spPr>
      </p:pic>
    </p:spTree>
    <p:extLst>
      <p:ext uri="{BB962C8B-B14F-4D97-AF65-F5344CB8AC3E}">
        <p14:creationId xmlns:p14="http://schemas.microsoft.com/office/powerpoint/2010/main" val="341940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3" name="Inhaltsplatzhalter 2"/>
          <p:cNvSpPr>
            <a:spLocks noGrp="1"/>
          </p:cNvSpPr>
          <p:nvPr>
            <p:ph sz="half" idx="1"/>
          </p:nvPr>
        </p:nvSpPr>
        <p:spPr>
          <a:xfrm>
            <a:off x="362712" y="2294319"/>
            <a:ext cx="10991088" cy="4058487"/>
          </a:xfrm>
        </p:spPr>
        <p:txBody>
          <a:bodyPr>
            <a:normAutofit/>
          </a:bodyPr>
          <a:lstStyle/>
          <a:p>
            <a:r>
              <a:rPr lang="en-US" dirty="0" smtClean="0">
                <a:latin typeface="Segoe UI Semilight" panose="020B0402040204020203" pitchFamily="34" charset="0"/>
                <a:cs typeface="Segoe UI Semilight" panose="020B0402040204020203" pitchFamily="34" charset="0"/>
              </a:rPr>
              <a:t>A </a:t>
            </a:r>
            <a:r>
              <a:rPr lang="en-US" dirty="0">
                <a:latin typeface="Segoe UI Semilight" panose="020B0402040204020203" pitchFamily="34" charset="0"/>
                <a:cs typeface="Segoe UI Semilight" panose="020B0402040204020203" pitchFamily="34" charset="0"/>
              </a:rPr>
              <a:t>focus of </a:t>
            </a:r>
            <a:r>
              <a:rPr lang="en-US" dirty="0" smtClean="0">
                <a:latin typeface="Segoe UI Semilight" panose="020B0402040204020203" pitchFamily="34" charset="0"/>
                <a:cs typeface="Segoe UI Semilight" panose="020B0402040204020203" pitchFamily="34" charset="0"/>
              </a:rPr>
              <a:t>existing </a:t>
            </a:r>
            <a:r>
              <a:rPr lang="en-US" dirty="0">
                <a:latin typeface="Segoe UI Semilight" panose="020B0402040204020203" pitchFamily="34" charset="0"/>
                <a:cs typeface="Segoe UI Semilight" panose="020B0402040204020203" pitchFamily="34" charset="0"/>
              </a:rPr>
              <a:t>studies is certainly the modeling of the CRM</a:t>
            </a:r>
            <a:r>
              <a:rPr lang="en-US" b="1" dirty="0">
                <a:latin typeface="Segoe UI Semilight" panose="020B0402040204020203" pitchFamily="34" charset="0"/>
                <a:cs typeface="Segoe UI Semilight" panose="020B0402040204020203" pitchFamily="34" charset="0"/>
              </a:rPr>
              <a:t> demand </a:t>
            </a:r>
            <a:r>
              <a:rPr lang="en-US" dirty="0" smtClean="0">
                <a:latin typeface="Segoe UI Semilight" panose="020B0402040204020203" pitchFamily="34" charset="0"/>
                <a:cs typeface="Segoe UI Semilight" panose="020B0402040204020203" pitchFamily="34" charset="0"/>
              </a:rPr>
              <a:t>and requirements in </a:t>
            </a:r>
            <a:r>
              <a:rPr lang="en-US" dirty="0">
                <a:latin typeface="Segoe UI Semilight" panose="020B0402040204020203" pitchFamily="34" charset="0"/>
                <a:cs typeface="Segoe UI Semilight" panose="020B0402040204020203" pitchFamily="34" charset="0"/>
              </a:rPr>
              <a:t>techno-economic, mostly large-scale energy system </a:t>
            </a:r>
            <a:r>
              <a:rPr lang="en-US" dirty="0" smtClean="0">
                <a:latin typeface="Segoe UI Semilight" panose="020B0402040204020203" pitchFamily="34" charset="0"/>
                <a:cs typeface="Segoe UI Semilight" panose="020B0402040204020203" pitchFamily="34" charset="0"/>
              </a:rPr>
              <a:t>models </a:t>
            </a:r>
            <a:br>
              <a:rPr lang="en-US" dirty="0" smtClean="0">
                <a:latin typeface="Segoe UI Semilight" panose="020B0402040204020203" pitchFamily="34" charset="0"/>
                <a:cs typeface="Segoe UI Semilight" panose="020B0402040204020203" pitchFamily="34" charset="0"/>
              </a:rPr>
            </a:b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(e.g., Liang (2022), Zhang (2023),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Tokimatsu</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(2017), and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Peiró</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(2022)).</a:t>
            </a:r>
          </a:p>
          <a:p>
            <a:r>
              <a:rPr lang="en-US" dirty="0">
                <a:latin typeface="Segoe UI Semilight" panose="020B0402040204020203" pitchFamily="34" charset="0"/>
                <a:cs typeface="Segoe UI Semilight" panose="020B0402040204020203" pitchFamily="34" charset="0"/>
              </a:rPr>
              <a:t>Another strand of the </a:t>
            </a:r>
            <a:r>
              <a:rPr lang="en-US" dirty="0" smtClean="0">
                <a:latin typeface="Segoe UI Semilight" panose="020B0402040204020203" pitchFamily="34" charset="0"/>
                <a:cs typeface="Segoe UI Semilight" panose="020B0402040204020203" pitchFamily="34" charset="0"/>
              </a:rPr>
              <a:t>existing </a:t>
            </a:r>
            <a:r>
              <a:rPr lang="en-US" dirty="0">
                <a:latin typeface="Segoe UI Semilight" panose="020B0402040204020203" pitchFamily="34" charset="0"/>
                <a:cs typeface="Segoe UI Semilight" panose="020B0402040204020203" pitchFamily="34" charset="0"/>
              </a:rPr>
              <a:t>literature deals with the </a:t>
            </a:r>
            <a:r>
              <a:rPr lang="en-US" b="1" dirty="0">
                <a:latin typeface="Segoe UI Semilight" panose="020B0402040204020203" pitchFamily="34" charset="0"/>
                <a:cs typeface="Segoe UI Semilight" panose="020B0402040204020203" pitchFamily="34" charset="0"/>
              </a:rPr>
              <a:t>prices </a:t>
            </a:r>
            <a:r>
              <a:rPr lang="en-US" dirty="0">
                <a:latin typeface="Segoe UI Semilight" panose="020B0402040204020203" pitchFamily="34" charset="0"/>
                <a:cs typeface="Segoe UI Semilight" panose="020B0402040204020203" pitchFamily="34" charset="0"/>
              </a:rPr>
              <a:t>of CRMs and how they might evolve in the context of an expected significant increase during the sustainable transition of the global energy system</a:t>
            </a:r>
            <a:r>
              <a:rPr lang="en-US" dirty="0" smtClean="0">
                <a:latin typeface="Segoe UI Semilight" panose="020B0402040204020203" pitchFamily="34" charset="0"/>
                <a:cs typeface="Segoe UI Semilight" panose="020B0402040204020203" pitchFamily="34" charset="0"/>
              </a:rPr>
              <a:t>.</a:t>
            </a:r>
            <a:br>
              <a:rPr lang="en-US" dirty="0" smtClean="0">
                <a:latin typeface="Segoe UI Semilight" panose="020B0402040204020203" pitchFamily="34" charset="0"/>
                <a:cs typeface="Segoe UI Semilight" panose="020B0402040204020203" pitchFamily="34" charset="0"/>
              </a:rPr>
            </a:b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(e.g., Sun (2011),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Schnuelle</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(2019), Parra and Patel (2016), Robinson (2017),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Bao</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(2020))</a:t>
            </a:r>
          </a:p>
          <a:p>
            <a:r>
              <a:rPr lang="en-US" dirty="0">
                <a:latin typeface="Segoe UI Semilight" panose="020B0402040204020203" pitchFamily="34" charset="0"/>
                <a:cs typeface="Segoe UI Semilight" panose="020B0402040204020203" pitchFamily="34" charset="0"/>
              </a:rPr>
              <a:t>Another interesting aspect is the </a:t>
            </a:r>
            <a:r>
              <a:rPr lang="en-US" b="1" dirty="0">
                <a:latin typeface="Segoe UI Semilight" panose="020B0402040204020203" pitchFamily="34" charset="0"/>
                <a:cs typeface="Segoe UI Semilight" panose="020B0402040204020203" pitchFamily="34" charset="0"/>
              </a:rPr>
              <a:t>secondary supply and the recycling </a:t>
            </a:r>
            <a:r>
              <a:rPr lang="en-US" dirty="0">
                <a:latin typeface="Segoe UI Semilight" panose="020B0402040204020203" pitchFamily="34" charset="0"/>
                <a:cs typeface="Segoe UI Semilight" panose="020B0402040204020203" pitchFamily="34" charset="0"/>
              </a:rPr>
              <a:t>of CRMs. </a:t>
            </a:r>
            <a:endParaRPr lang="en-US" dirty="0" smtClean="0">
              <a:latin typeface="Segoe UI Semilight" panose="020B0402040204020203" pitchFamily="34" charset="0"/>
              <a:cs typeface="Segoe UI Semilight" panose="020B0402040204020203" pitchFamily="34" charset="0"/>
            </a:endParaRP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 </a:t>
            </a:r>
            <a:r>
              <a:rPr lang="en-US" dirty="0">
                <a:latin typeface="Segoe UI Semilight" panose="020B0402040204020203" pitchFamily="34" charset="0"/>
                <a:cs typeface="Segoe UI Semilight" panose="020B0402040204020203" pitchFamily="34" charset="0"/>
              </a:rPr>
              <a:t>current literature </a:t>
            </a:r>
            <a:r>
              <a:rPr lang="en-US" dirty="0" smtClean="0">
                <a:latin typeface="Segoe UI Semilight" panose="020B0402040204020203" pitchFamily="34" charset="0"/>
                <a:cs typeface="Segoe UI Semilight" panose="020B0402040204020203" pitchFamily="34" charset="0"/>
              </a:rPr>
              <a:t>already provides </a:t>
            </a:r>
            <a:r>
              <a:rPr lang="en-US" dirty="0">
                <a:latin typeface="Segoe UI Semilight" panose="020B0402040204020203" pitchFamily="34" charset="0"/>
                <a:cs typeface="Segoe UI Semilight" panose="020B0402040204020203" pitchFamily="34" charset="0"/>
              </a:rPr>
              <a:t>plenty of studies dealing, for example, with the recycling of steel and iron from a </a:t>
            </a:r>
            <a:r>
              <a:rPr lang="en-US" dirty="0" smtClean="0">
                <a:latin typeface="Segoe UI Semilight" panose="020B0402040204020203" pitchFamily="34" charset="0"/>
                <a:cs typeface="Segoe UI Semilight" panose="020B0402040204020203" pitchFamily="34" charset="0"/>
              </a:rPr>
              <a:t>techno-economic perspective </a:t>
            </a:r>
            <a:r>
              <a:rPr lang="en-US" dirty="0">
                <a:latin typeface="Segoe UI Semilight" panose="020B0402040204020203" pitchFamily="34" charset="0"/>
                <a:cs typeface="Segoe UI Semilight" panose="020B0402040204020203" pitchFamily="34" charset="0"/>
              </a:rPr>
              <a:t>but hardly any about CRMs especially platinum. </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(one exception: Tong </a:t>
            </a:r>
            <a:r>
              <a:rPr lang="en-US" dirty="0">
                <a:solidFill>
                  <a:schemeClr val="accent4">
                    <a:lumMod val="50000"/>
                  </a:schemeClr>
                </a:solidFill>
                <a:latin typeface="Segoe UI Semilight" panose="020B0402040204020203" pitchFamily="34" charset="0"/>
                <a:cs typeface="Segoe UI Semilight" panose="020B0402040204020203" pitchFamily="34" charset="0"/>
              </a:rPr>
              <a:t>(</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2022))</a:t>
            </a:r>
          </a:p>
          <a:p>
            <a:endParaRPr lang="en-US" dirty="0" smtClean="0">
              <a:solidFill>
                <a:schemeClr val="accent4">
                  <a:lumMod val="50000"/>
                </a:schemeClr>
              </a:solidFill>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Literature review</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As far as the proposed techno-economic modeling approach is concerned, to the best of our </a:t>
            </a:r>
            <a:r>
              <a:rPr lang="en-US" dirty="0" smtClean="0">
                <a:solidFill>
                  <a:schemeClr val="tx2"/>
                </a:solidFill>
                <a:latin typeface="Century Schoolbook" panose="02040604050505020304" pitchFamily="18" charset="0"/>
                <a:ea typeface="Segoe UI Symbol" panose="020B0502040204020203" pitchFamily="34" charset="0"/>
              </a:rPr>
              <a:t>knowledge there </a:t>
            </a:r>
            <a:r>
              <a:rPr lang="en-US" dirty="0">
                <a:solidFill>
                  <a:schemeClr val="tx2"/>
                </a:solidFill>
                <a:latin typeface="Century Schoolbook" panose="02040604050505020304" pitchFamily="18" charset="0"/>
                <a:ea typeface="Segoe UI Symbol" panose="020B0502040204020203" pitchFamily="34" charset="0"/>
              </a:rPr>
              <a:t>is no equivalent publication. Still, the literature offers studies that are worth mentioning.</a:t>
            </a:r>
          </a:p>
        </p:txBody>
      </p:sp>
    </p:spTree>
    <p:extLst>
      <p:ext uri="{BB962C8B-B14F-4D97-AF65-F5344CB8AC3E}">
        <p14:creationId xmlns:p14="http://schemas.microsoft.com/office/powerpoint/2010/main" val="397773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3" name="Inhaltsplatzhalter 2"/>
          <p:cNvSpPr>
            <a:spLocks noGrp="1"/>
          </p:cNvSpPr>
          <p:nvPr>
            <p:ph sz="half" idx="1"/>
          </p:nvPr>
        </p:nvSpPr>
        <p:spPr>
          <a:xfrm>
            <a:off x="362712" y="1365155"/>
            <a:ext cx="10991088" cy="4987652"/>
          </a:xfrm>
        </p:spPr>
        <p:txBody>
          <a:bodyPr>
            <a:normAutofit/>
          </a:bodyPr>
          <a:lstStyle/>
          <a:p>
            <a:r>
              <a:rPr lang="en-US" dirty="0">
                <a:latin typeface="Segoe UI Semilight" panose="020B0402040204020203" pitchFamily="34" charset="0"/>
                <a:cs typeface="Segoe UI Semilight" panose="020B0402040204020203" pitchFamily="34" charset="0"/>
              </a:rPr>
              <a:t>A deterministic bi-level optimization problem is proposed to answer the research questions</a:t>
            </a:r>
            <a:r>
              <a:rPr lang="en-US" dirty="0" smtClean="0">
                <a:latin typeface="Segoe UI Semilight" panose="020B0402040204020203" pitchFamily="34" charset="0"/>
                <a:cs typeface="Segoe UI Semilight" panose="020B0402040204020203" pitchFamily="34" charset="0"/>
              </a:rPr>
              <a:t>.</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The lower-level problem considers the behavior of competitive fringe supply, in which a fixed demand is met by minimizing supply cost by the fringe suppliers, given the upper-level decisions by the major exporter </a:t>
            </a:r>
            <a:r>
              <a:rPr lang="en-US" dirty="0" smtClean="0">
                <a:latin typeface="Segoe UI Semilight" panose="020B0402040204020203" pitchFamily="34" charset="0"/>
                <a:cs typeface="Segoe UI Semilight" panose="020B0402040204020203" pitchFamily="34" charset="0"/>
              </a:rPr>
              <a:t>(“</a:t>
            </a:r>
            <a:r>
              <a:rPr lang="en-US" dirty="0" err="1" smtClean="0">
                <a:latin typeface="Segoe UI Semilight" panose="020B0402040204020203" pitchFamily="34" charset="0"/>
                <a:cs typeface="Segoe UI Semilight" panose="020B0402040204020203" pitchFamily="34" charset="0"/>
              </a:rPr>
              <a:t>Stackelberg</a:t>
            </a:r>
            <a:r>
              <a:rPr lang="en-US" dirty="0" smtClean="0">
                <a:latin typeface="Segoe UI Semilight" panose="020B0402040204020203" pitchFamily="34" charset="0"/>
                <a:cs typeface="Segoe UI Semilight" panose="020B0402040204020203" pitchFamily="34" charset="0"/>
              </a:rPr>
              <a:t>” leader).</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T</a:t>
            </a:r>
            <a:r>
              <a:rPr lang="en-US" dirty="0" smtClean="0">
                <a:latin typeface="Segoe UI Semilight" panose="020B0402040204020203" pitchFamily="34" charset="0"/>
                <a:cs typeface="Segoe UI Semilight" panose="020B0402040204020203" pitchFamily="34" charset="0"/>
              </a:rPr>
              <a:t>he </a:t>
            </a:r>
            <a:r>
              <a:rPr lang="en-US" dirty="0">
                <a:latin typeface="Segoe UI Semilight" panose="020B0402040204020203" pitchFamily="34" charset="0"/>
                <a:cs typeface="Segoe UI Semilight" panose="020B0402040204020203" pitchFamily="34" charset="0"/>
              </a:rPr>
              <a:t>leader maximizes her profit and can exercise market power</a:t>
            </a:r>
            <a:r>
              <a:rPr lang="en-US" dirty="0" smtClean="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The main links between the lower-level problem and the upper-level problem are the export price and quantity offered by the major exporter to the market </a:t>
            </a:r>
            <a:r>
              <a:rPr lang="en-US" dirty="0" smtClean="0">
                <a:latin typeface="Segoe UI Semilight" panose="020B0402040204020203" pitchFamily="34" charset="0"/>
                <a:cs typeface="Segoe UI Semilight" panose="020B0402040204020203" pitchFamily="34" charset="0"/>
              </a:rPr>
              <a:t>clearing</a:t>
            </a:r>
            <a:r>
              <a:rPr lang="en-US" baseline="30000" dirty="0" smtClean="0">
                <a:latin typeface="Segoe UI Semilight" panose="020B0402040204020203" pitchFamily="34" charset="0"/>
                <a:cs typeface="Segoe UI Semilight" panose="020B0402040204020203" pitchFamily="34" charset="0"/>
              </a:rPr>
              <a:t>1</a:t>
            </a:r>
            <a:r>
              <a:rPr lang="en-US" dirty="0" smtClean="0">
                <a:latin typeface="Segoe UI Semilight" panose="020B0402040204020203" pitchFamily="34" charset="0"/>
                <a:cs typeface="Segoe UI Semilight" panose="020B0402040204020203" pitchFamily="34" charset="0"/>
              </a:rPr>
              <a:t> and</a:t>
            </a:r>
            <a:r>
              <a:rPr lang="en-US" dirty="0">
                <a:latin typeface="Segoe UI Semilight" panose="020B0402040204020203" pitchFamily="34" charset="0"/>
                <a:cs typeface="Segoe UI Semilight" panose="020B0402040204020203" pitchFamily="34" charset="0"/>
              </a:rPr>
              <a:t>, in the other direction, the cleared quantity and </a:t>
            </a:r>
            <a:r>
              <a:rPr lang="en-US" dirty="0" smtClean="0">
                <a:latin typeface="Segoe UI Semilight" panose="020B0402040204020203" pitchFamily="34" charset="0"/>
                <a:cs typeface="Segoe UI Semilight" panose="020B0402040204020203" pitchFamily="34" charset="0"/>
              </a:rPr>
              <a:t>price</a:t>
            </a:r>
            <a:r>
              <a:rPr lang="en-US" baseline="30000" dirty="0" smtClean="0">
                <a:latin typeface="Segoe UI Semilight" panose="020B0402040204020203" pitchFamily="34" charset="0"/>
                <a:cs typeface="Segoe UI Semilight" panose="020B0402040204020203" pitchFamily="34" charset="0"/>
              </a:rPr>
              <a:t>2</a:t>
            </a:r>
            <a:r>
              <a:rPr lang="en-US" dirty="0" smtClean="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In the lower-level problem, the market clearing is treated separately for the European and global markets </a:t>
            </a:r>
            <a:r>
              <a:rPr lang="en-US" i="1" dirty="0" smtClean="0">
                <a:latin typeface="Segoe UI Semilight" panose="020B0402040204020203" pitchFamily="34" charset="0"/>
                <a:cs typeface="Segoe UI Semilight" panose="020B0402040204020203" pitchFamily="34" charset="0"/>
              </a:rPr>
              <a:t>M1</a:t>
            </a:r>
            <a:r>
              <a:rPr lang="en-US" dirty="0" smtClean="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and </a:t>
            </a:r>
            <a:r>
              <a:rPr lang="en-US" i="1" dirty="0" smtClean="0">
                <a:latin typeface="Segoe UI Semilight" panose="020B0402040204020203" pitchFamily="34" charset="0"/>
                <a:cs typeface="Segoe UI Semilight" panose="020B0402040204020203" pitchFamily="34" charset="0"/>
              </a:rPr>
              <a:t>M2</a:t>
            </a:r>
            <a:r>
              <a:rPr lang="en-US" dirty="0" smtClean="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(by having two separate supply-demand equilibrium constraints), but the total cost of both is minimized.</a:t>
            </a:r>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a:latin typeface="Segoe UI Symbol" panose="020B0502040204020203" pitchFamily="34" charset="0"/>
                <a:ea typeface="Segoe UI Symbol" panose="020B0502040204020203" pitchFamily="34" charset="0"/>
              </a:rPr>
              <a:t>Proposed </a:t>
            </a:r>
            <a:r>
              <a:rPr lang="en-US" dirty="0" smtClean="0">
                <a:latin typeface="Segoe UI Symbol" panose="020B0502040204020203" pitchFamily="34" charset="0"/>
                <a:ea typeface="Segoe UI Symbol" panose="020B0502040204020203" pitchFamily="34" charset="0"/>
              </a:rPr>
              <a:t>bi-level </a:t>
            </a:r>
            <a:r>
              <a:rPr lang="en-US" dirty="0">
                <a:latin typeface="Segoe UI Symbol" panose="020B0502040204020203" pitchFamily="34" charset="0"/>
                <a:ea typeface="Segoe UI Symbol" panose="020B0502040204020203" pitchFamily="34" charset="0"/>
              </a:rPr>
              <a:t>optimization </a:t>
            </a:r>
            <a:r>
              <a:rPr lang="en-US" dirty="0" smtClean="0">
                <a:latin typeface="Segoe UI Symbol" panose="020B0502040204020203" pitchFamily="34" charset="0"/>
                <a:ea typeface="Segoe UI Symbol" panose="020B0502040204020203" pitchFamily="34" charset="0"/>
              </a:rPr>
              <a:t>model </a:t>
            </a:r>
            <a:r>
              <a:rPr lang="en-US" sz="2400" dirty="0" smtClean="0">
                <a:latin typeface="Segoe UI Symbol" panose="020B0502040204020203" pitchFamily="34" charset="0"/>
                <a:ea typeface="Segoe UI Symbol" panose="020B0502040204020203" pitchFamily="34" charset="0"/>
              </a:rPr>
              <a:t>(overview</a:t>
            </a:r>
            <a:r>
              <a:rPr lang="en-US" sz="2400" dirty="0">
                <a:latin typeface="Segoe UI Symbol" panose="020B0502040204020203" pitchFamily="34" charset="0"/>
                <a:ea typeface="Segoe UI Symbol" panose="020B0502040204020203" pitchFamily="34" charset="0"/>
              </a:rPr>
              <a:t>)</a:t>
            </a: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365154"/>
            <a:ext cx="10591185" cy="419707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feld 8"/>
          <p:cNvSpPr txBox="1"/>
          <p:nvPr/>
        </p:nvSpPr>
        <p:spPr>
          <a:xfrm>
            <a:off x="2498271" y="6319925"/>
            <a:ext cx="9693729" cy="523220"/>
          </a:xfrm>
          <a:prstGeom prst="rect">
            <a:avLst/>
          </a:prstGeom>
          <a:noFill/>
        </p:spPr>
        <p:txBody>
          <a:bodyPr wrap="square" rtlCol="0" anchor="b">
            <a:spAutoFit/>
          </a:bodyPr>
          <a:lstStyle/>
          <a:p>
            <a:pPr algn="r"/>
            <a:r>
              <a:rPr lang="en-US" sz="1400" baseline="30000" dirty="0" smtClean="0">
                <a:latin typeface="Segoe UI Light" panose="020B0502040204020203" pitchFamily="34" charset="0"/>
                <a:cs typeface="Segoe UI Light" panose="020B0502040204020203" pitchFamily="34" charset="0"/>
              </a:rPr>
              <a:t>1</a:t>
            </a:r>
            <a:r>
              <a:rPr lang="en-US" sz="1400" dirty="0" smtClean="0">
                <a:latin typeface="Segoe UI Light" panose="020B0502040204020203" pitchFamily="34" charset="0"/>
                <a:cs typeface="Segoe UI Light" panose="020B0502040204020203" pitchFamily="34" charset="0"/>
              </a:rPr>
              <a:t>Decision </a:t>
            </a:r>
            <a:r>
              <a:rPr lang="en-US" sz="1400" dirty="0">
                <a:latin typeface="Segoe UI Light" panose="020B0502040204020203" pitchFamily="34" charset="0"/>
                <a:cs typeface="Segoe UI Light" panose="020B0502040204020203" pitchFamily="34" charset="0"/>
              </a:rPr>
              <a:t>variables from the upper-level problem serve as parameters for the lower-level </a:t>
            </a:r>
            <a:r>
              <a:rPr lang="en-US" sz="1400" dirty="0" smtClean="0">
                <a:latin typeface="Segoe UI Light" panose="020B0502040204020203" pitchFamily="34" charset="0"/>
                <a:cs typeface="Segoe UI Light" panose="020B0502040204020203" pitchFamily="34" charset="0"/>
              </a:rPr>
              <a:t>problem.</a:t>
            </a:r>
          </a:p>
          <a:p>
            <a:pPr algn="r"/>
            <a:r>
              <a:rPr lang="en-US" sz="1400" baseline="30000" dirty="0" smtClean="0">
                <a:latin typeface="Segoe UI Light" panose="020B0502040204020203" pitchFamily="34" charset="0"/>
                <a:cs typeface="Segoe UI Light" panose="020B0502040204020203" pitchFamily="34" charset="0"/>
              </a:rPr>
              <a:t>2</a:t>
            </a:r>
            <a:r>
              <a:rPr lang="en-US" sz="1400" dirty="0" smtClean="0">
                <a:latin typeface="Segoe UI Light" panose="020B0502040204020203" pitchFamily="34" charset="0"/>
                <a:cs typeface="Segoe UI Light" panose="020B0502040204020203" pitchFamily="34" charset="0"/>
              </a:rPr>
              <a:t>Decision </a:t>
            </a:r>
            <a:r>
              <a:rPr lang="en-US" sz="1400" dirty="0">
                <a:latin typeface="Segoe UI Light" panose="020B0502040204020203" pitchFamily="34" charset="0"/>
                <a:cs typeface="Segoe UI Light" panose="020B0502040204020203" pitchFamily="34" charset="0"/>
              </a:rPr>
              <a:t>variables from the lower-level, whose dependence on the upper-level variables is recognized by the leader</a:t>
            </a:r>
          </a:p>
        </p:txBody>
      </p:sp>
    </p:spTree>
    <p:extLst>
      <p:ext uri="{BB962C8B-B14F-4D97-AF65-F5344CB8AC3E}">
        <p14:creationId xmlns:p14="http://schemas.microsoft.com/office/powerpoint/2010/main" val="4244294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basics of bi-level optimization </a:t>
            </a:r>
            <a:r>
              <a:rPr lang="en-US" sz="2400" dirty="0" smtClean="0">
                <a:latin typeface="Segoe UI Symbol" panose="020B0502040204020203" pitchFamily="34" charset="0"/>
                <a:ea typeface="Segoe UI Symbol" panose="020B0502040204020203" pitchFamily="34" charset="0"/>
              </a:rPr>
              <a:t>(1 / 2)</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51189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An upper-level feasible solution must be an optimal lower-level solution.</a:t>
            </a:r>
            <a:endParaRPr lang="en-US" dirty="0">
              <a:solidFill>
                <a:schemeClr val="tx2"/>
              </a:solidFill>
              <a:latin typeface="Century Schoolbook" panose="02040604050505020304" pitchFamily="18" charset="0"/>
              <a:ea typeface="Segoe UI Symbol" panose="020B0502040204020203" pitchFamily="34" charset="0"/>
            </a:endParaRPr>
          </a:p>
        </p:txBody>
      </p:sp>
      <p:pic>
        <p:nvPicPr>
          <p:cNvPr id="1026" name="Picture 2" descr="Evolutionary bilevel optimization (EBO) | Proceedings of the Companion  Publication of the 2014 Annual Conference on Genetic and Evolutionary  Comp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617" y="2130180"/>
            <a:ext cx="5190100" cy="39076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8569666" y="6535368"/>
            <a:ext cx="3622334" cy="307777"/>
          </a:xfrm>
          <a:prstGeom prst="rect">
            <a:avLst/>
          </a:prstGeom>
          <a:noFill/>
        </p:spPr>
        <p:txBody>
          <a:bodyPr wrap="square" rtlCol="0" anchor="b">
            <a:spAutoFit/>
          </a:bodyPr>
          <a:lstStyle/>
          <a:p>
            <a:pPr algn="r"/>
            <a:r>
              <a:rPr lang="en-US" sz="1400" dirty="0">
                <a:latin typeface="Segoe UI Light" panose="020B0502040204020203" pitchFamily="34" charset="0"/>
                <a:cs typeface="Segoe UI Light" panose="020B0502040204020203" pitchFamily="34" charset="0"/>
              </a:rPr>
              <a:t>Figure</a:t>
            </a:r>
            <a:r>
              <a:rPr lang="en-US" sz="1400" dirty="0" smtClean="0">
                <a:latin typeface="Segoe UI Light" panose="020B0502040204020203" pitchFamily="34" charset="0"/>
                <a:cs typeface="Segoe UI Light" panose="020B0502040204020203" pitchFamily="34" charset="0"/>
              </a:rPr>
              <a:t>: </a:t>
            </a:r>
            <a:r>
              <a:rPr lang="en-US" sz="1400" dirty="0" smtClean="0">
                <a:latin typeface="Segoe UI Light" panose="020B0502040204020203" pitchFamily="34" charset="0"/>
                <a:cs typeface="Segoe UI Light" panose="020B0502040204020203" pitchFamily="34" charset="0"/>
                <a:hlinkClick r:id="rId3"/>
              </a:rPr>
              <a:t>Evolutionary </a:t>
            </a:r>
            <a:r>
              <a:rPr lang="en-US" sz="1400" dirty="0" err="1">
                <a:latin typeface="Segoe UI Light" panose="020B0502040204020203" pitchFamily="34" charset="0"/>
                <a:cs typeface="Segoe UI Light" panose="020B0502040204020203" pitchFamily="34" charset="0"/>
                <a:hlinkClick r:id="rId3"/>
              </a:rPr>
              <a:t>bilevel</a:t>
            </a:r>
            <a:r>
              <a:rPr lang="en-US" sz="1400" dirty="0">
                <a:latin typeface="Segoe UI Light" panose="020B0502040204020203" pitchFamily="34" charset="0"/>
                <a:cs typeface="Segoe UI Light" panose="020B0502040204020203" pitchFamily="34" charset="0"/>
                <a:hlinkClick r:id="rId3"/>
              </a:rPr>
              <a:t> </a:t>
            </a:r>
            <a:r>
              <a:rPr lang="en-US" sz="1400" dirty="0" smtClean="0">
                <a:latin typeface="Segoe UI Light" panose="020B0502040204020203" pitchFamily="34" charset="0"/>
                <a:cs typeface="Segoe UI Light" panose="020B0502040204020203" pitchFamily="34" charset="0"/>
                <a:hlinkClick r:id="rId3"/>
              </a:rPr>
              <a:t>optimization</a:t>
            </a:r>
            <a:endParaRPr lang="en-US" sz="1400" dirty="0">
              <a:latin typeface="Segoe UI Light" panose="020B0502040204020203" pitchFamily="34" charset="0"/>
              <a:cs typeface="Segoe UI Light" panose="020B0502040204020203" pitchFamily="34" charset="0"/>
            </a:endParaRPr>
          </a:p>
        </p:txBody>
      </p:sp>
      <p:sp>
        <p:nvSpPr>
          <p:cNvPr id="11" name="Inhaltsplatzhalter 2"/>
          <p:cNvSpPr>
            <a:spLocks noGrp="1"/>
          </p:cNvSpPr>
          <p:nvPr>
            <p:ph sz="half" idx="1"/>
          </p:nvPr>
        </p:nvSpPr>
        <p:spPr>
          <a:xfrm>
            <a:off x="362712" y="2130181"/>
            <a:ext cx="5858474" cy="3346218"/>
          </a:xfrm>
        </p:spPr>
        <p:txBody>
          <a:bodyPr>
            <a:normAutofit/>
          </a:bodyPr>
          <a:lstStyle/>
          <a:p>
            <a:pPr marL="457200" indent="-457200">
              <a:buFont typeface="+mj-lt"/>
              <a:buAutoNum type="arabicPeriod"/>
            </a:pPr>
            <a:r>
              <a:rPr lang="en-US" dirty="0" smtClean="0">
                <a:latin typeface="Segoe UI Semilight" panose="020B0402040204020203" pitchFamily="34" charset="0"/>
                <a:cs typeface="Segoe UI Semilight" panose="020B0402040204020203" pitchFamily="34" charset="0"/>
              </a:rPr>
              <a:t>Sequential game: the upper-level (leader) acts first, then the lower-level (follower).</a:t>
            </a:r>
          </a:p>
          <a:p>
            <a:pPr marL="457200" indent="-457200">
              <a:buFont typeface="+mj-lt"/>
              <a:buAutoNum type="arabicPeriod"/>
            </a:pPr>
            <a:r>
              <a:rPr lang="en-US" dirty="0">
                <a:latin typeface="Segoe UI Semilight" panose="020B0402040204020203" pitchFamily="34" charset="0"/>
                <a:cs typeface="Segoe UI Semilight" panose="020B0402040204020203" pitchFamily="34" charset="0"/>
              </a:rPr>
              <a:t>Therefore, full information about the lower-level problem (objective, constraints, etc.) of the upper-level problem is assumed</a:t>
            </a:r>
            <a:r>
              <a:rPr lang="en-US" dirty="0" smtClean="0">
                <a:latin typeface="Segoe UI Semilight" panose="020B0402040204020203" pitchFamily="34" charset="0"/>
                <a:cs typeface="Segoe UI Semilight" panose="020B0402040204020203" pitchFamily="34" charset="0"/>
              </a:rPr>
              <a:t>.</a:t>
            </a:r>
          </a:p>
          <a:p>
            <a:pPr marL="457200" indent="-457200">
              <a:buFont typeface="+mj-lt"/>
              <a:buAutoNum type="arabicPeriod"/>
            </a:pPr>
            <a:r>
              <a:rPr lang="en-US" dirty="0">
                <a:latin typeface="Segoe UI Semilight" panose="020B0402040204020203" pitchFamily="34" charset="0"/>
                <a:cs typeface="Segoe UI Semilight" panose="020B0402040204020203" pitchFamily="34" charset="0"/>
              </a:rPr>
              <a:t>In other words, equilibrium means that neither the leader nor the follower can improve its </a:t>
            </a:r>
            <a:r>
              <a:rPr lang="en-US" dirty="0" smtClean="0">
                <a:latin typeface="Segoe UI Semilight" panose="020B0402040204020203" pitchFamily="34" charset="0"/>
                <a:cs typeface="Segoe UI Semilight" panose="020B0402040204020203" pitchFamily="34" charset="0"/>
              </a:rPr>
              <a:t>objective </a:t>
            </a:r>
            <a:r>
              <a:rPr lang="en-US" dirty="0">
                <a:latin typeface="Segoe UI Semilight" panose="020B0402040204020203" pitchFamily="34" charset="0"/>
                <a:cs typeface="Segoe UI Semilight" panose="020B0402040204020203" pitchFamily="34" charset="0"/>
              </a:rPr>
              <a:t>(function value) by a change in strategy</a:t>
            </a:r>
            <a:r>
              <a:rPr lang="en-US" dirty="0" smtClean="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1138056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basics of bi-level optimization </a:t>
            </a:r>
            <a:r>
              <a:rPr lang="en-US" sz="2400" dirty="0" smtClean="0">
                <a:latin typeface="Segoe UI Symbol" panose="020B0502040204020203" pitchFamily="34" charset="0"/>
                <a:ea typeface="Segoe UI Symbol" panose="020B0502040204020203" pitchFamily="34" charset="0"/>
              </a:rPr>
              <a:t>(2 / 2)</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51189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A simple example.</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10" name="Textfeld 9"/>
          <p:cNvSpPr txBox="1"/>
          <p:nvPr/>
        </p:nvSpPr>
        <p:spPr>
          <a:xfrm>
            <a:off x="8569666" y="6535368"/>
            <a:ext cx="3622334"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Source: </a:t>
            </a:r>
            <a:r>
              <a:rPr lang="en-US" sz="1400" dirty="0" smtClean="0">
                <a:latin typeface="Segoe UI Light" panose="020B0502040204020203" pitchFamily="34" charset="0"/>
                <a:cs typeface="Segoe UI Light" panose="020B0502040204020203" pitchFamily="34" charset="0"/>
                <a:hlinkClick r:id="rId2"/>
              </a:rPr>
              <a:t>Modeling </a:t>
            </a:r>
            <a:r>
              <a:rPr lang="en-US" sz="1400" dirty="0" err="1" smtClean="0">
                <a:latin typeface="Segoe UI Light" panose="020B0502040204020203" pitchFamily="34" charset="0"/>
                <a:cs typeface="Segoe UI Light" panose="020B0502040204020203" pitchFamily="34" charset="0"/>
                <a:hlinkClick r:id="rId2"/>
              </a:rPr>
              <a:t>Bilevel</a:t>
            </a:r>
            <a:r>
              <a:rPr lang="en-US" sz="1400" dirty="0" smtClean="0">
                <a:latin typeface="Segoe UI Light" panose="020B0502040204020203" pitchFamily="34" charset="0"/>
                <a:cs typeface="Segoe UI Light" panose="020B0502040204020203" pitchFamily="34" charset="0"/>
                <a:hlinkClick r:id="rId2"/>
              </a:rPr>
              <a:t> Programs in </a:t>
            </a:r>
            <a:r>
              <a:rPr lang="en-US" sz="1400" dirty="0" err="1" smtClean="0">
                <a:latin typeface="Segoe UI Light" panose="020B0502040204020203" pitchFamily="34" charset="0"/>
                <a:cs typeface="Segoe UI Light" panose="020B0502040204020203" pitchFamily="34" charset="0"/>
                <a:hlinkClick r:id="rId2"/>
              </a:rPr>
              <a:t>Pyomo</a:t>
            </a:r>
            <a:endParaRPr lang="en-US" sz="1400" dirty="0">
              <a:latin typeface="Segoe UI Light" panose="020B0502040204020203" pitchFamily="34" charset="0"/>
              <a:cs typeface="Segoe UI Light" panose="020B0502040204020203" pitchFamily="34" charset="0"/>
            </a:endParaRPr>
          </a:p>
        </p:txBody>
      </p:sp>
      <p:pic>
        <p:nvPicPr>
          <p:cNvPr id="5" name="Grafik 4"/>
          <p:cNvPicPr>
            <a:picLocks noChangeAspect="1"/>
          </p:cNvPicPr>
          <p:nvPr/>
        </p:nvPicPr>
        <p:blipFill rotWithShape="1">
          <a:blip r:embed="rId3"/>
          <a:srcRect t="38900"/>
          <a:stretch/>
        </p:blipFill>
        <p:spPr>
          <a:xfrm>
            <a:off x="2403242" y="2451889"/>
            <a:ext cx="7246944" cy="2646260"/>
          </a:xfrm>
          <a:prstGeom prst="rect">
            <a:avLst/>
          </a:prstGeom>
        </p:spPr>
      </p:pic>
    </p:spTree>
    <p:extLst>
      <p:ext uri="{BB962C8B-B14F-4D97-AF65-F5344CB8AC3E}">
        <p14:creationId xmlns:p14="http://schemas.microsoft.com/office/powerpoint/2010/main" val="2459959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sz="half" idx="1"/>
              </p:nvPr>
            </p:nvSpPr>
            <p:spPr>
              <a:xfrm>
                <a:off x="362712" y="3960205"/>
                <a:ext cx="10991088" cy="2392601"/>
              </a:xfrm>
            </p:spPr>
            <p:txBody>
              <a:bodyPr>
                <a:normAutofit/>
              </a:bodyPr>
              <a:lstStyle/>
              <a:p>
                <a14:m>
                  <m:oMath xmlns:m="http://schemas.openxmlformats.org/officeDocument/2006/math">
                    <m:sSub>
                      <m:sSubPr>
                        <m:ctrlPr>
                          <a:rPr lang="de-AT" b="0" i="1" dirty="0" smtClean="0">
                            <a:latin typeface="Cambria Math" panose="02040503050406030204" pitchFamily="18" charset="0"/>
                            <a:cs typeface="Segoe UI Semilight" panose="020B0402040204020203" pitchFamily="34" charset="0"/>
                          </a:rPr>
                        </m:ctrlPr>
                      </m:sSubPr>
                      <m:e>
                        <m:r>
                          <a:rPr lang="de-AT" b="0" i="1" dirty="0" smtClean="0">
                            <a:latin typeface="Cambria Math" panose="02040503050406030204" pitchFamily="18" charset="0"/>
                            <a:cs typeface="Segoe UI Semilight" panose="020B0402040204020203" pitchFamily="34" charset="0"/>
                          </a:rPr>
                          <m:t>𝑞</m:t>
                        </m:r>
                      </m:e>
                      <m:sub>
                        <m:r>
                          <a:rPr lang="de-AT" b="0" i="1" dirty="0" smtClean="0">
                            <a:latin typeface="Cambria Math" panose="02040503050406030204" pitchFamily="18" charset="0"/>
                            <a:cs typeface="Segoe UI Semilight" panose="020B0402040204020203" pitchFamily="34" charset="0"/>
                          </a:rPr>
                          <m:t>𝑒</m:t>
                        </m:r>
                        <m:r>
                          <a:rPr lang="de-AT" b="0" i="1" dirty="0" smtClean="0">
                            <a:latin typeface="Cambria Math" panose="02040503050406030204" pitchFamily="18" charset="0"/>
                            <a:cs typeface="Segoe UI Semilight" panose="020B0402040204020203" pitchFamily="34" charset="0"/>
                          </a:rPr>
                          <m:t>,</m:t>
                        </m:r>
                        <m:r>
                          <a:rPr lang="de-AT" b="0" i="1" dirty="0" smtClean="0">
                            <a:latin typeface="Cambria Math" panose="02040503050406030204" pitchFamily="18" charset="0"/>
                            <a:cs typeface="Segoe UI Semilight" panose="020B0402040204020203" pitchFamily="34" charset="0"/>
                          </a:rPr>
                          <m:t>𝑚</m:t>
                        </m:r>
                        <m:r>
                          <a:rPr lang="de-AT" b="0" i="1" dirty="0" smtClean="0">
                            <a:latin typeface="Cambria Math" panose="02040503050406030204" pitchFamily="18" charset="0"/>
                            <a:cs typeface="Segoe UI Semilight" panose="020B0402040204020203" pitchFamily="34" charset="0"/>
                          </a:rPr>
                          <m:t>,</m:t>
                        </m:r>
                        <m:r>
                          <a:rPr lang="de-AT" b="0" i="1" dirty="0" smtClean="0">
                            <a:latin typeface="Cambria Math" panose="02040503050406030204" pitchFamily="18" charset="0"/>
                            <a:cs typeface="Segoe UI Semilight" panose="020B0402040204020203" pitchFamily="34" charset="0"/>
                          </a:rPr>
                          <m:t>𝑡</m:t>
                        </m:r>
                      </m:sub>
                    </m:sSub>
                    <m:r>
                      <a:rPr lang="de-AT" b="0" i="1" dirty="0"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Retrieved quantity per exporter (e), market (m), and time (t)</a:t>
                </a:r>
              </a:p>
              <a:p>
                <a:pPr>
                  <a:spcBef>
                    <a:spcPts val="600"/>
                  </a:spcBef>
                </a:pPr>
                <a14:m>
                  <m:oMath xmlns:m="http://schemas.openxmlformats.org/officeDocument/2006/math">
                    <m:sSub>
                      <m:sSubPr>
                        <m:ctrlPr>
                          <a:rPr lang="en-US" i="1" smtClean="0">
                            <a:latin typeface="Cambria Math" panose="02040503050406030204" pitchFamily="18" charset="0"/>
                            <a:cs typeface="Segoe UI Semilight" panose="020B0402040204020203" pitchFamily="34" charset="0"/>
                          </a:rPr>
                        </m:ctrlPr>
                      </m:sSubPr>
                      <m:e>
                        <m:acc>
                          <m:accPr>
                            <m:chr m:val="̅"/>
                            <m:ctrlPr>
                              <a:rPr lang="en-US" i="1" smtClean="0">
                                <a:latin typeface="Cambria Math" panose="02040503050406030204" pitchFamily="18" charset="0"/>
                                <a:cs typeface="Segoe UI Semilight" panose="020B0402040204020203" pitchFamily="34" charset="0"/>
                              </a:rPr>
                            </m:ctrlPr>
                          </m:accPr>
                          <m:e>
                            <m:r>
                              <a:rPr lang="de-AT" b="0" i="1" smtClean="0">
                                <a:latin typeface="Cambria Math" panose="02040503050406030204" pitchFamily="18" charset="0"/>
                                <a:cs typeface="Segoe UI Semilight" panose="020B0402040204020203" pitchFamily="34" charset="0"/>
                              </a:rPr>
                              <m:t>𝑞</m:t>
                            </m:r>
                          </m:e>
                        </m:acc>
                      </m:e>
                      <m:sub>
                        <m:sSup>
                          <m:sSupPr>
                            <m:ctrlPr>
                              <a:rPr lang="en-US" i="1" smtClean="0">
                                <a:latin typeface="Cambria Math" panose="02040503050406030204" pitchFamily="18" charset="0"/>
                                <a:cs typeface="Segoe UI Semilight" panose="020B0402040204020203" pitchFamily="34" charset="0"/>
                              </a:rPr>
                            </m:ctrlPr>
                          </m:sSupPr>
                          <m:e>
                            <m:r>
                              <a:rPr lang="de-AT" b="0" i="1" smtClean="0">
                                <a:latin typeface="Cambria Math" panose="02040503050406030204" pitchFamily="18" charset="0"/>
                                <a:cs typeface="Segoe UI Semilight" panose="020B0402040204020203" pitchFamily="34" charset="0"/>
                              </a:rPr>
                              <m:t>𝑒</m:t>
                            </m:r>
                          </m:e>
                          <m:sup>
                            <m:r>
                              <a:rPr lang="de-AT" b="0" i="1" smtClean="0">
                                <a:latin typeface="Cambria Math" panose="02040503050406030204" pitchFamily="18" charset="0"/>
                                <a:cs typeface="Segoe UI Semilight" panose="020B0402040204020203" pitchFamily="34" charset="0"/>
                              </a:rPr>
                              <m:t>′</m:t>
                            </m:r>
                          </m:sup>
                        </m:sSup>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𝑡</m:t>
                        </m:r>
                      </m:sub>
                    </m:sSub>
                    <m:r>
                      <a:rPr lang="de-AT" b="0" i="1"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Available yearly generation capacity per fringe exporter (e’), and time (t)</a:t>
                </a:r>
              </a:p>
              <a:p>
                <a:pPr>
                  <a:spcBef>
                    <a:spcPts val="600"/>
                  </a:spcBef>
                </a:pPr>
                <a14:m>
                  <m:oMath xmlns:m="http://schemas.openxmlformats.org/officeDocument/2006/math">
                    <m:sSubSup>
                      <m:sSubSupPr>
                        <m:ctrlPr>
                          <a:rPr lang="en-US" i="1" smtClean="0">
                            <a:latin typeface="Cambria Math" panose="02040503050406030204" pitchFamily="18" charset="0"/>
                            <a:cs typeface="Segoe UI Semilight" panose="020B0402040204020203" pitchFamily="34" charset="0"/>
                          </a:rPr>
                        </m:ctrlPr>
                      </m:sSubSupPr>
                      <m:e>
                        <m:r>
                          <a:rPr lang="de-AT" b="0" i="1" smtClean="0">
                            <a:latin typeface="Cambria Math" panose="02040503050406030204" pitchFamily="18" charset="0"/>
                            <a:cs typeface="Segoe UI Semilight" panose="020B0402040204020203" pitchFamily="34" charset="0"/>
                          </a:rPr>
                          <m:t>𝑞</m:t>
                        </m:r>
                      </m:e>
                      <m:sub>
                        <m:r>
                          <a:rPr lang="de-AT" b="0" i="1" smtClean="0">
                            <a:latin typeface="Cambria Math" panose="02040503050406030204" pitchFamily="18" charset="0"/>
                            <a:cs typeface="Segoe UI Semilight" panose="020B0402040204020203" pitchFamily="34" charset="0"/>
                          </a:rPr>
                          <m:t>𝑀</m:t>
                        </m:r>
                        <m:r>
                          <a:rPr lang="de-AT" b="0" i="1" smtClean="0">
                            <a:latin typeface="Cambria Math" panose="02040503050406030204" pitchFamily="18" charset="0"/>
                            <a:cs typeface="Segoe UI Semilight" panose="020B0402040204020203" pitchFamily="34" charset="0"/>
                          </a:rPr>
                          <m:t>1,</m:t>
                        </m:r>
                        <m:r>
                          <a:rPr lang="de-AT" b="0" i="1" smtClean="0">
                            <a:latin typeface="Cambria Math" panose="02040503050406030204" pitchFamily="18" charset="0"/>
                            <a:cs typeface="Segoe UI Semilight" panose="020B0402040204020203" pitchFamily="34" charset="0"/>
                          </a:rPr>
                          <m:t>𝑡</m:t>
                        </m:r>
                      </m:sub>
                      <m:sup>
                        <m:r>
                          <a:rPr lang="de-AT" b="0" i="1" smtClean="0">
                            <a:latin typeface="Cambria Math" panose="02040503050406030204" pitchFamily="18" charset="0"/>
                            <a:cs typeface="Segoe UI Semilight" panose="020B0402040204020203" pitchFamily="34" charset="0"/>
                          </a:rPr>
                          <m:t>𝑠𝑡𝑜𝑐𝑘</m:t>
                        </m:r>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𝑠𝑡𝑜𝑟𝑒𝑑</m:t>
                        </m:r>
                      </m:sup>
                    </m:sSubSup>
                    <m:r>
                      <a:rPr lang="de-AT" b="0" i="1"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Stocked stored at the European Market (M1) per time (t)</a:t>
                </a:r>
              </a:p>
              <a:p>
                <a:pPr>
                  <a:spcBef>
                    <a:spcPts val="600"/>
                  </a:spcBef>
                </a:pPr>
                <a14:m>
                  <m:oMath xmlns:m="http://schemas.openxmlformats.org/officeDocument/2006/math">
                    <m:sSubSup>
                      <m:sSubSupPr>
                        <m:ctrlPr>
                          <a:rPr lang="en-US" i="1">
                            <a:latin typeface="Cambria Math" panose="02040503050406030204" pitchFamily="18" charset="0"/>
                            <a:cs typeface="Segoe UI Semilight" panose="020B0402040204020203" pitchFamily="34" charset="0"/>
                          </a:rPr>
                        </m:ctrlPr>
                      </m:sSubSupPr>
                      <m:e>
                        <m:r>
                          <a:rPr lang="de-AT" i="1">
                            <a:latin typeface="Cambria Math" panose="02040503050406030204" pitchFamily="18" charset="0"/>
                            <a:cs typeface="Segoe UI Semilight" panose="020B0402040204020203" pitchFamily="34" charset="0"/>
                          </a:rPr>
                          <m:t>𝑐</m:t>
                        </m:r>
                      </m:e>
                      <m:sub>
                        <m:r>
                          <a:rPr lang="de-AT" b="0" i="1" smtClean="0">
                            <a:latin typeface="Cambria Math" panose="02040503050406030204" pitchFamily="18" charset="0"/>
                            <a:cs typeface="Segoe UI Semilight" panose="020B0402040204020203" pitchFamily="34" charset="0"/>
                          </a:rPr>
                          <m:t>𝑒</m:t>
                        </m:r>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𝑡</m:t>
                        </m:r>
                      </m:sub>
                      <m:sup>
                        <m:r>
                          <a:rPr lang="de-AT" b="0" i="1" smtClean="0">
                            <a:latin typeface="Cambria Math" panose="02040503050406030204" pitchFamily="18" charset="0"/>
                            <a:cs typeface="Segoe UI Semilight" panose="020B0402040204020203" pitchFamily="34" charset="0"/>
                          </a:rPr>
                          <m:t>𝑔𝑒𝑛</m:t>
                        </m:r>
                      </m:sup>
                    </m:sSubSup>
                    <m:r>
                      <a:rPr lang="de-AT" i="1">
                        <a:latin typeface="Cambria Math" panose="02040503050406030204" pitchFamily="18" charset="0"/>
                        <a:cs typeface="Segoe UI Semilight" panose="020B0402040204020203" pitchFamily="34" charset="0"/>
                      </a:rPr>
                      <m:t>…</m:t>
                    </m:r>
                  </m:oMath>
                </a14:m>
                <a:r>
                  <a:rPr lang="en-US" dirty="0">
                    <a:latin typeface="Segoe UI Semilight" panose="020B0402040204020203" pitchFamily="34" charset="0"/>
                    <a:cs typeface="Segoe UI Semilight" panose="020B0402040204020203" pitchFamily="34" charset="0"/>
                  </a:rPr>
                  <a:t> Specific </a:t>
                </a:r>
                <a:r>
                  <a:rPr lang="en-US" dirty="0" smtClean="0">
                    <a:latin typeface="Segoe UI Semilight" panose="020B0402040204020203" pitchFamily="34" charset="0"/>
                    <a:cs typeface="Segoe UI Semilight" panose="020B0402040204020203" pitchFamily="34" charset="0"/>
                  </a:rPr>
                  <a:t>generation </a:t>
                </a:r>
                <a:r>
                  <a:rPr lang="en-US" dirty="0">
                    <a:latin typeface="Segoe UI Semilight" panose="020B0402040204020203" pitchFamily="34" charset="0"/>
                    <a:cs typeface="Segoe UI Semilight" panose="020B0402040204020203" pitchFamily="34" charset="0"/>
                  </a:rPr>
                  <a:t>cost </a:t>
                </a:r>
                <a:r>
                  <a:rPr lang="en-US" dirty="0" smtClean="0">
                    <a:latin typeface="Segoe UI Semilight" panose="020B0402040204020203" pitchFamily="34" charset="0"/>
                    <a:cs typeface="Segoe UI Semilight" panose="020B0402040204020203" pitchFamily="34" charset="0"/>
                  </a:rPr>
                  <a:t>per exporter (</a:t>
                </a:r>
                <a:r>
                  <a:rPr lang="en-US" dirty="0">
                    <a:latin typeface="Segoe UI Semilight" panose="020B0402040204020203" pitchFamily="34" charset="0"/>
                    <a:cs typeface="Segoe UI Semilight" panose="020B0402040204020203" pitchFamily="34" charset="0"/>
                  </a:rPr>
                  <a:t>e</a:t>
                </a:r>
                <a:r>
                  <a:rPr lang="en-US" dirty="0" smtClean="0">
                    <a:latin typeface="Segoe UI Semilight" panose="020B0402040204020203" pitchFamily="34" charset="0"/>
                    <a:cs typeface="Segoe UI Semilight" panose="020B0402040204020203" pitchFamily="34" charset="0"/>
                  </a:rPr>
                  <a:t>’), and  time (t)</a:t>
                </a:r>
              </a:p>
              <a:p>
                <a:pPr>
                  <a:spcBef>
                    <a:spcPts val="600"/>
                  </a:spcBef>
                </a:pPr>
                <a14:m>
                  <m:oMath xmlns:m="http://schemas.openxmlformats.org/officeDocument/2006/math">
                    <m:sSubSup>
                      <m:sSubSupPr>
                        <m:ctrlPr>
                          <a:rPr lang="en-US" i="1">
                            <a:latin typeface="Cambria Math" panose="02040503050406030204" pitchFamily="18" charset="0"/>
                            <a:cs typeface="Segoe UI Semilight" panose="020B0402040204020203" pitchFamily="34" charset="0"/>
                          </a:rPr>
                        </m:ctrlPr>
                      </m:sSubSupPr>
                      <m:e>
                        <m:r>
                          <a:rPr lang="de-AT" b="0" i="1" smtClean="0">
                            <a:latin typeface="Cambria Math" panose="02040503050406030204" pitchFamily="18" charset="0"/>
                            <a:cs typeface="Segoe UI Semilight" panose="020B0402040204020203" pitchFamily="34" charset="0"/>
                          </a:rPr>
                          <m:t>𝑐</m:t>
                        </m:r>
                      </m:e>
                      <m:sub>
                        <m:sSup>
                          <m:sSupPr>
                            <m:ctrlPr>
                              <a:rPr lang="de-AT" i="1" smtClean="0">
                                <a:latin typeface="Cambria Math" panose="02040503050406030204" pitchFamily="18" charset="0"/>
                                <a:cs typeface="Segoe UI Semilight" panose="020B0402040204020203" pitchFamily="34" charset="0"/>
                              </a:rPr>
                            </m:ctrlPr>
                          </m:sSupPr>
                          <m:e>
                            <m:r>
                              <a:rPr lang="de-AT" b="0" i="1" smtClean="0">
                                <a:latin typeface="Cambria Math" panose="02040503050406030204" pitchFamily="18" charset="0"/>
                                <a:cs typeface="Segoe UI Semilight" panose="020B0402040204020203" pitchFamily="34" charset="0"/>
                              </a:rPr>
                              <m:t>𝑒</m:t>
                            </m:r>
                          </m:e>
                          <m:sup>
                            <m:r>
                              <a:rPr lang="de-AT" b="0" i="1" smtClean="0">
                                <a:latin typeface="Cambria Math" panose="02040503050406030204" pitchFamily="18" charset="0"/>
                                <a:cs typeface="Segoe UI Semilight" panose="020B0402040204020203" pitchFamily="34" charset="0"/>
                              </a:rPr>
                              <m:t>′</m:t>
                            </m:r>
                          </m:sup>
                        </m:sSup>
                      </m:sub>
                      <m:sup>
                        <m:r>
                          <a:rPr lang="de-AT" b="0" i="1" smtClean="0">
                            <a:latin typeface="Cambria Math" panose="02040503050406030204" pitchFamily="18" charset="0"/>
                            <a:cs typeface="Segoe UI Semilight" panose="020B0402040204020203" pitchFamily="34" charset="0"/>
                          </a:rPr>
                          <m:t>𝑚𝑎𝑖𝑛</m:t>
                        </m:r>
                      </m:sup>
                    </m:sSubSup>
                    <m:r>
                      <a:rPr lang="de-AT" i="1">
                        <a:latin typeface="Cambria Math" panose="02040503050406030204" pitchFamily="18" charset="0"/>
                        <a:cs typeface="Segoe UI Semilight" panose="020B0402040204020203" pitchFamily="34" charset="0"/>
                      </a:rPr>
                      <m:t>…</m:t>
                    </m:r>
                  </m:oMath>
                </a14:m>
                <a:r>
                  <a:rPr lang="en-US" dirty="0">
                    <a:latin typeface="Segoe UI Semilight" panose="020B0402040204020203" pitchFamily="34" charset="0"/>
                    <a:cs typeface="Segoe UI Semilight" panose="020B0402040204020203" pitchFamily="34" charset="0"/>
                  </a:rPr>
                  <a:t> </a:t>
                </a:r>
                <a:r>
                  <a:rPr lang="en-US" dirty="0" smtClean="0">
                    <a:latin typeface="Segoe UI Semilight" panose="020B0402040204020203" pitchFamily="34" charset="0"/>
                    <a:cs typeface="Segoe UI Semilight" panose="020B0402040204020203" pitchFamily="34" charset="0"/>
                  </a:rPr>
                  <a:t>Specific maintenance cost of available generation capacity per fringe exporter (e’) </a:t>
                </a:r>
                <a:endParaRPr lang="en-US" dirty="0">
                  <a:latin typeface="Segoe UI Semilight" panose="020B0402040204020203" pitchFamily="34" charset="0"/>
                  <a:cs typeface="Segoe UI Semilight" panose="020B0402040204020203" pitchFamily="34" charset="0"/>
                </a:endParaRPr>
              </a:p>
              <a:p>
                <a:pPr>
                  <a:spcBef>
                    <a:spcPts val="600"/>
                  </a:spcBef>
                </a:pPr>
                <a:endParaRPr lang="en-US" dirty="0" smtClean="0">
                  <a:latin typeface="Segoe UI Semilight" panose="020B0402040204020203" pitchFamily="34" charset="0"/>
                  <a:cs typeface="Segoe UI Semilight" panose="020B0402040204020203"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sz="half" idx="1"/>
              </p:nvPr>
            </p:nvSpPr>
            <p:spPr>
              <a:xfrm>
                <a:off x="362712" y="3960205"/>
                <a:ext cx="10991088" cy="2392601"/>
              </a:xfrm>
              <a:blipFill>
                <a:blip r:embed="rId2"/>
                <a:stretch>
                  <a:fillRect l="-499" t="-1531"/>
                </a:stretch>
              </a:blipFill>
            </p:spPr>
            <p:txBody>
              <a:bodyPr/>
              <a:lstStyle/>
              <a:p>
                <a:r>
                  <a:rPr lang="en-US">
                    <a:noFill/>
                  </a:rPr>
                  <a:t> </a:t>
                </a:r>
              </a:p>
            </p:txBody>
          </p:sp>
        </mc:Fallback>
      </mc:AlternateContent>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Lower-level problem </a:t>
            </a:r>
            <a:r>
              <a:rPr lang="en-US" sz="2400" dirty="0" smtClean="0">
                <a:latin typeface="Segoe UI Symbol" panose="020B0502040204020203" pitchFamily="34" charset="0"/>
                <a:ea typeface="Segoe UI Symbol" panose="020B0502040204020203" pitchFamily="34" charset="0"/>
              </a:rPr>
              <a:t>(market clearing at minimized total cost)</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The objective </a:t>
            </a:r>
            <a:r>
              <a:rPr lang="en-US" dirty="0" smtClean="0">
                <a:solidFill>
                  <a:schemeClr val="tx2"/>
                </a:solidFill>
                <a:latin typeface="Century Schoolbook" panose="02040604050505020304" pitchFamily="18" charset="0"/>
                <a:ea typeface="Segoe UI Symbol" panose="020B0502040204020203" pitchFamily="34" charset="0"/>
              </a:rPr>
              <a:t>is </a:t>
            </a:r>
            <a:r>
              <a:rPr lang="en-US" dirty="0">
                <a:solidFill>
                  <a:schemeClr val="tx2"/>
                </a:solidFill>
                <a:latin typeface="Century Schoolbook" panose="02040604050505020304" pitchFamily="18" charset="0"/>
                <a:ea typeface="Segoe UI Symbol" panose="020B0502040204020203" pitchFamily="34" charset="0"/>
              </a:rPr>
              <a:t>to minimize the sum of the generation cost of all exporters, the maintenance cost of fringe exporters, and the stockpiling cost of the European market when satisfying the demand of the European and global markets.</a:t>
            </a:r>
          </a:p>
        </p:txBody>
      </p:sp>
      <p:pic>
        <p:nvPicPr>
          <p:cNvPr id="9" name="Grafik 8"/>
          <p:cNvPicPr>
            <a:picLocks noChangeAspect="1"/>
          </p:cNvPicPr>
          <p:nvPr/>
        </p:nvPicPr>
        <p:blipFill>
          <a:blip r:embed="rId3"/>
          <a:stretch>
            <a:fillRect/>
          </a:stretch>
        </p:blipFill>
        <p:spPr>
          <a:xfrm>
            <a:off x="1080900" y="2493343"/>
            <a:ext cx="9891628" cy="1129246"/>
          </a:xfrm>
          <a:prstGeom prst="rect">
            <a:avLst/>
          </a:prstGeom>
        </p:spPr>
      </p:pic>
    </p:spTree>
    <p:extLst>
      <p:ext uri="{BB962C8B-B14F-4D97-AF65-F5344CB8AC3E}">
        <p14:creationId xmlns:p14="http://schemas.microsoft.com/office/powerpoint/2010/main" val="1761915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381003" y="2556041"/>
            <a:ext cx="9429994" cy="3454485"/>
          </a:xfrm>
          <a:prstGeom prst="rect">
            <a:avLst/>
          </a:prstGeom>
        </p:spPr>
      </p:pic>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4" name="Titel 3"/>
          <p:cNvSpPr>
            <a:spLocks noGrp="1"/>
          </p:cNvSpPr>
          <p:nvPr>
            <p:ph type="title"/>
          </p:nvPr>
        </p:nvSpPr>
        <p:spPr/>
        <p:txBody>
          <a:bodyPr>
            <a:normAutofit/>
          </a:bodyPr>
          <a:lstStyle/>
          <a:p>
            <a:r>
              <a:rPr lang="en-US" dirty="0">
                <a:latin typeface="Segoe UI Symbol" panose="020B0502040204020203" pitchFamily="34" charset="0"/>
                <a:ea typeface="Segoe UI Symbol" panose="020B0502040204020203" pitchFamily="34" charset="0"/>
              </a:rPr>
              <a:t>Upper-level problem </a:t>
            </a:r>
            <a:r>
              <a:rPr lang="en-US" sz="2400" dirty="0">
                <a:latin typeface="Segoe UI Symbol" panose="020B0502040204020203" pitchFamily="34" charset="0"/>
                <a:ea typeface="Segoe UI Symbol" panose="020B0502040204020203" pitchFamily="34" charset="0"/>
              </a:rPr>
              <a:t>(profit maximization of the major exporter)</a:t>
            </a: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As is often the case with bi-level optimization, the upper-level problem is much simpler than the lower-level problem. </a:t>
            </a:r>
            <a:r>
              <a:rPr lang="en-US" dirty="0" smtClean="0">
                <a:solidFill>
                  <a:schemeClr val="tx2"/>
                </a:solidFill>
                <a:latin typeface="Century Schoolbook" panose="02040604050505020304" pitchFamily="18" charset="0"/>
                <a:ea typeface="Segoe UI Symbol" panose="020B0502040204020203" pitchFamily="34" charset="0"/>
              </a:rPr>
              <a:t>There </a:t>
            </a:r>
            <a:r>
              <a:rPr lang="en-US" dirty="0">
                <a:solidFill>
                  <a:schemeClr val="tx2"/>
                </a:solidFill>
                <a:latin typeface="Century Schoolbook" panose="02040604050505020304" pitchFamily="18" charset="0"/>
                <a:ea typeface="Segoe UI Symbol" panose="020B0502040204020203" pitchFamily="34" charset="0"/>
              </a:rPr>
              <a:t>are only two equations: the objective </a:t>
            </a:r>
            <a:r>
              <a:rPr lang="en-US" dirty="0" smtClean="0">
                <a:solidFill>
                  <a:schemeClr val="tx2"/>
                </a:solidFill>
                <a:latin typeface="Century Schoolbook" panose="02040604050505020304" pitchFamily="18" charset="0"/>
                <a:ea typeface="Segoe UI Symbol" panose="020B0502040204020203" pitchFamily="34" charset="0"/>
              </a:rPr>
              <a:t>function (top) and a capacity constraint.</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10" name="Rechteck 9"/>
          <p:cNvSpPr/>
          <p:nvPr/>
        </p:nvSpPr>
        <p:spPr>
          <a:xfrm>
            <a:off x="5792941" y="4283283"/>
            <a:ext cx="1089552" cy="41092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2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rotWithShape="1">
          <a:blip r:embed="rId2"/>
          <a:srcRect b="3234"/>
          <a:stretch/>
        </p:blipFill>
        <p:spPr>
          <a:xfrm>
            <a:off x="682041" y="2155728"/>
            <a:ext cx="4976732" cy="4289239"/>
          </a:xfrm>
          <a:prstGeom prst="rect">
            <a:avLst/>
          </a:prstGeom>
        </p:spPr>
      </p:pic>
      <p:sp>
        <p:nvSpPr>
          <p:cNvPr id="2" name="Foliennummernplatzhalter 1"/>
          <p:cNvSpPr>
            <a:spLocks noGrp="1"/>
          </p:cNvSpPr>
          <p:nvPr>
            <p:ph type="sldNum" sz="quarter" idx="11"/>
          </p:nvPr>
        </p:nvSpPr>
        <p:spPr/>
        <p:txBody>
          <a:bodyPr/>
          <a:lstStyle/>
          <a:p>
            <a:fld id="{838B0777-827F-8D42-90B1-61394C340E65}" type="slidenum">
              <a:rPr lang="en-US" smtClean="0"/>
              <a:pPr/>
              <a:t>16</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Steps to make the model solvable </a:t>
            </a:r>
            <a:r>
              <a:rPr lang="en-US" sz="2400" dirty="0" smtClean="0">
                <a:latin typeface="Segoe UI Symbol" panose="020B0502040204020203" pitchFamily="34" charset="0"/>
                <a:ea typeface="Segoe UI Symbol" panose="020B0502040204020203" pitchFamily="34" charset="0"/>
              </a:rPr>
              <a:t>(1/3)</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Linear reformulation of the quadratic term </a:t>
                </a:r>
                <a14:m>
                  <m:oMath xmlns:m="http://schemas.openxmlformats.org/officeDocument/2006/math">
                    <m:sSub>
                      <m:sSubPr>
                        <m:ctrlPr>
                          <a:rPr lang="en-US" i="1" smtClean="0">
                            <a:solidFill>
                              <a:schemeClr val="tx2"/>
                            </a:solidFill>
                            <a:latin typeface="Cambria Math" panose="02040503050406030204" pitchFamily="18" charset="0"/>
                            <a:ea typeface="Segoe UI Symbol" panose="020B0502040204020203" pitchFamily="34" charset="0"/>
                          </a:rPr>
                        </m:ctrlPr>
                      </m:sSubPr>
                      <m:e>
                        <m:r>
                          <a:rPr lang="de-AT" b="0" i="1" smtClean="0">
                            <a:solidFill>
                              <a:schemeClr val="tx2"/>
                            </a:solidFill>
                            <a:latin typeface="Cambria Math" panose="02040503050406030204" pitchFamily="18" charset="0"/>
                            <a:ea typeface="Segoe UI Symbol" panose="020B0502040204020203" pitchFamily="34" charset="0"/>
                          </a:rPr>
                          <m:t>𝑞</m:t>
                        </m:r>
                      </m:e>
                      <m:sub>
                        <m:r>
                          <a:rPr lang="de-AT" b="0" i="1" smtClean="0">
                            <a:solidFill>
                              <a:schemeClr val="tx2"/>
                            </a:solidFill>
                            <a:latin typeface="Cambria Math" panose="02040503050406030204" pitchFamily="18" charset="0"/>
                            <a:ea typeface="Segoe UI Symbol" panose="020B0502040204020203" pitchFamily="34" charset="0"/>
                          </a:rPr>
                          <m:t>1,</m:t>
                        </m:r>
                        <m:r>
                          <a:rPr lang="de-AT" b="0" i="1" smtClean="0">
                            <a:solidFill>
                              <a:schemeClr val="tx2"/>
                            </a:solidFill>
                            <a:latin typeface="Cambria Math" panose="02040503050406030204" pitchFamily="18" charset="0"/>
                            <a:ea typeface="Segoe UI Symbol" panose="020B0502040204020203" pitchFamily="34" charset="0"/>
                          </a:rPr>
                          <m:t>𝑚</m:t>
                        </m:r>
                        <m:r>
                          <a:rPr lang="de-AT" b="0" i="1" smtClean="0">
                            <a:solidFill>
                              <a:schemeClr val="tx2"/>
                            </a:solidFill>
                            <a:latin typeface="Cambria Math" panose="02040503050406030204" pitchFamily="18" charset="0"/>
                            <a:ea typeface="Segoe UI Symbol" panose="020B0502040204020203" pitchFamily="34" charset="0"/>
                          </a:rPr>
                          <m:t>,</m:t>
                        </m:r>
                        <m:r>
                          <a:rPr lang="de-AT" b="0" i="1" smtClean="0">
                            <a:solidFill>
                              <a:schemeClr val="tx2"/>
                            </a:solidFill>
                            <a:latin typeface="Cambria Math" panose="02040503050406030204" pitchFamily="18" charset="0"/>
                            <a:ea typeface="Segoe UI Symbol" panose="020B0502040204020203" pitchFamily="34" charset="0"/>
                          </a:rPr>
                          <m:t>𝑡</m:t>
                        </m:r>
                      </m:sub>
                    </m:sSub>
                    <m:r>
                      <a:rPr lang="de-AT" b="0" i="1" smtClean="0">
                        <a:solidFill>
                          <a:schemeClr val="tx2"/>
                        </a:solidFill>
                        <a:latin typeface="Cambria Math" panose="02040503050406030204" pitchFamily="18" charset="0"/>
                        <a:ea typeface="Segoe UI Symbol" panose="020B0502040204020203" pitchFamily="34" charset="0"/>
                      </a:rPr>
                      <m:t>∗</m:t>
                    </m:r>
                    <m:sSub>
                      <m:sSubPr>
                        <m:ctrlPr>
                          <a:rPr lang="de-AT" b="0" i="1" smtClean="0">
                            <a:solidFill>
                              <a:schemeClr val="tx2"/>
                            </a:solidFill>
                            <a:latin typeface="Cambria Math" panose="02040503050406030204" pitchFamily="18" charset="0"/>
                            <a:ea typeface="Segoe UI Symbol" panose="020B0502040204020203" pitchFamily="34" charset="0"/>
                          </a:rPr>
                        </m:ctrlPr>
                      </m:sSubPr>
                      <m:e>
                        <m:r>
                          <m:rPr>
                            <m:sty m:val="p"/>
                          </m:rPr>
                          <a:rPr lang="el-GR" b="0" i="1" smtClean="0">
                            <a:solidFill>
                              <a:schemeClr val="tx2"/>
                            </a:solidFill>
                            <a:latin typeface="Cambria Math" panose="02040503050406030204" pitchFamily="18" charset="0"/>
                            <a:ea typeface="Segoe UI Symbol" panose="020B0502040204020203" pitchFamily="34" charset="0"/>
                          </a:rPr>
                          <m:t>λ</m:t>
                        </m:r>
                      </m:e>
                      <m:sub>
                        <m:r>
                          <a:rPr lang="de-AT" b="0" i="1" smtClean="0">
                            <a:solidFill>
                              <a:schemeClr val="tx2"/>
                            </a:solidFill>
                            <a:latin typeface="Cambria Math" panose="02040503050406030204" pitchFamily="18" charset="0"/>
                            <a:ea typeface="Segoe UI Symbol" panose="020B0502040204020203" pitchFamily="34" charset="0"/>
                          </a:rPr>
                          <m:t>𝑡</m:t>
                        </m:r>
                      </m:sub>
                    </m:sSub>
                  </m:oMath>
                </a14:m>
                <a:r>
                  <a:rPr lang="en-US" dirty="0" smtClean="0">
                    <a:solidFill>
                      <a:schemeClr val="tx2"/>
                    </a:solidFill>
                    <a:latin typeface="Century Schoolbook" panose="02040604050505020304" pitchFamily="18" charset="0"/>
                    <a:ea typeface="Segoe UI Symbol" panose="020B0502040204020203" pitchFamily="34" charset="0"/>
                  </a:rPr>
                  <a:t>: </a:t>
                </a:r>
                <a14:m>
                  <m:oMath xmlns:m="http://schemas.openxmlformats.org/officeDocument/2006/math">
                    <m:sSub>
                      <m:sSubPr>
                        <m:ctrlPr>
                          <a:rPr lang="en-US" i="1" smtClean="0">
                            <a:solidFill>
                              <a:schemeClr val="tx2"/>
                            </a:solidFill>
                            <a:latin typeface="Cambria Math" panose="02040503050406030204" pitchFamily="18" charset="0"/>
                            <a:ea typeface="Segoe UI Symbol" panose="020B0502040204020203" pitchFamily="34" charset="0"/>
                          </a:rPr>
                        </m:ctrlPr>
                      </m:sSubPr>
                      <m:e>
                        <m:r>
                          <m:rPr>
                            <m:sty m:val="p"/>
                          </m:rPr>
                          <a:rPr lang="el-GR" i="1" smtClean="0">
                            <a:solidFill>
                              <a:schemeClr val="tx2"/>
                            </a:solidFill>
                            <a:latin typeface="Cambria Math" panose="02040503050406030204" pitchFamily="18" charset="0"/>
                            <a:ea typeface="Segoe UI Symbol" panose="020B0502040204020203" pitchFamily="34" charset="0"/>
                          </a:rPr>
                          <m:t>σ</m:t>
                        </m:r>
                      </m:e>
                      <m:sub>
                        <m:sSup>
                          <m:sSupPr>
                            <m:ctrlPr>
                              <a:rPr lang="en-US" i="1" smtClean="0">
                                <a:solidFill>
                                  <a:schemeClr val="tx2"/>
                                </a:solidFill>
                                <a:latin typeface="Cambria Math" panose="02040503050406030204" pitchFamily="18" charset="0"/>
                                <a:ea typeface="Segoe UI Symbol" panose="020B0502040204020203" pitchFamily="34" charset="0"/>
                              </a:rPr>
                            </m:ctrlPr>
                          </m:sSupPr>
                          <m:e>
                            <m:r>
                              <a:rPr lang="de-AT" b="0" i="1" smtClean="0">
                                <a:solidFill>
                                  <a:schemeClr val="tx2"/>
                                </a:solidFill>
                                <a:latin typeface="Cambria Math" panose="02040503050406030204" pitchFamily="18" charset="0"/>
                                <a:ea typeface="Segoe UI Symbol" panose="020B0502040204020203" pitchFamily="34" charset="0"/>
                              </a:rPr>
                              <m:t>𝑒</m:t>
                            </m:r>
                          </m:e>
                          <m:sup>
                            <m:r>
                              <a:rPr lang="de-AT" b="0" i="1" smtClean="0">
                                <a:solidFill>
                                  <a:schemeClr val="tx2"/>
                                </a:solidFill>
                                <a:latin typeface="Cambria Math" panose="02040503050406030204" pitchFamily="18" charset="0"/>
                                <a:ea typeface="Segoe UI Symbol" panose="020B0502040204020203" pitchFamily="34" charset="0"/>
                              </a:rPr>
                              <m:t>′</m:t>
                            </m:r>
                          </m:sup>
                        </m:sSup>
                        <m:r>
                          <a:rPr lang="de-AT" b="0" i="1" smtClean="0">
                            <a:solidFill>
                              <a:schemeClr val="tx2"/>
                            </a:solidFill>
                            <a:latin typeface="Cambria Math" panose="02040503050406030204" pitchFamily="18" charset="0"/>
                            <a:ea typeface="Segoe UI Symbol" panose="020B0502040204020203" pitchFamily="34" charset="0"/>
                          </a:rPr>
                          <m:t>,</m:t>
                        </m:r>
                        <m:r>
                          <a:rPr lang="de-AT" b="0" i="1" smtClean="0">
                            <a:solidFill>
                              <a:schemeClr val="tx2"/>
                            </a:solidFill>
                            <a:latin typeface="Cambria Math" panose="02040503050406030204" pitchFamily="18" charset="0"/>
                            <a:ea typeface="Segoe UI Symbol" panose="020B0502040204020203" pitchFamily="34" charset="0"/>
                          </a:rPr>
                          <m:t>𝑚</m:t>
                        </m:r>
                        <m:r>
                          <a:rPr lang="de-AT" b="0" i="1" smtClean="0">
                            <a:solidFill>
                              <a:schemeClr val="tx2"/>
                            </a:solidFill>
                            <a:latin typeface="Cambria Math" panose="02040503050406030204" pitchFamily="18" charset="0"/>
                            <a:ea typeface="Segoe UI Symbol" panose="020B0502040204020203" pitchFamily="34" charset="0"/>
                          </a:rPr>
                          <m:t>,</m:t>
                        </m:r>
                        <m:r>
                          <a:rPr lang="de-AT" b="0" i="1" smtClean="0">
                            <a:solidFill>
                              <a:schemeClr val="tx2"/>
                            </a:solidFill>
                            <a:latin typeface="Cambria Math" panose="02040503050406030204" pitchFamily="18" charset="0"/>
                            <a:ea typeface="Segoe UI Symbol" panose="020B0502040204020203" pitchFamily="34" charset="0"/>
                          </a:rPr>
                          <m:t>𝑡</m:t>
                        </m:r>
                      </m:sub>
                    </m:sSub>
                  </m:oMath>
                </a14:m>
                <a:r>
                  <a:rPr lang="en-US" dirty="0" smtClean="0">
                    <a:solidFill>
                      <a:schemeClr val="tx2"/>
                    </a:solidFill>
                    <a:latin typeface="Century Schoolbook" panose="02040604050505020304" pitchFamily="18" charset="0"/>
                    <a:ea typeface="Segoe UI Symbol" panose="020B0502040204020203" pitchFamily="34" charset="0"/>
                  </a:rPr>
                  <a:t> (binary), </a:t>
                </a:r>
                <a14:m>
                  <m:oMath xmlns:m="http://schemas.openxmlformats.org/officeDocument/2006/math">
                    <m:sSubSup>
                      <m:sSubSupPr>
                        <m:ctrlPr>
                          <a:rPr lang="en-US" i="1" smtClean="0">
                            <a:solidFill>
                              <a:schemeClr val="tx2"/>
                            </a:solidFill>
                            <a:latin typeface="Cambria Math" panose="02040503050406030204" pitchFamily="18" charset="0"/>
                            <a:ea typeface="Segoe UI Symbol" panose="020B0502040204020203" pitchFamily="34" charset="0"/>
                          </a:rPr>
                        </m:ctrlPr>
                      </m:sSubSupPr>
                      <m:e>
                        <m:acc>
                          <m:accPr>
                            <m:chr m:val="̃"/>
                            <m:ctrlPr>
                              <a:rPr lang="en-US" i="1" smtClean="0">
                                <a:solidFill>
                                  <a:schemeClr val="tx2"/>
                                </a:solidFill>
                                <a:latin typeface="Cambria Math" panose="02040503050406030204" pitchFamily="18" charset="0"/>
                                <a:ea typeface="Segoe UI Symbol" panose="020B0502040204020203" pitchFamily="34" charset="0"/>
                              </a:rPr>
                            </m:ctrlPr>
                          </m:accPr>
                          <m:e>
                            <m:r>
                              <m:rPr>
                                <m:sty m:val="p"/>
                              </m:rPr>
                              <a:rPr lang="el-GR" i="1" smtClean="0">
                                <a:solidFill>
                                  <a:schemeClr val="tx2"/>
                                </a:solidFill>
                                <a:latin typeface="Cambria Math" panose="02040503050406030204" pitchFamily="18" charset="0"/>
                                <a:ea typeface="Segoe UI Symbol" panose="020B0502040204020203" pitchFamily="34" charset="0"/>
                              </a:rPr>
                              <m:t>λ</m:t>
                            </m:r>
                          </m:e>
                        </m:acc>
                      </m:e>
                      <m:sub>
                        <m:sSup>
                          <m:sSupPr>
                            <m:ctrlPr>
                              <a:rPr lang="en-US" i="1" smtClean="0">
                                <a:solidFill>
                                  <a:schemeClr val="tx2"/>
                                </a:solidFill>
                                <a:latin typeface="Cambria Math" panose="02040503050406030204" pitchFamily="18" charset="0"/>
                                <a:ea typeface="Segoe UI Symbol" panose="020B0502040204020203" pitchFamily="34" charset="0"/>
                              </a:rPr>
                            </m:ctrlPr>
                          </m:sSupPr>
                          <m:e>
                            <m:r>
                              <a:rPr lang="de-AT" b="0" i="1" smtClean="0">
                                <a:solidFill>
                                  <a:schemeClr val="tx2"/>
                                </a:solidFill>
                                <a:latin typeface="Cambria Math" panose="02040503050406030204" pitchFamily="18" charset="0"/>
                                <a:ea typeface="Segoe UI Symbol" panose="020B0502040204020203" pitchFamily="34" charset="0"/>
                              </a:rPr>
                              <m:t>𝑒</m:t>
                            </m:r>
                          </m:e>
                          <m:sup>
                            <m:r>
                              <a:rPr lang="de-AT" b="0" i="1" smtClean="0">
                                <a:solidFill>
                                  <a:schemeClr val="tx2"/>
                                </a:solidFill>
                                <a:latin typeface="Cambria Math" panose="02040503050406030204" pitchFamily="18" charset="0"/>
                                <a:ea typeface="Segoe UI Symbol" panose="020B0502040204020203" pitchFamily="34" charset="0"/>
                              </a:rPr>
                              <m:t>′</m:t>
                            </m:r>
                          </m:sup>
                        </m:sSup>
                        <m:r>
                          <a:rPr lang="de-AT" b="0" i="1" smtClean="0">
                            <a:solidFill>
                              <a:schemeClr val="tx2"/>
                            </a:solidFill>
                            <a:latin typeface="Cambria Math" panose="02040503050406030204" pitchFamily="18" charset="0"/>
                            <a:ea typeface="Segoe UI Symbol" panose="020B0502040204020203" pitchFamily="34" charset="0"/>
                          </a:rPr>
                          <m:t>,</m:t>
                        </m:r>
                        <m:r>
                          <a:rPr lang="de-AT" b="0" i="1" smtClean="0">
                            <a:solidFill>
                              <a:schemeClr val="tx2"/>
                            </a:solidFill>
                            <a:latin typeface="Cambria Math" panose="02040503050406030204" pitchFamily="18" charset="0"/>
                            <a:ea typeface="Segoe UI Symbol" panose="020B0502040204020203" pitchFamily="34" charset="0"/>
                          </a:rPr>
                          <m:t>𝑡</m:t>
                        </m:r>
                      </m:sub>
                      <m:sup>
                        <m:r>
                          <a:rPr lang="de-AT" b="0" i="1" smtClean="0">
                            <a:solidFill>
                              <a:schemeClr val="tx2"/>
                            </a:solidFill>
                            <a:latin typeface="Cambria Math" panose="02040503050406030204" pitchFamily="18" charset="0"/>
                            <a:ea typeface="Segoe UI Symbol" panose="020B0502040204020203" pitchFamily="34" charset="0"/>
                          </a:rPr>
                          <m:t>𝑛</m:t>
                        </m:r>
                      </m:sup>
                    </m:sSubSup>
                  </m:oMath>
                </a14:m>
                <a:r>
                  <a:rPr lang="en-US" dirty="0" smtClean="0">
                    <a:solidFill>
                      <a:schemeClr val="tx2"/>
                    </a:solidFill>
                    <a:latin typeface="Century Schoolbook" panose="02040604050505020304" pitchFamily="18" charset="0"/>
                    <a:ea typeface="Segoe UI Symbol" panose="020B0502040204020203" pitchFamily="34" charset="0"/>
                  </a:rPr>
                  <a:t> (continuous), </a:t>
                </a:r>
                <a:br>
                  <a:rPr lang="en-US" dirty="0" smtClean="0">
                    <a:solidFill>
                      <a:schemeClr val="tx2"/>
                    </a:solidFill>
                    <a:latin typeface="Century Schoolbook" panose="02040604050505020304" pitchFamily="18" charset="0"/>
                    <a:ea typeface="Segoe UI Symbol" panose="020B0502040204020203" pitchFamily="34" charset="0"/>
                  </a:rPr>
                </a:br>
                <a14:m>
                  <m:oMath xmlns:m="http://schemas.openxmlformats.org/officeDocument/2006/math">
                    <m:sSub>
                      <m:sSubPr>
                        <m:ctrlPr>
                          <a:rPr lang="en-US" i="1" smtClean="0">
                            <a:solidFill>
                              <a:schemeClr val="tx2"/>
                            </a:solidFill>
                            <a:latin typeface="Cambria Math" panose="02040503050406030204" pitchFamily="18" charset="0"/>
                            <a:ea typeface="Segoe UI Symbol" panose="020B0502040204020203" pitchFamily="34" charset="0"/>
                          </a:rPr>
                        </m:ctrlPr>
                      </m:sSubPr>
                      <m:e>
                        <m:acc>
                          <m:accPr>
                            <m:chr m:val="̃"/>
                            <m:ctrlPr>
                              <a:rPr lang="en-US" i="1" smtClean="0">
                                <a:solidFill>
                                  <a:schemeClr val="tx2"/>
                                </a:solidFill>
                                <a:latin typeface="Cambria Math" panose="02040503050406030204" pitchFamily="18" charset="0"/>
                                <a:ea typeface="Segoe UI Symbol" panose="020B0502040204020203" pitchFamily="34" charset="0"/>
                              </a:rPr>
                            </m:ctrlPr>
                          </m:accPr>
                          <m:e>
                            <m:r>
                              <m:rPr>
                                <m:sty m:val="p"/>
                              </m:rPr>
                              <a:rPr lang="el-GR" i="1" smtClean="0">
                                <a:solidFill>
                                  <a:schemeClr val="tx2"/>
                                </a:solidFill>
                                <a:latin typeface="Cambria Math" panose="02040503050406030204" pitchFamily="18" charset="0"/>
                                <a:ea typeface="Segoe UI Symbol" panose="020B0502040204020203" pitchFamily="34" charset="0"/>
                              </a:rPr>
                              <m:t>σ</m:t>
                            </m:r>
                          </m:e>
                        </m:acc>
                      </m:e>
                      <m:sub>
                        <m:sSup>
                          <m:sSupPr>
                            <m:ctrlPr>
                              <a:rPr lang="en-US" i="1">
                                <a:solidFill>
                                  <a:schemeClr val="tx2"/>
                                </a:solidFill>
                                <a:latin typeface="Cambria Math" panose="02040503050406030204" pitchFamily="18" charset="0"/>
                                <a:ea typeface="Segoe UI Symbol" panose="020B0502040204020203" pitchFamily="34" charset="0"/>
                              </a:rPr>
                            </m:ctrlPr>
                          </m:sSupPr>
                          <m:e>
                            <m:r>
                              <a:rPr lang="de-AT" i="1">
                                <a:solidFill>
                                  <a:schemeClr val="tx2"/>
                                </a:solidFill>
                                <a:latin typeface="Cambria Math" panose="02040503050406030204" pitchFamily="18" charset="0"/>
                                <a:ea typeface="Segoe UI Symbol" panose="020B0502040204020203" pitchFamily="34" charset="0"/>
                              </a:rPr>
                              <m:t>𝑒</m:t>
                            </m:r>
                          </m:e>
                          <m:sup>
                            <m:r>
                              <a:rPr lang="de-AT" i="1">
                                <a:solidFill>
                                  <a:schemeClr val="tx2"/>
                                </a:solidFill>
                                <a:latin typeface="Cambria Math" panose="02040503050406030204" pitchFamily="18" charset="0"/>
                                <a:ea typeface="Segoe UI Symbol" panose="020B0502040204020203" pitchFamily="34" charset="0"/>
                              </a:rPr>
                              <m:t>′</m:t>
                            </m:r>
                          </m:sup>
                        </m:sSup>
                        <m:r>
                          <a:rPr lang="de-AT" i="1">
                            <a:solidFill>
                              <a:schemeClr val="tx2"/>
                            </a:solidFill>
                            <a:latin typeface="Cambria Math" panose="02040503050406030204" pitchFamily="18" charset="0"/>
                            <a:ea typeface="Segoe UI Symbol" panose="020B0502040204020203" pitchFamily="34" charset="0"/>
                          </a:rPr>
                          <m:t>,</m:t>
                        </m:r>
                        <m:r>
                          <a:rPr lang="de-AT" i="1">
                            <a:solidFill>
                              <a:schemeClr val="tx2"/>
                            </a:solidFill>
                            <a:latin typeface="Cambria Math" panose="02040503050406030204" pitchFamily="18" charset="0"/>
                            <a:ea typeface="Segoe UI Symbol" panose="020B0502040204020203" pitchFamily="34" charset="0"/>
                          </a:rPr>
                          <m:t>𝑚</m:t>
                        </m:r>
                        <m:r>
                          <a:rPr lang="de-AT" i="1">
                            <a:solidFill>
                              <a:schemeClr val="tx2"/>
                            </a:solidFill>
                            <a:latin typeface="Cambria Math" panose="02040503050406030204" pitchFamily="18" charset="0"/>
                            <a:ea typeface="Segoe UI Symbol" panose="020B0502040204020203" pitchFamily="34" charset="0"/>
                          </a:rPr>
                          <m:t>,</m:t>
                        </m:r>
                        <m:r>
                          <a:rPr lang="de-AT" i="1">
                            <a:solidFill>
                              <a:schemeClr val="tx2"/>
                            </a:solidFill>
                            <a:latin typeface="Cambria Math" panose="02040503050406030204" pitchFamily="18" charset="0"/>
                            <a:ea typeface="Segoe UI Symbol" panose="020B0502040204020203" pitchFamily="34" charset="0"/>
                          </a:rPr>
                          <m:t>𝑡</m:t>
                        </m:r>
                      </m:sub>
                    </m:sSub>
                  </m:oMath>
                </a14:m>
                <a:r>
                  <a:rPr lang="en-US" dirty="0" smtClean="0">
                    <a:solidFill>
                      <a:schemeClr val="tx2"/>
                    </a:solidFill>
                    <a:latin typeface="Century Schoolbook" panose="02040604050505020304" pitchFamily="18" charset="0"/>
                    <a:ea typeface="Segoe UI Symbol" panose="020B0502040204020203" pitchFamily="34" charset="0"/>
                  </a:rPr>
                  <a:t> (binary); </a:t>
                </a:r>
                <a14:m>
                  <m:oMath xmlns:m="http://schemas.openxmlformats.org/officeDocument/2006/math">
                    <m:acc>
                      <m:accPr>
                        <m:chr m:val="̃"/>
                        <m:ctrlPr>
                          <a:rPr lang="en-US" i="1" smtClean="0">
                            <a:solidFill>
                              <a:schemeClr val="tx2"/>
                            </a:solidFill>
                            <a:latin typeface="Cambria Math" panose="02040503050406030204" pitchFamily="18" charset="0"/>
                            <a:ea typeface="Segoe UI Symbol" panose="020B0502040204020203" pitchFamily="34" charset="0"/>
                          </a:rPr>
                        </m:ctrlPr>
                      </m:accPr>
                      <m:e>
                        <m:r>
                          <m:rPr>
                            <m:sty m:val="p"/>
                          </m:rPr>
                          <a:rPr lang="el-GR" i="1" smtClean="0">
                            <a:solidFill>
                              <a:schemeClr val="tx2"/>
                            </a:solidFill>
                            <a:latin typeface="Cambria Math" panose="02040503050406030204" pitchFamily="18" charset="0"/>
                            <a:ea typeface="Segoe UI Symbol" panose="020B0502040204020203" pitchFamily="34" charset="0"/>
                          </a:rPr>
                          <m:t>β</m:t>
                        </m:r>
                      </m:e>
                    </m:acc>
                  </m:oMath>
                </a14:m>
                <a:r>
                  <a:rPr lang="en-US" dirty="0" smtClean="0">
                    <a:solidFill>
                      <a:schemeClr val="tx2"/>
                    </a:solidFill>
                    <a:latin typeface="Century Schoolbook" panose="02040604050505020304" pitchFamily="18" charset="0"/>
                    <a:ea typeface="Segoe UI Symbol" panose="020B0502040204020203" pitchFamily="34" charset="0"/>
                  </a:rPr>
                  <a:t> and </a:t>
                </a:r>
                <a:r>
                  <a:rPr lang="el-GR" dirty="0" smtClean="0">
                    <a:solidFill>
                      <a:schemeClr val="tx2"/>
                    </a:solidFill>
                    <a:latin typeface="Century Schoolbook" panose="02040604050505020304" pitchFamily="18" charset="0"/>
                    <a:ea typeface="Segoe UI Symbol" panose="020B0502040204020203" pitchFamily="34" charset="0"/>
                  </a:rPr>
                  <a:t>ε</a:t>
                </a:r>
                <a:r>
                  <a:rPr lang="de-AT" dirty="0" smtClean="0">
                    <a:solidFill>
                      <a:schemeClr val="tx2"/>
                    </a:solidFill>
                    <a:latin typeface="Century Schoolbook" panose="02040604050505020304" pitchFamily="18" charset="0"/>
                    <a:ea typeface="Segoe UI Symbol" panose="020B0502040204020203" pitchFamily="34" charset="0"/>
                  </a:rPr>
                  <a:t> (</a:t>
                </a:r>
                <a:r>
                  <a:rPr lang="de-AT" dirty="0" err="1" smtClean="0">
                    <a:solidFill>
                      <a:schemeClr val="tx2"/>
                    </a:solidFill>
                    <a:latin typeface="Century Schoolbook" panose="02040604050505020304" pitchFamily="18" charset="0"/>
                    <a:ea typeface="Segoe UI Symbol" panose="020B0502040204020203" pitchFamily="34" charset="0"/>
                  </a:rPr>
                  <a:t>parameters</a:t>
                </a:r>
                <a:r>
                  <a:rPr lang="de-AT" dirty="0" smtClean="0">
                    <a:solidFill>
                      <a:schemeClr val="tx2"/>
                    </a:solidFill>
                    <a:latin typeface="Century Schoolbook" panose="02040604050505020304" pitchFamily="18" charset="0"/>
                    <a:ea typeface="Segoe UI Symbol" panose="020B0502040204020203" pitchFamily="34" charset="0"/>
                  </a:rPr>
                  <a:t>)</a:t>
                </a:r>
                <a:endParaRPr lang="en-US" dirty="0">
                  <a:solidFill>
                    <a:schemeClr val="tx2"/>
                  </a:solidFill>
                  <a:latin typeface="Century Schoolbook" panose="02040604050505020304" pitchFamily="18" charset="0"/>
                  <a:ea typeface="Segoe UI Symbol" panose="020B0502040204020203" pitchFamily="34" charset="0"/>
                </a:endParaRPr>
              </a:p>
            </p:txBody>
          </p:sp>
        </mc:Choice>
        <mc:Fallback xmlns="">
          <p:sp>
            <p:nvSpPr>
              <p:cNvPr id="8" name="Inhaltsplatzhalter 2"/>
              <p:cNvSpPr txBox="1">
                <a:spLocks noRot="1" noChangeAspect="1" noMove="1" noResize="1" noEditPoints="1" noAdjustHandles="1" noChangeArrowheads="1" noChangeShapeType="1" noTextEdit="1"/>
              </p:cNvSpPr>
              <p:nvPr/>
            </p:nvSpPr>
            <p:spPr>
              <a:xfrm>
                <a:off x="362711" y="1164509"/>
                <a:ext cx="11328006" cy="991219"/>
              </a:xfrm>
              <a:prstGeom prst="rect">
                <a:avLst/>
              </a:prstGeom>
              <a:blipFill>
                <a:blip r:embed="rId3"/>
                <a:stretch>
                  <a:fillRect l="-538" t="-1840"/>
                </a:stretch>
              </a:blipFill>
            </p:spPr>
            <p:txBody>
              <a:bodyPr/>
              <a:lstStyle/>
              <a:p>
                <a:r>
                  <a:rPr lang="en-US">
                    <a:noFill/>
                  </a:rPr>
                  <a:t> </a:t>
                </a:r>
              </a:p>
            </p:txBody>
          </p:sp>
        </mc:Fallback>
      </mc:AlternateContent>
      <p:sp>
        <p:nvSpPr>
          <p:cNvPr id="11" name="Inhaltsplatzhalter 2"/>
          <p:cNvSpPr>
            <a:spLocks noGrp="1"/>
          </p:cNvSpPr>
          <p:nvPr>
            <p:ph sz="half" idx="1"/>
          </p:nvPr>
        </p:nvSpPr>
        <p:spPr>
          <a:xfrm>
            <a:off x="6033407" y="1916251"/>
            <a:ext cx="5320393" cy="4041267"/>
          </a:xfrm>
        </p:spPr>
        <p:txBody>
          <a:bodyPr anchor="ctr">
            <a:normAutofit/>
          </a:bodyPr>
          <a:lstStyle/>
          <a:p>
            <a:pPr marL="0" indent="0">
              <a:buNone/>
            </a:pPr>
            <a:r>
              <a:rPr lang="en-US" dirty="0" smtClean="0">
                <a:solidFill>
                  <a:schemeClr val="accent1"/>
                </a:solidFill>
                <a:latin typeface="Segoe UI Semilight" panose="020B0402040204020203" pitchFamily="34" charset="0"/>
                <a:cs typeface="Segoe UI Semilight" panose="020B0402040204020203" pitchFamily="34" charset="0"/>
                <a:sym typeface="Wingdings" panose="05000000000000000000" pitchFamily="2" charset="2"/>
              </a:rPr>
              <a:t> </a:t>
            </a:r>
            <a:r>
              <a:rPr lang="en-US" dirty="0" smtClean="0">
                <a:solidFill>
                  <a:schemeClr val="accent1"/>
                </a:solidFill>
                <a:latin typeface="Segoe UI Semilight" panose="020B0402040204020203" pitchFamily="34" charset="0"/>
                <a:cs typeface="Segoe UI Semilight" panose="020B0402040204020203" pitchFamily="34" charset="0"/>
              </a:rPr>
              <a:t>Equation (64) means that the market clearing price (dual variable of the demand balance constraint) is equal to the marginal production cost of the marginal supplier.</a:t>
            </a:r>
          </a:p>
        </p:txBody>
      </p:sp>
      <p:sp>
        <p:nvSpPr>
          <p:cNvPr id="12" name="Geschweifte Klammer rechts 11"/>
          <p:cNvSpPr/>
          <p:nvPr/>
        </p:nvSpPr>
        <p:spPr>
          <a:xfrm>
            <a:off x="5658304" y="2081893"/>
            <a:ext cx="309789" cy="4453475"/>
          </a:xfrm>
          <a:prstGeom prst="rightBrace">
            <a:avLst>
              <a:gd name="adj1" fmla="val 90032"/>
              <a:gd name="adj2" fmla="val 316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7105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17</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Steps to make the model solvable </a:t>
            </a:r>
            <a:r>
              <a:rPr lang="en-US" sz="2400" dirty="0" smtClean="0">
                <a:latin typeface="Segoe UI Symbol" panose="020B0502040204020203" pitchFamily="34" charset="0"/>
                <a:ea typeface="Segoe UI Symbol" panose="020B0502040204020203" pitchFamily="34" charset="0"/>
              </a:rPr>
              <a:t>(2/3)</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Grafik 4"/>
          <p:cNvPicPr>
            <a:picLocks noChangeAspect="1"/>
          </p:cNvPicPr>
          <p:nvPr/>
        </p:nvPicPr>
        <p:blipFill>
          <a:blip r:embed="rId2"/>
          <a:stretch>
            <a:fillRect/>
          </a:stretch>
        </p:blipFill>
        <p:spPr>
          <a:xfrm>
            <a:off x="569708" y="1510394"/>
            <a:ext cx="10577096" cy="4453098"/>
          </a:xfrm>
          <a:prstGeom prst="rect">
            <a:avLst/>
          </a:prstGeom>
        </p:spPr>
      </p:pic>
    </p:spTree>
    <p:extLst>
      <p:ext uri="{BB962C8B-B14F-4D97-AF65-F5344CB8AC3E}">
        <p14:creationId xmlns:p14="http://schemas.microsoft.com/office/powerpoint/2010/main" val="2134990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18</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Steps to make the model solvable </a:t>
            </a:r>
            <a:r>
              <a:rPr lang="en-US" sz="2400" dirty="0" smtClean="0">
                <a:latin typeface="Segoe UI Symbol" panose="020B0502040204020203" pitchFamily="34" charset="0"/>
                <a:ea typeface="Segoe UI Symbol" panose="020B0502040204020203" pitchFamily="34" charset="0"/>
              </a:rPr>
              <a:t>(3/3)</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Grafik 2"/>
          <p:cNvPicPr>
            <a:picLocks noChangeAspect="1"/>
          </p:cNvPicPr>
          <p:nvPr/>
        </p:nvPicPr>
        <p:blipFill>
          <a:blip r:embed="rId2"/>
          <a:stretch>
            <a:fillRect/>
          </a:stretch>
        </p:blipFill>
        <p:spPr>
          <a:xfrm>
            <a:off x="979765" y="1365154"/>
            <a:ext cx="10232470" cy="4987652"/>
          </a:xfrm>
          <a:prstGeom prst="rect">
            <a:avLst/>
          </a:prstGeom>
        </p:spPr>
      </p:pic>
      <p:sp>
        <p:nvSpPr>
          <p:cNvPr id="8" name="Rechteck 7"/>
          <p:cNvSpPr/>
          <p:nvPr/>
        </p:nvSpPr>
        <p:spPr>
          <a:xfrm>
            <a:off x="2297265" y="1505325"/>
            <a:ext cx="2131859" cy="6504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19</a:t>
            </a:fld>
            <a:endParaRPr lang="en-US" dirty="0"/>
          </a:p>
        </p:txBody>
      </p:sp>
      <p:sp>
        <p:nvSpPr>
          <p:cNvPr id="3" name="Inhaltsplatzhalter 2"/>
          <p:cNvSpPr>
            <a:spLocks noGrp="1"/>
          </p:cNvSpPr>
          <p:nvPr>
            <p:ph sz="half" idx="1"/>
          </p:nvPr>
        </p:nvSpPr>
        <p:spPr>
          <a:xfrm>
            <a:off x="362713" y="1365154"/>
            <a:ext cx="11410188" cy="4987652"/>
          </a:xfrm>
        </p:spPr>
        <p:txBody>
          <a:bodyPr>
            <a:normAutofit fontScale="92500" lnSpcReduction="10000"/>
          </a:bodyPr>
          <a:lstStyle/>
          <a:p>
            <a:r>
              <a:rPr lang="en-US" dirty="0" smtClean="0">
                <a:latin typeface="Segoe UI Semilight" panose="020B0402040204020203" pitchFamily="34" charset="0"/>
                <a:cs typeface="Segoe UI Semilight" panose="020B0402040204020203" pitchFamily="34" charset="0"/>
              </a:rPr>
              <a:t>Not much literature exists dealing with the techno-economic modeling of critical raw material supply for the decarbonization of energy systems (this is especially true for platinum)</a:t>
            </a:r>
          </a:p>
          <a:p>
            <a:r>
              <a:rPr lang="en-US" dirty="0">
                <a:latin typeface="Segoe UI Semilight" panose="020B0402040204020203" pitchFamily="34" charset="0"/>
                <a:cs typeface="Segoe UI Semilight" panose="020B0402040204020203" pitchFamily="34" charset="0"/>
              </a:rPr>
              <a:t>Advanced modeling techniques are likely to be required for the modeling, as traditional cost-minimizing approaches do not adequately represent the expected market situation</a:t>
            </a:r>
            <a:r>
              <a:rPr lang="en-US" dirty="0" smtClean="0">
                <a:latin typeface="Segoe UI Semilight" panose="020B0402040204020203" pitchFamily="34" charset="0"/>
                <a:cs typeface="Segoe UI Semilight" panose="020B0402040204020203" pitchFamily="34" charset="0"/>
              </a:rPr>
              <a:t>.</a:t>
            </a:r>
          </a:p>
          <a:p>
            <a:r>
              <a:rPr lang="en-US" dirty="0" smtClean="0">
                <a:latin typeface="Segoe UI Semilight" panose="020B0402040204020203" pitchFamily="34" charset="0"/>
                <a:cs typeface="Segoe UI Semilight" panose="020B0402040204020203" pitchFamily="34" charset="0"/>
              </a:rPr>
              <a:t>In case bi-level optimization is applied: invest sufficient time to really understand your lower-level problem in detail</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Trade-off between keep the lower-level problem as simple as possible and having the “right” number of constraints (be aware of KKTs)</a:t>
            </a:r>
          </a:p>
          <a:p>
            <a:r>
              <a:rPr lang="en-US" dirty="0" smtClean="0">
                <a:latin typeface="Segoe UI Semilight" panose="020B0402040204020203" pitchFamily="34" charset="0"/>
                <a:cs typeface="Segoe UI Semilight" panose="020B0402040204020203" pitchFamily="34" charset="0"/>
              </a:rPr>
              <a:t>Non-linear terms (such as Price times quantity) can be linearized in some cases</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In particular when a reformulation by a product of a continuous and binary decision variable</a:t>
            </a:r>
          </a:p>
          <a:p>
            <a:r>
              <a:rPr lang="en-US" dirty="0" smtClean="0">
                <a:latin typeface="Segoe UI Semilight" panose="020B0402040204020203" pitchFamily="34" charset="0"/>
                <a:cs typeface="Segoe UI Semilight" panose="020B0402040204020203" pitchFamily="34" charset="0"/>
              </a:rPr>
              <a:t>Hopefully, I will have results by the end of February (we want to submit the paper to “Energy Economics” by the end of march)</a:t>
            </a:r>
          </a:p>
          <a:p>
            <a:r>
              <a:rPr lang="en-US" b="1" dirty="0" smtClean="0">
                <a:latin typeface="Segoe UI Semilight" panose="020B0402040204020203" pitchFamily="34" charset="0"/>
                <a:cs typeface="Segoe UI Semilight" panose="020B0402040204020203" pitchFamily="34" charset="0"/>
              </a:rPr>
              <a:t>What had to be proved: The EEG seminar is a place where you can present ongoing / </a:t>
            </a:r>
            <a:r>
              <a:rPr lang="en-US" b="1" smtClean="0">
                <a:latin typeface="Segoe UI Semilight" panose="020B0402040204020203" pitchFamily="34" charset="0"/>
                <a:cs typeface="Segoe UI Semilight" panose="020B0402040204020203" pitchFamily="34" charset="0"/>
              </a:rPr>
              <a:t>not finished work!</a:t>
            </a:r>
            <a:endParaRPr lang="en-US" dirty="0" smtClean="0">
              <a:latin typeface="Segoe UI Semilight" panose="020B0402040204020203" pitchFamily="34" charset="0"/>
              <a:cs typeface="Segoe UI Semilight" panose="020B0402040204020203" pitchFamily="34" charset="0"/>
            </a:endParaRPr>
          </a:p>
          <a:p>
            <a:pPr marL="457200" lvl="1" indent="0">
              <a:buNone/>
            </a:pPr>
            <a:endParaRPr lang="en-US" dirty="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Key takeaways and </a:t>
            </a:r>
            <a:r>
              <a:rPr lang="en-US" dirty="0">
                <a:latin typeface="Segoe UI Symbol" panose="020B0502040204020203" pitchFamily="34" charset="0"/>
                <a:ea typeface="Segoe UI Symbol" panose="020B0502040204020203" pitchFamily="34" charset="0"/>
              </a:rPr>
              <a:t>n</a:t>
            </a:r>
            <a:r>
              <a:rPr lang="en-US" dirty="0" smtClean="0">
                <a:latin typeface="Segoe UI Symbol" panose="020B0502040204020203" pitchFamily="34" charset="0"/>
                <a:ea typeface="Segoe UI Symbol" panose="020B0502040204020203" pitchFamily="34" charset="0"/>
              </a:rPr>
              <a:t>ext steps</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045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2</a:t>
            </a:fld>
            <a:endParaRPr lang="en-US" dirty="0"/>
          </a:p>
        </p:txBody>
      </p:sp>
      <p:pic>
        <p:nvPicPr>
          <p:cNvPr id="4" name="Grafik 3"/>
          <p:cNvPicPr>
            <a:picLocks noChangeAspect="1"/>
          </p:cNvPicPr>
          <p:nvPr/>
        </p:nvPicPr>
        <p:blipFill>
          <a:blip r:embed="rId2"/>
          <a:stretch>
            <a:fillRect/>
          </a:stretch>
        </p:blipFill>
        <p:spPr>
          <a:xfrm>
            <a:off x="675518" y="180521"/>
            <a:ext cx="10840963" cy="6496957"/>
          </a:xfrm>
          <a:prstGeom prst="rect">
            <a:avLst/>
          </a:prstGeom>
        </p:spPr>
      </p:pic>
    </p:spTree>
    <p:extLst>
      <p:ext uri="{BB962C8B-B14F-4D97-AF65-F5344CB8AC3E}">
        <p14:creationId xmlns:p14="http://schemas.microsoft.com/office/powerpoint/2010/main" val="9858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3</a:t>
            </a:fld>
            <a:endParaRPr lang="en-US" dirty="0"/>
          </a:p>
        </p:txBody>
      </p:sp>
      <p:pic>
        <p:nvPicPr>
          <p:cNvPr id="4" name="Grafik 3"/>
          <p:cNvPicPr>
            <a:picLocks noChangeAspect="1"/>
          </p:cNvPicPr>
          <p:nvPr/>
        </p:nvPicPr>
        <p:blipFill>
          <a:blip r:embed="rId2"/>
          <a:stretch>
            <a:fillRect/>
          </a:stretch>
        </p:blipFill>
        <p:spPr>
          <a:xfrm>
            <a:off x="856519" y="370271"/>
            <a:ext cx="10478962" cy="5982535"/>
          </a:xfrm>
          <a:prstGeom prst="rect">
            <a:avLst/>
          </a:prstGeom>
        </p:spPr>
      </p:pic>
    </p:spTree>
    <p:extLst>
      <p:ext uri="{BB962C8B-B14F-4D97-AF65-F5344CB8AC3E}">
        <p14:creationId xmlns:p14="http://schemas.microsoft.com/office/powerpoint/2010/main" val="120235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1" y="2477004"/>
            <a:ext cx="11567621" cy="1254416"/>
          </a:xfrm>
        </p:spPr>
        <p:txBody>
          <a:bodyPr anchor="t">
            <a:normAutofit/>
          </a:bodyPr>
          <a:lstStyle/>
          <a:p>
            <a:r>
              <a:rPr lang="en-US" sz="3000" dirty="0" smtClean="0"/>
              <a:t>Modeling the supply of strategic raw materials for Europe’s 2030 hydrogen target: analyzing dynamics, risks, and resilience</a:t>
            </a:r>
            <a:endParaRPr lang="en-US" sz="3000"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solidFill>
                  <a:schemeClr val="tx1">
                    <a:lumMod val="50000"/>
                    <a:lumOff val="50000"/>
                  </a:schemeClr>
                </a:solidFill>
              </a:rPr>
              <a:t>EEG seminar / February 01, 2024 / present</a:t>
            </a:r>
            <a:br>
              <a:rPr lang="en-US" sz="1400" dirty="0" smtClean="0">
                <a:solidFill>
                  <a:schemeClr val="tx1">
                    <a:lumMod val="50000"/>
                    <a:lumOff val="50000"/>
                  </a:schemeClr>
                </a:solidFill>
              </a:rPr>
            </a:br>
            <a:endParaRPr lang="en-US"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5888668"/>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smtClean="0">
                <a:latin typeface="Calibri Light"/>
              </a:rPr>
              <a:t>Contact: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660766"/>
            <a:ext cx="11473836" cy="14780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kern="0" dirty="0" smtClean="0">
                <a:latin typeface="Calibri Light"/>
              </a:rPr>
              <a:t>Marzia Sesini</a:t>
            </a:r>
            <a:r>
              <a:rPr lang="de-AT" kern="0" baseline="30000" dirty="0" smtClean="0">
                <a:latin typeface="Calibri Light"/>
              </a:rPr>
              <a:t>1</a:t>
            </a:r>
            <a:r>
              <a:rPr lang="de-AT" kern="0" dirty="0" smtClean="0">
                <a:latin typeface="Calibri Light"/>
              </a:rPr>
              <a:t>, </a:t>
            </a:r>
            <a:r>
              <a:rPr lang="de-AT" u="sng" kern="0" dirty="0" smtClean="0">
                <a:latin typeface="Calibri Light"/>
              </a:rPr>
              <a:t>Sebastian Zwickl-Bernhard</a:t>
            </a:r>
            <a:r>
              <a:rPr lang="de-AT" kern="0" baseline="30000" dirty="0" smtClean="0">
                <a:latin typeface="Calibri Light"/>
              </a:rPr>
              <a:t>2</a:t>
            </a:r>
            <a:r>
              <a:rPr lang="de-AT" kern="0" dirty="0" smtClean="0">
                <a:latin typeface="Calibri Light"/>
              </a:rPr>
              <a:t>, Max Münchmeyer</a:t>
            </a:r>
            <a:r>
              <a:rPr lang="de-AT" kern="0" baseline="30000" dirty="0">
                <a:latin typeface="Calibri Light"/>
              </a:rPr>
              <a:t>2</a:t>
            </a:r>
            <a:r>
              <a:rPr lang="de-AT" kern="0" dirty="0" smtClean="0">
                <a:latin typeface="Calibri Light"/>
              </a:rPr>
              <a:t>, Benjamin F. Hobbs</a:t>
            </a:r>
            <a:r>
              <a:rPr lang="de-AT" kern="0" baseline="30000" dirty="0" smtClean="0">
                <a:latin typeface="Calibri Light"/>
              </a:rPr>
              <a:t>4</a:t>
            </a:r>
            <a:br>
              <a:rPr lang="de-AT" kern="0" baseline="30000" dirty="0" smtClean="0">
                <a:latin typeface="Calibri Light"/>
              </a:rPr>
            </a:br>
            <a:endParaRPr lang="de-AT" kern="0" baseline="30000" dirty="0" smtClean="0">
              <a:latin typeface="Calibri Light"/>
            </a:endParaRPr>
          </a:p>
          <a:p>
            <a:pPr algn="l"/>
            <a:r>
              <a:rPr lang="de-AT" sz="1200" kern="0" baseline="30000" dirty="0" smtClean="0">
                <a:latin typeface="Calibri Light"/>
              </a:rPr>
              <a:t>1</a:t>
            </a:r>
            <a:r>
              <a:rPr lang="it-IT" sz="1200" kern="0" dirty="0">
                <a:latin typeface="Calibri Light"/>
              </a:rPr>
              <a:t>Robert </a:t>
            </a:r>
            <a:r>
              <a:rPr lang="it-IT" sz="1200" kern="0" dirty="0" err="1">
                <a:latin typeface="Calibri Light"/>
              </a:rPr>
              <a:t>Schuman</a:t>
            </a:r>
            <a:r>
              <a:rPr lang="it-IT" sz="1200" kern="0" dirty="0">
                <a:latin typeface="Calibri Light"/>
              </a:rPr>
              <a:t> Centre for Advanced </a:t>
            </a:r>
            <a:r>
              <a:rPr lang="it-IT" sz="1200" kern="0" dirty="0" err="1">
                <a:latin typeface="Calibri Light"/>
              </a:rPr>
              <a:t>Studies</a:t>
            </a:r>
            <a:r>
              <a:rPr lang="it-IT" sz="1200" kern="0" dirty="0">
                <a:latin typeface="Calibri Light"/>
              </a:rPr>
              <a:t>, </a:t>
            </a:r>
            <a:r>
              <a:rPr lang="it-IT" sz="1200" kern="0" dirty="0" err="1">
                <a:latin typeface="Calibri Light"/>
              </a:rPr>
              <a:t>European</a:t>
            </a:r>
            <a:r>
              <a:rPr lang="it-IT" sz="1200" kern="0" dirty="0">
                <a:latin typeface="Calibri Light"/>
              </a:rPr>
              <a:t> </a:t>
            </a:r>
            <a:r>
              <a:rPr lang="it-IT" sz="1200" kern="0" dirty="0" err="1">
                <a:latin typeface="Calibri Light"/>
              </a:rPr>
              <a:t>University</a:t>
            </a:r>
            <a:r>
              <a:rPr lang="it-IT" sz="1200" kern="0" dirty="0">
                <a:latin typeface="Calibri Light"/>
              </a:rPr>
              <a:t> </a:t>
            </a:r>
            <a:r>
              <a:rPr lang="it-IT" sz="1200" kern="0" dirty="0" err="1">
                <a:latin typeface="Calibri Light"/>
              </a:rPr>
              <a:t>Institute</a:t>
            </a:r>
            <a:r>
              <a:rPr lang="it-IT" sz="1200" kern="0" dirty="0">
                <a:latin typeface="Calibri Light"/>
              </a:rPr>
              <a:t>, Via dei </a:t>
            </a:r>
            <a:r>
              <a:rPr lang="it-IT" sz="1200" kern="0" dirty="0" err="1">
                <a:latin typeface="Calibri Light"/>
              </a:rPr>
              <a:t>Roccettini</a:t>
            </a:r>
            <a:r>
              <a:rPr lang="it-IT" sz="1200" kern="0" dirty="0">
                <a:latin typeface="Calibri Light"/>
              </a:rPr>
              <a:t> </a:t>
            </a:r>
            <a:r>
              <a:rPr lang="it-IT" sz="1200" kern="0" dirty="0" smtClean="0">
                <a:latin typeface="Calibri Light"/>
              </a:rPr>
              <a:t>9, I-50014 </a:t>
            </a:r>
            <a:r>
              <a:rPr lang="it-IT" sz="1200" kern="0" dirty="0">
                <a:latin typeface="Calibri Light"/>
              </a:rPr>
              <a:t>San Domenico di Fiesole, </a:t>
            </a:r>
            <a:r>
              <a:rPr lang="it-IT" sz="1200" kern="0" dirty="0" err="1" smtClean="0">
                <a:latin typeface="Calibri Light"/>
              </a:rPr>
              <a:t>Italy</a:t>
            </a:r>
            <a:endParaRPr lang="it-IT" sz="1200" kern="0" dirty="0" smtClean="0">
              <a:latin typeface="Calibri Light"/>
            </a:endParaRPr>
          </a:p>
          <a:p>
            <a:pPr algn="l"/>
            <a:r>
              <a:rPr lang="de-AT" sz="1200" kern="0" baseline="30000" dirty="0" smtClean="0">
                <a:latin typeface="Calibri Light"/>
              </a:rPr>
              <a:t>2</a:t>
            </a:r>
            <a:r>
              <a:rPr lang="de-AT" sz="1200" kern="0" dirty="0" smtClean="0">
                <a:latin typeface="Calibri Light"/>
              </a:rPr>
              <a:t>Energy </a:t>
            </a:r>
            <a:r>
              <a:rPr lang="de-AT" sz="1200" kern="0" dirty="0">
                <a:latin typeface="Calibri Light"/>
              </a:rPr>
              <a:t>Economics Group (EEG), Technische Universität </a:t>
            </a:r>
            <a:r>
              <a:rPr lang="de-AT" sz="1200" kern="0" dirty="0" smtClean="0">
                <a:latin typeface="Calibri Light"/>
              </a:rPr>
              <a:t>Wien, </a:t>
            </a:r>
            <a:r>
              <a:rPr lang="de-AT" sz="1200" kern="0" dirty="0" err="1">
                <a:latin typeface="Calibri Light"/>
              </a:rPr>
              <a:t>Gusshausstrasse</a:t>
            </a:r>
            <a:r>
              <a:rPr lang="de-AT" sz="1200" kern="0" dirty="0">
                <a:latin typeface="Calibri Light"/>
              </a:rPr>
              <a:t> 25-29/E370-3, 1040 Wien, </a:t>
            </a:r>
            <a:r>
              <a:rPr lang="de-AT" sz="1200" kern="0" dirty="0" smtClean="0">
                <a:latin typeface="Calibri Light"/>
              </a:rPr>
              <a:t>Austria</a:t>
            </a:r>
          </a:p>
          <a:p>
            <a:pPr algn="l"/>
            <a:r>
              <a:rPr lang="de-AT" sz="1200" kern="0" baseline="30000" dirty="0" smtClean="0">
                <a:latin typeface="Calibri Light"/>
              </a:rPr>
              <a:t>3</a:t>
            </a:r>
            <a:r>
              <a:rPr lang="en-US" sz="1200" kern="0" dirty="0">
                <a:latin typeface="Calibri Light"/>
              </a:rPr>
              <a:t>Industrial Economics and Technology Management, Norwegian University of Science and Technology, </a:t>
            </a:r>
            <a:r>
              <a:rPr lang="en-US" sz="1200" kern="0" dirty="0" err="1">
                <a:latin typeface="Calibri Light"/>
              </a:rPr>
              <a:t>Gløshaugen</a:t>
            </a:r>
            <a:r>
              <a:rPr lang="en-US" sz="1200" kern="0" dirty="0">
                <a:latin typeface="Calibri Light"/>
              </a:rPr>
              <a:t>, Alfred Getz </a:t>
            </a:r>
            <a:r>
              <a:rPr lang="en-US" sz="1200" kern="0" dirty="0" err="1">
                <a:latin typeface="Calibri Light"/>
              </a:rPr>
              <a:t>vei</a:t>
            </a:r>
            <a:r>
              <a:rPr lang="en-US" sz="1200" kern="0" dirty="0">
                <a:latin typeface="Calibri Light"/>
              </a:rPr>
              <a:t> 3, Trondheim, 7491, Norway</a:t>
            </a:r>
            <a:endParaRPr lang="de-AT" sz="1200" kern="0" dirty="0" smtClean="0">
              <a:latin typeface="Calibri Light"/>
            </a:endParaRPr>
          </a:p>
          <a:p>
            <a:pPr algn="l"/>
            <a:r>
              <a:rPr lang="de-AT" sz="1200" kern="0" baseline="30000" dirty="0">
                <a:latin typeface="Calibri Light"/>
              </a:rPr>
              <a:t>4</a:t>
            </a:r>
            <a:r>
              <a:rPr lang="en-US" sz="1200" kern="0" dirty="0" smtClean="0">
                <a:latin typeface="Calibri Light"/>
              </a:rPr>
              <a:t>Department </a:t>
            </a:r>
            <a:r>
              <a:rPr lang="en-US" sz="1200" kern="0" dirty="0">
                <a:latin typeface="Calibri Light"/>
              </a:rPr>
              <a:t>of Environmental Health </a:t>
            </a:r>
            <a:r>
              <a:rPr lang="en-US" sz="1200" kern="0" dirty="0" smtClean="0">
                <a:latin typeface="Calibri Light"/>
              </a:rPr>
              <a:t>&amp; </a:t>
            </a:r>
            <a:r>
              <a:rPr lang="en-US" sz="1200" kern="0" dirty="0">
                <a:latin typeface="Calibri Light"/>
              </a:rPr>
              <a:t>Engineering, The Johns Hopkins University, </a:t>
            </a:r>
            <a:r>
              <a:rPr lang="en-US" sz="1200" kern="0" dirty="0" smtClean="0">
                <a:latin typeface="Calibri Light"/>
              </a:rPr>
              <a:t>Ames </a:t>
            </a:r>
            <a:r>
              <a:rPr lang="en-US" sz="1200" kern="0" dirty="0">
                <a:latin typeface="Calibri Light"/>
              </a:rPr>
              <a:t>Hall 313,3400 North Charles Street, Baltimore, MD 21218, USA</a:t>
            </a:r>
            <a:endParaRPr lang="en-US" sz="1200" kern="0" dirty="0" smtClean="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479037" y="5740740"/>
            <a:ext cx="1448646" cy="421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lorence School of Regulation | Energy, Climate, Comms, Transport, 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875" y="5753446"/>
            <a:ext cx="1448646" cy="396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Environmental Health and Engineering - Baltimore, Maryland, United States |  Professional Profile | LinkedIn"/>
          <p:cNvPicPr>
            <a:picLocks noChangeAspect="1" noChangeArrowheads="1"/>
          </p:cNvPicPr>
          <p:nvPr/>
        </p:nvPicPr>
        <p:blipFill rotWithShape="1">
          <a:blip r:embed="rId5">
            <a:extLst>
              <a:ext uri="{28A0092B-C50C-407E-A947-70E740481C1C}">
                <a14:useLocalDpi xmlns:a14="http://schemas.microsoft.com/office/drawing/2010/main" val="0"/>
              </a:ext>
            </a:extLst>
          </a:blip>
          <a:srcRect t="21375" b="21000"/>
          <a:stretch/>
        </p:blipFill>
        <p:spPr bwMode="auto">
          <a:xfrm>
            <a:off x="6733418" y="5617661"/>
            <a:ext cx="1158722" cy="6677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TNU logo - Knowledge for a better worl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4999" y="5695357"/>
            <a:ext cx="1464244" cy="51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3" name="Inhaltsplatzhalter 2"/>
          <p:cNvSpPr>
            <a:spLocks noGrp="1"/>
          </p:cNvSpPr>
          <p:nvPr>
            <p:ph sz="half" idx="1"/>
          </p:nvPr>
        </p:nvSpPr>
        <p:spPr>
          <a:xfrm>
            <a:off x="362712" y="1205625"/>
            <a:ext cx="11736085" cy="2356654"/>
          </a:xfrm>
        </p:spPr>
        <p:txBody>
          <a:bodyPr>
            <a:noAutofit/>
          </a:bodyPr>
          <a:lstStyle/>
          <a:p>
            <a:pPr marL="457200" indent="-457200">
              <a:buFont typeface="+mj-lt"/>
              <a:buAutoNum type="arabicPeriod"/>
            </a:pPr>
            <a:r>
              <a:rPr lang="en-US" sz="2200" dirty="0" smtClean="0"/>
              <a:t>There was this YEEES event in Vienna back in May 2023.</a:t>
            </a:r>
          </a:p>
          <a:p>
            <a:pPr marL="457200" indent="-457200">
              <a:buFont typeface="+mj-lt"/>
              <a:buAutoNum type="arabicPeriod"/>
            </a:pPr>
            <a:r>
              <a:rPr lang="en-US" sz="2200" dirty="0" smtClean="0"/>
              <a:t>Antonia and I were looking for senior reviewers, so Hans asked Jean-Michel </a:t>
            </a:r>
            <a:r>
              <a:rPr lang="en-US" sz="2200" dirty="0" err="1" smtClean="0"/>
              <a:t>Glachant</a:t>
            </a:r>
            <a:r>
              <a:rPr lang="en-US" sz="2200" dirty="0" smtClean="0"/>
              <a:t> to come.</a:t>
            </a:r>
          </a:p>
          <a:p>
            <a:pPr marL="457200" indent="-457200">
              <a:buFont typeface="+mj-lt"/>
              <a:buAutoNum type="arabicPeriod"/>
            </a:pPr>
            <a:r>
              <a:rPr lang="en-US" sz="2200" dirty="0" err="1" smtClean="0"/>
              <a:t>M</a:t>
            </a:r>
            <a:r>
              <a:rPr lang="en-US" sz="2200" dirty="0" err="1" smtClean="0">
                <a:sym typeface="Wingdings" panose="05000000000000000000" pitchFamily="2" charset="2"/>
              </a:rPr>
              <a:t>arzia</a:t>
            </a:r>
            <a:r>
              <a:rPr lang="en-US" sz="2200" dirty="0" smtClean="0">
                <a:sym typeface="Wingdings" panose="05000000000000000000" pitchFamily="2" charset="2"/>
              </a:rPr>
              <a:t> was sent from “European University Institute” (EUI) and came to our event in person.</a:t>
            </a:r>
          </a:p>
          <a:p>
            <a:pPr marL="457200" indent="-457200">
              <a:buFont typeface="+mj-lt"/>
              <a:buAutoNum type="arabicPeriod"/>
            </a:pPr>
            <a:r>
              <a:rPr lang="en-US" sz="2200" dirty="0" smtClean="0"/>
              <a:t>Max is a PhD student at the EUI, and Ben was on sabbatical. They all met in Florence, Italy. </a:t>
            </a:r>
          </a:p>
        </p:txBody>
      </p:sp>
      <p:sp>
        <p:nvSpPr>
          <p:cNvPr id="6" name="Titel 5"/>
          <p:cNvSpPr>
            <a:spLocks noGrp="1"/>
          </p:cNvSpPr>
          <p:nvPr>
            <p:ph type="title"/>
          </p:nvPr>
        </p:nvSpPr>
        <p:spPr/>
        <p:txBody>
          <a:bodyPr/>
          <a:lstStyle/>
          <a:p>
            <a:r>
              <a:rPr lang="en-US" i="1" dirty="0" smtClean="0">
                <a:latin typeface="Century Schoolbook" panose="02040604050505020304" pitchFamily="18" charset="0"/>
              </a:rPr>
              <a:t>Before the analytics: how did this group come about?</a:t>
            </a:r>
            <a:endParaRPr lang="en-US" sz="2000" i="1" dirty="0">
              <a:latin typeface="Century Schoolbook" panose="02040604050505020304" pitchFamily="18" charset="0"/>
            </a:endParaRPr>
          </a:p>
        </p:txBody>
      </p:sp>
      <p:pic>
        <p:nvPicPr>
          <p:cNvPr id="1026" name="Picture 2" descr="Max Münchmeyer • European University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176" y="4200997"/>
            <a:ext cx="2141162" cy="2141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rzia Sesini • European University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880" y="3902634"/>
            <a:ext cx="2632360" cy="2632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njamin F. Hobbs - Johns Hopkins - Ralph O'Connor Sustainable Energy  Institute"/>
          <p:cNvPicPr>
            <a:picLocks noChangeAspect="1" noChangeArrowheads="1"/>
          </p:cNvPicPr>
          <p:nvPr/>
        </p:nvPicPr>
        <p:blipFill rotWithShape="1">
          <a:blip r:embed="rId4">
            <a:extLst>
              <a:ext uri="{28A0092B-C50C-407E-A947-70E740481C1C}">
                <a14:useLocalDpi xmlns:a14="http://schemas.microsoft.com/office/drawing/2010/main" val="0"/>
              </a:ext>
            </a:extLst>
          </a:blip>
          <a:srcRect l="32695" r="26333"/>
          <a:stretch/>
        </p:blipFill>
        <p:spPr bwMode="auto">
          <a:xfrm>
            <a:off x="1471471" y="4073712"/>
            <a:ext cx="1458658" cy="2139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1305292" y="3733357"/>
            <a:ext cx="1791015" cy="338554"/>
          </a:xfrm>
          <a:prstGeom prst="rect">
            <a:avLst/>
          </a:prstGeom>
          <a:noFill/>
        </p:spPr>
        <p:txBody>
          <a:bodyPr wrap="square" rtlCol="0">
            <a:spAutoFit/>
          </a:bodyPr>
          <a:lstStyle/>
          <a:p>
            <a:pPr algn="ctr"/>
            <a:r>
              <a:rPr lang="en-US" sz="1600" dirty="0" smtClean="0">
                <a:latin typeface="Century Schoolbook" panose="02040604050505020304" pitchFamily="18" charset="0"/>
              </a:rPr>
              <a:t>Ben, professor</a:t>
            </a:r>
            <a:endParaRPr lang="en-US" sz="1600" dirty="0">
              <a:latin typeface="Century Schoolbook" panose="02040604050505020304" pitchFamily="18" charset="0"/>
            </a:endParaRPr>
          </a:p>
        </p:txBody>
      </p:sp>
      <p:sp>
        <p:nvSpPr>
          <p:cNvPr id="14" name="Textfeld 13"/>
          <p:cNvSpPr txBox="1"/>
          <p:nvPr/>
        </p:nvSpPr>
        <p:spPr>
          <a:xfrm>
            <a:off x="8075534" y="3862443"/>
            <a:ext cx="2590445" cy="338554"/>
          </a:xfrm>
          <a:prstGeom prst="rect">
            <a:avLst/>
          </a:prstGeom>
          <a:noFill/>
        </p:spPr>
        <p:txBody>
          <a:bodyPr wrap="square" rtlCol="0">
            <a:spAutoFit/>
          </a:bodyPr>
          <a:lstStyle/>
          <a:p>
            <a:pPr algn="ctr"/>
            <a:r>
              <a:rPr lang="en-US" sz="1600" dirty="0" smtClean="0">
                <a:latin typeface="Century Schoolbook" panose="02040604050505020304" pitchFamily="18" charset="0"/>
              </a:rPr>
              <a:t>Max, PhD student in law</a:t>
            </a:r>
            <a:endParaRPr lang="en-US" sz="1600" dirty="0">
              <a:latin typeface="Century Schoolbook" panose="02040604050505020304" pitchFamily="18" charset="0"/>
            </a:endParaRPr>
          </a:p>
        </p:txBody>
      </p:sp>
      <p:sp>
        <p:nvSpPr>
          <p:cNvPr id="16" name="Textfeld 15"/>
          <p:cNvSpPr txBox="1"/>
          <p:nvPr/>
        </p:nvSpPr>
        <p:spPr>
          <a:xfrm>
            <a:off x="4240159" y="3562279"/>
            <a:ext cx="2671802" cy="338554"/>
          </a:xfrm>
          <a:prstGeom prst="rect">
            <a:avLst/>
          </a:prstGeom>
          <a:noFill/>
        </p:spPr>
        <p:txBody>
          <a:bodyPr wrap="square" rtlCol="0">
            <a:spAutoFit/>
          </a:bodyPr>
          <a:lstStyle/>
          <a:p>
            <a:pPr algn="ctr"/>
            <a:r>
              <a:rPr lang="en-US" sz="1600" dirty="0" err="1" smtClean="0">
                <a:latin typeface="Century Schoolbook" panose="02040604050505020304" pitchFamily="18" charset="0"/>
              </a:rPr>
              <a:t>Marzia</a:t>
            </a:r>
            <a:r>
              <a:rPr lang="en-US" sz="1600" dirty="0" smtClean="0">
                <a:latin typeface="Century Schoolbook" panose="02040604050505020304" pitchFamily="18" charset="0"/>
              </a:rPr>
              <a:t>, senior researcher</a:t>
            </a:r>
            <a:endParaRPr lang="en-US" sz="1600" dirty="0">
              <a:latin typeface="Century Schoolbook" panose="02040604050505020304" pitchFamily="18" charset="0"/>
            </a:endParaRPr>
          </a:p>
        </p:txBody>
      </p:sp>
    </p:spTree>
    <p:extLst>
      <p:ext uri="{BB962C8B-B14F-4D97-AF65-F5344CB8AC3E}">
        <p14:creationId xmlns:p14="http://schemas.microsoft.com/office/powerpoint/2010/main" val="77638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3" name="Inhaltsplatzhalter 2"/>
          <p:cNvSpPr>
            <a:spLocks noGrp="1"/>
          </p:cNvSpPr>
          <p:nvPr>
            <p:ph sz="half" idx="1"/>
          </p:nvPr>
        </p:nvSpPr>
        <p:spPr>
          <a:xfrm>
            <a:off x="362712" y="2050742"/>
            <a:ext cx="10591185" cy="4173877"/>
          </a:xfrm>
        </p:spPr>
        <p:txBody>
          <a:bodyPr>
            <a:normAutofit/>
          </a:bodyPr>
          <a:lstStyle/>
          <a:p>
            <a:r>
              <a:rPr lang="en-US" b="0" dirty="0" smtClean="0">
                <a:latin typeface="Segoe UI Semilight" panose="020B0402040204020203" pitchFamily="34" charset="0"/>
                <a:cs typeface="Segoe UI Semilight" panose="020B0402040204020203" pitchFamily="34" charset="0"/>
              </a:rPr>
              <a:t>Critical raw materials (CRMs) are needed for the green and digital transitions</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are at the beginning of many industrial supply chains </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their global demand is increasing (key components of wind turbines, batteries, etc.)</a:t>
            </a:r>
            <a:endParaRPr lang="en-US" b="0" dirty="0" smtClean="0">
              <a:latin typeface="Segoe UI Semilight" panose="020B0402040204020203" pitchFamily="34" charset="0"/>
              <a:cs typeface="Segoe UI Semilight" panose="020B0402040204020203" pitchFamily="34" charset="0"/>
            </a:endParaRPr>
          </a:p>
          <a:p>
            <a:r>
              <a:rPr lang="en-US" dirty="0" smtClean="0">
                <a:latin typeface="Segoe UI Semilight" panose="020B0402040204020203" pitchFamily="34" charset="0"/>
                <a:cs typeface="Segoe UI Semilight" panose="020B0402040204020203" pitchFamily="34" charset="0"/>
              </a:rPr>
              <a:t>To enhance long-term competitiveness </a:t>
            </a:r>
          </a:p>
          <a:p>
            <a:r>
              <a:rPr lang="en-US" dirty="0" smtClean="0">
                <a:latin typeface="Segoe UI Semilight" panose="020B0402040204020203" pitchFamily="34" charset="0"/>
                <a:cs typeface="Segoe UI Semilight" panose="020B0402040204020203" pitchFamily="34" charset="0"/>
              </a:rPr>
              <a:t>To maintain our open strategic autonomy in a fast-changing and increasingly challenging geopolitical environment</a:t>
            </a:r>
          </a:p>
          <a:p>
            <a:r>
              <a:rPr lang="en-US" dirty="0" smtClean="0">
                <a:latin typeface="Segoe UI Semilight" panose="020B0402040204020203" pitchFamily="34" charset="0"/>
                <a:cs typeface="Segoe UI Semilight" panose="020B0402040204020203" pitchFamily="34" charset="0"/>
              </a:rPr>
              <a:t>EU demand for lithium batteries powering electric vehicles set to increase 12 times by 2030</a:t>
            </a:r>
          </a:p>
          <a:p>
            <a:r>
              <a:rPr lang="en-US" dirty="0" smtClean="0">
                <a:latin typeface="Segoe UI Semilight" panose="020B0402040204020203" pitchFamily="34" charset="0"/>
                <a:cs typeface="Segoe UI Semilight" panose="020B0402040204020203" pitchFamily="34" charset="0"/>
              </a:rPr>
              <a:t>EU demand for rare earth metals set to rise 5 to 6  by 2030</a:t>
            </a:r>
            <a:endParaRPr lang="en-US" dirty="0">
              <a:latin typeface="Segoe UI Semilight" panose="020B0402040204020203" pitchFamily="34" charset="0"/>
              <a:cs typeface="Segoe UI Semilight" panose="020B0402040204020203" pitchFamily="34" charset="0"/>
            </a:endParaRPr>
          </a:p>
          <a:p>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critical</a:t>
            </a:r>
            <a:r>
              <a:rPr lang="en-US" dirty="0" smtClean="0">
                <a:latin typeface="Segoe UI Symbol" panose="020B0502040204020203" pitchFamily="34" charset="0"/>
                <a:ea typeface="Segoe UI Symbol" panose="020B0502040204020203" pitchFamily="34" charset="0"/>
              </a:rPr>
              <a:t> raw material act </a:t>
            </a:r>
            <a:r>
              <a:rPr lang="en-US" sz="2400" dirty="0" smtClean="0">
                <a:latin typeface="Segoe UI Symbol" panose="020B0502040204020203" pitchFamily="34" charset="0"/>
                <a:ea typeface="Segoe UI Symbol" panose="020B0502040204020203" pitchFamily="34" charset="0"/>
              </a:rPr>
              <a:t>(released in March 2023)</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51189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The EU is aiming to ensure a secure and sustainable supply of critical raw materials for Europe’s industry.</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5" name="Textfeld 4"/>
          <p:cNvSpPr txBox="1"/>
          <p:nvPr/>
        </p:nvSpPr>
        <p:spPr>
          <a:xfrm>
            <a:off x="8569666" y="6535368"/>
            <a:ext cx="3622334"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Source: </a:t>
            </a:r>
            <a:r>
              <a:rPr lang="en-US" sz="1400" dirty="0" smtClean="0">
                <a:latin typeface="Segoe UI Light" panose="020B0502040204020203" pitchFamily="34" charset="0"/>
                <a:cs typeface="Segoe UI Light" panose="020B0502040204020203" pitchFamily="34" charset="0"/>
                <a:hlinkClick r:id="rId2"/>
              </a:rPr>
              <a:t>European Critical Raw Material Act</a:t>
            </a:r>
            <a:endParaRPr lang="en-US" sz="1400" dirty="0">
              <a:latin typeface="Segoe UI Light" panose="020B0502040204020203" pitchFamily="34" charset="0"/>
              <a:cs typeface="Segoe UI Light" panose="020B0502040204020203" pitchFamily="34" charset="0"/>
            </a:endParaRPr>
          </a:p>
        </p:txBody>
      </p:sp>
      <p:sp>
        <p:nvSpPr>
          <p:cNvPr id="9" name="Textfeld 8"/>
          <p:cNvSpPr txBox="1"/>
          <p:nvPr/>
        </p:nvSpPr>
        <p:spPr>
          <a:xfrm>
            <a:off x="5218112" y="6519978"/>
            <a:ext cx="1617203" cy="307777"/>
          </a:xfrm>
          <a:prstGeom prst="rect">
            <a:avLst/>
          </a:prstGeom>
          <a:noFill/>
        </p:spPr>
        <p:txBody>
          <a:bodyPr wrap="square" rtlCol="0" anchor="b">
            <a:spAutoFit/>
          </a:bodyPr>
          <a:lstStyle/>
          <a:p>
            <a:pPr algn="ctr"/>
            <a:r>
              <a:rPr lang="en-US" sz="1400" dirty="0" smtClean="0">
                <a:latin typeface="Segoe UI Light" panose="020B0502040204020203" pitchFamily="34" charset="0"/>
                <a:cs typeface="Segoe UI Light" panose="020B0502040204020203" pitchFamily="34" charset="0"/>
              </a:rPr>
              <a:t>CRM: 1 of 2</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800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7</a:t>
            </a:fld>
            <a:endParaRPr lang="en-US" dirty="0"/>
          </a:p>
        </p:txBody>
      </p:sp>
      <p:sp>
        <p:nvSpPr>
          <p:cNvPr id="3" name="Inhaltsplatzhalter 2"/>
          <p:cNvSpPr>
            <a:spLocks noGrp="1"/>
          </p:cNvSpPr>
          <p:nvPr>
            <p:ph sz="half" idx="1"/>
          </p:nvPr>
        </p:nvSpPr>
        <p:spPr>
          <a:xfrm>
            <a:off x="362711" y="3618724"/>
            <a:ext cx="10591185" cy="2496217"/>
          </a:xfrm>
        </p:spPr>
        <p:txBody>
          <a:bodyPr>
            <a:normAutofit/>
          </a:bodyPr>
          <a:lstStyle/>
          <a:p>
            <a:r>
              <a:rPr lang="en-US" b="0" dirty="0" smtClean="0">
                <a:latin typeface="Segoe UI Semilight" panose="020B0402040204020203" pitchFamily="34" charset="0"/>
                <a:cs typeface="Segoe UI Semilight" panose="020B0402040204020203" pitchFamily="34" charset="0"/>
              </a:rPr>
              <a:t>63% of the world’s cobalt is extracted om the Democratic Republic of Congo, while 60% is refined in China.</a:t>
            </a:r>
          </a:p>
          <a:p>
            <a:r>
              <a:rPr lang="en-US" dirty="0" smtClean="0">
                <a:latin typeface="Segoe UI Semilight" panose="020B0402040204020203" pitchFamily="34" charset="0"/>
                <a:cs typeface="Segoe UI Semilight" panose="020B0402040204020203" pitchFamily="34" charset="0"/>
              </a:rPr>
              <a:t>97% of EU’s magnesium supply is sourced from China.</a:t>
            </a:r>
          </a:p>
          <a:p>
            <a:r>
              <a:rPr lang="en-US" b="0" dirty="0" smtClean="0">
                <a:latin typeface="Segoe UI Semilight" panose="020B0402040204020203" pitchFamily="34" charset="0"/>
                <a:cs typeface="Segoe UI Semilight" panose="020B0402040204020203" pitchFamily="34" charset="0"/>
              </a:rPr>
              <a:t>100% of the rare earths used for permanent magnets globally are refined in China.</a:t>
            </a:r>
          </a:p>
          <a:p>
            <a:r>
              <a:rPr lang="en-US" dirty="0" smtClean="0">
                <a:latin typeface="Segoe UI Semilight" panose="020B0402040204020203" pitchFamily="34" charset="0"/>
                <a:cs typeface="Segoe UI Semilight" panose="020B0402040204020203" pitchFamily="34" charset="0"/>
              </a:rPr>
              <a:t>South Africa provides 71% of the EU’s needs for platinum group metals. </a:t>
            </a:r>
          </a:p>
          <a:p>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critical</a:t>
            </a:r>
            <a:r>
              <a:rPr lang="en-US" dirty="0" smtClean="0">
                <a:latin typeface="Segoe UI Symbol" panose="020B0502040204020203" pitchFamily="34" charset="0"/>
                <a:ea typeface="Segoe UI Symbol" panose="020B0502040204020203" pitchFamily="34" charset="0"/>
              </a:rPr>
              <a:t> raw material act</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51189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Europe faces dependencies on key critical raw materials.</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5" name="Textfeld 4"/>
          <p:cNvSpPr txBox="1"/>
          <p:nvPr/>
        </p:nvSpPr>
        <p:spPr>
          <a:xfrm>
            <a:off x="8569666" y="6535368"/>
            <a:ext cx="3622334"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Source: </a:t>
            </a:r>
            <a:r>
              <a:rPr lang="en-US" sz="1400" dirty="0" smtClean="0">
                <a:latin typeface="Segoe UI Light" panose="020B0502040204020203" pitchFamily="34" charset="0"/>
                <a:cs typeface="Segoe UI Light" panose="020B0502040204020203" pitchFamily="34" charset="0"/>
                <a:hlinkClick r:id="rId2"/>
              </a:rPr>
              <a:t>European Critical Raw Material Act</a:t>
            </a:r>
            <a:endParaRPr lang="en-US" sz="1400" dirty="0">
              <a:latin typeface="Segoe UI Light" panose="020B0502040204020203" pitchFamily="34" charset="0"/>
              <a:cs typeface="Segoe UI Light" panose="020B0502040204020203" pitchFamily="34" charset="0"/>
            </a:endParaRPr>
          </a:p>
        </p:txBody>
      </p:sp>
      <p:sp>
        <p:nvSpPr>
          <p:cNvPr id="9" name="Textfeld 8"/>
          <p:cNvSpPr txBox="1"/>
          <p:nvPr/>
        </p:nvSpPr>
        <p:spPr>
          <a:xfrm>
            <a:off x="5218112" y="6519978"/>
            <a:ext cx="1617203" cy="307777"/>
          </a:xfrm>
          <a:prstGeom prst="rect">
            <a:avLst/>
          </a:prstGeom>
          <a:noFill/>
        </p:spPr>
        <p:txBody>
          <a:bodyPr wrap="square" rtlCol="0" anchor="b">
            <a:spAutoFit/>
          </a:bodyPr>
          <a:lstStyle/>
          <a:p>
            <a:pPr algn="ctr"/>
            <a:r>
              <a:rPr lang="en-US" sz="1400" dirty="0" smtClean="0">
                <a:latin typeface="Segoe UI Light" panose="020B0502040204020203" pitchFamily="34" charset="0"/>
                <a:cs typeface="Segoe UI Light" panose="020B0502040204020203" pitchFamily="34" charset="0"/>
              </a:rPr>
              <a:t>CRM: 2 of 2</a:t>
            </a:r>
            <a:endParaRPr lang="en-US" sz="1400" dirty="0">
              <a:latin typeface="Segoe UI Light" panose="020B0502040204020203" pitchFamily="34" charset="0"/>
              <a:cs typeface="Segoe UI Light" panose="020B0502040204020203" pitchFamily="34" charset="0"/>
            </a:endParaRPr>
          </a:p>
        </p:txBody>
      </p:sp>
      <p:pic>
        <p:nvPicPr>
          <p:cNvPr id="17" name="Grafik 16"/>
          <p:cNvPicPr>
            <a:picLocks noChangeAspect="1"/>
          </p:cNvPicPr>
          <p:nvPr/>
        </p:nvPicPr>
        <p:blipFill rotWithShape="1">
          <a:blip r:embed="rId3"/>
          <a:srcRect l="1" r="154"/>
          <a:stretch/>
        </p:blipFill>
        <p:spPr>
          <a:xfrm>
            <a:off x="1991231" y="1678327"/>
            <a:ext cx="8209539" cy="1453769"/>
          </a:xfrm>
          <a:prstGeom prst="rect">
            <a:avLst/>
          </a:prstGeom>
        </p:spPr>
      </p:pic>
      <p:sp>
        <p:nvSpPr>
          <p:cNvPr id="18" name="Rechteck 17"/>
          <p:cNvSpPr/>
          <p:nvPr/>
        </p:nvSpPr>
        <p:spPr>
          <a:xfrm>
            <a:off x="1927041" y="1676400"/>
            <a:ext cx="4201706" cy="1580678"/>
          </a:xfrm>
          <a:prstGeom prst="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p:cNvSpPr txBox="1"/>
          <p:nvPr/>
        </p:nvSpPr>
        <p:spPr>
          <a:xfrm>
            <a:off x="1991231" y="1732323"/>
            <a:ext cx="1010717"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10%</a:t>
            </a:r>
            <a:endParaRPr lang="en-US" sz="1400" b="1" dirty="0">
              <a:solidFill>
                <a:srgbClr val="C00000"/>
              </a:solidFill>
              <a:latin typeface="Century Schoolbook" panose="02040604050505020304" pitchFamily="18" charset="0"/>
            </a:endParaRPr>
          </a:p>
        </p:txBody>
      </p:sp>
      <p:sp>
        <p:nvSpPr>
          <p:cNvPr id="21" name="Textfeld 20"/>
          <p:cNvSpPr txBox="1"/>
          <p:nvPr/>
        </p:nvSpPr>
        <p:spPr>
          <a:xfrm>
            <a:off x="4109027" y="1720962"/>
            <a:ext cx="869058"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40%</a:t>
            </a:r>
            <a:endParaRPr lang="en-US" sz="1400" b="1" dirty="0">
              <a:solidFill>
                <a:srgbClr val="C00000"/>
              </a:solidFill>
              <a:latin typeface="Century Schoolbook" panose="02040604050505020304" pitchFamily="18" charset="0"/>
            </a:endParaRPr>
          </a:p>
        </p:txBody>
      </p:sp>
      <p:sp>
        <p:nvSpPr>
          <p:cNvPr id="22" name="Textfeld 21"/>
          <p:cNvSpPr txBox="1"/>
          <p:nvPr/>
        </p:nvSpPr>
        <p:spPr>
          <a:xfrm>
            <a:off x="6226823" y="1732323"/>
            <a:ext cx="869058"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15%</a:t>
            </a:r>
            <a:endParaRPr lang="en-US" sz="1400" b="1" dirty="0">
              <a:solidFill>
                <a:srgbClr val="C00000"/>
              </a:solidFill>
              <a:latin typeface="Century Schoolbook" panose="02040604050505020304" pitchFamily="18" charset="0"/>
            </a:endParaRPr>
          </a:p>
        </p:txBody>
      </p:sp>
      <p:sp>
        <p:nvSpPr>
          <p:cNvPr id="23" name="Textfeld 22"/>
          <p:cNvSpPr txBox="1"/>
          <p:nvPr/>
        </p:nvSpPr>
        <p:spPr>
          <a:xfrm>
            <a:off x="8246543" y="1715482"/>
            <a:ext cx="869058" cy="954107"/>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not more than 65%</a:t>
            </a:r>
            <a:endParaRPr lang="en-US" sz="1400" b="1" dirty="0">
              <a:solidFill>
                <a:srgbClr val="C00000"/>
              </a:solidFill>
              <a:latin typeface="Century Schoolbook" panose="02040604050505020304" pitchFamily="18" charset="0"/>
            </a:endParaRPr>
          </a:p>
        </p:txBody>
      </p:sp>
    </p:spTree>
    <p:extLst>
      <p:ext uri="{BB962C8B-B14F-4D97-AF65-F5344CB8AC3E}">
        <p14:creationId xmlns:p14="http://schemas.microsoft.com/office/powerpoint/2010/main" val="23602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18" grpId="1" animBg="1"/>
      <p:bldP spid="19"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3" name="Inhaltsplatzhalter 2"/>
          <p:cNvSpPr>
            <a:spLocks noGrp="1"/>
          </p:cNvSpPr>
          <p:nvPr>
            <p:ph sz="half" idx="1"/>
          </p:nvPr>
        </p:nvSpPr>
        <p:spPr>
          <a:xfrm>
            <a:off x="362712" y="2155730"/>
            <a:ext cx="11755307" cy="4197076"/>
          </a:xfrm>
        </p:spPr>
        <p:txBody>
          <a:bodyPr>
            <a:normAutofit/>
          </a:bodyPr>
          <a:lstStyle/>
          <a:p>
            <a:r>
              <a:rPr lang="en-US" dirty="0" smtClean="0">
                <a:latin typeface="Segoe UI Semilight" panose="020B0402040204020203" pitchFamily="34" charset="0"/>
                <a:cs typeface="Segoe UI Semilight" panose="020B0402040204020203" pitchFamily="34" charset="0"/>
              </a:rPr>
              <a:t>Leading </a:t>
            </a:r>
            <a:r>
              <a:rPr lang="en-US" dirty="0">
                <a:latin typeface="Segoe UI Semilight" panose="020B0402040204020203" pitchFamily="34" charset="0"/>
                <a:cs typeface="Segoe UI Semilight" panose="020B0402040204020203" pitchFamily="34" charset="0"/>
              </a:rPr>
              <a:t>to a projected sharp increase in </a:t>
            </a:r>
            <a:r>
              <a:rPr lang="en-US" dirty="0" smtClean="0">
                <a:latin typeface="Segoe UI Semilight" panose="020B0402040204020203" pitchFamily="34" charset="0"/>
                <a:cs typeface="Segoe UI Semilight" panose="020B0402040204020203" pitchFamily="34" charset="0"/>
              </a:rPr>
              <a:t>electrolyze </a:t>
            </a:r>
            <a:r>
              <a:rPr lang="en-US" dirty="0">
                <a:latin typeface="Segoe UI Semilight" panose="020B0402040204020203" pitchFamily="34" charset="0"/>
                <a:cs typeface="Segoe UI Semilight" panose="020B0402040204020203" pitchFamily="34" charset="0"/>
              </a:rPr>
              <a:t>and fuel cell </a:t>
            </a:r>
            <a:r>
              <a:rPr lang="en-US" dirty="0" smtClean="0">
                <a:latin typeface="Segoe UI Semilight" panose="020B0402040204020203" pitchFamily="34" charset="0"/>
                <a:cs typeface="Segoe UI Semilight" panose="020B0402040204020203" pitchFamily="34" charset="0"/>
              </a:rPr>
              <a:t>capacity </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increase in demand for platinum by 24%, iridium 43%, and scandium 68% by 2030 (IEA, 2022)</a:t>
            </a:r>
          </a:p>
          <a:p>
            <a:pPr marL="457200" lvl="1" indent="0">
              <a:buNone/>
            </a:pPr>
            <a:endParaRPr lang="en-US" dirty="0" smtClean="0">
              <a:latin typeface="Segoe UI Semilight" panose="020B0402040204020203" pitchFamily="34" charset="0"/>
              <a:cs typeface="Segoe UI Semilight" panose="020B0402040204020203" pitchFamily="34" charset="0"/>
            </a:endParaRPr>
          </a:p>
          <a:p>
            <a:r>
              <a:rPr lang="en-US" b="1" dirty="0" smtClean="0">
                <a:latin typeface="Segoe UI Semilight" panose="020B0402040204020203" pitchFamily="34" charset="0"/>
                <a:cs typeface="Segoe UI Semilight" panose="020B0402040204020203" pitchFamily="34" charset="0"/>
              </a:rPr>
              <a:t>Focusing on the need for critical raw materials in the hydrogen economy uptake, our paper examines:</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 interaction between the dominant player in the market for platinum and the EU.</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In light of global demand for CRMs, the work assesses whether the CRM Act contributes to the resilience of Europe’s CRM supply chain, </a:t>
            </a:r>
            <a:r>
              <a:rPr lang="en-US" dirty="0">
                <a:latin typeface="Segoe UI Semilight" panose="020B0402040204020203" pitchFamily="34" charset="0"/>
                <a:cs typeface="Segoe UI Semilight" panose="020B0402040204020203" pitchFamily="34" charset="0"/>
              </a:rPr>
              <a:t>particularly in addressing the potential risks associated with its ambitious hydrogen domestic production targets by </a:t>
            </a:r>
            <a:r>
              <a:rPr lang="en-US" dirty="0" smtClean="0">
                <a:latin typeface="Segoe UI Semilight" panose="020B0402040204020203" pitchFamily="34" charset="0"/>
                <a:cs typeface="Segoe UI Semilight" panose="020B0402040204020203" pitchFamily="34" charset="0"/>
              </a:rPr>
              <a:t>2030.</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It investigates the impact of the market-dominant player's strategic behavior, encompassing factors such as supply disruptions, on the European supply chain for </a:t>
            </a:r>
            <a:r>
              <a:rPr lang="en-US" dirty="0" smtClean="0">
                <a:latin typeface="Segoe UI Semilight" panose="020B0402040204020203" pitchFamily="34" charset="0"/>
                <a:cs typeface="Segoe UI Semilight" panose="020B0402040204020203" pitchFamily="34" charset="0"/>
              </a:rPr>
              <a:t>platinum, crucial </a:t>
            </a:r>
            <a:r>
              <a:rPr lang="en-US" dirty="0">
                <a:latin typeface="Segoe UI Semilight" panose="020B0402040204020203" pitchFamily="34" charset="0"/>
                <a:cs typeface="Segoe UI Semilight" panose="020B0402040204020203" pitchFamily="34" charset="0"/>
              </a:rPr>
              <a:t>for hydrogen production. </a:t>
            </a:r>
            <a:endParaRPr lang="en-US" dirty="0" smtClean="0">
              <a:latin typeface="Segoe UI Semilight" panose="020B0402040204020203" pitchFamily="34" charset="0"/>
              <a:cs typeface="Segoe UI Semilight" panose="020B0402040204020203" pitchFamily="34" charset="0"/>
            </a:endParaRPr>
          </a:p>
          <a:p>
            <a:pPr marL="457200" lvl="1" indent="0">
              <a:buNone/>
            </a:pPr>
            <a:endParaRPr lang="en-US" dirty="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hydrogen target by 2030 and our core objective</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92032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2022’s “</a:t>
            </a:r>
            <a:r>
              <a:rPr lang="en-US" dirty="0" err="1" smtClean="0">
                <a:solidFill>
                  <a:schemeClr val="tx2"/>
                </a:solidFill>
                <a:latin typeface="Century Schoolbook" panose="02040604050505020304" pitchFamily="18" charset="0"/>
                <a:ea typeface="Segoe UI Symbol" panose="020B0502040204020203" pitchFamily="34" charset="0"/>
              </a:rPr>
              <a:t>REPower</a:t>
            </a:r>
            <a:r>
              <a:rPr lang="en-US" dirty="0" smtClean="0">
                <a:solidFill>
                  <a:schemeClr val="tx2"/>
                </a:solidFill>
                <a:latin typeface="Century Schoolbook" panose="02040604050505020304" pitchFamily="18" charset="0"/>
                <a:ea typeface="Segoe UI Symbol" panose="020B0502040204020203" pitchFamily="34" charset="0"/>
              </a:rPr>
              <a:t> EU” </a:t>
            </a:r>
            <a:r>
              <a:rPr lang="en-US" dirty="0">
                <a:solidFill>
                  <a:schemeClr val="tx2"/>
                </a:solidFill>
                <a:latin typeface="Century Schoolbook" panose="02040604050505020304" pitchFamily="18" charset="0"/>
                <a:ea typeface="Segoe UI Symbol" panose="020B0502040204020203" pitchFamily="34" charset="0"/>
              </a:rPr>
              <a:t>plan highlights investments in </a:t>
            </a:r>
            <a:r>
              <a:rPr lang="en-US" dirty="0" smtClean="0">
                <a:solidFill>
                  <a:schemeClr val="tx2"/>
                </a:solidFill>
                <a:latin typeface="Century Schoolbook" panose="02040604050505020304" pitchFamily="18" charset="0"/>
                <a:ea typeface="Segoe UI Symbol" panose="020B0502040204020203" pitchFamily="34" charset="0"/>
              </a:rPr>
              <a:t>renewable energy</a:t>
            </a:r>
            <a:r>
              <a:rPr lang="en-US" dirty="0">
                <a:solidFill>
                  <a:schemeClr val="tx2"/>
                </a:solidFill>
                <a:latin typeface="Century Schoolbook" panose="02040604050505020304" pitchFamily="18" charset="0"/>
                <a:ea typeface="Segoe UI Symbol" panose="020B0502040204020203" pitchFamily="34" charset="0"/>
              </a:rPr>
              <a:t>, with a 10 </a:t>
            </a:r>
            <a:r>
              <a:rPr lang="en-US" dirty="0" err="1">
                <a:solidFill>
                  <a:schemeClr val="tx2"/>
                </a:solidFill>
                <a:latin typeface="Century Schoolbook" panose="02040604050505020304" pitchFamily="18" charset="0"/>
                <a:ea typeface="Segoe UI Symbol" panose="020B0502040204020203" pitchFamily="34" charset="0"/>
              </a:rPr>
              <a:t>bcm</a:t>
            </a:r>
            <a:r>
              <a:rPr lang="en-US" dirty="0">
                <a:solidFill>
                  <a:schemeClr val="tx2"/>
                </a:solidFill>
                <a:latin typeface="Century Schoolbook" panose="02040604050505020304" pitchFamily="18" charset="0"/>
                <a:ea typeface="Segoe UI Symbol" panose="020B0502040204020203" pitchFamily="34" charset="0"/>
              </a:rPr>
              <a:t> H2 production target by </a:t>
            </a:r>
            <a:r>
              <a:rPr lang="en-US" dirty="0" smtClean="0">
                <a:solidFill>
                  <a:schemeClr val="tx2"/>
                </a:solidFill>
                <a:latin typeface="Century Schoolbook" panose="02040604050505020304" pitchFamily="18" charset="0"/>
                <a:ea typeface="Segoe UI Symbol" panose="020B0502040204020203" pitchFamily="34" charset="0"/>
              </a:rPr>
              <a:t>2030.</a:t>
            </a:r>
            <a:endParaRPr lang="en-US" dirty="0">
              <a:solidFill>
                <a:schemeClr val="tx2"/>
              </a:solidFill>
              <a:latin typeface="Century Schoolbook" panose="02040604050505020304" pitchFamily="18" charset="0"/>
              <a:ea typeface="Segoe UI Symbol" panose="020B0502040204020203" pitchFamily="34" charset="0"/>
            </a:endParaRPr>
          </a:p>
        </p:txBody>
      </p:sp>
    </p:spTree>
    <p:extLst>
      <p:ext uri="{BB962C8B-B14F-4D97-AF65-F5344CB8AC3E}">
        <p14:creationId xmlns:p14="http://schemas.microsoft.com/office/powerpoint/2010/main" val="266812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3" name="Inhaltsplatzhalter 2"/>
          <p:cNvSpPr>
            <a:spLocks noGrp="1"/>
          </p:cNvSpPr>
          <p:nvPr>
            <p:ph sz="half" idx="1"/>
          </p:nvPr>
        </p:nvSpPr>
        <p:spPr>
          <a:xfrm>
            <a:off x="362711" y="1540270"/>
            <a:ext cx="10591185" cy="4971765"/>
          </a:xfrm>
        </p:spPr>
        <p:txBody>
          <a:bodyPr>
            <a:normAutofit/>
          </a:bodyPr>
          <a:lstStyle/>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How does the main player's strategic dominance in the </a:t>
            </a:r>
            <a:r>
              <a:rPr lang="en-US" dirty="0" smtClean="0">
                <a:latin typeface="Century Schoolbook" panose="02040604050505020304" pitchFamily="18" charset="0"/>
                <a:ea typeface="Segoe UI Symbol" panose="020B0502040204020203" pitchFamily="34" charset="0"/>
              </a:rPr>
              <a:t>platinum </a:t>
            </a:r>
            <a:r>
              <a:rPr lang="en-US" dirty="0">
                <a:latin typeface="Century Schoolbook" panose="02040604050505020304" pitchFamily="18" charset="0"/>
                <a:ea typeface="Segoe UI Symbol" panose="020B0502040204020203" pitchFamily="34" charset="0"/>
              </a:rPr>
              <a:t>market influence the EU's supply chain dynamics, particularly in terms of supply chain dependency, vulnerability to disruptions, and the impact on technological innovation, and what are the long-term implications for the European CRM sector? </a:t>
            </a:r>
            <a:endParaRPr lang="en-US" dirty="0" smtClean="0">
              <a:latin typeface="Century Schoolbook" panose="02040604050505020304" pitchFamily="18" charset="0"/>
              <a:ea typeface="Segoe UI Symbol" panose="020B0502040204020203" pitchFamily="34" charset="0"/>
            </a:endParaRPr>
          </a:p>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To what extent does the CRM Act, through provisions compliance and effectiveness in promoting diversification, contribute to reducing the EU's dependency on the dominant player REEs, creating a more resilient CRM supply chain, and fostering technological innovation in the platinum sector</a:t>
            </a:r>
            <a:r>
              <a:rPr lang="en-US" dirty="0" smtClean="0">
                <a:latin typeface="Century Schoolbook" panose="02040604050505020304" pitchFamily="18" charset="0"/>
                <a:ea typeface="Segoe UI Symbol" panose="020B0502040204020203" pitchFamily="34" charset="0"/>
              </a:rPr>
              <a:t>?</a:t>
            </a:r>
          </a:p>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How do the stockpiling provisions of the CRM Act mitigate the impact of geopolitical tensions and supply disruptions on the EU's REEs supply chain, and to what extent do these provisions contribute to the resilience of the supply chain, address challenges in meeting hydrogen production targets, and influence strategic decision-making amid market uncertainties and volatility</a:t>
            </a:r>
            <a:r>
              <a:rPr lang="en-US" dirty="0" smtClean="0">
                <a:latin typeface="Century Schoolbook" panose="02040604050505020304" pitchFamily="18" charset="0"/>
                <a:ea typeface="Segoe UI Symbol" panose="020B0502040204020203" pitchFamily="34" charset="0"/>
              </a:rPr>
              <a:t>?</a:t>
            </a: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Research </a:t>
            </a:r>
            <a:r>
              <a:rPr lang="en-US" dirty="0">
                <a:latin typeface="Segoe UI Symbol" panose="020B0502040204020203" pitchFamily="34" charset="0"/>
                <a:ea typeface="Segoe UI Symbol" panose="020B0502040204020203" pitchFamily="34" charset="0"/>
                <a:cs typeface="Segoe UI Semilight" panose="020B0402040204020203" pitchFamily="34" charset="0"/>
              </a:rPr>
              <a:t>questions</a:t>
            </a:r>
          </a:p>
        </p:txBody>
      </p:sp>
      <p:sp>
        <p:nvSpPr>
          <p:cNvPr id="6" name="Inhaltsplatzhalter 2"/>
          <p:cNvSpPr txBox="1">
            <a:spLocks/>
          </p:cNvSpPr>
          <p:nvPr/>
        </p:nvSpPr>
        <p:spPr>
          <a:xfrm>
            <a:off x="362712" y="1381041"/>
            <a:ext cx="10591185" cy="484357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909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1862</Words>
  <Application>Microsoft Office PowerPoint</Application>
  <PresentationFormat>Breitbild</PresentationFormat>
  <Paragraphs>117</Paragraphs>
  <Slides>19</Slides>
  <Notes>1</Notes>
  <HiddenSlides>0</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19</vt:i4>
      </vt:variant>
    </vt:vector>
  </HeadingPairs>
  <TitlesOfParts>
    <vt:vector size="32" baseType="lpstr">
      <vt:lpstr>Arial</vt:lpstr>
      <vt:lpstr>Calibri</vt:lpstr>
      <vt:lpstr>Calibri Light</vt:lpstr>
      <vt:lpstr>Cambria Math</vt:lpstr>
      <vt:lpstr>Century Schoolbook</vt:lpstr>
      <vt:lpstr>Courier New</vt:lpstr>
      <vt:lpstr>Segoe UI Light</vt:lpstr>
      <vt:lpstr>Segoe UI Semilight</vt:lpstr>
      <vt:lpstr>Segoe UI Symbol</vt:lpstr>
      <vt:lpstr>Tahoma</vt:lpstr>
      <vt:lpstr>Wingdings</vt:lpstr>
      <vt:lpstr>Office Theme</vt:lpstr>
      <vt:lpstr>IIASA alternatives</vt:lpstr>
      <vt:lpstr>PowerPoint-Präsentation</vt:lpstr>
      <vt:lpstr>PowerPoint-Präsentation</vt:lpstr>
      <vt:lpstr>PowerPoint-Präsentation</vt:lpstr>
      <vt:lpstr>Modeling the supply of strategic raw materials for Europe’s 2030 hydrogen target: analyzing dynamics, risks, and resilience</vt:lpstr>
      <vt:lpstr>Before the analytics: how did this group come about?</vt:lpstr>
      <vt:lpstr>The EU’s critical raw material act (released in March 2023)</vt:lpstr>
      <vt:lpstr>The EU’s critical raw material act</vt:lpstr>
      <vt:lpstr>EU’s hydrogen target by 2030 and our core objective</vt:lpstr>
      <vt:lpstr>Research questions</vt:lpstr>
      <vt:lpstr>Literature review</vt:lpstr>
      <vt:lpstr>Proposed bi-level optimization model (overview)</vt:lpstr>
      <vt:lpstr>The basics of bi-level optimization (1 / 2)</vt:lpstr>
      <vt:lpstr>The basics of bi-level optimization (2 / 2)</vt:lpstr>
      <vt:lpstr>Lower-level problem (market clearing at minimized total cost)</vt:lpstr>
      <vt:lpstr>Upper-level problem (profit maximization of the major exporter)</vt:lpstr>
      <vt:lpstr>Steps to make the model solvable (1/3)</vt:lpstr>
      <vt:lpstr>Steps to make the model solvable (2/3)</vt:lpstr>
      <vt:lpstr>Steps to make the model solvable (3/3)</vt:lpstr>
      <vt:lpstr>Key takeaways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526</cp:revision>
  <cp:lastPrinted>2021-09-07T07:42:17Z</cp:lastPrinted>
  <dcterms:created xsi:type="dcterms:W3CDTF">2019-05-17T07:14:44Z</dcterms:created>
  <dcterms:modified xsi:type="dcterms:W3CDTF">2024-02-01T14:54:02Z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