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5"/>
    <p:sldMasterId id="2147483673" r:id="rId6"/>
  </p:sldMasterIdLst>
  <p:notesMasterIdLst>
    <p:notesMasterId r:id="rId26"/>
  </p:notesMasterIdLst>
  <p:handoutMasterIdLst>
    <p:handoutMasterId r:id="rId27"/>
  </p:handoutMasterIdLst>
  <p:sldIdLst>
    <p:sldId id="334" r:id="rId7"/>
    <p:sldId id="327" r:id="rId8"/>
    <p:sldId id="326" r:id="rId9"/>
    <p:sldId id="328" r:id="rId10"/>
    <p:sldId id="256" r:id="rId11"/>
    <p:sldId id="335" r:id="rId12"/>
    <p:sldId id="336" r:id="rId13"/>
    <p:sldId id="333" r:id="rId14"/>
    <p:sldId id="330" r:id="rId15"/>
    <p:sldId id="329" r:id="rId16"/>
    <p:sldId id="307" r:id="rId17"/>
    <p:sldId id="308" r:id="rId18"/>
    <p:sldId id="309" r:id="rId19"/>
    <p:sldId id="311" r:id="rId20"/>
    <p:sldId id="310" r:id="rId21"/>
    <p:sldId id="314" r:id="rId22"/>
    <p:sldId id="312" r:id="rId23"/>
    <p:sldId id="313" r:id="rId24"/>
    <p:sldId id="325" r:id="rId25"/>
  </p:sldIdLst>
  <p:sldSz cx="12192000" cy="6858000"/>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bastian Zwickl (TUW-EEG)" initials="SZ(" lastIdx="1" clrIdx="0">
    <p:extLst>
      <p:ext uri="{19B8F6BF-5375-455C-9EA6-DF929625EA0E}">
        <p15:presenceInfo xmlns:p15="http://schemas.microsoft.com/office/powerpoint/2012/main" userId="Sebastian Zwickl (TUW-EEG)" providerId="None"/>
      </p:ext>
    </p:extLst>
  </p:cmAuthor>
  <p:cmAuthor id="2" name="zwickl-nb" initials="z" lastIdx="1" clrIdx="1">
    <p:extLst>
      <p:ext uri="{19B8F6BF-5375-455C-9EA6-DF929625EA0E}">
        <p15:presenceInfo xmlns:p15="http://schemas.microsoft.com/office/powerpoint/2012/main" userId="497f9bbb497d68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6A3B8"/>
    <a:srgbClr val="C3ACD0"/>
    <a:srgbClr val="674188"/>
    <a:srgbClr val="5EC260"/>
    <a:srgbClr val="FF9900"/>
    <a:srgbClr val="BEE397"/>
    <a:srgbClr val="C0FCCE"/>
    <a:srgbClr val="C7EDF5"/>
    <a:srgbClr val="2455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7" autoAdjust="0"/>
    <p:restoredTop sz="96552" autoAdjust="0"/>
  </p:normalViewPr>
  <p:slideViewPr>
    <p:cSldViewPr snapToGrid="0" snapToObjects="1">
      <p:cViewPr varScale="1">
        <p:scale>
          <a:sx n="128" d="100"/>
          <a:sy n="128" d="100"/>
        </p:scale>
        <p:origin x="162" y="23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105" d="100"/>
          <a:sy n="105" d="100"/>
        </p:scale>
        <p:origin x="43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8CE3CE-7885-5440-B7D2-D1C38EEABC28}"/>
              </a:ext>
            </a:extLst>
          </p:cNvPr>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a:extLst>
              <a:ext uri="{FF2B5EF4-FFF2-40B4-BE49-F238E27FC236}">
                <a16:creationId xmlns:a16="http://schemas.microsoft.com/office/drawing/2014/main" id="{21F54EA1-D6B4-7C47-AF7F-6ED3655198DE}"/>
              </a:ext>
            </a:extLst>
          </p:cNvPr>
          <p:cNvSpPr>
            <a:spLocks noGrp="1"/>
          </p:cNvSpPr>
          <p:nvPr>
            <p:ph type="dt" sz="quarter" idx="1"/>
          </p:nvPr>
        </p:nvSpPr>
        <p:spPr>
          <a:xfrm>
            <a:off x="5797247" y="0"/>
            <a:ext cx="4434999" cy="356437"/>
          </a:xfrm>
          <a:prstGeom prst="rect">
            <a:avLst/>
          </a:prstGeom>
        </p:spPr>
        <p:txBody>
          <a:bodyPr vert="horz" lIns="94796" tIns="47398" rIns="94796" bIns="47398" rtlCol="0"/>
          <a:lstStyle>
            <a:lvl1pPr algn="r">
              <a:defRPr sz="1200"/>
            </a:lvl1pPr>
          </a:lstStyle>
          <a:p>
            <a:fld id="{8362D56F-4014-E440-B414-1949875DC54A}" type="datetimeFigureOut">
              <a:rPr lang="en-US" smtClean="0"/>
              <a:t>2/28/2024</a:t>
            </a:fld>
            <a:endParaRPr lang="en-US"/>
          </a:p>
        </p:txBody>
      </p:sp>
      <p:sp>
        <p:nvSpPr>
          <p:cNvPr id="4" name="Footer Placeholder 3">
            <a:extLst>
              <a:ext uri="{FF2B5EF4-FFF2-40B4-BE49-F238E27FC236}">
                <a16:creationId xmlns:a16="http://schemas.microsoft.com/office/drawing/2014/main" id="{5AEAEB30-D659-F04F-8BCA-7E5755820EA8}"/>
              </a:ext>
            </a:extLst>
          </p:cNvPr>
          <p:cNvSpPr>
            <a:spLocks noGrp="1"/>
          </p:cNvSpPr>
          <p:nvPr>
            <p:ph type="ftr" sz="quarter" idx="2"/>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1860766-B385-064C-89E0-D696CB68EF1E}"/>
              </a:ext>
            </a:extLst>
          </p:cNvPr>
          <p:cNvSpPr>
            <a:spLocks noGrp="1"/>
          </p:cNvSpPr>
          <p:nvPr>
            <p:ph type="sldNum" sz="quarter" idx="3"/>
          </p:nvPr>
        </p:nvSpPr>
        <p:spPr>
          <a:xfrm>
            <a:off x="5797247" y="6747627"/>
            <a:ext cx="4434999" cy="356437"/>
          </a:xfrm>
          <a:prstGeom prst="rect">
            <a:avLst/>
          </a:prstGeom>
        </p:spPr>
        <p:txBody>
          <a:bodyPr vert="horz" lIns="94796" tIns="47398" rIns="94796" bIns="47398" rtlCol="0" anchor="b"/>
          <a:lstStyle>
            <a:lvl1pPr algn="r">
              <a:defRPr sz="1200"/>
            </a:lvl1pPr>
          </a:lstStyle>
          <a:p>
            <a:fld id="{E84C23E2-02F7-644F-99F5-08AC3BA5EA9E}" type="slidenum">
              <a:rPr lang="en-US" smtClean="0"/>
              <a:t>‹Nr.›</a:t>
            </a:fld>
            <a:endParaRPr lang="en-US"/>
          </a:p>
        </p:txBody>
      </p:sp>
    </p:spTree>
    <p:extLst>
      <p:ext uri="{BB962C8B-B14F-4D97-AF65-F5344CB8AC3E}">
        <p14:creationId xmlns:p14="http://schemas.microsoft.com/office/powerpoint/2010/main" val="1455367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6437"/>
          </a:xfrm>
          <a:prstGeom prst="rect">
            <a:avLst/>
          </a:prstGeom>
        </p:spPr>
        <p:txBody>
          <a:bodyPr vert="horz" lIns="94796" tIns="47398" rIns="94796" bIns="47398" rtlCol="0"/>
          <a:lstStyle>
            <a:lvl1pPr algn="l">
              <a:defRPr sz="1200"/>
            </a:lvl1pPr>
          </a:lstStyle>
          <a:p>
            <a:endParaRPr lang="en-US"/>
          </a:p>
        </p:txBody>
      </p:sp>
      <p:sp>
        <p:nvSpPr>
          <p:cNvPr id="3" name="Date Placeholder 2"/>
          <p:cNvSpPr>
            <a:spLocks noGrp="1"/>
          </p:cNvSpPr>
          <p:nvPr>
            <p:ph type="dt" idx="1"/>
          </p:nvPr>
        </p:nvSpPr>
        <p:spPr>
          <a:xfrm>
            <a:off x="5797247" y="0"/>
            <a:ext cx="4434999" cy="356437"/>
          </a:xfrm>
          <a:prstGeom prst="rect">
            <a:avLst/>
          </a:prstGeom>
        </p:spPr>
        <p:txBody>
          <a:bodyPr vert="horz" lIns="94796" tIns="47398" rIns="94796" bIns="47398" rtlCol="0"/>
          <a:lstStyle>
            <a:lvl1pPr algn="r">
              <a:defRPr sz="1200"/>
            </a:lvl1pPr>
          </a:lstStyle>
          <a:p>
            <a:fld id="{1EAC332E-8893-FE4E-9A25-93BB30EFA0DA}" type="datetimeFigureOut">
              <a:rPr lang="en-US" smtClean="0"/>
              <a:t>2/28/2024</a:t>
            </a:fld>
            <a:endParaRPr lang="en-US"/>
          </a:p>
        </p:txBody>
      </p:sp>
      <p:sp>
        <p:nvSpPr>
          <p:cNvPr id="4" name="Slide Image Placeholder 3"/>
          <p:cNvSpPr>
            <a:spLocks noGrp="1" noRot="1" noChangeAspect="1"/>
          </p:cNvSpPr>
          <p:nvPr>
            <p:ph type="sldImg" idx="2"/>
          </p:nvPr>
        </p:nvSpPr>
        <p:spPr>
          <a:xfrm>
            <a:off x="2989263" y="889000"/>
            <a:ext cx="4256087" cy="2395538"/>
          </a:xfrm>
          <a:prstGeom prst="rect">
            <a:avLst/>
          </a:prstGeom>
          <a:noFill/>
          <a:ln w="12700">
            <a:solidFill>
              <a:prstClr val="black"/>
            </a:solidFill>
          </a:ln>
        </p:spPr>
        <p:txBody>
          <a:bodyPr vert="horz" lIns="94796" tIns="47398" rIns="94796" bIns="47398" rtlCol="0" anchor="ctr"/>
          <a:lstStyle/>
          <a:p>
            <a:endParaRPr lang="en-US"/>
          </a:p>
        </p:txBody>
      </p:sp>
      <p:sp>
        <p:nvSpPr>
          <p:cNvPr id="5" name="Notes Placeholder 4"/>
          <p:cNvSpPr>
            <a:spLocks noGrp="1"/>
          </p:cNvSpPr>
          <p:nvPr>
            <p:ph type="body" sz="quarter" idx="3"/>
          </p:nvPr>
        </p:nvSpPr>
        <p:spPr>
          <a:xfrm>
            <a:off x="1023463" y="3418831"/>
            <a:ext cx="8187690" cy="2797225"/>
          </a:xfrm>
          <a:prstGeom prst="rect">
            <a:avLst/>
          </a:prstGeom>
        </p:spPr>
        <p:txBody>
          <a:bodyPr vert="horz" lIns="94796" tIns="47398" rIns="94796" bIns="473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6747627"/>
            <a:ext cx="4434999" cy="356437"/>
          </a:xfrm>
          <a:prstGeom prst="rect">
            <a:avLst/>
          </a:prstGeom>
        </p:spPr>
        <p:txBody>
          <a:bodyPr vert="horz" lIns="94796" tIns="47398" rIns="94796" bIns="47398" rtlCol="0" anchor="b"/>
          <a:lstStyle>
            <a:lvl1pPr algn="l">
              <a:defRPr sz="1200"/>
            </a:lvl1pPr>
          </a:lstStyle>
          <a:p>
            <a:endParaRPr lang="en-US"/>
          </a:p>
        </p:txBody>
      </p:sp>
      <p:sp>
        <p:nvSpPr>
          <p:cNvPr id="7" name="Slide Number Placeholder 6"/>
          <p:cNvSpPr>
            <a:spLocks noGrp="1"/>
          </p:cNvSpPr>
          <p:nvPr>
            <p:ph type="sldNum" sz="quarter" idx="5"/>
          </p:nvPr>
        </p:nvSpPr>
        <p:spPr>
          <a:xfrm>
            <a:off x="5797247" y="6747627"/>
            <a:ext cx="4434999" cy="356437"/>
          </a:xfrm>
          <a:prstGeom prst="rect">
            <a:avLst/>
          </a:prstGeom>
        </p:spPr>
        <p:txBody>
          <a:bodyPr vert="horz" lIns="94796" tIns="47398" rIns="94796" bIns="47398" rtlCol="0" anchor="b"/>
          <a:lstStyle>
            <a:lvl1pPr algn="r">
              <a:defRPr sz="1200"/>
            </a:lvl1pPr>
          </a:lstStyle>
          <a:p>
            <a:fld id="{0B17A1DD-B70C-B048-99CA-ED854228726D}" type="slidenum">
              <a:rPr lang="en-US" smtClean="0"/>
              <a:t>‹Nr.›</a:t>
            </a:fld>
            <a:endParaRPr lang="en-US"/>
          </a:p>
        </p:txBody>
      </p:sp>
    </p:spTree>
    <p:extLst>
      <p:ext uri="{BB962C8B-B14F-4D97-AF65-F5344CB8AC3E}">
        <p14:creationId xmlns:p14="http://schemas.microsoft.com/office/powerpoint/2010/main" val="124750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0B17A1DD-B70C-B048-99CA-ED854228726D}" type="slidenum">
              <a:rPr lang="en-US" smtClean="0"/>
              <a:t>5</a:t>
            </a:fld>
            <a:endParaRPr lang="en-US"/>
          </a:p>
        </p:txBody>
      </p:sp>
    </p:spTree>
    <p:extLst>
      <p:ext uri="{BB962C8B-B14F-4D97-AF65-F5344CB8AC3E}">
        <p14:creationId xmlns:p14="http://schemas.microsoft.com/office/powerpoint/2010/main" val="18551037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hyperlink" Target="https://creativecommons.org/licenses/by/4.0/" TargetMode="Externa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 name="Grafik 4"/>
          <p:cNvPicPr>
            <a:picLocks noChangeAspect="1"/>
          </p:cNvPicPr>
          <p:nvPr userDrawn="1"/>
        </p:nvPicPr>
        <p:blipFill rotWithShape="1">
          <a:blip r:embed="rId2">
            <a:extLst>
              <a:ext uri="{28A0092B-C50C-407E-A947-70E740481C1C}">
                <a14:useLocalDpi xmlns:a14="http://schemas.microsoft.com/office/drawing/2010/main" val="0"/>
              </a:ext>
            </a:extLst>
          </a:blip>
          <a:srcRect t="532" r="57214" b="41367"/>
          <a:stretch/>
        </p:blipFill>
        <p:spPr>
          <a:xfrm rot="5400000">
            <a:off x="2049538" y="-2069394"/>
            <a:ext cx="2239315" cy="6338394"/>
          </a:xfrm>
          <a:prstGeom prst="rect">
            <a:avLst/>
          </a:prstGeom>
        </p:spPr>
      </p:pic>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3">
            <a:duotone>
              <a:schemeClr val="accent1">
                <a:shade val="45000"/>
                <a:satMod val="135000"/>
              </a:schemeClr>
              <a:prstClr val="white"/>
            </a:duotone>
          </a:blip>
          <a:stretch>
            <a:fillRect/>
          </a:stretch>
        </p:blipFill>
        <p:spPr>
          <a:xfrm>
            <a:off x="0" y="-39370"/>
            <a:ext cx="12192000" cy="1961662"/>
          </a:xfrm>
          <a:prstGeom prst="rect">
            <a:avLst/>
          </a:prstGeom>
          <a:noFill/>
        </p:spPr>
      </p:pic>
      <p:sp>
        <p:nvSpPr>
          <p:cNvPr id="2" name="Title 1"/>
          <p:cNvSpPr>
            <a:spLocks noGrp="1"/>
          </p:cNvSpPr>
          <p:nvPr>
            <p:ph type="ctrTitle"/>
          </p:nvPr>
        </p:nvSpPr>
        <p:spPr>
          <a:xfrm>
            <a:off x="241331" y="2253769"/>
            <a:ext cx="9659112" cy="1254416"/>
          </a:xfrm>
          <a:prstGeom prst="rect">
            <a:avLst/>
          </a:prstGeom>
        </p:spPr>
        <p:txBody>
          <a:bodyPr anchor="b">
            <a:normAutofit/>
          </a:bodyPr>
          <a:lstStyle>
            <a:lvl1pPr algn="l">
              <a:defRPr sz="3600"/>
            </a:lvl1pPr>
          </a:lstStyle>
          <a:p>
            <a:endParaRPr lang="en-US" dirty="0"/>
          </a:p>
        </p:txBody>
      </p:sp>
      <p:sp>
        <p:nvSpPr>
          <p:cNvPr id="3" name="Subtitle 2"/>
          <p:cNvSpPr>
            <a:spLocks noGrp="1"/>
          </p:cNvSpPr>
          <p:nvPr>
            <p:ph type="subTitle" idx="1"/>
          </p:nvPr>
        </p:nvSpPr>
        <p:spPr>
          <a:xfrm>
            <a:off x="241331" y="3710686"/>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4">
            <a:duotone>
              <a:schemeClr val="accent1">
                <a:shade val="45000"/>
                <a:satMod val="135000"/>
              </a:schemeClr>
              <a:prstClr val="white"/>
            </a:duotone>
          </a:blip>
          <a:stretch>
            <a:fillRect/>
          </a:stretch>
        </p:blipFill>
        <p:spPr>
          <a:xfrm>
            <a:off x="-17668229" y="7768935"/>
            <a:ext cx="1638447" cy="196404"/>
          </a:xfrm>
          <a:prstGeom prst="rect">
            <a:avLst/>
          </a:prstGeom>
        </p:spPr>
      </p:pic>
      <p:sp>
        <p:nvSpPr>
          <p:cNvPr id="12" name="Rechteck 11">
            <a:extLst>
              <a:ext uri="{FF2B5EF4-FFF2-40B4-BE49-F238E27FC236}">
                <a16:creationId xmlns:a16="http://schemas.microsoft.com/office/drawing/2014/main" id="{D08A5CE4-AF6D-2841-AEED-E154ABAC48A1}"/>
              </a:ext>
            </a:extLst>
          </p:cNvPr>
          <p:cNvSpPr/>
          <p:nvPr userDrawn="1"/>
        </p:nvSpPr>
        <p:spPr>
          <a:xfrm>
            <a:off x="2510250" y="6490637"/>
            <a:ext cx="8892177" cy="295275"/>
          </a:xfrm>
          <a:prstGeom prst="rect">
            <a:avLst/>
          </a:prstGeom>
          <a:noFill/>
          <a:ln w="9525">
            <a:noFill/>
            <a:miter lim="800000"/>
            <a:headEnd/>
            <a:tailEnd/>
          </a:ln>
        </p:spPr>
        <p:txBody>
          <a:bodyPr vert="horz" wrap="square" lIns="36000" tIns="0" rIns="36000" bIns="0" numCol="1" anchor="b" anchorCtr="0" compatLnSpc="1">
            <a:prstTxWarp prst="textNoShape">
              <a:avLst/>
            </a:prstTxWarp>
          </a:bodyPr>
          <a:lstStyle/>
          <a:p>
            <a:pPr marL="0" lvl="0" indent="0" algn="r" eaLnBrk="0" hangingPunct="0">
              <a:spcBef>
                <a:spcPct val="20000"/>
              </a:spcBef>
              <a:buFontTx/>
              <a:buNone/>
            </a:pPr>
            <a:r>
              <a:rPr lang="en-US" sz="1200" dirty="0">
                <a:solidFill>
                  <a:schemeClr val="bg2">
                    <a:lumMod val="50000"/>
                  </a:schemeClr>
                </a:solidFill>
                <a:latin typeface="Segoe UI Light" panose="020B0502040204020203" pitchFamily="34" charset="0"/>
                <a:cs typeface="Segoe UI Light" panose="020B0502040204020203" pitchFamily="34" charset="0"/>
              </a:rPr>
              <a:t>This presentation is licensed </a:t>
            </a:r>
            <a:r>
              <a:rPr lang="en-US" sz="1200" dirty="0" smtClean="0">
                <a:solidFill>
                  <a:schemeClr val="bg2">
                    <a:lumMod val="50000"/>
                  </a:schemeClr>
                </a:solidFill>
                <a:latin typeface="Segoe UI Light" panose="020B0502040204020203" pitchFamily="34" charset="0"/>
                <a:cs typeface="Segoe UI Light" panose="020B0502040204020203" pitchFamily="34" charset="0"/>
              </a:rPr>
              <a:t>under a </a:t>
            </a:r>
            <a:r>
              <a:rPr lang="en-US" sz="1200" dirty="0">
                <a:solidFill>
                  <a:schemeClr val="tx2"/>
                </a:solidFill>
                <a:latin typeface="Segoe UI Light" panose="020B0502040204020203" pitchFamily="34" charset="0"/>
                <a:cs typeface="Segoe UI Light" panose="020B0502040204020203" pitchFamily="34" charset="0"/>
                <a:hlinkClick r:id="rId5">
                  <a:extLst>
                    <a:ext uri="{A12FA001-AC4F-418D-AE19-62706E023703}">
                      <ahyp:hlinkClr xmlns:ahyp="http://schemas.microsoft.com/office/drawing/2018/hyperlinkcolor" xmlns="" val="tx"/>
                    </a:ext>
                  </a:extLst>
                </a:hlinkClick>
              </a:rPr>
              <a:t>Creative Commons Attribution 4.0 International License </a:t>
            </a:r>
            <a:endParaRPr lang="en-US" sz="1200" dirty="0">
              <a:solidFill>
                <a:schemeClr val="tx2"/>
              </a:solidFill>
              <a:latin typeface="Segoe UI Light" panose="020B0502040204020203" pitchFamily="34" charset="0"/>
              <a:cs typeface="Segoe UI Light" panose="020B0502040204020203" pitchFamily="34" charset="0"/>
            </a:endParaRPr>
          </a:p>
        </p:txBody>
      </p:sp>
      <p:pic>
        <p:nvPicPr>
          <p:cNvPr id="13" name="Picture 8">
            <a:extLst>
              <a:ext uri="{FF2B5EF4-FFF2-40B4-BE49-F238E27FC236}">
                <a16:creationId xmlns:a16="http://schemas.microsoft.com/office/drawing/2014/main" id="{A82F99E0-AE91-AF47-86ED-7E85D0F62E5F}"/>
              </a:ext>
            </a:extLst>
          </p:cNvPr>
          <p:cNvPicPr>
            <a:picLocks noChangeAspect="1"/>
          </p:cNvPicPr>
          <p:nvPr userDrawn="1"/>
        </p:nvPicPr>
        <p:blipFill>
          <a:blip r:embed="rId6"/>
          <a:stretch>
            <a:fillRect/>
          </a:stretch>
        </p:blipFill>
        <p:spPr>
          <a:xfrm>
            <a:off x="11479876" y="6558890"/>
            <a:ext cx="644450" cy="227022"/>
          </a:xfrm>
          <a:prstGeom prst="rect">
            <a:avLst/>
          </a:prstGeom>
        </p:spPr>
      </p:pic>
    </p:spTree>
    <p:extLst>
      <p:ext uri="{BB962C8B-B14F-4D97-AF65-F5344CB8AC3E}">
        <p14:creationId xmlns:p14="http://schemas.microsoft.com/office/powerpoint/2010/main" val="688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2" name="Title 1"/>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06113" y="987427"/>
            <a:ext cx="7485887" cy="4873625"/>
          </a:xfr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Text Placeholder 3">
            <a:extLst>
              <a:ext uri="{FF2B5EF4-FFF2-40B4-BE49-F238E27FC236}">
                <a16:creationId xmlns:a16="http://schemas.microsoft.com/office/drawing/2014/main" id="{A95EF8D4-5B50-564A-8E71-ACB42B8E14D3}"/>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Slide Number Placeholder 7">
            <a:extLst>
              <a:ext uri="{FF2B5EF4-FFF2-40B4-BE49-F238E27FC236}">
                <a16:creationId xmlns:a16="http://schemas.microsoft.com/office/drawing/2014/main" id="{3258DE6F-BC6E-364C-91D6-6B9C603C2F3D}"/>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49228810-255C-0747-AA61-5D5198D3E57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19AD2DE6-E43E-6044-9983-6D2115FA619E}"/>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52606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127"/>
            <a:ext cx="10988040" cy="1325563"/>
          </a:xfrm>
          <a:prstGeom prst="rect">
            <a:avLst/>
          </a:prstGeom>
        </p:spPr>
        <p:txBody>
          <a:bodyPr>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34BCE835-694B-EC4D-AD29-A3BF23C073E9}"/>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58B064A-C26D-E948-B1F9-58944195EEA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12031FA7-02D1-0645-9048-0AAD35E9044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709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23777"/>
            <a:ext cx="2628900" cy="5553186"/>
          </a:xfrm>
          <a:prstGeom prst="rect">
            <a:avLst/>
          </a:prstGeom>
        </p:spPr>
        <p:txBody>
          <a:bodyPr vert="eaVert">
            <a:normAutofit/>
          </a:bodyPr>
          <a:lstStyle>
            <a:lvl1pPr>
              <a:defRPr sz="32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a:extLst>
              <a:ext uri="{FF2B5EF4-FFF2-40B4-BE49-F238E27FC236}">
                <a16:creationId xmlns:a16="http://schemas.microsoft.com/office/drawing/2014/main" id="{00FA3B52-24C6-BC49-B1FB-EF1DE3CE392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Footer Placeholder 7">
            <a:extLst>
              <a:ext uri="{FF2B5EF4-FFF2-40B4-BE49-F238E27FC236}">
                <a16:creationId xmlns:a16="http://schemas.microsoft.com/office/drawing/2014/main" id="{A7668D43-9CA0-B748-8221-47607963463B}"/>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1" name="Date Placeholder 3">
            <a:extLst>
              <a:ext uri="{FF2B5EF4-FFF2-40B4-BE49-F238E27FC236}">
                <a16:creationId xmlns:a16="http://schemas.microsoft.com/office/drawing/2014/main" id="{D57BDEB2-5457-E84E-8E88-F426D3C1035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8743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Final pag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0FB13B4-4775-4053-913C-537D75D956CF}"/>
              </a:ext>
            </a:extLst>
          </p:cNvPr>
          <p:cNvPicPr>
            <a:picLocks noChangeAspect="1"/>
          </p:cNvPicPr>
          <p:nvPr userDrawn="1"/>
        </p:nvPicPr>
        <p:blipFill>
          <a:blip r:embed="rId2"/>
          <a:stretch>
            <a:fillRect/>
          </a:stretch>
        </p:blipFill>
        <p:spPr>
          <a:xfrm>
            <a:off x="0" y="0"/>
            <a:ext cx="12192000" cy="1961662"/>
          </a:xfrm>
          <a:prstGeom prst="rect">
            <a:avLst/>
          </a:prstGeom>
        </p:spPr>
      </p:pic>
      <p:sp>
        <p:nvSpPr>
          <p:cNvPr id="2" name="Title 1"/>
          <p:cNvSpPr>
            <a:spLocks noGrp="1"/>
          </p:cNvSpPr>
          <p:nvPr>
            <p:ph type="ctrTitle" hasCustomPrompt="1"/>
          </p:nvPr>
        </p:nvSpPr>
        <p:spPr>
          <a:xfrm>
            <a:off x="362712" y="2255548"/>
            <a:ext cx="9659112" cy="1254416"/>
          </a:xfrm>
          <a:prstGeom prst="rect">
            <a:avLst/>
          </a:prstGeom>
        </p:spPr>
        <p:txBody>
          <a:bodyPr anchor="b">
            <a:normAutofit/>
          </a:bodyPr>
          <a:lstStyle>
            <a:lvl1pPr algn="l">
              <a:defRPr sz="3600" b="0"/>
            </a:lvl1pPr>
          </a:lstStyle>
          <a:p>
            <a:r>
              <a:rPr lang="en-US" dirty="0"/>
              <a:t>Thank you for your time.</a:t>
            </a:r>
          </a:p>
        </p:txBody>
      </p:sp>
      <p:sp>
        <p:nvSpPr>
          <p:cNvPr id="3" name="Subtitle 2"/>
          <p:cNvSpPr>
            <a:spLocks noGrp="1"/>
          </p:cNvSpPr>
          <p:nvPr>
            <p:ph type="subTitle" idx="1" hasCustomPrompt="1"/>
          </p:nvPr>
        </p:nvSpPr>
        <p:spPr>
          <a:xfrm>
            <a:off x="362712" y="3712465"/>
            <a:ext cx="8196072" cy="1029657"/>
          </a:xfrm>
        </p:spPr>
        <p:txBody>
          <a:bodyPr>
            <a:normAutofit/>
          </a:bodyPr>
          <a:lstStyle>
            <a:lvl1pPr marL="0" indent="0" algn="l">
              <a:lnSpc>
                <a:spcPct val="110000"/>
              </a:lnSpc>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Questions.</a:t>
            </a:r>
          </a:p>
        </p:txBody>
      </p:sp>
      <p:pic>
        <p:nvPicPr>
          <p:cNvPr id="16" name="Picture 15">
            <a:extLst>
              <a:ext uri="{FF2B5EF4-FFF2-40B4-BE49-F238E27FC236}">
                <a16:creationId xmlns:a16="http://schemas.microsoft.com/office/drawing/2014/main" id="{13D0272A-EBA9-4B7B-A259-F6B18F1BC8B8}"/>
              </a:ext>
            </a:extLst>
          </p:cNvPr>
          <p:cNvPicPr>
            <a:picLocks noChangeAspect="1"/>
          </p:cNvPicPr>
          <p:nvPr userDrawn="1"/>
        </p:nvPicPr>
        <p:blipFill>
          <a:blip r:embed="rId3"/>
          <a:stretch>
            <a:fillRect/>
          </a:stretch>
        </p:blipFill>
        <p:spPr>
          <a:xfrm>
            <a:off x="0" y="5396524"/>
            <a:ext cx="12192000" cy="1461477"/>
          </a:xfrm>
          <a:prstGeom prst="rect">
            <a:avLst/>
          </a:prstGeom>
        </p:spPr>
      </p:pic>
      <p:pic>
        <p:nvPicPr>
          <p:cNvPr id="13" name="Picture 12">
            <a:extLst>
              <a:ext uri="{FF2B5EF4-FFF2-40B4-BE49-F238E27FC236}">
                <a16:creationId xmlns:a16="http://schemas.microsoft.com/office/drawing/2014/main" id="{39B395C8-E03A-E04C-AA88-72B24AADC6B4}"/>
              </a:ext>
            </a:extLst>
          </p:cNvPr>
          <p:cNvPicPr>
            <a:picLocks noChangeAspect="1"/>
          </p:cNvPicPr>
          <p:nvPr userDrawn="1"/>
        </p:nvPicPr>
        <p:blipFill>
          <a:blip r:embed="rId4"/>
          <a:stretch>
            <a:fillRect/>
          </a:stretch>
        </p:blipFill>
        <p:spPr>
          <a:xfrm>
            <a:off x="9832062" y="276512"/>
            <a:ext cx="2086125" cy="598709"/>
          </a:xfrm>
          <a:prstGeom prst="rect">
            <a:avLst/>
          </a:prstGeom>
        </p:spPr>
      </p:pic>
    </p:spTree>
    <p:extLst>
      <p:ext uri="{BB962C8B-B14F-4D97-AF65-F5344CB8AC3E}">
        <p14:creationId xmlns:p14="http://schemas.microsoft.com/office/powerpoint/2010/main" val="213952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079009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 blue">
    <p:bg>
      <p:bgPr>
        <a:solidFill>
          <a:srgbClr val="2455A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2712" y="658179"/>
            <a:ext cx="9610344" cy="2852737"/>
          </a:xfrm>
          <a:prstGeom prst="rect">
            <a:avLst/>
          </a:prstGeom>
        </p:spPr>
        <p:txBody>
          <a:bodyPr anchor="b">
            <a:normAutofit/>
          </a:bodyPr>
          <a:lstStyle>
            <a:lvl1pPr>
              <a:defRPr sz="36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accent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7" name="Slide Number Placeholder 5">
            <a:extLst>
              <a:ext uri="{FF2B5EF4-FFF2-40B4-BE49-F238E27FC236}">
                <a16:creationId xmlns:a16="http://schemas.microsoft.com/office/drawing/2014/main" id="{85FD36E0-C784-AE4E-B42C-F7764C6BD308}"/>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74383D7C-0821-A040-BE0C-B5DB8952DD5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bg1">
                    <a:lumMod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AE69E957-E916-EA41-8D86-9462424C7666}"/>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bg1">
                    <a:lumMod val="75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515239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 Top">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1" y="5977289"/>
            <a:ext cx="3362425" cy="880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itle 1">
            <a:extLst>
              <a:ext uri="{FF2B5EF4-FFF2-40B4-BE49-F238E27FC236}">
                <a16:creationId xmlns:a16="http://schemas.microsoft.com/office/drawing/2014/main" id="{8F46396B-BD90-784C-8FFE-EBB3D077632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400"/>
            </a:lvl1pPr>
          </a:lstStyle>
          <a:p>
            <a:pPr lvl="0"/>
            <a:r>
              <a:rPr lang="en-US" dirty="0"/>
              <a:t>Enter text here</a:t>
            </a:r>
          </a:p>
        </p:txBody>
      </p:sp>
      <p:sp>
        <p:nvSpPr>
          <p:cNvPr id="10" name="Slide Number Placeholder 3">
            <a:extLst>
              <a:ext uri="{FF2B5EF4-FFF2-40B4-BE49-F238E27FC236}">
                <a16:creationId xmlns:a16="http://schemas.microsoft.com/office/drawing/2014/main" id="{132D8BEC-2F74-8547-9F2C-AEAE0B302DD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B0283A15-47DF-8047-8B83-438FA552B6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358E8B80-D0B3-954F-9A62-484C9A10FE4D}"/>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15678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s - To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942F0-6E2E-9B45-9065-E71C5FD39597}"/>
              </a:ext>
            </a:extLst>
          </p:cNvPr>
          <p:cNvSpPr/>
          <p:nvPr userDrawn="1"/>
        </p:nvSpPr>
        <p:spPr>
          <a:xfrm>
            <a:off x="1" y="5948414"/>
            <a:ext cx="3362425" cy="90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1" name="Slide Number Placeholder 3">
            <a:extLst>
              <a:ext uri="{FF2B5EF4-FFF2-40B4-BE49-F238E27FC236}">
                <a16:creationId xmlns:a16="http://schemas.microsoft.com/office/drawing/2014/main" id="{C56797FB-FF82-0F4F-A928-D7AF36F5441A}"/>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2" name="Title 1">
            <a:extLst>
              <a:ext uri="{FF2B5EF4-FFF2-40B4-BE49-F238E27FC236}">
                <a16:creationId xmlns:a16="http://schemas.microsoft.com/office/drawing/2014/main" id="{4C27DB8A-983A-204A-A0E1-0B2509737A1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3" name="Footer Placeholder 7">
            <a:extLst>
              <a:ext uri="{FF2B5EF4-FFF2-40B4-BE49-F238E27FC236}">
                <a16:creationId xmlns:a16="http://schemas.microsoft.com/office/drawing/2014/main" id="{C3EFC6A2-0789-BB4B-9701-8038DFBF83E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4876024C-E78F-814A-ADD4-B2037FCE17DA}"/>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176046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A4A04-F540-E24D-9FF5-8F7FC90CDCFA}"/>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14" name="Slide Number Placeholder 3">
            <a:extLst>
              <a:ext uri="{FF2B5EF4-FFF2-40B4-BE49-F238E27FC236}">
                <a16:creationId xmlns:a16="http://schemas.microsoft.com/office/drawing/2014/main" id="{BE89C228-C4FD-7644-ABB7-614954C9451C}"/>
              </a:ext>
            </a:extLst>
          </p:cNvPr>
          <p:cNvSpPr>
            <a:spLocks noGrp="1"/>
          </p:cNvSpPr>
          <p:nvPr>
            <p:ph type="sldNum" sz="quarter" idx="16"/>
          </p:nvPr>
        </p:nvSpPr>
        <p:spPr>
          <a:xfrm>
            <a:off x="258748" y="6352806"/>
            <a:ext cx="2743200" cy="365125"/>
          </a:xfrm>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5" name="Title 1">
            <a:extLst>
              <a:ext uri="{FF2B5EF4-FFF2-40B4-BE49-F238E27FC236}">
                <a16:creationId xmlns:a16="http://schemas.microsoft.com/office/drawing/2014/main" id="{D60B89FE-026E-7249-A3EB-8B2B89BCD596}"/>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6" name="Footer Placeholder 7">
            <a:extLst>
              <a:ext uri="{FF2B5EF4-FFF2-40B4-BE49-F238E27FC236}">
                <a16:creationId xmlns:a16="http://schemas.microsoft.com/office/drawing/2014/main" id="{5E2E5CD6-A1EE-A841-BFBB-519F206ED505}"/>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8" name="Date Placeholder 3">
            <a:extLst>
              <a:ext uri="{FF2B5EF4-FFF2-40B4-BE49-F238E27FC236}">
                <a16:creationId xmlns:a16="http://schemas.microsoft.com/office/drawing/2014/main" id="{66C81B30-170B-8F41-A120-A0E8F4AD1AD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309908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Top">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16571-A315-1846-A578-44521F40228B}"/>
              </a:ext>
            </a:extLst>
          </p:cNvPr>
          <p:cNvSpPr/>
          <p:nvPr userDrawn="1"/>
        </p:nvSpPr>
        <p:spPr>
          <a:xfrm>
            <a:off x="1" y="5919538"/>
            <a:ext cx="3362425" cy="938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5" name="Text Placeholder 4"/>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784BA7FE-773F-2D4C-A1FD-78D273094D08}"/>
              </a:ext>
            </a:extLst>
          </p:cNvPr>
          <p:cNvSpPr>
            <a:spLocks noGrp="1"/>
          </p:cNvSpPr>
          <p:nvPr>
            <p:ph type="sldNum" sz="quarter" idx="16"/>
          </p:nvPr>
        </p:nvSpPr>
        <p:spPr/>
        <p:txBody>
          <a:bodyPr/>
          <a:lstStyle>
            <a:lvl1pPr>
              <a:defRPr>
                <a:solidFill>
                  <a:schemeClr val="tx1">
                    <a:lumMod val="50000"/>
                    <a:lumOff val="50000"/>
                  </a:schemeClr>
                </a:solidFill>
              </a:defRPr>
            </a:lvl1p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CBFC3704-1948-F84D-88BE-17DA7F4538A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DBAF8AC-F4B9-2C4F-BBF0-BD58FB50FE11}"/>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97E7983D-B1A4-B148-B1D4-C4B621AD156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77124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2712" y="2919986"/>
            <a:ext cx="9610344" cy="590931"/>
          </a:xfrm>
          <a:prstGeom prst="rect">
            <a:avLst/>
          </a:prstGeom>
        </p:spPr>
        <p:txBody>
          <a:bodyPr anchor="b">
            <a:sp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362712" y="3675065"/>
            <a:ext cx="9195816" cy="1500187"/>
          </a:xfrm>
        </p:spPr>
        <p:txBody>
          <a:bodyPr>
            <a:normAutofit/>
          </a:bodyPr>
          <a:lstStyle>
            <a:lvl1pPr marL="0" indent="0">
              <a:lnSpc>
                <a:spcPct val="110000"/>
              </a:lnSpc>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8" name="Slide Number Placeholder 7">
            <a:extLst>
              <a:ext uri="{FF2B5EF4-FFF2-40B4-BE49-F238E27FC236}">
                <a16:creationId xmlns:a16="http://schemas.microsoft.com/office/drawing/2014/main" id="{E054AF39-23DB-0740-938A-1A583332BFB0}"/>
              </a:ext>
            </a:extLst>
          </p:cNvPr>
          <p:cNvSpPr>
            <a:spLocks noGrp="1"/>
          </p:cNvSpPr>
          <p:nvPr>
            <p:ph type="sldNum" sz="quarter" idx="11"/>
          </p:nvPr>
        </p:nvSpPr>
        <p:spPr>
          <a:xfrm>
            <a:off x="258748" y="6352806"/>
            <a:ext cx="2743200" cy="365125"/>
          </a:xfrm>
        </p:spPr>
        <p:txBody>
          <a:bodyPr/>
          <a:lstStyle/>
          <a:p>
            <a:fld id="{838B0777-827F-8D42-90B1-61394C340E65}" type="slidenum">
              <a:rPr lang="en-US" smtClean="0"/>
              <a:pPr/>
              <a:t>‹Nr.›</a:t>
            </a:fld>
            <a:endParaRPr lang="en-US" dirty="0"/>
          </a:p>
        </p:txBody>
      </p:sp>
      <p:sp>
        <p:nvSpPr>
          <p:cNvPr id="11" name="Footer Placeholder 7">
            <a:extLst>
              <a:ext uri="{FF2B5EF4-FFF2-40B4-BE49-F238E27FC236}">
                <a16:creationId xmlns:a16="http://schemas.microsoft.com/office/drawing/2014/main" id="{7748E00D-B3B4-FE4D-A3E5-E8C8A25CA2E0}"/>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614E4032-E757-2144-A88B-ABFF9C43B77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593718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AB9D64-C20B-5146-B8DD-95B5D606E73E}"/>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Content Placeholder 2">
            <a:extLst>
              <a:ext uri="{FF2B5EF4-FFF2-40B4-BE49-F238E27FC236}">
                <a16:creationId xmlns:a16="http://schemas.microsoft.com/office/drawing/2014/main" id="{397AD2AC-979A-0344-8551-A78B382E67A6}"/>
              </a:ext>
            </a:extLst>
          </p:cNvPr>
          <p:cNvSpPr>
            <a:spLocks noGrp="1"/>
          </p:cNvSpPr>
          <p:nvPr>
            <p:ph sz="half" idx="1" hasCustomPrompt="1"/>
          </p:nvPr>
        </p:nvSpPr>
        <p:spPr>
          <a:xfrm>
            <a:off x="362712" y="1761617"/>
            <a:ext cx="9580541" cy="4351338"/>
          </a:xfrm>
        </p:spPr>
        <p:txBody>
          <a:bodyPr>
            <a:normAutofit/>
          </a:bodyPr>
          <a:lstStyle>
            <a:lvl1pPr marL="0" indent="0">
              <a:lnSpc>
                <a:spcPct val="110000"/>
              </a:lnSpc>
              <a:buNone/>
              <a:defRPr sz="2000"/>
            </a:lvl1pPr>
          </a:lstStyle>
          <a:p>
            <a:pPr lvl="0"/>
            <a:r>
              <a:rPr lang="en-US" dirty="0"/>
              <a:t>Enter text here</a:t>
            </a:r>
          </a:p>
        </p:txBody>
      </p:sp>
      <p:sp>
        <p:nvSpPr>
          <p:cNvPr id="3" name="Slide Number Placeholder 2">
            <a:extLst>
              <a:ext uri="{FF2B5EF4-FFF2-40B4-BE49-F238E27FC236}">
                <a16:creationId xmlns:a16="http://schemas.microsoft.com/office/drawing/2014/main" id="{474F5CED-483C-A348-8E33-D2AA0F23C538}"/>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Title 1">
            <a:extLst>
              <a:ext uri="{FF2B5EF4-FFF2-40B4-BE49-F238E27FC236}">
                <a16:creationId xmlns:a16="http://schemas.microsoft.com/office/drawing/2014/main" id="{0D53A157-7BBA-5749-8237-8C9901613C05}"/>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1" name="Footer Placeholder 7">
            <a:extLst>
              <a:ext uri="{FF2B5EF4-FFF2-40B4-BE49-F238E27FC236}">
                <a16:creationId xmlns:a16="http://schemas.microsoft.com/office/drawing/2014/main" id="{3953BB51-3F9C-E747-ACA8-03C6016EBBC8}"/>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3" name="Date Placeholder 3">
            <a:extLst>
              <a:ext uri="{FF2B5EF4-FFF2-40B4-BE49-F238E27FC236}">
                <a16:creationId xmlns:a16="http://schemas.microsoft.com/office/drawing/2014/main" id="{A9247E92-8FF0-A341-9976-E6095D27EFA0}"/>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956073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s - Bottom">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34238B-024D-294E-AD4C-68C413D97E1A}"/>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761617"/>
            <a:ext cx="5574792" cy="4351338"/>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85572D3F-74B7-B64C-800D-13CA52163CD4}"/>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1D7F9956-5A00-5A40-8899-32D1F87962F9}"/>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2" name="Footer Placeholder 7">
            <a:extLst>
              <a:ext uri="{FF2B5EF4-FFF2-40B4-BE49-F238E27FC236}">
                <a16:creationId xmlns:a16="http://schemas.microsoft.com/office/drawing/2014/main" id="{0031E1D5-F0A3-EF45-84AA-C0225E109AEC}"/>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0305433C-0038-FC49-AAE7-4AE15259F89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8203033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olumns - Bottom">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292FE64-D177-274B-901F-D336A79314A8}"/>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Content Placeholder 2"/>
          <p:cNvSpPr>
            <a:spLocks noGrp="1"/>
          </p:cNvSpPr>
          <p:nvPr>
            <p:ph sz="half" idx="1" hasCustomPrompt="1"/>
          </p:nvPr>
        </p:nvSpPr>
        <p:spPr>
          <a:xfrm>
            <a:off x="362712"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761617"/>
            <a:ext cx="3675889" cy="4351338"/>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784319"/>
            <a:ext cx="3675889" cy="4351338"/>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9CB989F8-C842-5E4D-A070-A6209E35FC73}"/>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4" name="Title 1">
            <a:extLst>
              <a:ext uri="{FF2B5EF4-FFF2-40B4-BE49-F238E27FC236}">
                <a16:creationId xmlns:a16="http://schemas.microsoft.com/office/drawing/2014/main" id="{849E4815-2057-AE40-A83C-99001B97A08B}"/>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15" name="Footer Placeholder 7">
            <a:extLst>
              <a:ext uri="{FF2B5EF4-FFF2-40B4-BE49-F238E27FC236}">
                <a16:creationId xmlns:a16="http://schemas.microsoft.com/office/drawing/2014/main" id="{2E2EF048-87C8-2B43-AA12-7E550A2A45E3}"/>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7" name="Date Placeholder 3">
            <a:extLst>
              <a:ext uri="{FF2B5EF4-FFF2-40B4-BE49-F238E27FC236}">
                <a16:creationId xmlns:a16="http://schemas.microsoft.com/office/drawing/2014/main" id="{40068E4E-9680-554C-B740-1BBB27554682}"/>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676120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 Bottom">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20DF604-D9D6-5045-B588-839447328165}"/>
              </a:ext>
            </a:extLst>
          </p:cNvPr>
          <p:cNvSpPr/>
          <p:nvPr userDrawn="1"/>
        </p:nvSpPr>
        <p:spPr>
          <a:xfrm>
            <a:off x="7404875" y="-1"/>
            <a:ext cx="4787125" cy="15182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2">
            <a:extLst>
              <a:ext uri="{FF2B5EF4-FFF2-40B4-BE49-F238E27FC236}">
                <a16:creationId xmlns:a16="http://schemas.microsoft.com/office/drawing/2014/main" id="{C6C0CE20-2FA8-D441-A594-2E5923EEB93C}"/>
              </a:ext>
            </a:extLst>
          </p:cNvPr>
          <p:cNvSpPr>
            <a:spLocks noGrp="1"/>
          </p:cNvSpPr>
          <p:nvPr>
            <p:ph type="body" idx="1"/>
          </p:nvPr>
        </p:nvSpPr>
        <p:spPr>
          <a:xfrm>
            <a:off x="362712" y="1681163"/>
            <a:ext cx="5634864"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5" name="Text Placeholder 4">
            <a:extLst>
              <a:ext uri="{FF2B5EF4-FFF2-40B4-BE49-F238E27FC236}">
                <a16:creationId xmlns:a16="http://schemas.microsoft.com/office/drawing/2014/main" id="{19AD1BB0-F11D-AB4E-A5C2-D6877E27F067}"/>
              </a:ext>
            </a:extLst>
          </p:cNvPr>
          <p:cNvSpPr>
            <a:spLocks noGrp="1"/>
          </p:cNvSpPr>
          <p:nvPr>
            <p:ph type="body" sz="quarter" idx="3"/>
          </p:nvPr>
        </p:nvSpPr>
        <p:spPr>
          <a:xfrm>
            <a:off x="6208776" y="1681163"/>
            <a:ext cx="5620512" cy="823912"/>
          </a:xfrm>
        </p:spPr>
        <p:txBody>
          <a:bodyPr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Content Placeholder 2">
            <a:extLst>
              <a:ext uri="{FF2B5EF4-FFF2-40B4-BE49-F238E27FC236}">
                <a16:creationId xmlns:a16="http://schemas.microsoft.com/office/drawing/2014/main" id="{82982180-1554-0149-9361-2E4524F2E5A5}"/>
              </a:ext>
            </a:extLst>
          </p:cNvPr>
          <p:cNvSpPr>
            <a:spLocks noGrp="1"/>
          </p:cNvSpPr>
          <p:nvPr>
            <p:ph sz="half" idx="13" hasCustomPrompt="1"/>
          </p:nvPr>
        </p:nvSpPr>
        <p:spPr>
          <a:xfrm>
            <a:off x="362712"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17" name="Content Placeholder 2">
            <a:extLst>
              <a:ext uri="{FF2B5EF4-FFF2-40B4-BE49-F238E27FC236}">
                <a16:creationId xmlns:a16="http://schemas.microsoft.com/office/drawing/2014/main" id="{D075AC00-972C-AE42-811E-B2A50B01A5A4}"/>
              </a:ext>
            </a:extLst>
          </p:cNvPr>
          <p:cNvSpPr>
            <a:spLocks noGrp="1"/>
          </p:cNvSpPr>
          <p:nvPr>
            <p:ph sz="half" idx="14" hasCustomPrompt="1"/>
          </p:nvPr>
        </p:nvSpPr>
        <p:spPr>
          <a:xfrm>
            <a:off x="6254496" y="2660904"/>
            <a:ext cx="5574792" cy="3452051"/>
          </a:xfrm>
        </p:spPr>
        <p:txBody>
          <a:bodyPr>
            <a:normAutofit/>
          </a:bodyPr>
          <a:lstStyle>
            <a:lvl1pPr marL="0" indent="0">
              <a:lnSpc>
                <a:spcPct val="110000"/>
              </a:lnSpc>
              <a:buNone/>
              <a:defRPr sz="1800"/>
            </a:lvl1pPr>
          </a:lstStyle>
          <a:p>
            <a:pPr lvl="0"/>
            <a:r>
              <a:rPr lang="en-US" dirty="0"/>
              <a:t>Enter text here</a:t>
            </a:r>
          </a:p>
        </p:txBody>
      </p:sp>
      <p:sp>
        <p:nvSpPr>
          <p:cNvPr id="4" name="Slide Number Placeholder 3">
            <a:extLst>
              <a:ext uri="{FF2B5EF4-FFF2-40B4-BE49-F238E27FC236}">
                <a16:creationId xmlns:a16="http://schemas.microsoft.com/office/drawing/2014/main" id="{083EDE99-ADAF-CC49-8A11-DA767186ACD5}"/>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9" name="Title 1">
            <a:extLst>
              <a:ext uri="{FF2B5EF4-FFF2-40B4-BE49-F238E27FC236}">
                <a16:creationId xmlns:a16="http://schemas.microsoft.com/office/drawing/2014/main" id="{BFAC88BB-6435-5741-AECC-C64CD1B8AC1C}"/>
              </a:ext>
            </a:extLst>
          </p:cNvPr>
          <p:cNvSpPr>
            <a:spLocks noGrp="1"/>
          </p:cNvSpPr>
          <p:nvPr>
            <p:ph type="title"/>
          </p:nvPr>
        </p:nvSpPr>
        <p:spPr>
          <a:xfrm>
            <a:off x="362712" y="365127"/>
            <a:ext cx="10991088" cy="1198498"/>
          </a:xfrm>
          <a:prstGeom prst="rect">
            <a:avLst/>
          </a:prstGeom>
        </p:spPr>
        <p:txBody>
          <a:bodyPr anchor="ctr" anchorCtr="0">
            <a:normAutofit/>
          </a:bodyPr>
          <a:lstStyle>
            <a:lvl1pPr>
              <a:defRPr sz="3200"/>
            </a:lvl1pPr>
          </a:lstStyle>
          <a:p>
            <a:r>
              <a:rPr lang="en-US" dirty="0"/>
              <a:t>Click to edit Master title style</a:t>
            </a:r>
          </a:p>
        </p:txBody>
      </p:sp>
      <p:sp>
        <p:nvSpPr>
          <p:cNvPr id="20" name="Footer Placeholder 7">
            <a:extLst>
              <a:ext uri="{FF2B5EF4-FFF2-40B4-BE49-F238E27FC236}">
                <a16:creationId xmlns:a16="http://schemas.microsoft.com/office/drawing/2014/main" id="{470C4FCD-395E-D94C-AECA-9EC451BFD0A8}"/>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22" name="Date Placeholder 3">
            <a:extLst>
              <a:ext uri="{FF2B5EF4-FFF2-40B4-BE49-F238E27FC236}">
                <a16:creationId xmlns:a16="http://schemas.microsoft.com/office/drawing/2014/main" id="{46DBF9A0-D8B4-7745-ACB6-B5E35D85370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713340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5BA2C8-6FAC-B54C-9845-66F221B9BB0A}"/>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9" name="Content Placeholder 2">
            <a:extLst>
              <a:ext uri="{FF2B5EF4-FFF2-40B4-BE49-F238E27FC236}">
                <a16:creationId xmlns:a16="http://schemas.microsoft.com/office/drawing/2014/main" id="{8EFA112B-E57E-7B4A-8833-D3D8FEC4EC14}"/>
              </a:ext>
            </a:extLst>
          </p:cNvPr>
          <p:cNvSpPr>
            <a:spLocks noGrp="1"/>
          </p:cNvSpPr>
          <p:nvPr>
            <p:ph sz="half" idx="1" hasCustomPrompt="1"/>
          </p:nvPr>
        </p:nvSpPr>
        <p:spPr>
          <a:xfrm>
            <a:off x="362712" y="1594884"/>
            <a:ext cx="10591185" cy="4518071"/>
          </a:xfrm>
        </p:spPr>
        <p:txBody>
          <a:bodyPr>
            <a:normAutofit/>
          </a:bodyPr>
          <a:lstStyle>
            <a:lvl1pPr marL="342900" indent="-342900">
              <a:lnSpc>
                <a:spcPct val="100000"/>
              </a:lnSpc>
              <a:spcBef>
                <a:spcPts val="1800"/>
              </a:spcBef>
              <a:spcAft>
                <a:spcPts val="0"/>
              </a:spcAft>
              <a:buFont typeface="Wingdings" panose="05000000000000000000" pitchFamily="2" charset="2"/>
              <a:buChar char="§"/>
              <a:defRPr sz="2000">
                <a:latin typeface="Segoe UI Light" panose="020B0502040204020203" pitchFamily="34" charset="0"/>
                <a:cs typeface="Segoe UI Light" panose="020B0502040204020203" pitchFamily="34" charset="0"/>
              </a:defRPr>
            </a:lvl1pPr>
            <a:lvl2pPr>
              <a:lnSpc>
                <a:spcPct val="100000"/>
              </a:lnSpc>
              <a:spcAft>
                <a:spcPts val="0"/>
              </a:spcAft>
              <a:defRPr baseline="0">
                <a:latin typeface="Segoe UI Light" panose="020B0502040204020203" pitchFamily="34" charset="0"/>
                <a:cs typeface="Segoe UI Light" panose="020B0502040204020203" pitchFamily="34" charset="0"/>
              </a:defRPr>
            </a:lvl2pPr>
          </a:lstStyle>
          <a:p>
            <a:pPr lvl="0"/>
            <a:r>
              <a:rPr lang="en-US" dirty="0"/>
              <a:t>Enter text </a:t>
            </a:r>
            <a:r>
              <a:rPr lang="en-US" dirty="0" smtClean="0"/>
              <a:t>here</a:t>
            </a:r>
          </a:p>
          <a:p>
            <a:pPr lvl="1"/>
            <a:r>
              <a:rPr lang="en-US" dirty="0" err="1" smtClean="0"/>
              <a:t>Hier</a:t>
            </a:r>
            <a:r>
              <a:rPr lang="en-US" dirty="0" smtClean="0"/>
              <a:t> </a:t>
            </a:r>
            <a:r>
              <a:rPr lang="en-US" dirty="0" err="1" smtClean="0"/>
              <a:t>steht</a:t>
            </a:r>
            <a:r>
              <a:rPr lang="en-US" dirty="0" smtClean="0"/>
              <a:t> </a:t>
            </a:r>
            <a:r>
              <a:rPr lang="en-US" dirty="0" err="1" smtClean="0"/>
              <a:t>etwas</a:t>
            </a:r>
            <a:endParaRPr lang="en-US" dirty="0" smtClean="0"/>
          </a:p>
          <a:p>
            <a:pPr lvl="0"/>
            <a:r>
              <a:rPr lang="en-US" dirty="0" err="1" smtClean="0"/>
              <a:t>Hier</a:t>
            </a:r>
            <a:r>
              <a:rPr lang="en-US" dirty="0" smtClean="0"/>
              <a:t> </a:t>
            </a:r>
            <a:r>
              <a:rPr lang="en-US" dirty="0" err="1" smtClean="0"/>
              <a:t>steht</a:t>
            </a:r>
            <a:r>
              <a:rPr lang="en-US" dirty="0" smtClean="0"/>
              <a:t> </a:t>
            </a:r>
            <a:r>
              <a:rPr lang="en-US" dirty="0" err="1" smtClean="0"/>
              <a:t>wieder</a:t>
            </a:r>
            <a:r>
              <a:rPr lang="en-US" dirty="0" smtClean="0"/>
              <a:t> Text</a:t>
            </a:r>
            <a:endParaRPr lang="en-US" dirty="0"/>
          </a:p>
        </p:txBody>
      </p:sp>
      <p:sp>
        <p:nvSpPr>
          <p:cNvPr id="10" name="Title 1">
            <a:extLst>
              <a:ext uri="{FF2B5EF4-FFF2-40B4-BE49-F238E27FC236}">
                <a16:creationId xmlns:a16="http://schemas.microsoft.com/office/drawing/2014/main" id="{FA8C8EE7-3B3F-3F41-B5AD-67185982E33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3" name="Footer Placeholder 7">
            <a:extLst>
              <a:ext uri="{FF2B5EF4-FFF2-40B4-BE49-F238E27FC236}">
                <a16:creationId xmlns:a16="http://schemas.microsoft.com/office/drawing/2014/main" id="{44BCAD86-58E8-C64B-B919-51804E097B6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F4675424-66C5-6140-A915-8C73CF29DE4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57419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10" name="Content Placeholder 2">
            <a:extLst>
              <a:ext uri="{FF2B5EF4-FFF2-40B4-BE49-F238E27FC236}">
                <a16:creationId xmlns:a16="http://schemas.microsoft.com/office/drawing/2014/main" id="{F6C397A8-4C6E-3540-A9FF-B8B3F768B7BB}"/>
              </a:ext>
            </a:extLst>
          </p:cNvPr>
          <p:cNvSpPr>
            <a:spLocks noGrp="1"/>
          </p:cNvSpPr>
          <p:nvPr>
            <p:ph sz="half" idx="13" hasCustomPrompt="1"/>
          </p:nvPr>
        </p:nvSpPr>
        <p:spPr>
          <a:xfrm>
            <a:off x="6254496" y="1594884"/>
            <a:ext cx="5574792" cy="4518071"/>
          </a:xfrm>
        </p:spPr>
        <p:txBody>
          <a:bodyPr>
            <a:normAutofit/>
          </a:bodyPr>
          <a:lstStyle>
            <a:lvl1pPr marL="0" indent="0">
              <a:lnSpc>
                <a:spcPct val="110000"/>
              </a:lnSpc>
              <a:buNone/>
              <a:defRPr sz="2000"/>
            </a:lvl1pPr>
          </a:lstStyle>
          <a:p>
            <a:pPr lvl="0"/>
            <a:r>
              <a:rPr lang="en-US" dirty="0"/>
              <a:t>Enter text here</a:t>
            </a:r>
          </a:p>
        </p:txBody>
      </p:sp>
      <p:sp>
        <p:nvSpPr>
          <p:cNvPr id="8" name="Slide Number Placeholder 7">
            <a:extLst>
              <a:ext uri="{FF2B5EF4-FFF2-40B4-BE49-F238E27FC236}">
                <a16:creationId xmlns:a16="http://schemas.microsoft.com/office/drawing/2014/main" id="{7D4E4AF7-5B90-4A4A-9190-EF7AF1E8A750}"/>
              </a:ext>
            </a:extLst>
          </p:cNvPr>
          <p:cNvSpPr>
            <a:spLocks noGrp="1"/>
          </p:cNvSpPr>
          <p:nvPr>
            <p:ph type="sldNum" sz="quarter" idx="15"/>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0B1DBDDF-7B8D-E049-BE5A-2AC650B235B2}"/>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2" name="Footer Placeholder 7">
            <a:extLst>
              <a:ext uri="{FF2B5EF4-FFF2-40B4-BE49-F238E27FC236}">
                <a16:creationId xmlns:a16="http://schemas.microsoft.com/office/drawing/2014/main" id="{27FBAFA6-39D8-1045-BD48-582B3322516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4" name="Date Placeholder 3">
            <a:extLst>
              <a:ext uri="{FF2B5EF4-FFF2-40B4-BE49-F238E27FC236}">
                <a16:creationId xmlns:a16="http://schemas.microsoft.com/office/drawing/2014/main" id="{27990A56-77DE-384E-846A-6EC50569154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325027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62712"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2" name="Content Placeholder 2">
            <a:extLst>
              <a:ext uri="{FF2B5EF4-FFF2-40B4-BE49-F238E27FC236}">
                <a16:creationId xmlns:a16="http://schemas.microsoft.com/office/drawing/2014/main" id="{CA1345C7-1E5A-5D47-B21E-CC22DE822A72}"/>
              </a:ext>
            </a:extLst>
          </p:cNvPr>
          <p:cNvSpPr>
            <a:spLocks noGrp="1"/>
          </p:cNvSpPr>
          <p:nvPr>
            <p:ph sz="half" idx="13" hasCustomPrompt="1"/>
          </p:nvPr>
        </p:nvSpPr>
        <p:spPr>
          <a:xfrm>
            <a:off x="4258056" y="1573619"/>
            <a:ext cx="3675889" cy="4539336"/>
          </a:xfrm>
        </p:spPr>
        <p:txBody>
          <a:bodyPr>
            <a:normAutofit/>
          </a:bodyPr>
          <a:lstStyle>
            <a:lvl1pPr marL="0" indent="0">
              <a:lnSpc>
                <a:spcPct val="110000"/>
              </a:lnSpc>
              <a:buNone/>
              <a:defRPr sz="1600"/>
            </a:lvl1pPr>
          </a:lstStyle>
          <a:p>
            <a:pPr lvl="0"/>
            <a:r>
              <a:rPr lang="en-US" dirty="0"/>
              <a:t>Enter text here</a:t>
            </a:r>
          </a:p>
        </p:txBody>
      </p:sp>
      <p:sp>
        <p:nvSpPr>
          <p:cNvPr id="13" name="Content Placeholder 2">
            <a:extLst>
              <a:ext uri="{FF2B5EF4-FFF2-40B4-BE49-F238E27FC236}">
                <a16:creationId xmlns:a16="http://schemas.microsoft.com/office/drawing/2014/main" id="{1782DDE3-B15D-5C47-980A-E974C39F852B}"/>
              </a:ext>
            </a:extLst>
          </p:cNvPr>
          <p:cNvSpPr>
            <a:spLocks noGrp="1"/>
          </p:cNvSpPr>
          <p:nvPr>
            <p:ph sz="half" idx="14" hasCustomPrompt="1"/>
          </p:nvPr>
        </p:nvSpPr>
        <p:spPr>
          <a:xfrm>
            <a:off x="8153400" y="1596321"/>
            <a:ext cx="3675889" cy="4539336"/>
          </a:xfrm>
        </p:spPr>
        <p:txBody>
          <a:bodyPr>
            <a:normAutofit/>
          </a:bodyPr>
          <a:lstStyle>
            <a:lvl1pPr marL="0" indent="0">
              <a:lnSpc>
                <a:spcPct val="110000"/>
              </a:lnSpc>
              <a:buNone/>
              <a:defRPr sz="1600"/>
            </a:lvl1pPr>
          </a:lstStyle>
          <a:p>
            <a:pPr lvl="0"/>
            <a:r>
              <a:rPr lang="en-US" dirty="0"/>
              <a:t>Enter text here</a:t>
            </a:r>
          </a:p>
        </p:txBody>
      </p:sp>
      <p:sp>
        <p:nvSpPr>
          <p:cNvPr id="8" name="Slide Number Placeholder 7">
            <a:extLst>
              <a:ext uri="{FF2B5EF4-FFF2-40B4-BE49-F238E27FC236}">
                <a16:creationId xmlns:a16="http://schemas.microsoft.com/office/drawing/2014/main" id="{48FC52E0-46F2-2443-B309-D4A67BCEE76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1" name="Title 1">
            <a:extLst>
              <a:ext uri="{FF2B5EF4-FFF2-40B4-BE49-F238E27FC236}">
                <a16:creationId xmlns:a16="http://schemas.microsoft.com/office/drawing/2014/main" id="{22B7B320-CA87-A342-9115-47E9E4F9B68B}"/>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14" name="Footer Placeholder 7">
            <a:extLst>
              <a:ext uri="{FF2B5EF4-FFF2-40B4-BE49-F238E27FC236}">
                <a16:creationId xmlns:a16="http://schemas.microsoft.com/office/drawing/2014/main" id="{58D14D24-78FD-A045-8D62-111F0EEE42FF}"/>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6" name="Date Placeholder 3">
            <a:extLst>
              <a:ext uri="{FF2B5EF4-FFF2-40B4-BE49-F238E27FC236}">
                <a16:creationId xmlns:a16="http://schemas.microsoft.com/office/drawing/2014/main" id="{FB93BEA1-60BB-9942-B17D-B28C034417FF}"/>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42225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2712" y="1482692"/>
            <a:ext cx="5634864"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208776" y="1482692"/>
            <a:ext cx="5620512" cy="823912"/>
          </a:xfrm>
        </p:spPr>
        <p:txBody>
          <a:bodyPr anchor="b">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2">
            <a:extLst>
              <a:ext uri="{FF2B5EF4-FFF2-40B4-BE49-F238E27FC236}">
                <a16:creationId xmlns:a16="http://schemas.microsoft.com/office/drawing/2014/main" id="{A22BEFAE-1CA8-3D42-9FE8-259F2F4B7EB2}"/>
              </a:ext>
            </a:extLst>
          </p:cNvPr>
          <p:cNvSpPr>
            <a:spLocks noGrp="1"/>
          </p:cNvSpPr>
          <p:nvPr>
            <p:ph sz="half" idx="13" hasCustomPrompt="1"/>
          </p:nvPr>
        </p:nvSpPr>
        <p:spPr>
          <a:xfrm>
            <a:off x="362712"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1" name="Content Placeholder 2">
            <a:extLst>
              <a:ext uri="{FF2B5EF4-FFF2-40B4-BE49-F238E27FC236}">
                <a16:creationId xmlns:a16="http://schemas.microsoft.com/office/drawing/2014/main" id="{B833EADF-0DCB-FF42-8ACF-2E14F284BCDA}"/>
              </a:ext>
            </a:extLst>
          </p:cNvPr>
          <p:cNvSpPr>
            <a:spLocks noGrp="1"/>
          </p:cNvSpPr>
          <p:nvPr>
            <p:ph sz="half" idx="14" hasCustomPrompt="1"/>
          </p:nvPr>
        </p:nvSpPr>
        <p:spPr>
          <a:xfrm>
            <a:off x="6254496" y="2462432"/>
            <a:ext cx="5574792" cy="3626480"/>
          </a:xfrm>
        </p:spPr>
        <p:txBody>
          <a:bodyPr>
            <a:normAutofit/>
          </a:bodyPr>
          <a:lstStyle>
            <a:lvl1pPr marL="0" indent="0">
              <a:lnSpc>
                <a:spcPct val="110000"/>
              </a:lnSpc>
              <a:buNone/>
              <a:defRPr sz="2000"/>
            </a:lvl1pPr>
          </a:lstStyle>
          <a:p>
            <a:pPr lvl="0"/>
            <a:r>
              <a:rPr lang="en-US" dirty="0"/>
              <a:t>Enter text here</a:t>
            </a:r>
          </a:p>
        </p:txBody>
      </p:sp>
      <p:sp>
        <p:nvSpPr>
          <p:cNvPr id="12" name="Title 1">
            <a:extLst>
              <a:ext uri="{FF2B5EF4-FFF2-40B4-BE49-F238E27FC236}">
                <a16:creationId xmlns:a16="http://schemas.microsoft.com/office/drawing/2014/main" id="{1A223357-BF2B-1446-9B75-489DB9B4E90F}"/>
              </a:ext>
            </a:extLst>
          </p:cNvPr>
          <p:cNvSpPr>
            <a:spLocks noGrp="1"/>
          </p:cNvSpPr>
          <p:nvPr>
            <p:ph type="title"/>
          </p:nvPr>
        </p:nvSpPr>
        <p:spPr>
          <a:xfrm>
            <a:off x="362712" y="262270"/>
            <a:ext cx="10991088" cy="1102884"/>
          </a:xfrm>
          <a:prstGeom prst="rect">
            <a:avLst/>
          </a:prstGeom>
        </p:spPr>
        <p:txBody>
          <a:bodyPr anchor="ctr" anchorCtr="0">
            <a:normAutofit/>
          </a:bodyPr>
          <a:lstStyle>
            <a:lvl1pPr>
              <a:defRPr sz="3200"/>
            </a:lvl1p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2E390E8D-9016-4C42-8F5F-E450B003ABB8}"/>
              </a:ext>
            </a:extLst>
          </p:cNvPr>
          <p:cNvSpPr>
            <a:spLocks noGrp="1"/>
          </p:cNvSpPr>
          <p:nvPr>
            <p:ph type="sldNum" sz="quarter" idx="16"/>
          </p:nvPr>
        </p:nvSpPr>
        <p:spPr/>
        <p:txBody>
          <a:bodyPr/>
          <a:lstStyle/>
          <a:p>
            <a:fld id="{838B0777-827F-8D42-90B1-61394C340E65}" type="slidenum">
              <a:rPr lang="en-US" smtClean="0"/>
              <a:pPr/>
              <a:t>‹Nr.›</a:t>
            </a:fld>
            <a:endParaRPr lang="en-US" dirty="0"/>
          </a:p>
        </p:txBody>
      </p:sp>
      <p:sp>
        <p:nvSpPr>
          <p:cNvPr id="13" name="Footer Placeholder 7">
            <a:extLst>
              <a:ext uri="{FF2B5EF4-FFF2-40B4-BE49-F238E27FC236}">
                <a16:creationId xmlns:a16="http://schemas.microsoft.com/office/drawing/2014/main" id="{9CBCAFA1-511A-EE41-B15A-62ABD068967E}"/>
              </a:ext>
            </a:extLst>
          </p:cNvPr>
          <p:cNvSpPr>
            <a:spLocks noGrp="1"/>
          </p:cNvSpPr>
          <p:nvPr>
            <p:ph type="ftr" sz="quarter" idx="17"/>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5" name="Date Placeholder 3">
            <a:extLst>
              <a:ext uri="{FF2B5EF4-FFF2-40B4-BE49-F238E27FC236}">
                <a16:creationId xmlns:a16="http://schemas.microsoft.com/office/drawing/2014/main" id="{CABEB7C4-26A5-2A49-A685-3101218971E3}"/>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1263119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2712" y="2532255"/>
            <a:ext cx="10515600" cy="1325563"/>
          </a:xfrm>
          <a:prstGeom prst="rect">
            <a:avLst/>
          </a:prstGeom>
        </p:spPr>
        <p:txBody>
          <a:bodyPr/>
          <a:lstStyle>
            <a:lvl1pPr>
              <a:defRPr>
                <a:solidFill>
                  <a:srgbClr val="00579C"/>
                </a:solidFill>
              </a:defRPr>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BEB4071B-8956-1F45-8413-D77E45140982}"/>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8" name="Footer Placeholder 7">
            <a:extLst>
              <a:ext uri="{FF2B5EF4-FFF2-40B4-BE49-F238E27FC236}">
                <a16:creationId xmlns:a16="http://schemas.microsoft.com/office/drawing/2014/main" id="{A237A5CF-4029-5441-9751-E360C7BA0059}"/>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0" name="Date Placeholder 3">
            <a:extLst>
              <a:ext uri="{FF2B5EF4-FFF2-40B4-BE49-F238E27FC236}">
                <a16:creationId xmlns:a16="http://schemas.microsoft.com/office/drawing/2014/main" id="{FCA39AD3-F023-5741-9EB7-A0EBA453024C}"/>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903269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4205F8A-53F2-9A4F-89B7-679F5D96ABD6}"/>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7" name="Footer Placeholder 7">
            <a:extLst>
              <a:ext uri="{FF2B5EF4-FFF2-40B4-BE49-F238E27FC236}">
                <a16:creationId xmlns:a16="http://schemas.microsoft.com/office/drawing/2014/main" id="{89F830C8-3B22-4D44-AD5B-EAC20E22F956}"/>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9" name="Date Placeholder 3">
            <a:extLst>
              <a:ext uri="{FF2B5EF4-FFF2-40B4-BE49-F238E27FC236}">
                <a16:creationId xmlns:a16="http://schemas.microsoft.com/office/drawing/2014/main" id="{C81969A2-10C2-C546-977D-603DF985EB04}"/>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260736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and holder">
    <p:spTree>
      <p:nvGrpSpPr>
        <p:cNvPr id="1" name=""/>
        <p:cNvGrpSpPr/>
        <p:nvPr/>
      </p:nvGrpSpPr>
      <p:grpSpPr>
        <a:xfrm>
          <a:off x="0" y="0"/>
          <a:ext cx="0" cy="0"/>
          <a:chOff x="0" y="0"/>
          <a:chExt cx="0" cy="0"/>
        </a:xfrm>
      </p:grpSpPr>
      <p:sp>
        <p:nvSpPr>
          <p:cNvPr id="3" name="Content Placeholder 2"/>
          <p:cNvSpPr>
            <a:spLocks noGrp="1"/>
          </p:cNvSpPr>
          <p:nvPr>
            <p:ph idx="1"/>
          </p:nvPr>
        </p:nvSpPr>
        <p:spPr>
          <a:xfrm>
            <a:off x="4828033" y="987427"/>
            <a:ext cx="6949439" cy="4873625"/>
          </a:xfrm>
        </p:spPr>
        <p:txBody>
          <a:bodyPr/>
          <a:lstStyle>
            <a:lvl1pPr>
              <a:defRPr sz="2400"/>
            </a:lvl1pPr>
            <a:lvl2pPr>
              <a:defRPr sz="2000" b="0">
                <a:solidFill>
                  <a:schemeClr val="tx1"/>
                </a:solidFill>
              </a:defRPr>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0FED4CC-B694-4F4C-8AC8-7D4040DFB226}"/>
              </a:ext>
            </a:extLst>
          </p:cNvPr>
          <p:cNvSpPr>
            <a:spLocks noGrp="1"/>
          </p:cNvSpPr>
          <p:nvPr>
            <p:ph type="title"/>
          </p:nvPr>
        </p:nvSpPr>
        <p:spPr>
          <a:xfrm>
            <a:off x="374904"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9" name="Text Placeholder 3">
            <a:extLst>
              <a:ext uri="{FF2B5EF4-FFF2-40B4-BE49-F238E27FC236}">
                <a16:creationId xmlns:a16="http://schemas.microsoft.com/office/drawing/2014/main" id="{BB4412EC-2A2F-F34F-AFA3-D552E85C92D0}"/>
              </a:ext>
            </a:extLst>
          </p:cNvPr>
          <p:cNvSpPr>
            <a:spLocks noGrp="1"/>
          </p:cNvSpPr>
          <p:nvPr>
            <p:ph type="body" sz="half" idx="2"/>
          </p:nvPr>
        </p:nvSpPr>
        <p:spPr>
          <a:xfrm>
            <a:off x="374904" y="2194560"/>
            <a:ext cx="3932237" cy="3674428"/>
          </a:xfrm>
        </p:spPr>
        <p:txBody>
          <a:bodyPr>
            <a:normAutofit/>
          </a:bodyPr>
          <a:lstStyle>
            <a:lvl1pPr marL="0" indent="0">
              <a:lnSpc>
                <a:spcPct val="11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Slide Number Placeholder 3">
            <a:extLst>
              <a:ext uri="{FF2B5EF4-FFF2-40B4-BE49-F238E27FC236}">
                <a16:creationId xmlns:a16="http://schemas.microsoft.com/office/drawing/2014/main" id="{6D64C3DC-0931-ED45-859D-7DC2E02D5807}"/>
              </a:ext>
            </a:extLst>
          </p:cNvPr>
          <p:cNvSpPr>
            <a:spLocks noGrp="1"/>
          </p:cNvSpPr>
          <p:nvPr>
            <p:ph type="sldNum" sz="quarter" idx="11"/>
          </p:nvPr>
        </p:nvSpPr>
        <p:spPr/>
        <p:txBody>
          <a:bodyPr/>
          <a:lstStyle/>
          <a:p>
            <a:fld id="{838B0777-827F-8D42-90B1-61394C340E65}" type="slidenum">
              <a:rPr lang="en-US" smtClean="0"/>
              <a:pPr/>
              <a:t>‹Nr.›</a:t>
            </a:fld>
            <a:endParaRPr lang="en-US" dirty="0"/>
          </a:p>
        </p:txBody>
      </p:sp>
      <p:sp>
        <p:nvSpPr>
          <p:cNvPr id="10" name="Footer Placeholder 7">
            <a:extLst>
              <a:ext uri="{FF2B5EF4-FFF2-40B4-BE49-F238E27FC236}">
                <a16:creationId xmlns:a16="http://schemas.microsoft.com/office/drawing/2014/main" id="{E3CEEAF4-4B04-7F42-81A2-3D6474988D4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2" name="Date Placeholder 3">
            <a:extLst>
              <a:ext uri="{FF2B5EF4-FFF2-40B4-BE49-F238E27FC236}">
                <a16:creationId xmlns:a16="http://schemas.microsoft.com/office/drawing/2014/main" id="{C89A40C2-EB4C-F849-86CB-ACD53C9F5BDB}"/>
              </a:ext>
            </a:extLst>
          </p:cNvPr>
          <p:cNvSpPr>
            <a:spLocks noGrp="1"/>
          </p:cNvSpPr>
          <p:nvPr>
            <p:ph type="dt" sz="half" idx="1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415560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8.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2.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6">
            <a:duotone>
              <a:schemeClr val="accent1">
                <a:shade val="45000"/>
                <a:satMod val="135000"/>
              </a:schemeClr>
              <a:prstClr val="white"/>
            </a:duotone>
          </a:blip>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7">
            <a:duotone>
              <a:schemeClr val="accent1">
                <a:shade val="45000"/>
                <a:satMod val="135000"/>
              </a:schemeClr>
              <a:prstClr val="white"/>
            </a:duotone>
          </a:blip>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677042"/>
            <a:ext cx="10658856" cy="7017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EA1752F-D51E-0D41-BBC4-900B799480C7}"/>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6" name="Slide Number Placeholder 5"/>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3" name="Date Placeholder 3">
            <a:extLst>
              <a:ext uri="{FF2B5EF4-FFF2-40B4-BE49-F238E27FC236}">
                <a16:creationId xmlns:a16="http://schemas.microsoft.com/office/drawing/2014/main" id="{A14BBBCD-90CB-2F47-9BDE-CEED80DD9B4B}"/>
              </a:ext>
            </a:extLst>
          </p:cNvPr>
          <p:cNvSpPr>
            <a:spLocks noGrp="1"/>
          </p:cNvSpPr>
          <p:nvPr>
            <p:ph type="dt" sz="half" idx="2"/>
          </p:nvPr>
        </p:nvSpPr>
        <p:spPr>
          <a:xfrm>
            <a:off x="2850338" y="6294169"/>
            <a:ext cx="9084295" cy="230400"/>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spTree>
    <p:extLst>
      <p:ext uri="{BB962C8B-B14F-4D97-AF65-F5344CB8AC3E}">
        <p14:creationId xmlns:p14="http://schemas.microsoft.com/office/powerpoint/2010/main" val="6875433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84" r:id="rId13"/>
    <p:sldLayoutId id="2147483685" r:id="rId14"/>
  </p:sldLayoutIdLst>
  <p:hf hdr="0" dt="0"/>
  <p:txStyles>
    <p:titleStyle>
      <a:lvl1pPr algn="l" defTabSz="914400" rtl="0" eaLnBrk="1" latinLnBrk="0" hangingPunct="1">
        <a:lnSpc>
          <a:spcPct val="90000"/>
        </a:lnSpc>
        <a:spcBef>
          <a:spcPct val="0"/>
        </a:spcBef>
        <a:buNone/>
        <a:defRPr sz="36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generated with very high confidence">
            <a:extLst>
              <a:ext uri="{FF2B5EF4-FFF2-40B4-BE49-F238E27FC236}">
                <a16:creationId xmlns:a16="http://schemas.microsoft.com/office/drawing/2014/main" id="{A1E07DA8-F1F3-4A5A-BC63-BCDC6C459C20}"/>
              </a:ext>
            </a:extLst>
          </p:cNvPr>
          <p:cNvPicPr>
            <a:picLocks noChangeAspect="1"/>
          </p:cNvPicPr>
          <p:nvPr userDrawn="1"/>
        </p:nvPicPr>
        <p:blipFill>
          <a:blip r:embed="rId11"/>
          <a:stretch>
            <a:fillRect/>
          </a:stretch>
        </p:blipFill>
        <p:spPr>
          <a:xfrm>
            <a:off x="0" y="0"/>
            <a:ext cx="10289448" cy="6858000"/>
          </a:xfrm>
          <a:prstGeom prst="rect">
            <a:avLst/>
          </a:prstGeom>
        </p:spPr>
      </p:pic>
      <p:pic>
        <p:nvPicPr>
          <p:cNvPr id="15" name="Picture 14">
            <a:extLst>
              <a:ext uri="{FF2B5EF4-FFF2-40B4-BE49-F238E27FC236}">
                <a16:creationId xmlns:a16="http://schemas.microsoft.com/office/drawing/2014/main" id="{B120ED6A-9B85-4407-9D45-1136FF687F8B}"/>
              </a:ext>
            </a:extLst>
          </p:cNvPr>
          <p:cNvPicPr>
            <a:picLocks noChangeAspect="1"/>
          </p:cNvPicPr>
          <p:nvPr userDrawn="1"/>
        </p:nvPicPr>
        <p:blipFill>
          <a:blip r:embed="rId12"/>
          <a:stretch>
            <a:fillRect/>
          </a:stretch>
        </p:blipFill>
        <p:spPr>
          <a:xfrm>
            <a:off x="7627520" y="3464"/>
            <a:ext cx="4564481" cy="6854537"/>
          </a:xfrm>
          <a:prstGeom prst="rect">
            <a:avLst/>
          </a:prstGeom>
        </p:spPr>
      </p:pic>
      <p:sp>
        <p:nvSpPr>
          <p:cNvPr id="3" name="Text Placeholder 2"/>
          <p:cNvSpPr>
            <a:spLocks noGrp="1"/>
          </p:cNvSpPr>
          <p:nvPr>
            <p:ph type="body" idx="1"/>
          </p:nvPr>
        </p:nvSpPr>
        <p:spPr>
          <a:xfrm>
            <a:off x="365760" y="1825625"/>
            <a:ext cx="1065580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6">
            <a:extLst>
              <a:ext uri="{FF2B5EF4-FFF2-40B4-BE49-F238E27FC236}">
                <a16:creationId xmlns:a16="http://schemas.microsoft.com/office/drawing/2014/main" id="{A2480010-F678-B344-A032-37DB46F8167F}"/>
              </a:ext>
            </a:extLst>
          </p:cNvPr>
          <p:cNvSpPr>
            <a:spLocks noGrp="1"/>
          </p:cNvSpPr>
          <p:nvPr>
            <p:ph type="title"/>
          </p:nvPr>
        </p:nvSpPr>
        <p:spPr>
          <a:xfrm>
            <a:off x="362712" y="365126"/>
            <a:ext cx="10658856" cy="1325563"/>
          </a:xfrm>
          <a:prstGeom prst="rect">
            <a:avLst/>
          </a:prstGeom>
        </p:spPr>
        <p:txBody>
          <a:bodyPr vert="horz" lIns="91440" tIns="45720" rIns="91440" bIns="45720" rtlCol="0" anchor="ctr">
            <a:normAutofit/>
          </a:bodyPr>
          <a:lstStyle/>
          <a:p>
            <a:r>
              <a:rPr lang="en-US" dirty="0"/>
              <a:t>Click to edit Master title style</a:t>
            </a:r>
          </a:p>
        </p:txBody>
      </p:sp>
      <p:sp>
        <p:nvSpPr>
          <p:cNvPr id="13" name="Slide Number Placeholder 5">
            <a:extLst>
              <a:ext uri="{FF2B5EF4-FFF2-40B4-BE49-F238E27FC236}">
                <a16:creationId xmlns:a16="http://schemas.microsoft.com/office/drawing/2014/main" id="{AD8510D3-7480-FA40-B714-28425739DA25}"/>
              </a:ext>
            </a:extLst>
          </p:cNvPr>
          <p:cNvSpPr>
            <a:spLocks noGrp="1"/>
          </p:cNvSpPr>
          <p:nvPr>
            <p:ph type="sldNum" sz="quarter" idx="4"/>
          </p:nvPr>
        </p:nvSpPr>
        <p:spPr>
          <a:xfrm>
            <a:off x="258748" y="6352806"/>
            <a:ext cx="2743200" cy="365125"/>
          </a:xfrm>
          <a:prstGeom prst="rect">
            <a:avLst/>
          </a:prstGeom>
        </p:spPr>
        <p:txBody>
          <a:bodyPr vert="horz" lIns="91440" tIns="45720" rIns="91440" bIns="45720" rtlCol="0" anchor="b" anchorCtr="0"/>
          <a:lstStyle>
            <a:lvl1pPr algn="l">
              <a:defRPr sz="10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838B0777-827F-8D42-90B1-61394C340E65}" type="slidenum">
              <a:rPr lang="en-US" smtClean="0"/>
              <a:pPr/>
              <a:t>‹Nr.›</a:t>
            </a:fld>
            <a:endParaRPr lang="en-US" dirty="0"/>
          </a:p>
        </p:txBody>
      </p:sp>
      <p:sp>
        <p:nvSpPr>
          <p:cNvPr id="17" name="Footer Placeholder 7">
            <a:extLst>
              <a:ext uri="{FF2B5EF4-FFF2-40B4-BE49-F238E27FC236}">
                <a16:creationId xmlns:a16="http://schemas.microsoft.com/office/drawing/2014/main" id="{8C025A19-EC4F-5D46-BAED-915B844A750D}"/>
              </a:ext>
            </a:extLst>
          </p:cNvPr>
          <p:cNvSpPr>
            <a:spLocks noGrp="1"/>
          </p:cNvSpPr>
          <p:nvPr>
            <p:ph type="ftr" sz="quarter" idx="3"/>
          </p:nvPr>
        </p:nvSpPr>
        <p:spPr>
          <a:xfrm>
            <a:off x="2712485" y="6514242"/>
            <a:ext cx="9296375" cy="246221"/>
          </a:xfrm>
          <a:prstGeom prst="rect">
            <a:avLst/>
          </a:prstGeom>
        </p:spPr>
        <p:txBody>
          <a:bodyPr vert="horz" lIns="91440" tIns="45720" rIns="91440" bIns="45720" rtlCol="0" anchor="b" anchorCtr="0">
            <a:normAutofit/>
          </a:bodyPr>
          <a:lstStyle>
            <a:lvl1pPr algn="r">
              <a:defRPr sz="10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a:t>FOOTER - Goto 'Insert &gt; Header and footer &gt; Footer'</a:t>
            </a:r>
            <a:endParaRPr lang="en-GB" dirty="0"/>
          </a:p>
        </p:txBody>
      </p:sp>
      <p:sp>
        <p:nvSpPr>
          <p:cNvPr id="19" name="Date Placeholder 3">
            <a:extLst>
              <a:ext uri="{FF2B5EF4-FFF2-40B4-BE49-F238E27FC236}">
                <a16:creationId xmlns:a16="http://schemas.microsoft.com/office/drawing/2014/main" id="{D01290F5-EF9B-6848-BD94-0DC63C61473B}"/>
              </a:ext>
            </a:extLst>
          </p:cNvPr>
          <p:cNvSpPr>
            <a:spLocks noGrp="1"/>
          </p:cNvSpPr>
          <p:nvPr>
            <p:ph type="dt" sz="half" idx="2"/>
          </p:nvPr>
        </p:nvSpPr>
        <p:spPr>
          <a:xfrm>
            <a:off x="2850338" y="6373280"/>
            <a:ext cx="9084295" cy="143061"/>
          </a:xfrm>
          <a:prstGeom prst="rect">
            <a:avLst/>
          </a:prstGeom>
        </p:spPr>
        <p:txBody>
          <a:bodyPr vert="horz" lIns="36000" tIns="36000" rIns="36000" bIns="36000" rtlCol="0" anchor="ctr"/>
          <a:lstStyle>
            <a:lvl1pPr algn="r">
              <a:defRPr sz="800" b="0" i="0">
                <a:solidFill>
                  <a:schemeClr val="tx1">
                    <a:lumMod val="50000"/>
                    <a:lumOff val="50000"/>
                  </a:schemeClr>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smtClean="0"/>
              <a:t>DATE - 'Insert &gt; Header and footer &gt; Fixed'</a:t>
            </a:r>
            <a:endParaRPr lang="en-GB" dirty="0"/>
          </a:p>
        </p:txBody>
      </p:sp>
      <p:pic>
        <p:nvPicPr>
          <p:cNvPr id="20" name="Picture 19">
            <a:extLst>
              <a:ext uri="{FF2B5EF4-FFF2-40B4-BE49-F238E27FC236}">
                <a16:creationId xmlns:a16="http://schemas.microsoft.com/office/drawing/2014/main" id="{4A73F24A-72E1-514B-A669-66B08B94475A}"/>
              </a:ext>
            </a:extLst>
          </p:cNvPr>
          <p:cNvPicPr>
            <a:picLocks noChangeAspect="1"/>
          </p:cNvPicPr>
          <p:nvPr userDrawn="1"/>
        </p:nvPicPr>
        <p:blipFill>
          <a:blip r:embed="rId13"/>
          <a:stretch>
            <a:fillRect/>
          </a:stretch>
        </p:blipFill>
        <p:spPr>
          <a:xfrm>
            <a:off x="11473704" y="161471"/>
            <a:ext cx="459381" cy="653342"/>
          </a:xfrm>
          <a:prstGeom prst="rect">
            <a:avLst/>
          </a:prstGeom>
        </p:spPr>
      </p:pic>
    </p:spTree>
    <p:extLst>
      <p:ext uri="{BB962C8B-B14F-4D97-AF65-F5344CB8AC3E}">
        <p14:creationId xmlns:p14="http://schemas.microsoft.com/office/powerpoint/2010/main" val="298953763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hf hdr="0" dt="0"/>
  <p:txStyles>
    <p:titleStyle>
      <a:lvl1pPr algn="l" defTabSz="914400" rtl="0" eaLnBrk="1" latinLnBrk="0" hangingPunct="1">
        <a:lnSpc>
          <a:spcPct val="90000"/>
        </a:lnSpc>
        <a:spcBef>
          <a:spcPct val="0"/>
        </a:spcBef>
        <a:buNone/>
        <a:defRPr sz="3200" kern="1200">
          <a:solidFill>
            <a:srgbClr val="00579C"/>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ec.europa.eu/commission/presscorner/detail/en/ip_23_1661"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ec.europa.eu/commission/presscorner/detail/en/ip_23_1661"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l.acm.org/doi/10.1145/2598394.2605362" TargetMode="External"/><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a:t>
            </a:fld>
            <a:endParaRPr lang="en-US" dirty="0"/>
          </a:p>
        </p:txBody>
      </p:sp>
      <p:sp>
        <p:nvSpPr>
          <p:cNvPr id="6" name="Rechteck 5"/>
          <p:cNvSpPr/>
          <p:nvPr/>
        </p:nvSpPr>
        <p:spPr>
          <a:xfrm>
            <a:off x="3048000" y="2828836"/>
            <a:ext cx="6096000" cy="646331"/>
          </a:xfrm>
          <a:prstGeom prst="rect">
            <a:avLst/>
          </a:prstGeom>
        </p:spPr>
        <p:txBody>
          <a:bodyPr wrap="square">
            <a:spAutoFit/>
          </a:bodyPr>
          <a:lstStyle/>
          <a:p>
            <a:r>
              <a:rPr lang="en-US" b="1" dirty="0">
                <a:latin typeface="Century Schoolbook" panose="02040604050505020304" pitchFamily="18" charset="0"/>
              </a:rPr>
              <a:t>“</a:t>
            </a:r>
            <a:r>
              <a:rPr lang="en-US" dirty="0">
                <a:latin typeface="Century Schoolbook" panose="02040604050505020304" pitchFamily="18" charset="0"/>
              </a:rPr>
              <a:t>If you are receptive and humble</a:t>
            </a:r>
            <a:r>
              <a:rPr lang="en-US" b="1" dirty="0">
                <a:latin typeface="Century Schoolbook" panose="02040604050505020304" pitchFamily="18" charset="0"/>
              </a:rPr>
              <a:t>, mathematics will lead you by the hand</a:t>
            </a:r>
            <a:r>
              <a:rPr lang="en-US" b="1" dirty="0" smtClean="0">
                <a:latin typeface="Century Schoolbook" panose="02040604050505020304" pitchFamily="18" charset="0"/>
              </a:rPr>
              <a:t>.”</a:t>
            </a:r>
            <a:endParaRPr lang="en-US" dirty="0">
              <a:latin typeface="Century Schoolbook" panose="02040604050505020304" pitchFamily="18" charset="0"/>
              <a:cs typeface="Segoe UI Semilight" panose="020B0402040204020203" pitchFamily="34" charset="0"/>
            </a:endParaRPr>
          </a:p>
        </p:txBody>
      </p:sp>
      <p:sp>
        <p:nvSpPr>
          <p:cNvPr id="7" name="Textfeld 6"/>
          <p:cNvSpPr txBox="1"/>
          <p:nvPr/>
        </p:nvSpPr>
        <p:spPr>
          <a:xfrm>
            <a:off x="2841812" y="6535368"/>
            <a:ext cx="9350188" cy="307777"/>
          </a:xfrm>
          <a:prstGeom prst="rect">
            <a:avLst/>
          </a:prstGeom>
          <a:noFill/>
        </p:spPr>
        <p:txBody>
          <a:bodyPr wrap="square" rtlCol="0" anchor="b">
            <a:spAutoFit/>
          </a:bodyPr>
          <a:lstStyle/>
          <a:p>
            <a:pPr algn="r"/>
            <a:r>
              <a:rPr lang="en-US" sz="1400" dirty="0">
                <a:solidFill>
                  <a:schemeClr val="bg1">
                    <a:lumMod val="50000"/>
                  </a:schemeClr>
                </a:solidFill>
                <a:latin typeface="Segoe UI Light" panose="020B0502040204020203" pitchFamily="34" charset="0"/>
                <a:cs typeface="Segoe UI Light" panose="020B0502040204020203" pitchFamily="34" charset="0"/>
              </a:rPr>
              <a:t>As quoted in The Strangest Man: The Hidden Life of Paul Dirac, Mystic of the Atom (2009) by Graham </a:t>
            </a:r>
            <a:r>
              <a:rPr lang="en-US" sz="1400" dirty="0" err="1">
                <a:solidFill>
                  <a:schemeClr val="bg1">
                    <a:lumMod val="50000"/>
                  </a:schemeClr>
                </a:solidFill>
                <a:latin typeface="Segoe UI Light" panose="020B0502040204020203" pitchFamily="34" charset="0"/>
                <a:cs typeface="Segoe UI Light" panose="020B0502040204020203" pitchFamily="34" charset="0"/>
              </a:rPr>
              <a:t>Farmelo</a:t>
            </a:r>
            <a:r>
              <a:rPr lang="en-US" sz="1400" dirty="0">
                <a:solidFill>
                  <a:schemeClr val="bg1">
                    <a:lumMod val="50000"/>
                  </a:schemeClr>
                </a:solidFill>
                <a:latin typeface="Segoe UI Light" panose="020B0502040204020203" pitchFamily="34" charset="0"/>
                <a:cs typeface="Segoe UI Light" panose="020B0502040204020203" pitchFamily="34" charset="0"/>
              </a:rPr>
              <a:t>, p. 435</a:t>
            </a:r>
          </a:p>
        </p:txBody>
      </p:sp>
    </p:spTree>
    <p:extLst>
      <p:ext uri="{BB962C8B-B14F-4D97-AF65-F5344CB8AC3E}">
        <p14:creationId xmlns:p14="http://schemas.microsoft.com/office/powerpoint/2010/main" val="12063942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10</a:t>
            </a:fld>
            <a:endParaRPr lang="en-US" dirty="0"/>
          </a:p>
        </p:txBody>
      </p:sp>
      <p:sp>
        <p:nvSpPr>
          <p:cNvPr id="3" name="Inhaltsplatzhalter 2"/>
          <p:cNvSpPr>
            <a:spLocks noGrp="1"/>
          </p:cNvSpPr>
          <p:nvPr>
            <p:ph sz="half" idx="1"/>
          </p:nvPr>
        </p:nvSpPr>
        <p:spPr>
          <a:xfrm>
            <a:off x="362712" y="2050742"/>
            <a:ext cx="10591185" cy="4173877"/>
          </a:xfrm>
        </p:spPr>
        <p:txBody>
          <a:bodyPr>
            <a:normAutofit/>
          </a:bodyPr>
          <a:lstStyle/>
          <a:p>
            <a:r>
              <a:rPr lang="en-US" b="0" dirty="0" smtClean="0">
                <a:latin typeface="Segoe UI Semilight" panose="020B0402040204020203" pitchFamily="34" charset="0"/>
                <a:cs typeface="Segoe UI Semilight" panose="020B0402040204020203" pitchFamily="34" charset="0"/>
              </a:rPr>
              <a:t>Critical raw materials (CRMs) are needed for the green and digital transitions</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are at the beginning of many industrial supply chains </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their global demand is increasing (key components of wind turbines, batteries, etc.)</a:t>
            </a:r>
            <a:endParaRPr lang="en-US" b="0" dirty="0" smtClean="0">
              <a:latin typeface="Segoe UI Semilight" panose="020B0402040204020203" pitchFamily="34" charset="0"/>
              <a:cs typeface="Segoe UI Semilight" panose="020B0402040204020203" pitchFamily="34" charset="0"/>
            </a:endParaRPr>
          </a:p>
          <a:p>
            <a:r>
              <a:rPr lang="en-US" dirty="0" smtClean="0">
                <a:latin typeface="Segoe UI Semilight" panose="020B0402040204020203" pitchFamily="34" charset="0"/>
                <a:cs typeface="Segoe UI Semilight" panose="020B0402040204020203" pitchFamily="34" charset="0"/>
              </a:rPr>
              <a:t>To enhance long-term competitiveness </a:t>
            </a:r>
          </a:p>
          <a:p>
            <a:r>
              <a:rPr lang="en-US" dirty="0" smtClean="0">
                <a:latin typeface="Segoe UI Semilight" panose="020B0402040204020203" pitchFamily="34" charset="0"/>
                <a:cs typeface="Segoe UI Semilight" panose="020B0402040204020203" pitchFamily="34" charset="0"/>
              </a:rPr>
              <a:t>To maintain our open strategic autonomy in a fast-changing and increasingly challenging geopolitical environment</a:t>
            </a:r>
          </a:p>
          <a:p>
            <a:r>
              <a:rPr lang="en-US" dirty="0" smtClean="0">
                <a:latin typeface="Segoe UI Semilight" panose="020B0402040204020203" pitchFamily="34" charset="0"/>
                <a:cs typeface="Segoe UI Semilight" panose="020B0402040204020203" pitchFamily="34" charset="0"/>
              </a:rPr>
              <a:t>EU demand for lithium batteries powering electric vehicles set to increase 12 times by 2030</a:t>
            </a:r>
          </a:p>
          <a:p>
            <a:r>
              <a:rPr lang="en-US" dirty="0" smtClean="0">
                <a:latin typeface="Segoe UI Semilight" panose="020B0402040204020203" pitchFamily="34" charset="0"/>
                <a:cs typeface="Segoe UI Semilight" panose="020B0402040204020203" pitchFamily="34" charset="0"/>
              </a:rPr>
              <a:t>EU demand for rare earth metals set to rise 5 to 6  by 2030</a:t>
            </a:r>
            <a:endParaRPr lang="en-US" dirty="0">
              <a:latin typeface="Segoe UI Semilight" panose="020B0402040204020203" pitchFamily="34" charset="0"/>
              <a:cs typeface="Segoe UI Semilight" panose="020B0402040204020203" pitchFamily="34" charset="0"/>
            </a:endParaRPr>
          </a:p>
          <a:p>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critical</a:t>
            </a:r>
            <a:r>
              <a:rPr lang="en-US" dirty="0" smtClean="0">
                <a:latin typeface="Segoe UI Symbol" panose="020B0502040204020203" pitchFamily="34" charset="0"/>
                <a:ea typeface="Segoe UI Symbol" panose="020B0502040204020203" pitchFamily="34" charset="0"/>
              </a:rPr>
              <a:t> raw material act </a:t>
            </a:r>
            <a:r>
              <a:rPr lang="en-US" sz="2400" dirty="0" smtClean="0">
                <a:latin typeface="Segoe UI Symbol" panose="020B0502040204020203" pitchFamily="34" charset="0"/>
                <a:ea typeface="Segoe UI Symbol" panose="020B0502040204020203" pitchFamily="34" charset="0"/>
              </a:rPr>
              <a:t>(released in March 2023)</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51189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The EU is aiming to ensure a secure and sustainable supply of critical raw materials for Europe’s industry.</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5" name="Textfeld 4"/>
          <p:cNvSpPr txBox="1"/>
          <p:nvPr/>
        </p:nvSpPr>
        <p:spPr>
          <a:xfrm>
            <a:off x="8569666" y="6535368"/>
            <a:ext cx="3622334"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Source: </a:t>
            </a:r>
            <a:r>
              <a:rPr lang="en-US" sz="1400" dirty="0" smtClean="0">
                <a:latin typeface="Segoe UI Light" panose="020B0502040204020203" pitchFamily="34" charset="0"/>
                <a:cs typeface="Segoe UI Light" panose="020B0502040204020203" pitchFamily="34" charset="0"/>
                <a:hlinkClick r:id="rId2"/>
              </a:rPr>
              <a:t>European Critical Raw Material Act</a:t>
            </a:r>
            <a:endParaRPr lang="en-US" sz="1400" dirty="0">
              <a:latin typeface="Segoe UI Light" panose="020B0502040204020203" pitchFamily="34" charset="0"/>
              <a:cs typeface="Segoe UI Light" panose="020B0502040204020203" pitchFamily="34" charset="0"/>
            </a:endParaRPr>
          </a:p>
        </p:txBody>
      </p:sp>
      <p:sp>
        <p:nvSpPr>
          <p:cNvPr id="9" name="Textfeld 8"/>
          <p:cNvSpPr txBox="1"/>
          <p:nvPr/>
        </p:nvSpPr>
        <p:spPr>
          <a:xfrm>
            <a:off x="5218112" y="6519978"/>
            <a:ext cx="1617203" cy="307777"/>
          </a:xfrm>
          <a:prstGeom prst="rect">
            <a:avLst/>
          </a:prstGeom>
          <a:noFill/>
        </p:spPr>
        <p:txBody>
          <a:bodyPr wrap="square" rtlCol="0" anchor="b">
            <a:spAutoFit/>
          </a:bodyPr>
          <a:lstStyle/>
          <a:p>
            <a:pPr algn="ctr"/>
            <a:r>
              <a:rPr lang="en-US" sz="1400" dirty="0" smtClean="0">
                <a:latin typeface="Segoe UI Light" panose="020B0502040204020203" pitchFamily="34" charset="0"/>
                <a:cs typeface="Segoe UI Light" panose="020B0502040204020203" pitchFamily="34" charset="0"/>
              </a:rPr>
              <a:t>CRM: 1 of 2</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15919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11</a:t>
            </a:fld>
            <a:endParaRPr lang="en-US" dirty="0"/>
          </a:p>
        </p:txBody>
      </p:sp>
      <p:sp>
        <p:nvSpPr>
          <p:cNvPr id="3" name="Inhaltsplatzhalter 2"/>
          <p:cNvSpPr>
            <a:spLocks noGrp="1"/>
          </p:cNvSpPr>
          <p:nvPr>
            <p:ph sz="half" idx="1"/>
          </p:nvPr>
        </p:nvSpPr>
        <p:spPr>
          <a:xfrm>
            <a:off x="362711" y="3618724"/>
            <a:ext cx="10591185" cy="2496217"/>
          </a:xfrm>
        </p:spPr>
        <p:txBody>
          <a:bodyPr>
            <a:normAutofit/>
          </a:bodyPr>
          <a:lstStyle/>
          <a:p>
            <a:r>
              <a:rPr lang="en-US" b="0" dirty="0" smtClean="0">
                <a:latin typeface="Segoe UI Semilight" panose="020B0402040204020203" pitchFamily="34" charset="0"/>
                <a:cs typeface="Segoe UI Semilight" panose="020B0402040204020203" pitchFamily="34" charset="0"/>
              </a:rPr>
              <a:t>63% of the world’s cobalt is extracted om the Democratic Republic of Congo, while 60% is refined in China.</a:t>
            </a:r>
          </a:p>
          <a:p>
            <a:r>
              <a:rPr lang="en-US" dirty="0" smtClean="0">
                <a:latin typeface="Segoe UI Semilight" panose="020B0402040204020203" pitchFamily="34" charset="0"/>
                <a:cs typeface="Segoe UI Semilight" panose="020B0402040204020203" pitchFamily="34" charset="0"/>
              </a:rPr>
              <a:t>97% of EU’s magnesium supply is sourced from China.</a:t>
            </a:r>
          </a:p>
          <a:p>
            <a:r>
              <a:rPr lang="en-US" b="0" dirty="0" smtClean="0">
                <a:latin typeface="Segoe UI Semilight" panose="020B0402040204020203" pitchFamily="34" charset="0"/>
                <a:cs typeface="Segoe UI Semilight" panose="020B0402040204020203" pitchFamily="34" charset="0"/>
              </a:rPr>
              <a:t>100% of the rare earths used for permanent magnets globally are refined in China.</a:t>
            </a:r>
          </a:p>
          <a:p>
            <a:r>
              <a:rPr lang="en-US" dirty="0" smtClean="0">
                <a:latin typeface="Segoe UI Semilight" panose="020B0402040204020203" pitchFamily="34" charset="0"/>
                <a:cs typeface="Segoe UI Semilight" panose="020B0402040204020203" pitchFamily="34" charset="0"/>
              </a:rPr>
              <a:t>South Africa provides 71% of the EU’s needs for platinum group metals. </a:t>
            </a:r>
          </a:p>
          <a:p>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critical</a:t>
            </a:r>
            <a:r>
              <a:rPr lang="en-US" dirty="0" smtClean="0">
                <a:latin typeface="Segoe UI Symbol" panose="020B0502040204020203" pitchFamily="34" charset="0"/>
                <a:ea typeface="Segoe UI Symbol" panose="020B0502040204020203" pitchFamily="34" charset="0"/>
              </a:rPr>
              <a:t> raw material act</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51189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Europe faces dependencies on key critical raw materials.</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5" name="Textfeld 4"/>
          <p:cNvSpPr txBox="1"/>
          <p:nvPr/>
        </p:nvSpPr>
        <p:spPr>
          <a:xfrm>
            <a:off x="8569666" y="6535368"/>
            <a:ext cx="3622334"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Source: </a:t>
            </a:r>
            <a:r>
              <a:rPr lang="en-US" sz="1400" dirty="0" smtClean="0">
                <a:latin typeface="Segoe UI Light" panose="020B0502040204020203" pitchFamily="34" charset="0"/>
                <a:cs typeface="Segoe UI Light" panose="020B0502040204020203" pitchFamily="34" charset="0"/>
                <a:hlinkClick r:id="rId2"/>
              </a:rPr>
              <a:t>European Critical Raw Material Act</a:t>
            </a:r>
            <a:endParaRPr lang="en-US" sz="1400" dirty="0">
              <a:latin typeface="Segoe UI Light" panose="020B0502040204020203" pitchFamily="34" charset="0"/>
              <a:cs typeface="Segoe UI Light" panose="020B0502040204020203" pitchFamily="34" charset="0"/>
            </a:endParaRPr>
          </a:p>
        </p:txBody>
      </p:sp>
      <p:sp>
        <p:nvSpPr>
          <p:cNvPr id="9" name="Textfeld 8"/>
          <p:cNvSpPr txBox="1"/>
          <p:nvPr/>
        </p:nvSpPr>
        <p:spPr>
          <a:xfrm>
            <a:off x="5218112" y="6519978"/>
            <a:ext cx="1617203" cy="307777"/>
          </a:xfrm>
          <a:prstGeom prst="rect">
            <a:avLst/>
          </a:prstGeom>
          <a:noFill/>
        </p:spPr>
        <p:txBody>
          <a:bodyPr wrap="square" rtlCol="0" anchor="b">
            <a:spAutoFit/>
          </a:bodyPr>
          <a:lstStyle/>
          <a:p>
            <a:pPr algn="ctr"/>
            <a:r>
              <a:rPr lang="en-US" sz="1400" dirty="0" smtClean="0">
                <a:latin typeface="Segoe UI Light" panose="020B0502040204020203" pitchFamily="34" charset="0"/>
                <a:cs typeface="Segoe UI Light" panose="020B0502040204020203" pitchFamily="34" charset="0"/>
              </a:rPr>
              <a:t>CRM: 2 of 2</a:t>
            </a:r>
            <a:endParaRPr lang="en-US" sz="1400" dirty="0">
              <a:latin typeface="Segoe UI Light" panose="020B0502040204020203" pitchFamily="34" charset="0"/>
              <a:cs typeface="Segoe UI Light" panose="020B0502040204020203" pitchFamily="34" charset="0"/>
            </a:endParaRPr>
          </a:p>
        </p:txBody>
      </p:sp>
      <p:pic>
        <p:nvPicPr>
          <p:cNvPr id="17" name="Grafik 16"/>
          <p:cNvPicPr>
            <a:picLocks noChangeAspect="1"/>
          </p:cNvPicPr>
          <p:nvPr/>
        </p:nvPicPr>
        <p:blipFill rotWithShape="1">
          <a:blip r:embed="rId3"/>
          <a:srcRect l="1" r="154"/>
          <a:stretch/>
        </p:blipFill>
        <p:spPr>
          <a:xfrm>
            <a:off x="1991231" y="1678327"/>
            <a:ext cx="8209539" cy="1453769"/>
          </a:xfrm>
          <a:prstGeom prst="rect">
            <a:avLst/>
          </a:prstGeom>
        </p:spPr>
      </p:pic>
      <p:sp>
        <p:nvSpPr>
          <p:cNvPr id="18" name="Rechteck 17"/>
          <p:cNvSpPr/>
          <p:nvPr/>
        </p:nvSpPr>
        <p:spPr>
          <a:xfrm>
            <a:off x="1927041" y="1676400"/>
            <a:ext cx="4201706" cy="1580678"/>
          </a:xfrm>
          <a:prstGeom prst="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feld 18"/>
          <p:cNvSpPr txBox="1"/>
          <p:nvPr/>
        </p:nvSpPr>
        <p:spPr>
          <a:xfrm>
            <a:off x="1991231" y="1732323"/>
            <a:ext cx="1010717"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10%</a:t>
            </a:r>
            <a:endParaRPr lang="en-US" sz="1400" b="1" dirty="0">
              <a:solidFill>
                <a:srgbClr val="C00000"/>
              </a:solidFill>
              <a:latin typeface="Century Schoolbook" panose="02040604050505020304" pitchFamily="18" charset="0"/>
            </a:endParaRPr>
          </a:p>
        </p:txBody>
      </p:sp>
      <p:sp>
        <p:nvSpPr>
          <p:cNvPr id="21" name="Textfeld 20"/>
          <p:cNvSpPr txBox="1"/>
          <p:nvPr/>
        </p:nvSpPr>
        <p:spPr>
          <a:xfrm>
            <a:off x="4109027" y="1720962"/>
            <a:ext cx="869058"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40%</a:t>
            </a:r>
            <a:endParaRPr lang="en-US" sz="1400" b="1" dirty="0">
              <a:solidFill>
                <a:srgbClr val="C00000"/>
              </a:solidFill>
              <a:latin typeface="Century Schoolbook" panose="02040604050505020304" pitchFamily="18" charset="0"/>
            </a:endParaRPr>
          </a:p>
        </p:txBody>
      </p:sp>
      <p:sp>
        <p:nvSpPr>
          <p:cNvPr id="22" name="Textfeld 21"/>
          <p:cNvSpPr txBox="1"/>
          <p:nvPr/>
        </p:nvSpPr>
        <p:spPr>
          <a:xfrm>
            <a:off x="6226823" y="1732323"/>
            <a:ext cx="869058" cy="523220"/>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at least 15%</a:t>
            </a:r>
            <a:endParaRPr lang="en-US" sz="1400" b="1" dirty="0">
              <a:solidFill>
                <a:srgbClr val="C00000"/>
              </a:solidFill>
              <a:latin typeface="Century Schoolbook" panose="02040604050505020304" pitchFamily="18" charset="0"/>
            </a:endParaRPr>
          </a:p>
        </p:txBody>
      </p:sp>
      <p:sp>
        <p:nvSpPr>
          <p:cNvPr id="23" name="Textfeld 22"/>
          <p:cNvSpPr txBox="1"/>
          <p:nvPr/>
        </p:nvSpPr>
        <p:spPr>
          <a:xfrm>
            <a:off x="8246543" y="1715482"/>
            <a:ext cx="869058" cy="954107"/>
          </a:xfrm>
          <a:prstGeom prst="rect">
            <a:avLst/>
          </a:prstGeom>
          <a:noFill/>
        </p:spPr>
        <p:txBody>
          <a:bodyPr wrap="square" rtlCol="0">
            <a:spAutoFit/>
          </a:bodyPr>
          <a:lstStyle/>
          <a:p>
            <a:r>
              <a:rPr lang="en-US" sz="1400" b="1" dirty="0" smtClean="0">
                <a:solidFill>
                  <a:srgbClr val="C00000"/>
                </a:solidFill>
                <a:latin typeface="Century Schoolbook" panose="02040604050505020304" pitchFamily="18" charset="0"/>
              </a:rPr>
              <a:t>not more than 65%</a:t>
            </a:r>
            <a:endParaRPr lang="en-US" sz="1400" b="1" dirty="0">
              <a:solidFill>
                <a:srgbClr val="C00000"/>
              </a:solidFill>
              <a:latin typeface="Century Schoolbook" panose="02040604050505020304" pitchFamily="18" charset="0"/>
            </a:endParaRPr>
          </a:p>
        </p:txBody>
      </p:sp>
    </p:spTree>
    <p:extLst>
      <p:ext uri="{BB962C8B-B14F-4D97-AF65-F5344CB8AC3E}">
        <p14:creationId xmlns:p14="http://schemas.microsoft.com/office/powerpoint/2010/main" val="236021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animBg="1"/>
      <p:bldP spid="18" grpId="1" animBg="1"/>
      <p:bldP spid="19" grpId="0"/>
      <p:bldP spid="21" grpId="0"/>
      <p:bldP spid="22"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12</a:t>
            </a:fld>
            <a:endParaRPr lang="en-US" dirty="0"/>
          </a:p>
        </p:txBody>
      </p:sp>
      <p:sp>
        <p:nvSpPr>
          <p:cNvPr id="3" name="Inhaltsplatzhalter 2"/>
          <p:cNvSpPr>
            <a:spLocks noGrp="1"/>
          </p:cNvSpPr>
          <p:nvPr>
            <p:ph sz="half" idx="1"/>
          </p:nvPr>
        </p:nvSpPr>
        <p:spPr>
          <a:xfrm>
            <a:off x="362712" y="2155730"/>
            <a:ext cx="11755307" cy="4197076"/>
          </a:xfrm>
        </p:spPr>
        <p:txBody>
          <a:bodyPr>
            <a:normAutofit/>
          </a:bodyPr>
          <a:lstStyle/>
          <a:p>
            <a:r>
              <a:rPr lang="en-US" dirty="0" smtClean="0">
                <a:latin typeface="Segoe UI Semilight" panose="020B0402040204020203" pitchFamily="34" charset="0"/>
                <a:cs typeface="Segoe UI Semilight" panose="020B0402040204020203" pitchFamily="34" charset="0"/>
              </a:rPr>
              <a:t>Leading </a:t>
            </a:r>
            <a:r>
              <a:rPr lang="en-US" dirty="0">
                <a:latin typeface="Segoe UI Semilight" panose="020B0402040204020203" pitchFamily="34" charset="0"/>
                <a:cs typeface="Segoe UI Semilight" panose="020B0402040204020203" pitchFamily="34" charset="0"/>
              </a:rPr>
              <a:t>to a projected sharp increase in </a:t>
            </a:r>
            <a:r>
              <a:rPr lang="en-US" dirty="0" smtClean="0">
                <a:latin typeface="Segoe UI Semilight" panose="020B0402040204020203" pitchFamily="34" charset="0"/>
                <a:cs typeface="Segoe UI Semilight" panose="020B0402040204020203" pitchFamily="34" charset="0"/>
              </a:rPr>
              <a:t>electrolyze </a:t>
            </a:r>
            <a:r>
              <a:rPr lang="en-US" dirty="0">
                <a:latin typeface="Segoe UI Semilight" panose="020B0402040204020203" pitchFamily="34" charset="0"/>
                <a:cs typeface="Segoe UI Semilight" panose="020B0402040204020203" pitchFamily="34" charset="0"/>
              </a:rPr>
              <a:t>and fuel cell </a:t>
            </a:r>
            <a:r>
              <a:rPr lang="en-US" dirty="0" smtClean="0">
                <a:latin typeface="Segoe UI Semilight" panose="020B0402040204020203" pitchFamily="34" charset="0"/>
                <a:cs typeface="Segoe UI Semilight" panose="020B0402040204020203" pitchFamily="34" charset="0"/>
              </a:rPr>
              <a:t>capacity </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increase in demand for platinum by 24%, iridium 43%, and scandium 68% by 2030 (IEA, 2022)</a:t>
            </a:r>
          </a:p>
          <a:p>
            <a:pPr marL="457200" lvl="1" indent="0">
              <a:buNone/>
            </a:pPr>
            <a:endParaRPr lang="en-US" dirty="0" smtClean="0">
              <a:latin typeface="Segoe UI Semilight" panose="020B0402040204020203" pitchFamily="34" charset="0"/>
              <a:cs typeface="Segoe UI Semilight" panose="020B0402040204020203" pitchFamily="34" charset="0"/>
            </a:endParaRPr>
          </a:p>
          <a:p>
            <a:r>
              <a:rPr lang="en-US" b="1" dirty="0" smtClean="0">
                <a:latin typeface="Segoe UI Semilight" panose="020B0402040204020203" pitchFamily="34" charset="0"/>
                <a:cs typeface="Segoe UI Semilight" panose="020B0402040204020203" pitchFamily="34" charset="0"/>
              </a:rPr>
              <a:t>Focusing on the need for critical raw materials in the hydrogen economy uptake, our paper examines:</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 interaction between the dominant player in the market for platinum and the EU.</a:t>
            </a: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In light of global demand for CRMs, the work assesses whether the CRM Act contributes to the resilience of Europe’s CRM supply chain, </a:t>
            </a:r>
            <a:r>
              <a:rPr lang="en-US" dirty="0">
                <a:latin typeface="Segoe UI Semilight" panose="020B0402040204020203" pitchFamily="34" charset="0"/>
                <a:cs typeface="Segoe UI Semilight" panose="020B0402040204020203" pitchFamily="34" charset="0"/>
              </a:rPr>
              <a:t>particularly in addressing the potential risks associated with its ambitious hydrogen domestic production targets by </a:t>
            </a:r>
            <a:r>
              <a:rPr lang="en-US" dirty="0" smtClean="0">
                <a:latin typeface="Segoe UI Semilight" panose="020B0402040204020203" pitchFamily="34" charset="0"/>
                <a:cs typeface="Segoe UI Semilight" panose="020B0402040204020203" pitchFamily="34" charset="0"/>
              </a:rPr>
              <a:t>2030.</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It investigates the impact of the market-dominant player's strategic behavior, encompassing factors such as supply disruptions, on the European supply chain for </a:t>
            </a:r>
            <a:r>
              <a:rPr lang="en-US" dirty="0" smtClean="0">
                <a:latin typeface="Segoe UI Semilight" panose="020B0402040204020203" pitchFamily="34" charset="0"/>
                <a:cs typeface="Segoe UI Semilight" panose="020B0402040204020203" pitchFamily="34" charset="0"/>
              </a:rPr>
              <a:t>platinum, crucial </a:t>
            </a:r>
            <a:r>
              <a:rPr lang="en-US" dirty="0">
                <a:latin typeface="Segoe UI Semilight" panose="020B0402040204020203" pitchFamily="34" charset="0"/>
                <a:cs typeface="Segoe UI Semilight" panose="020B0402040204020203" pitchFamily="34" charset="0"/>
              </a:rPr>
              <a:t>for hydrogen production. </a:t>
            </a:r>
            <a:endParaRPr lang="en-US" dirty="0" smtClean="0">
              <a:latin typeface="Segoe UI Semilight" panose="020B0402040204020203" pitchFamily="34" charset="0"/>
              <a:cs typeface="Segoe UI Semilight" panose="020B0402040204020203" pitchFamily="34" charset="0"/>
            </a:endParaRPr>
          </a:p>
          <a:p>
            <a:pPr marL="457200" lvl="1" indent="0">
              <a:buNone/>
            </a:pPr>
            <a:endParaRPr lang="en-US" dirty="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EU’s </a:t>
            </a:r>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hydrogen target by 2030 and our core objective</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10"/>
            <a:ext cx="11328006" cy="92032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2022’s “</a:t>
            </a:r>
            <a:r>
              <a:rPr lang="en-US" dirty="0" err="1" smtClean="0">
                <a:solidFill>
                  <a:schemeClr val="tx2"/>
                </a:solidFill>
                <a:latin typeface="Century Schoolbook" panose="02040604050505020304" pitchFamily="18" charset="0"/>
                <a:ea typeface="Segoe UI Symbol" panose="020B0502040204020203" pitchFamily="34" charset="0"/>
              </a:rPr>
              <a:t>REPower</a:t>
            </a:r>
            <a:r>
              <a:rPr lang="en-US" dirty="0" smtClean="0">
                <a:solidFill>
                  <a:schemeClr val="tx2"/>
                </a:solidFill>
                <a:latin typeface="Century Schoolbook" panose="02040604050505020304" pitchFamily="18" charset="0"/>
                <a:ea typeface="Segoe UI Symbol" panose="020B0502040204020203" pitchFamily="34" charset="0"/>
              </a:rPr>
              <a:t> EU” </a:t>
            </a:r>
            <a:r>
              <a:rPr lang="en-US" dirty="0">
                <a:solidFill>
                  <a:schemeClr val="tx2"/>
                </a:solidFill>
                <a:latin typeface="Century Schoolbook" panose="02040604050505020304" pitchFamily="18" charset="0"/>
                <a:ea typeface="Segoe UI Symbol" panose="020B0502040204020203" pitchFamily="34" charset="0"/>
              </a:rPr>
              <a:t>plan highlights investments in </a:t>
            </a:r>
            <a:r>
              <a:rPr lang="en-US" dirty="0" smtClean="0">
                <a:solidFill>
                  <a:schemeClr val="tx2"/>
                </a:solidFill>
                <a:latin typeface="Century Schoolbook" panose="02040604050505020304" pitchFamily="18" charset="0"/>
                <a:ea typeface="Segoe UI Symbol" panose="020B0502040204020203" pitchFamily="34" charset="0"/>
              </a:rPr>
              <a:t>renewable energy</a:t>
            </a:r>
            <a:r>
              <a:rPr lang="en-US" dirty="0">
                <a:solidFill>
                  <a:schemeClr val="tx2"/>
                </a:solidFill>
                <a:latin typeface="Century Schoolbook" panose="02040604050505020304" pitchFamily="18" charset="0"/>
                <a:ea typeface="Segoe UI Symbol" panose="020B0502040204020203" pitchFamily="34" charset="0"/>
              </a:rPr>
              <a:t>, with a 10 </a:t>
            </a:r>
            <a:r>
              <a:rPr lang="en-US" dirty="0" err="1">
                <a:solidFill>
                  <a:schemeClr val="tx2"/>
                </a:solidFill>
                <a:latin typeface="Century Schoolbook" panose="02040604050505020304" pitchFamily="18" charset="0"/>
                <a:ea typeface="Segoe UI Symbol" panose="020B0502040204020203" pitchFamily="34" charset="0"/>
              </a:rPr>
              <a:t>bcm</a:t>
            </a:r>
            <a:r>
              <a:rPr lang="en-US" dirty="0">
                <a:solidFill>
                  <a:schemeClr val="tx2"/>
                </a:solidFill>
                <a:latin typeface="Century Schoolbook" panose="02040604050505020304" pitchFamily="18" charset="0"/>
                <a:ea typeface="Segoe UI Symbol" panose="020B0502040204020203" pitchFamily="34" charset="0"/>
              </a:rPr>
              <a:t> H2 production target by </a:t>
            </a:r>
            <a:r>
              <a:rPr lang="en-US" dirty="0" smtClean="0">
                <a:solidFill>
                  <a:schemeClr val="tx2"/>
                </a:solidFill>
                <a:latin typeface="Century Schoolbook" panose="02040604050505020304" pitchFamily="18" charset="0"/>
                <a:ea typeface="Segoe UI Symbol" panose="020B0502040204020203" pitchFamily="34" charset="0"/>
              </a:rPr>
              <a:t>2030.</a:t>
            </a:r>
            <a:endParaRPr lang="en-US" dirty="0">
              <a:solidFill>
                <a:schemeClr val="tx2"/>
              </a:solidFill>
              <a:latin typeface="Century Schoolbook" panose="02040604050505020304" pitchFamily="18" charset="0"/>
              <a:ea typeface="Segoe UI Symbol" panose="020B0502040204020203" pitchFamily="34" charset="0"/>
            </a:endParaRPr>
          </a:p>
        </p:txBody>
      </p:sp>
    </p:spTree>
    <p:extLst>
      <p:ext uri="{BB962C8B-B14F-4D97-AF65-F5344CB8AC3E}">
        <p14:creationId xmlns:p14="http://schemas.microsoft.com/office/powerpoint/2010/main" val="2668125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13</a:t>
            </a:fld>
            <a:endParaRPr lang="en-US" dirty="0"/>
          </a:p>
        </p:txBody>
      </p:sp>
      <p:sp>
        <p:nvSpPr>
          <p:cNvPr id="3" name="Inhaltsplatzhalter 2"/>
          <p:cNvSpPr>
            <a:spLocks noGrp="1"/>
          </p:cNvSpPr>
          <p:nvPr>
            <p:ph sz="half" idx="1"/>
          </p:nvPr>
        </p:nvSpPr>
        <p:spPr>
          <a:xfrm>
            <a:off x="362711" y="1540270"/>
            <a:ext cx="10591185" cy="4971765"/>
          </a:xfrm>
        </p:spPr>
        <p:txBody>
          <a:bodyPr>
            <a:normAutofit/>
          </a:bodyPr>
          <a:lstStyle/>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How does the </a:t>
            </a:r>
            <a:r>
              <a:rPr lang="en-US" b="1" dirty="0">
                <a:latin typeface="Century Schoolbook" panose="02040604050505020304" pitchFamily="18" charset="0"/>
                <a:ea typeface="Segoe UI Symbol" panose="020B0502040204020203" pitchFamily="34" charset="0"/>
              </a:rPr>
              <a:t>main player's strategic</a:t>
            </a:r>
            <a:r>
              <a:rPr lang="en-US" dirty="0">
                <a:latin typeface="Century Schoolbook" panose="02040604050505020304" pitchFamily="18" charset="0"/>
                <a:ea typeface="Segoe UI Symbol" panose="020B0502040204020203" pitchFamily="34" charset="0"/>
              </a:rPr>
              <a:t> dominance in the </a:t>
            </a:r>
            <a:r>
              <a:rPr lang="en-US" dirty="0" smtClean="0">
                <a:latin typeface="Century Schoolbook" panose="02040604050505020304" pitchFamily="18" charset="0"/>
                <a:ea typeface="Segoe UI Symbol" panose="020B0502040204020203" pitchFamily="34" charset="0"/>
              </a:rPr>
              <a:t>platinum </a:t>
            </a:r>
            <a:r>
              <a:rPr lang="en-US" dirty="0">
                <a:latin typeface="Century Schoolbook" panose="02040604050505020304" pitchFamily="18" charset="0"/>
                <a:ea typeface="Segoe UI Symbol" panose="020B0502040204020203" pitchFamily="34" charset="0"/>
              </a:rPr>
              <a:t>market influence the EU's supply chain dynamics, particularly in terms of supply chain dependency, vulnerability to disruptions, and the impact on technological innovation, and what are the long-term implications for the European CRM sector? </a:t>
            </a:r>
            <a:endParaRPr lang="en-US" dirty="0" smtClean="0">
              <a:latin typeface="Century Schoolbook" panose="02040604050505020304" pitchFamily="18" charset="0"/>
              <a:ea typeface="Segoe UI Symbol" panose="020B0502040204020203" pitchFamily="34" charset="0"/>
            </a:endParaRPr>
          </a:p>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To what extent does the </a:t>
            </a:r>
            <a:r>
              <a:rPr lang="en-US" b="1" dirty="0">
                <a:latin typeface="Century Schoolbook" panose="02040604050505020304" pitchFamily="18" charset="0"/>
                <a:ea typeface="Segoe UI Symbol" panose="020B0502040204020203" pitchFamily="34" charset="0"/>
              </a:rPr>
              <a:t>CRM Act</a:t>
            </a:r>
            <a:r>
              <a:rPr lang="en-US" dirty="0">
                <a:latin typeface="Century Schoolbook" panose="02040604050505020304" pitchFamily="18" charset="0"/>
                <a:ea typeface="Segoe UI Symbol" panose="020B0502040204020203" pitchFamily="34" charset="0"/>
              </a:rPr>
              <a:t>, through provisions compliance and effectiveness in promoting diversification, contribute to reducing the EU's dependency on the dominant player REEs, creating a more resilient CRM supply chain, and fostering technological innovation in the platinum sector</a:t>
            </a:r>
            <a:r>
              <a:rPr lang="en-US" dirty="0" smtClean="0">
                <a:latin typeface="Century Schoolbook" panose="02040604050505020304" pitchFamily="18" charset="0"/>
                <a:ea typeface="Segoe UI Symbol" panose="020B0502040204020203" pitchFamily="34" charset="0"/>
              </a:rPr>
              <a:t>?</a:t>
            </a:r>
          </a:p>
          <a:p>
            <a:pPr marL="457200" indent="-457200">
              <a:buFont typeface="+mj-lt"/>
              <a:buAutoNum type="arabicPeriod"/>
            </a:pPr>
            <a:r>
              <a:rPr lang="en-US" dirty="0">
                <a:latin typeface="Century Schoolbook" panose="02040604050505020304" pitchFamily="18" charset="0"/>
                <a:ea typeface="Segoe UI Symbol" panose="020B0502040204020203" pitchFamily="34" charset="0"/>
              </a:rPr>
              <a:t>How do the </a:t>
            </a:r>
            <a:r>
              <a:rPr lang="en-US" b="1" dirty="0">
                <a:latin typeface="Century Schoolbook" panose="02040604050505020304" pitchFamily="18" charset="0"/>
                <a:ea typeface="Segoe UI Symbol" panose="020B0502040204020203" pitchFamily="34" charset="0"/>
              </a:rPr>
              <a:t>stockpiling</a:t>
            </a:r>
            <a:r>
              <a:rPr lang="en-US" dirty="0">
                <a:latin typeface="Century Schoolbook" panose="02040604050505020304" pitchFamily="18" charset="0"/>
                <a:ea typeface="Segoe UI Symbol" panose="020B0502040204020203" pitchFamily="34" charset="0"/>
              </a:rPr>
              <a:t> provisions of the CRM Act mitigate the impact of geopolitical tensions and supply disruptions on the EU's REEs supply chain, and to what extent do these provisions contribute to the resilience of the supply chain, address challenges in meeting hydrogen production targets, and influence strategic decision-making amid </a:t>
            </a:r>
            <a:r>
              <a:rPr lang="en-US" b="1" dirty="0">
                <a:latin typeface="Century Schoolbook" panose="02040604050505020304" pitchFamily="18" charset="0"/>
                <a:ea typeface="Segoe UI Symbol" panose="020B0502040204020203" pitchFamily="34" charset="0"/>
              </a:rPr>
              <a:t>market uncertainties and volatility</a:t>
            </a:r>
            <a:r>
              <a:rPr lang="en-US" dirty="0" smtClean="0">
                <a:latin typeface="Century Schoolbook" panose="02040604050505020304" pitchFamily="18" charset="0"/>
                <a:ea typeface="Segoe UI Symbol" panose="020B0502040204020203" pitchFamily="34" charset="0"/>
              </a:rPr>
              <a:t>?</a:t>
            </a: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cs typeface="Segoe UI Semilight" panose="020B0402040204020203" pitchFamily="34" charset="0"/>
              </a:rPr>
              <a:t>Research </a:t>
            </a:r>
            <a:r>
              <a:rPr lang="en-US" dirty="0">
                <a:latin typeface="Segoe UI Symbol" panose="020B0502040204020203" pitchFamily="34" charset="0"/>
                <a:ea typeface="Segoe UI Symbol" panose="020B0502040204020203" pitchFamily="34" charset="0"/>
                <a:cs typeface="Segoe UI Semilight" panose="020B0402040204020203" pitchFamily="34" charset="0"/>
              </a:rPr>
              <a:t>questions</a:t>
            </a:r>
          </a:p>
        </p:txBody>
      </p:sp>
      <p:sp>
        <p:nvSpPr>
          <p:cNvPr id="6" name="Inhaltsplatzhalter 2"/>
          <p:cNvSpPr txBox="1">
            <a:spLocks/>
          </p:cNvSpPr>
          <p:nvPr/>
        </p:nvSpPr>
        <p:spPr>
          <a:xfrm>
            <a:off x="362712" y="1381041"/>
            <a:ext cx="10591185" cy="484357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590996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14</a:t>
            </a:fld>
            <a:endParaRPr lang="en-US" dirty="0"/>
          </a:p>
        </p:txBody>
      </p:sp>
      <p:sp>
        <p:nvSpPr>
          <p:cNvPr id="3" name="Inhaltsplatzhalter 2"/>
          <p:cNvSpPr>
            <a:spLocks noGrp="1"/>
          </p:cNvSpPr>
          <p:nvPr>
            <p:ph sz="half" idx="1"/>
          </p:nvPr>
        </p:nvSpPr>
        <p:spPr>
          <a:xfrm>
            <a:off x="362712" y="2294319"/>
            <a:ext cx="10991088" cy="4058487"/>
          </a:xfrm>
        </p:spPr>
        <p:txBody>
          <a:bodyPr>
            <a:normAutofit/>
          </a:bodyPr>
          <a:lstStyle/>
          <a:p>
            <a:r>
              <a:rPr lang="en-US" dirty="0" smtClean="0">
                <a:latin typeface="Segoe UI Semilight" panose="020B0402040204020203" pitchFamily="34" charset="0"/>
                <a:cs typeface="Segoe UI Semilight" panose="020B0402040204020203" pitchFamily="34" charset="0"/>
              </a:rPr>
              <a:t>A </a:t>
            </a:r>
            <a:r>
              <a:rPr lang="en-US" dirty="0">
                <a:latin typeface="Segoe UI Semilight" panose="020B0402040204020203" pitchFamily="34" charset="0"/>
                <a:cs typeface="Segoe UI Semilight" panose="020B0402040204020203" pitchFamily="34" charset="0"/>
              </a:rPr>
              <a:t>focus of </a:t>
            </a:r>
            <a:r>
              <a:rPr lang="en-US" dirty="0" smtClean="0">
                <a:latin typeface="Segoe UI Semilight" panose="020B0402040204020203" pitchFamily="34" charset="0"/>
                <a:cs typeface="Segoe UI Semilight" panose="020B0402040204020203" pitchFamily="34" charset="0"/>
              </a:rPr>
              <a:t>existing </a:t>
            </a:r>
            <a:r>
              <a:rPr lang="en-US" dirty="0">
                <a:latin typeface="Segoe UI Semilight" panose="020B0402040204020203" pitchFamily="34" charset="0"/>
                <a:cs typeface="Segoe UI Semilight" panose="020B0402040204020203" pitchFamily="34" charset="0"/>
              </a:rPr>
              <a:t>studies is certainly the modeling of the CRM</a:t>
            </a:r>
            <a:r>
              <a:rPr lang="en-US" b="1" dirty="0">
                <a:latin typeface="Segoe UI Semilight" panose="020B0402040204020203" pitchFamily="34" charset="0"/>
                <a:cs typeface="Segoe UI Semilight" panose="020B0402040204020203" pitchFamily="34" charset="0"/>
              </a:rPr>
              <a:t> demand </a:t>
            </a:r>
            <a:r>
              <a:rPr lang="en-US" dirty="0" smtClean="0">
                <a:latin typeface="Segoe UI Semilight" panose="020B0402040204020203" pitchFamily="34" charset="0"/>
                <a:cs typeface="Segoe UI Semilight" panose="020B0402040204020203" pitchFamily="34" charset="0"/>
              </a:rPr>
              <a:t>and requirements in </a:t>
            </a:r>
            <a:r>
              <a:rPr lang="en-US" dirty="0">
                <a:latin typeface="Segoe UI Semilight" panose="020B0402040204020203" pitchFamily="34" charset="0"/>
                <a:cs typeface="Segoe UI Semilight" panose="020B0402040204020203" pitchFamily="34" charset="0"/>
              </a:rPr>
              <a:t>techno-economic, mostly large-scale energy system </a:t>
            </a:r>
            <a:r>
              <a:rPr lang="en-US" dirty="0" smtClean="0">
                <a:latin typeface="Segoe UI Semilight" panose="020B0402040204020203" pitchFamily="34" charset="0"/>
                <a:cs typeface="Segoe UI Semilight" panose="020B0402040204020203" pitchFamily="34" charset="0"/>
              </a:rPr>
              <a:t>models </a:t>
            </a:r>
            <a:br>
              <a:rPr lang="en-US" dirty="0" smtClean="0">
                <a:latin typeface="Segoe UI Semilight" panose="020B0402040204020203" pitchFamily="34" charset="0"/>
                <a:cs typeface="Segoe UI Semilight" panose="020B0402040204020203" pitchFamily="34" charset="0"/>
              </a:rPr>
            </a:b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(e.g., Liang (2022), Zhang (2023),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Tokimatsu</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(2017), and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Peiró</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(2022)).</a:t>
            </a:r>
          </a:p>
          <a:p>
            <a:r>
              <a:rPr lang="en-US" dirty="0">
                <a:latin typeface="Segoe UI Semilight" panose="020B0402040204020203" pitchFamily="34" charset="0"/>
                <a:cs typeface="Segoe UI Semilight" panose="020B0402040204020203" pitchFamily="34" charset="0"/>
              </a:rPr>
              <a:t>Another strand of the </a:t>
            </a:r>
            <a:r>
              <a:rPr lang="en-US" dirty="0" smtClean="0">
                <a:latin typeface="Segoe UI Semilight" panose="020B0402040204020203" pitchFamily="34" charset="0"/>
                <a:cs typeface="Segoe UI Semilight" panose="020B0402040204020203" pitchFamily="34" charset="0"/>
              </a:rPr>
              <a:t>existing </a:t>
            </a:r>
            <a:r>
              <a:rPr lang="en-US" dirty="0">
                <a:latin typeface="Segoe UI Semilight" panose="020B0402040204020203" pitchFamily="34" charset="0"/>
                <a:cs typeface="Segoe UI Semilight" panose="020B0402040204020203" pitchFamily="34" charset="0"/>
              </a:rPr>
              <a:t>literature deals with the </a:t>
            </a:r>
            <a:r>
              <a:rPr lang="en-US" b="1" dirty="0">
                <a:latin typeface="Segoe UI Semilight" panose="020B0402040204020203" pitchFamily="34" charset="0"/>
                <a:cs typeface="Segoe UI Semilight" panose="020B0402040204020203" pitchFamily="34" charset="0"/>
              </a:rPr>
              <a:t>prices </a:t>
            </a:r>
            <a:r>
              <a:rPr lang="en-US" dirty="0">
                <a:latin typeface="Segoe UI Semilight" panose="020B0402040204020203" pitchFamily="34" charset="0"/>
                <a:cs typeface="Segoe UI Semilight" panose="020B0402040204020203" pitchFamily="34" charset="0"/>
              </a:rPr>
              <a:t>of CRMs and how they might evolve in the context of an expected significant increase during the sustainable transition of the global energy system</a:t>
            </a:r>
            <a:r>
              <a:rPr lang="en-US" dirty="0" smtClean="0">
                <a:latin typeface="Segoe UI Semilight" panose="020B0402040204020203" pitchFamily="34" charset="0"/>
                <a:cs typeface="Segoe UI Semilight" panose="020B0402040204020203" pitchFamily="34" charset="0"/>
              </a:rPr>
              <a:t>.</a:t>
            </a:r>
            <a:br>
              <a:rPr lang="en-US" dirty="0" smtClean="0">
                <a:latin typeface="Segoe UI Semilight" panose="020B0402040204020203" pitchFamily="34" charset="0"/>
                <a:cs typeface="Segoe UI Semilight" panose="020B0402040204020203" pitchFamily="34" charset="0"/>
              </a:rPr>
            </a:b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(e.g., Sun (2011),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Schnuelle</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(2019), Parra and Patel (2016), Robinson (2017), </a:t>
            </a:r>
            <a:r>
              <a:rPr lang="en-US" dirty="0" err="1" smtClean="0">
                <a:solidFill>
                  <a:schemeClr val="accent4">
                    <a:lumMod val="50000"/>
                  </a:schemeClr>
                </a:solidFill>
                <a:latin typeface="Segoe UI Semilight" panose="020B0402040204020203" pitchFamily="34" charset="0"/>
                <a:cs typeface="Segoe UI Semilight" panose="020B0402040204020203" pitchFamily="34" charset="0"/>
              </a:rPr>
              <a:t>Bao</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 (2020))</a:t>
            </a:r>
          </a:p>
          <a:p>
            <a:r>
              <a:rPr lang="en-US" dirty="0">
                <a:latin typeface="Segoe UI Semilight" panose="020B0402040204020203" pitchFamily="34" charset="0"/>
                <a:cs typeface="Segoe UI Semilight" panose="020B0402040204020203" pitchFamily="34" charset="0"/>
              </a:rPr>
              <a:t>Another interesting aspect is the </a:t>
            </a:r>
            <a:r>
              <a:rPr lang="en-US" b="1" dirty="0">
                <a:latin typeface="Segoe UI Semilight" panose="020B0402040204020203" pitchFamily="34" charset="0"/>
                <a:cs typeface="Segoe UI Semilight" panose="020B0402040204020203" pitchFamily="34" charset="0"/>
              </a:rPr>
              <a:t>secondary supply and the recycling </a:t>
            </a:r>
            <a:r>
              <a:rPr lang="en-US" dirty="0">
                <a:latin typeface="Segoe UI Semilight" panose="020B0402040204020203" pitchFamily="34" charset="0"/>
                <a:cs typeface="Segoe UI Semilight" panose="020B0402040204020203" pitchFamily="34" charset="0"/>
              </a:rPr>
              <a:t>of CRMs. </a:t>
            </a:r>
            <a:endParaRPr lang="en-US" dirty="0" smtClean="0">
              <a:latin typeface="Segoe UI Semilight" panose="020B0402040204020203" pitchFamily="34" charset="0"/>
              <a:cs typeface="Segoe UI Semilight" panose="020B0402040204020203" pitchFamily="34" charset="0"/>
            </a:endParaRPr>
          </a:p>
          <a:p>
            <a:pPr lvl="1">
              <a:buFont typeface="Segoe UI Semilight" panose="020B0402040204020203" pitchFamily="34" charset="0"/>
              <a:buChar char="‒"/>
            </a:pPr>
            <a:r>
              <a:rPr lang="en-US" dirty="0" smtClean="0">
                <a:latin typeface="Segoe UI Semilight" panose="020B0402040204020203" pitchFamily="34" charset="0"/>
                <a:cs typeface="Segoe UI Semilight" panose="020B0402040204020203" pitchFamily="34" charset="0"/>
              </a:rPr>
              <a:t>The </a:t>
            </a:r>
            <a:r>
              <a:rPr lang="en-US" dirty="0">
                <a:latin typeface="Segoe UI Semilight" panose="020B0402040204020203" pitchFamily="34" charset="0"/>
                <a:cs typeface="Segoe UI Semilight" panose="020B0402040204020203" pitchFamily="34" charset="0"/>
              </a:rPr>
              <a:t>current literature </a:t>
            </a:r>
            <a:r>
              <a:rPr lang="en-US" dirty="0" smtClean="0">
                <a:latin typeface="Segoe UI Semilight" panose="020B0402040204020203" pitchFamily="34" charset="0"/>
                <a:cs typeface="Segoe UI Semilight" panose="020B0402040204020203" pitchFamily="34" charset="0"/>
              </a:rPr>
              <a:t>already provides </a:t>
            </a:r>
            <a:r>
              <a:rPr lang="en-US" dirty="0">
                <a:latin typeface="Segoe UI Semilight" panose="020B0402040204020203" pitchFamily="34" charset="0"/>
                <a:cs typeface="Segoe UI Semilight" panose="020B0402040204020203" pitchFamily="34" charset="0"/>
              </a:rPr>
              <a:t>plenty of studies dealing, for example, with the recycling of steel and iron from a </a:t>
            </a:r>
            <a:r>
              <a:rPr lang="en-US" dirty="0" smtClean="0">
                <a:latin typeface="Segoe UI Semilight" panose="020B0402040204020203" pitchFamily="34" charset="0"/>
                <a:cs typeface="Segoe UI Semilight" panose="020B0402040204020203" pitchFamily="34" charset="0"/>
              </a:rPr>
              <a:t>techno-economic perspective </a:t>
            </a:r>
            <a:r>
              <a:rPr lang="en-US" dirty="0">
                <a:latin typeface="Segoe UI Semilight" panose="020B0402040204020203" pitchFamily="34" charset="0"/>
                <a:cs typeface="Segoe UI Semilight" panose="020B0402040204020203" pitchFamily="34" charset="0"/>
              </a:rPr>
              <a:t>but hardly any about CRMs especially platinum. </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(one exception: Tong </a:t>
            </a:r>
            <a:r>
              <a:rPr lang="en-US" dirty="0">
                <a:solidFill>
                  <a:schemeClr val="accent4">
                    <a:lumMod val="50000"/>
                  </a:schemeClr>
                </a:solidFill>
                <a:latin typeface="Segoe UI Semilight" panose="020B0402040204020203" pitchFamily="34" charset="0"/>
                <a:cs typeface="Segoe UI Semilight" panose="020B0402040204020203" pitchFamily="34" charset="0"/>
              </a:rPr>
              <a:t>(</a:t>
            </a:r>
            <a:r>
              <a:rPr lang="en-US" dirty="0" smtClean="0">
                <a:solidFill>
                  <a:schemeClr val="accent4">
                    <a:lumMod val="50000"/>
                  </a:schemeClr>
                </a:solidFill>
                <a:latin typeface="Segoe UI Semilight" panose="020B0402040204020203" pitchFamily="34" charset="0"/>
                <a:cs typeface="Segoe UI Semilight" panose="020B0402040204020203" pitchFamily="34" charset="0"/>
              </a:rPr>
              <a:t>2022))</a:t>
            </a:r>
          </a:p>
          <a:p>
            <a:endParaRPr lang="en-US" dirty="0" smtClean="0">
              <a:solidFill>
                <a:schemeClr val="accent4">
                  <a:lumMod val="50000"/>
                </a:schemeClr>
              </a:solidFill>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Literature review</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As far as the proposed techno-economic modeling approach is concerned, to the best of our </a:t>
            </a:r>
            <a:r>
              <a:rPr lang="en-US" dirty="0" smtClean="0">
                <a:solidFill>
                  <a:schemeClr val="tx2"/>
                </a:solidFill>
                <a:latin typeface="Century Schoolbook" panose="02040604050505020304" pitchFamily="18" charset="0"/>
                <a:ea typeface="Segoe UI Symbol" panose="020B0502040204020203" pitchFamily="34" charset="0"/>
              </a:rPr>
              <a:t>knowledge there </a:t>
            </a:r>
            <a:r>
              <a:rPr lang="en-US" dirty="0">
                <a:solidFill>
                  <a:schemeClr val="tx2"/>
                </a:solidFill>
                <a:latin typeface="Century Schoolbook" panose="02040604050505020304" pitchFamily="18" charset="0"/>
                <a:ea typeface="Segoe UI Symbol" panose="020B0502040204020203" pitchFamily="34" charset="0"/>
              </a:rPr>
              <a:t>is no equivalent publication. Still, the literature offers studies that are worth mentioning.</a:t>
            </a:r>
          </a:p>
        </p:txBody>
      </p:sp>
    </p:spTree>
    <p:extLst>
      <p:ext uri="{BB962C8B-B14F-4D97-AF65-F5344CB8AC3E}">
        <p14:creationId xmlns:p14="http://schemas.microsoft.com/office/powerpoint/2010/main" val="3977735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15</a:t>
            </a:fld>
            <a:endParaRPr lang="en-US" dirty="0"/>
          </a:p>
        </p:txBody>
      </p:sp>
      <p:sp>
        <p:nvSpPr>
          <p:cNvPr id="3" name="Inhaltsplatzhalter 2"/>
          <p:cNvSpPr>
            <a:spLocks noGrp="1"/>
          </p:cNvSpPr>
          <p:nvPr>
            <p:ph sz="half" idx="1"/>
          </p:nvPr>
        </p:nvSpPr>
        <p:spPr>
          <a:xfrm>
            <a:off x="362712" y="1365155"/>
            <a:ext cx="10991088" cy="4987652"/>
          </a:xfrm>
        </p:spPr>
        <p:txBody>
          <a:bodyPr>
            <a:normAutofit/>
          </a:bodyPr>
          <a:lstStyle/>
          <a:p>
            <a:r>
              <a:rPr lang="en-US" dirty="0">
                <a:latin typeface="Segoe UI Semilight" panose="020B0402040204020203" pitchFamily="34" charset="0"/>
                <a:cs typeface="Segoe UI Semilight" panose="020B0402040204020203" pitchFamily="34" charset="0"/>
              </a:rPr>
              <a:t>A deterministic bi-level optimization problem is proposed to answer the research questions</a:t>
            </a:r>
            <a:r>
              <a:rPr lang="en-US" dirty="0" smtClean="0">
                <a:latin typeface="Segoe UI Semilight" panose="020B0402040204020203" pitchFamily="34" charset="0"/>
                <a:cs typeface="Segoe UI Semilight" panose="020B0402040204020203" pitchFamily="34" charset="0"/>
              </a:rPr>
              <a:t>.</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The lower-level problem considers the behavior of competitive fringe supply, in which a fixed demand is met by minimizing supply cost by the fringe suppliers, given the upper-level decisions by the major exporter </a:t>
            </a:r>
            <a:r>
              <a:rPr lang="en-US" dirty="0" smtClean="0">
                <a:latin typeface="Segoe UI Semilight" panose="020B0402040204020203" pitchFamily="34" charset="0"/>
                <a:cs typeface="Segoe UI Semilight" panose="020B0402040204020203" pitchFamily="34" charset="0"/>
              </a:rPr>
              <a:t>(“</a:t>
            </a:r>
            <a:r>
              <a:rPr lang="en-US" dirty="0" err="1" smtClean="0">
                <a:latin typeface="Segoe UI Semilight" panose="020B0402040204020203" pitchFamily="34" charset="0"/>
                <a:cs typeface="Segoe UI Semilight" panose="020B0402040204020203" pitchFamily="34" charset="0"/>
              </a:rPr>
              <a:t>Stackelberg</a:t>
            </a:r>
            <a:r>
              <a:rPr lang="en-US" dirty="0" smtClean="0">
                <a:latin typeface="Segoe UI Semilight" panose="020B0402040204020203" pitchFamily="34" charset="0"/>
                <a:cs typeface="Segoe UI Semilight" panose="020B0402040204020203" pitchFamily="34" charset="0"/>
              </a:rPr>
              <a:t>” leader).</a:t>
            </a:r>
          </a:p>
          <a:p>
            <a:pPr lvl="1">
              <a:buFont typeface="Segoe UI Semilight" panose="020B0402040204020203" pitchFamily="34" charset="0"/>
              <a:buChar char="‒"/>
            </a:pPr>
            <a:r>
              <a:rPr lang="en-US" dirty="0">
                <a:latin typeface="Segoe UI Semilight" panose="020B0402040204020203" pitchFamily="34" charset="0"/>
                <a:cs typeface="Segoe UI Semilight" panose="020B0402040204020203" pitchFamily="34" charset="0"/>
              </a:rPr>
              <a:t>T</a:t>
            </a:r>
            <a:r>
              <a:rPr lang="en-US" dirty="0" smtClean="0">
                <a:latin typeface="Segoe UI Semilight" panose="020B0402040204020203" pitchFamily="34" charset="0"/>
                <a:cs typeface="Segoe UI Semilight" panose="020B0402040204020203" pitchFamily="34" charset="0"/>
              </a:rPr>
              <a:t>he </a:t>
            </a:r>
            <a:r>
              <a:rPr lang="en-US" dirty="0">
                <a:latin typeface="Segoe UI Semilight" panose="020B0402040204020203" pitchFamily="34" charset="0"/>
                <a:cs typeface="Segoe UI Semilight" panose="020B0402040204020203" pitchFamily="34" charset="0"/>
              </a:rPr>
              <a:t>leader maximizes her profit and can exercise market power</a:t>
            </a:r>
            <a:r>
              <a:rPr lang="en-US" dirty="0" smtClean="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The main links between the lower-level problem and the upper-level problem are the export price and quantity offered by the major exporter to the market </a:t>
            </a:r>
            <a:r>
              <a:rPr lang="en-US" dirty="0" smtClean="0">
                <a:latin typeface="Segoe UI Semilight" panose="020B0402040204020203" pitchFamily="34" charset="0"/>
                <a:cs typeface="Segoe UI Semilight" panose="020B0402040204020203" pitchFamily="34" charset="0"/>
              </a:rPr>
              <a:t>clearing</a:t>
            </a:r>
            <a:r>
              <a:rPr lang="en-US" baseline="30000" dirty="0" smtClean="0">
                <a:latin typeface="Segoe UI Semilight" panose="020B0402040204020203" pitchFamily="34" charset="0"/>
                <a:cs typeface="Segoe UI Semilight" panose="020B0402040204020203" pitchFamily="34" charset="0"/>
              </a:rPr>
              <a:t>1</a:t>
            </a:r>
            <a:r>
              <a:rPr lang="en-US" dirty="0" smtClean="0">
                <a:latin typeface="Segoe UI Semilight" panose="020B0402040204020203" pitchFamily="34" charset="0"/>
                <a:cs typeface="Segoe UI Semilight" panose="020B0402040204020203" pitchFamily="34" charset="0"/>
              </a:rPr>
              <a:t> and</a:t>
            </a:r>
            <a:r>
              <a:rPr lang="en-US" dirty="0">
                <a:latin typeface="Segoe UI Semilight" panose="020B0402040204020203" pitchFamily="34" charset="0"/>
                <a:cs typeface="Segoe UI Semilight" panose="020B0402040204020203" pitchFamily="34" charset="0"/>
              </a:rPr>
              <a:t>, in the other direction, the cleared quantity and </a:t>
            </a:r>
            <a:r>
              <a:rPr lang="en-US" dirty="0" smtClean="0">
                <a:latin typeface="Segoe UI Semilight" panose="020B0402040204020203" pitchFamily="34" charset="0"/>
                <a:cs typeface="Segoe UI Semilight" panose="020B0402040204020203" pitchFamily="34" charset="0"/>
              </a:rPr>
              <a:t>price</a:t>
            </a:r>
            <a:r>
              <a:rPr lang="en-US" baseline="30000" dirty="0" smtClean="0">
                <a:latin typeface="Segoe UI Semilight" panose="020B0402040204020203" pitchFamily="34" charset="0"/>
                <a:cs typeface="Segoe UI Semilight" panose="020B0402040204020203" pitchFamily="34" charset="0"/>
              </a:rPr>
              <a:t>2</a:t>
            </a:r>
            <a:r>
              <a:rPr lang="en-US" dirty="0" smtClean="0">
                <a:latin typeface="Segoe UI Semilight" panose="020B0402040204020203" pitchFamily="34" charset="0"/>
                <a:cs typeface="Segoe UI Semilight" panose="020B0402040204020203" pitchFamily="34" charset="0"/>
              </a:rPr>
              <a:t>.</a:t>
            </a:r>
          </a:p>
          <a:p>
            <a:r>
              <a:rPr lang="en-US" dirty="0">
                <a:latin typeface="Segoe UI Semilight" panose="020B0402040204020203" pitchFamily="34" charset="0"/>
                <a:cs typeface="Segoe UI Semilight" panose="020B0402040204020203" pitchFamily="34" charset="0"/>
              </a:rPr>
              <a:t>In the lower-level problem, the market clearing is treated separately for the European and global markets </a:t>
            </a:r>
            <a:r>
              <a:rPr lang="en-US" i="1" dirty="0" smtClean="0">
                <a:latin typeface="Segoe UI Semilight" panose="020B0402040204020203" pitchFamily="34" charset="0"/>
                <a:cs typeface="Segoe UI Semilight" panose="020B0402040204020203" pitchFamily="34" charset="0"/>
              </a:rPr>
              <a:t>M1</a:t>
            </a:r>
            <a:r>
              <a:rPr lang="en-US" dirty="0" smtClean="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and </a:t>
            </a:r>
            <a:r>
              <a:rPr lang="en-US" i="1" dirty="0" smtClean="0">
                <a:latin typeface="Segoe UI Semilight" panose="020B0402040204020203" pitchFamily="34" charset="0"/>
                <a:cs typeface="Segoe UI Semilight" panose="020B0402040204020203" pitchFamily="34" charset="0"/>
              </a:rPr>
              <a:t>M2</a:t>
            </a:r>
            <a:r>
              <a:rPr lang="en-US" dirty="0" smtClean="0">
                <a:latin typeface="Segoe UI Semilight" panose="020B0402040204020203" pitchFamily="34" charset="0"/>
                <a:cs typeface="Segoe UI Semilight" panose="020B0402040204020203" pitchFamily="34" charset="0"/>
              </a:rPr>
              <a:t> </a:t>
            </a:r>
            <a:r>
              <a:rPr lang="en-US" dirty="0">
                <a:latin typeface="Segoe UI Semilight" panose="020B0402040204020203" pitchFamily="34" charset="0"/>
                <a:cs typeface="Segoe UI Semilight" panose="020B0402040204020203" pitchFamily="34" charset="0"/>
              </a:rPr>
              <a:t>(by having two separate supply-demand equilibrium constraints), but the total cost of both is minimized.</a:t>
            </a:r>
            <a:endParaRPr lang="en-US" dirty="0" smtClean="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a:latin typeface="Segoe UI Symbol" panose="020B0502040204020203" pitchFamily="34" charset="0"/>
                <a:ea typeface="Segoe UI Symbol" panose="020B0502040204020203" pitchFamily="34" charset="0"/>
              </a:rPr>
              <a:t>Proposed </a:t>
            </a:r>
            <a:r>
              <a:rPr lang="en-US" dirty="0" smtClean="0">
                <a:latin typeface="Segoe UI Symbol" panose="020B0502040204020203" pitchFamily="34" charset="0"/>
                <a:ea typeface="Segoe UI Symbol" panose="020B0502040204020203" pitchFamily="34" charset="0"/>
              </a:rPr>
              <a:t>bi-level </a:t>
            </a:r>
            <a:r>
              <a:rPr lang="en-US" dirty="0">
                <a:latin typeface="Segoe UI Symbol" panose="020B0502040204020203" pitchFamily="34" charset="0"/>
                <a:ea typeface="Segoe UI Symbol" panose="020B0502040204020203" pitchFamily="34" charset="0"/>
              </a:rPr>
              <a:t>optimization </a:t>
            </a:r>
            <a:r>
              <a:rPr lang="en-US" dirty="0" smtClean="0">
                <a:latin typeface="Segoe UI Symbol" panose="020B0502040204020203" pitchFamily="34" charset="0"/>
                <a:ea typeface="Segoe UI Symbol" panose="020B0502040204020203" pitchFamily="34" charset="0"/>
              </a:rPr>
              <a:t>model </a:t>
            </a:r>
            <a:r>
              <a:rPr lang="en-US" sz="2400" dirty="0" smtClean="0">
                <a:latin typeface="Segoe UI Symbol" panose="020B0502040204020203" pitchFamily="34" charset="0"/>
                <a:ea typeface="Segoe UI Symbol" panose="020B0502040204020203" pitchFamily="34" charset="0"/>
              </a:rPr>
              <a:t>(overview</a:t>
            </a:r>
            <a:r>
              <a:rPr lang="en-US" sz="2400" dirty="0">
                <a:latin typeface="Segoe UI Symbol" panose="020B0502040204020203" pitchFamily="34" charset="0"/>
                <a:ea typeface="Segoe UI Symbol" panose="020B0502040204020203" pitchFamily="34" charset="0"/>
              </a:rPr>
              <a:t>)</a:t>
            </a: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365154"/>
            <a:ext cx="10591185" cy="419707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9" name="Textfeld 8"/>
          <p:cNvSpPr txBox="1"/>
          <p:nvPr/>
        </p:nvSpPr>
        <p:spPr>
          <a:xfrm>
            <a:off x="2498271" y="6319925"/>
            <a:ext cx="9693729" cy="523220"/>
          </a:xfrm>
          <a:prstGeom prst="rect">
            <a:avLst/>
          </a:prstGeom>
          <a:noFill/>
        </p:spPr>
        <p:txBody>
          <a:bodyPr wrap="square" rtlCol="0" anchor="b">
            <a:spAutoFit/>
          </a:bodyPr>
          <a:lstStyle/>
          <a:p>
            <a:pPr algn="r"/>
            <a:r>
              <a:rPr lang="en-US" sz="1400" baseline="30000" dirty="0" smtClean="0">
                <a:latin typeface="Segoe UI Light" panose="020B0502040204020203" pitchFamily="34" charset="0"/>
                <a:cs typeface="Segoe UI Light" panose="020B0502040204020203" pitchFamily="34" charset="0"/>
              </a:rPr>
              <a:t>1</a:t>
            </a:r>
            <a:r>
              <a:rPr lang="en-US" sz="1400" dirty="0" smtClean="0">
                <a:latin typeface="Segoe UI Light" panose="020B0502040204020203" pitchFamily="34" charset="0"/>
                <a:cs typeface="Segoe UI Light" panose="020B0502040204020203" pitchFamily="34" charset="0"/>
              </a:rPr>
              <a:t>Decision </a:t>
            </a:r>
            <a:r>
              <a:rPr lang="en-US" sz="1400" dirty="0">
                <a:latin typeface="Segoe UI Light" panose="020B0502040204020203" pitchFamily="34" charset="0"/>
                <a:cs typeface="Segoe UI Light" panose="020B0502040204020203" pitchFamily="34" charset="0"/>
              </a:rPr>
              <a:t>variables from the upper-level problem serve as parameters for the lower-level </a:t>
            </a:r>
            <a:r>
              <a:rPr lang="en-US" sz="1400" dirty="0" smtClean="0">
                <a:latin typeface="Segoe UI Light" panose="020B0502040204020203" pitchFamily="34" charset="0"/>
                <a:cs typeface="Segoe UI Light" panose="020B0502040204020203" pitchFamily="34" charset="0"/>
              </a:rPr>
              <a:t>problem.</a:t>
            </a:r>
          </a:p>
          <a:p>
            <a:pPr algn="r"/>
            <a:r>
              <a:rPr lang="en-US" sz="1400" baseline="30000" dirty="0" smtClean="0">
                <a:latin typeface="Segoe UI Light" panose="020B0502040204020203" pitchFamily="34" charset="0"/>
                <a:cs typeface="Segoe UI Light" panose="020B0502040204020203" pitchFamily="34" charset="0"/>
              </a:rPr>
              <a:t>2</a:t>
            </a:r>
            <a:r>
              <a:rPr lang="en-US" sz="1400" dirty="0" smtClean="0">
                <a:latin typeface="Segoe UI Light" panose="020B0502040204020203" pitchFamily="34" charset="0"/>
                <a:cs typeface="Segoe UI Light" panose="020B0502040204020203" pitchFamily="34" charset="0"/>
              </a:rPr>
              <a:t>Decision </a:t>
            </a:r>
            <a:r>
              <a:rPr lang="en-US" sz="1400" dirty="0">
                <a:latin typeface="Segoe UI Light" panose="020B0502040204020203" pitchFamily="34" charset="0"/>
                <a:cs typeface="Segoe UI Light" panose="020B0502040204020203" pitchFamily="34" charset="0"/>
              </a:rPr>
              <a:t>variables from the lower-level, whose dependence on the upper-level variables is recognized by the leader</a:t>
            </a:r>
          </a:p>
        </p:txBody>
      </p:sp>
    </p:spTree>
    <p:extLst>
      <p:ext uri="{BB962C8B-B14F-4D97-AF65-F5344CB8AC3E}">
        <p14:creationId xmlns:p14="http://schemas.microsoft.com/office/powerpoint/2010/main" val="42442945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16</a:t>
            </a:fld>
            <a:endParaRPr lang="en-US" dirty="0"/>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The basics of bi-level optimization </a:t>
            </a:r>
            <a:r>
              <a:rPr lang="en-US" sz="2400" dirty="0" smtClean="0">
                <a:latin typeface="Segoe UI Symbol" panose="020B0502040204020203" pitchFamily="34" charset="0"/>
                <a:ea typeface="Segoe UI Symbol" panose="020B0502040204020203" pitchFamily="34" charset="0"/>
              </a:rPr>
              <a:t>(1 / 2)</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51189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solidFill>
                  <a:schemeClr val="tx2"/>
                </a:solidFill>
                <a:latin typeface="Century Schoolbook" panose="02040604050505020304" pitchFamily="18" charset="0"/>
                <a:ea typeface="Segoe UI Symbol" panose="020B0502040204020203" pitchFamily="34" charset="0"/>
              </a:rPr>
              <a:t>An upper-level feasible solution must be an optimal lower-level solution.</a:t>
            </a:r>
            <a:endParaRPr lang="en-US" dirty="0">
              <a:solidFill>
                <a:schemeClr val="tx2"/>
              </a:solidFill>
              <a:latin typeface="Century Schoolbook" panose="02040604050505020304" pitchFamily="18" charset="0"/>
              <a:ea typeface="Segoe UI Symbol" panose="020B0502040204020203" pitchFamily="34" charset="0"/>
            </a:endParaRPr>
          </a:p>
        </p:txBody>
      </p:sp>
      <p:pic>
        <p:nvPicPr>
          <p:cNvPr id="1026" name="Picture 2" descr="Evolutionary bilevel optimization (EBO) | Proceedings of the Companion  Publication of the 2014 Annual Conference on Genetic and Evolutionary  Compu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617" y="2130180"/>
            <a:ext cx="5190100" cy="39076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8569666" y="6535368"/>
            <a:ext cx="3622334" cy="307777"/>
          </a:xfrm>
          <a:prstGeom prst="rect">
            <a:avLst/>
          </a:prstGeom>
          <a:noFill/>
        </p:spPr>
        <p:txBody>
          <a:bodyPr wrap="square" rtlCol="0" anchor="b">
            <a:spAutoFit/>
          </a:bodyPr>
          <a:lstStyle/>
          <a:p>
            <a:pPr algn="r"/>
            <a:r>
              <a:rPr lang="en-US" sz="1400" dirty="0">
                <a:latin typeface="Segoe UI Light" panose="020B0502040204020203" pitchFamily="34" charset="0"/>
                <a:cs typeface="Segoe UI Light" panose="020B0502040204020203" pitchFamily="34" charset="0"/>
              </a:rPr>
              <a:t>Figure</a:t>
            </a:r>
            <a:r>
              <a:rPr lang="en-US" sz="1400" dirty="0" smtClean="0">
                <a:latin typeface="Segoe UI Light" panose="020B0502040204020203" pitchFamily="34" charset="0"/>
                <a:cs typeface="Segoe UI Light" panose="020B0502040204020203" pitchFamily="34" charset="0"/>
              </a:rPr>
              <a:t>: </a:t>
            </a:r>
            <a:r>
              <a:rPr lang="en-US" sz="1400" dirty="0" smtClean="0">
                <a:latin typeface="Segoe UI Light" panose="020B0502040204020203" pitchFamily="34" charset="0"/>
                <a:cs typeface="Segoe UI Light" panose="020B0502040204020203" pitchFamily="34" charset="0"/>
                <a:hlinkClick r:id="rId3"/>
              </a:rPr>
              <a:t>Evolutionary </a:t>
            </a:r>
            <a:r>
              <a:rPr lang="en-US" sz="1400" dirty="0" err="1">
                <a:latin typeface="Segoe UI Light" panose="020B0502040204020203" pitchFamily="34" charset="0"/>
                <a:cs typeface="Segoe UI Light" panose="020B0502040204020203" pitchFamily="34" charset="0"/>
                <a:hlinkClick r:id="rId3"/>
              </a:rPr>
              <a:t>bilevel</a:t>
            </a:r>
            <a:r>
              <a:rPr lang="en-US" sz="1400" dirty="0">
                <a:latin typeface="Segoe UI Light" panose="020B0502040204020203" pitchFamily="34" charset="0"/>
                <a:cs typeface="Segoe UI Light" panose="020B0502040204020203" pitchFamily="34" charset="0"/>
                <a:hlinkClick r:id="rId3"/>
              </a:rPr>
              <a:t> </a:t>
            </a:r>
            <a:r>
              <a:rPr lang="en-US" sz="1400" dirty="0" smtClean="0">
                <a:latin typeface="Segoe UI Light" panose="020B0502040204020203" pitchFamily="34" charset="0"/>
                <a:cs typeface="Segoe UI Light" panose="020B0502040204020203" pitchFamily="34" charset="0"/>
                <a:hlinkClick r:id="rId3"/>
              </a:rPr>
              <a:t>optimization</a:t>
            </a:r>
            <a:endParaRPr lang="en-US" sz="1400" dirty="0">
              <a:latin typeface="Segoe UI Light" panose="020B0502040204020203" pitchFamily="34" charset="0"/>
              <a:cs typeface="Segoe UI Light" panose="020B0502040204020203" pitchFamily="34" charset="0"/>
            </a:endParaRPr>
          </a:p>
        </p:txBody>
      </p:sp>
      <p:sp>
        <p:nvSpPr>
          <p:cNvPr id="11" name="Inhaltsplatzhalter 2"/>
          <p:cNvSpPr>
            <a:spLocks noGrp="1"/>
          </p:cNvSpPr>
          <p:nvPr>
            <p:ph sz="half" idx="1"/>
          </p:nvPr>
        </p:nvSpPr>
        <p:spPr>
          <a:xfrm>
            <a:off x="362712" y="2130181"/>
            <a:ext cx="5858474" cy="3346218"/>
          </a:xfrm>
        </p:spPr>
        <p:txBody>
          <a:bodyPr>
            <a:normAutofit/>
          </a:bodyPr>
          <a:lstStyle/>
          <a:p>
            <a:pPr marL="457200" indent="-457200">
              <a:buFont typeface="+mj-lt"/>
              <a:buAutoNum type="arabicPeriod"/>
            </a:pPr>
            <a:r>
              <a:rPr lang="en-US" dirty="0" smtClean="0">
                <a:latin typeface="Segoe UI Semilight" panose="020B0402040204020203" pitchFamily="34" charset="0"/>
                <a:cs typeface="Segoe UI Semilight" panose="020B0402040204020203" pitchFamily="34" charset="0"/>
              </a:rPr>
              <a:t>Sequential game: the upper-level (leader) acts first, then the lower-level (follower).</a:t>
            </a:r>
          </a:p>
          <a:p>
            <a:pPr marL="457200" indent="-457200">
              <a:buFont typeface="+mj-lt"/>
              <a:buAutoNum type="arabicPeriod"/>
            </a:pPr>
            <a:r>
              <a:rPr lang="en-US" dirty="0">
                <a:latin typeface="Segoe UI Semilight" panose="020B0402040204020203" pitchFamily="34" charset="0"/>
                <a:cs typeface="Segoe UI Semilight" panose="020B0402040204020203" pitchFamily="34" charset="0"/>
              </a:rPr>
              <a:t>Therefore, full information about the lower-level problem (objective, constraints, etc.) of the upper-level problem is assumed</a:t>
            </a:r>
            <a:r>
              <a:rPr lang="en-US" dirty="0" smtClean="0">
                <a:latin typeface="Segoe UI Semilight" panose="020B0402040204020203" pitchFamily="34" charset="0"/>
                <a:cs typeface="Segoe UI Semilight" panose="020B0402040204020203" pitchFamily="34" charset="0"/>
              </a:rPr>
              <a:t>.</a:t>
            </a:r>
          </a:p>
          <a:p>
            <a:pPr marL="457200" indent="-457200">
              <a:buFont typeface="+mj-lt"/>
              <a:buAutoNum type="arabicPeriod"/>
            </a:pPr>
            <a:r>
              <a:rPr lang="en-US" dirty="0">
                <a:latin typeface="Segoe UI Semilight" panose="020B0402040204020203" pitchFamily="34" charset="0"/>
                <a:cs typeface="Segoe UI Semilight" panose="020B0402040204020203" pitchFamily="34" charset="0"/>
              </a:rPr>
              <a:t>In other words, equilibrium means that neither the leader nor the follower can improve its </a:t>
            </a:r>
            <a:r>
              <a:rPr lang="en-US" dirty="0" smtClean="0">
                <a:latin typeface="Segoe UI Semilight" panose="020B0402040204020203" pitchFamily="34" charset="0"/>
                <a:cs typeface="Segoe UI Semilight" panose="020B0402040204020203" pitchFamily="34" charset="0"/>
              </a:rPr>
              <a:t>objective </a:t>
            </a:r>
            <a:r>
              <a:rPr lang="en-US" dirty="0">
                <a:latin typeface="Segoe UI Semilight" panose="020B0402040204020203" pitchFamily="34" charset="0"/>
                <a:cs typeface="Segoe UI Semilight" panose="020B0402040204020203" pitchFamily="34" charset="0"/>
              </a:rPr>
              <a:t>(function value) by a change in strategy</a:t>
            </a:r>
            <a:r>
              <a:rPr lang="en-US" dirty="0" smtClean="0">
                <a:latin typeface="Segoe UI Semilight" panose="020B0402040204020203" pitchFamily="34" charset="0"/>
                <a:cs typeface="Segoe UI Semilight" panose="020B0402040204020203" pitchFamily="34" charset="0"/>
              </a:rPr>
              <a:t>.</a:t>
            </a:r>
          </a:p>
        </p:txBody>
      </p:sp>
    </p:spTree>
    <p:extLst>
      <p:ext uri="{BB962C8B-B14F-4D97-AF65-F5344CB8AC3E}">
        <p14:creationId xmlns:p14="http://schemas.microsoft.com/office/powerpoint/2010/main" val="1138056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17</a:t>
            </a:fld>
            <a:endParaRPr lang="en-US" dirty="0"/>
          </a:p>
        </p:txBody>
      </p:sp>
      <mc:AlternateContent xmlns:mc="http://schemas.openxmlformats.org/markup-compatibility/2006" xmlns:a14="http://schemas.microsoft.com/office/drawing/2010/main">
        <mc:Choice Requires="a14">
          <p:sp>
            <p:nvSpPr>
              <p:cNvPr id="3" name="Inhaltsplatzhalter 2"/>
              <p:cNvSpPr>
                <a:spLocks noGrp="1"/>
              </p:cNvSpPr>
              <p:nvPr>
                <p:ph sz="half" idx="1"/>
              </p:nvPr>
            </p:nvSpPr>
            <p:spPr>
              <a:xfrm>
                <a:off x="362712" y="3960205"/>
                <a:ext cx="10991088" cy="2392601"/>
              </a:xfrm>
            </p:spPr>
            <p:txBody>
              <a:bodyPr>
                <a:normAutofit/>
              </a:bodyPr>
              <a:lstStyle/>
              <a:p>
                <a14:m>
                  <m:oMath xmlns:m="http://schemas.openxmlformats.org/officeDocument/2006/math">
                    <m:sSub>
                      <m:sSubPr>
                        <m:ctrlPr>
                          <a:rPr lang="de-AT" b="0" i="1" dirty="0" smtClean="0">
                            <a:latin typeface="Cambria Math" panose="02040503050406030204" pitchFamily="18" charset="0"/>
                            <a:cs typeface="Segoe UI Semilight" panose="020B0402040204020203" pitchFamily="34" charset="0"/>
                          </a:rPr>
                        </m:ctrlPr>
                      </m:sSubPr>
                      <m:e>
                        <m:r>
                          <a:rPr lang="de-AT" b="0" i="1" dirty="0" smtClean="0">
                            <a:latin typeface="Cambria Math" panose="02040503050406030204" pitchFamily="18" charset="0"/>
                            <a:cs typeface="Segoe UI Semilight" panose="020B0402040204020203" pitchFamily="34" charset="0"/>
                          </a:rPr>
                          <m:t>𝑞</m:t>
                        </m:r>
                      </m:e>
                      <m:sub>
                        <m:r>
                          <a:rPr lang="de-AT" b="0" i="1" dirty="0" smtClean="0">
                            <a:latin typeface="Cambria Math" panose="02040503050406030204" pitchFamily="18" charset="0"/>
                            <a:cs typeface="Segoe UI Semilight" panose="020B0402040204020203" pitchFamily="34" charset="0"/>
                          </a:rPr>
                          <m:t>𝑒</m:t>
                        </m:r>
                        <m:r>
                          <a:rPr lang="de-AT" b="0" i="1" dirty="0" smtClean="0">
                            <a:latin typeface="Cambria Math" panose="02040503050406030204" pitchFamily="18" charset="0"/>
                            <a:cs typeface="Segoe UI Semilight" panose="020B0402040204020203" pitchFamily="34" charset="0"/>
                          </a:rPr>
                          <m:t>,</m:t>
                        </m:r>
                        <m:r>
                          <a:rPr lang="de-AT" b="0" i="1" dirty="0" smtClean="0">
                            <a:latin typeface="Cambria Math" panose="02040503050406030204" pitchFamily="18" charset="0"/>
                            <a:cs typeface="Segoe UI Semilight" panose="020B0402040204020203" pitchFamily="34" charset="0"/>
                          </a:rPr>
                          <m:t>𝑚</m:t>
                        </m:r>
                        <m:r>
                          <a:rPr lang="de-AT" b="0" i="1" dirty="0" smtClean="0">
                            <a:latin typeface="Cambria Math" panose="02040503050406030204" pitchFamily="18" charset="0"/>
                            <a:cs typeface="Segoe UI Semilight" panose="020B0402040204020203" pitchFamily="34" charset="0"/>
                          </a:rPr>
                          <m:t>,</m:t>
                        </m:r>
                        <m:r>
                          <a:rPr lang="de-AT" b="0" i="1" dirty="0" smtClean="0">
                            <a:latin typeface="Cambria Math" panose="02040503050406030204" pitchFamily="18" charset="0"/>
                            <a:cs typeface="Segoe UI Semilight" panose="020B0402040204020203" pitchFamily="34" charset="0"/>
                          </a:rPr>
                          <m:t>𝑡</m:t>
                        </m:r>
                      </m:sub>
                    </m:sSub>
                    <m:r>
                      <a:rPr lang="de-AT" b="0" i="1" dirty="0"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Retrieved quantity per exporter (e), market (m), and time (t)</a:t>
                </a:r>
              </a:p>
              <a:p>
                <a:pPr>
                  <a:spcBef>
                    <a:spcPts val="600"/>
                  </a:spcBef>
                </a:pPr>
                <a14:m>
                  <m:oMath xmlns:m="http://schemas.openxmlformats.org/officeDocument/2006/math">
                    <m:sSub>
                      <m:sSubPr>
                        <m:ctrlPr>
                          <a:rPr lang="en-US" i="1" smtClean="0">
                            <a:latin typeface="Cambria Math" panose="02040503050406030204" pitchFamily="18" charset="0"/>
                            <a:cs typeface="Segoe UI Semilight" panose="020B0402040204020203" pitchFamily="34" charset="0"/>
                          </a:rPr>
                        </m:ctrlPr>
                      </m:sSubPr>
                      <m:e>
                        <m:acc>
                          <m:accPr>
                            <m:chr m:val="̅"/>
                            <m:ctrlPr>
                              <a:rPr lang="en-US" i="1" smtClean="0">
                                <a:latin typeface="Cambria Math" panose="02040503050406030204" pitchFamily="18" charset="0"/>
                                <a:cs typeface="Segoe UI Semilight" panose="020B0402040204020203" pitchFamily="34" charset="0"/>
                              </a:rPr>
                            </m:ctrlPr>
                          </m:accPr>
                          <m:e>
                            <m:r>
                              <a:rPr lang="de-AT" b="0" i="1" smtClean="0">
                                <a:latin typeface="Cambria Math" panose="02040503050406030204" pitchFamily="18" charset="0"/>
                                <a:cs typeface="Segoe UI Semilight" panose="020B0402040204020203" pitchFamily="34" charset="0"/>
                              </a:rPr>
                              <m:t>𝑞</m:t>
                            </m:r>
                          </m:e>
                        </m:acc>
                      </m:e>
                      <m:sub>
                        <m:sSup>
                          <m:sSupPr>
                            <m:ctrlPr>
                              <a:rPr lang="en-US" i="1" smtClean="0">
                                <a:latin typeface="Cambria Math" panose="02040503050406030204" pitchFamily="18" charset="0"/>
                                <a:cs typeface="Segoe UI Semilight" panose="020B0402040204020203" pitchFamily="34" charset="0"/>
                              </a:rPr>
                            </m:ctrlPr>
                          </m:sSupPr>
                          <m:e>
                            <m:r>
                              <a:rPr lang="de-AT" b="0" i="1" smtClean="0">
                                <a:latin typeface="Cambria Math" panose="02040503050406030204" pitchFamily="18" charset="0"/>
                                <a:cs typeface="Segoe UI Semilight" panose="020B0402040204020203" pitchFamily="34" charset="0"/>
                              </a:rPr>
                              <m:t>𝑒</m:t>
                            </m:r>
                          </m:e>
                          <m:sup>
                            <m:r>
                              <a:rPr lang="de-AT" b="0" i="1" smtClean="0">
                                <a:latin typeface="Cambria Math" panose="02040503050406030204" pitchFamily="18" charset="0"/>
                                <a:cs typeface="Segoe UI Semilight" panose="020B0402040204020203" pitchFamily="34" charset="0"/>
                              </a:rPr>
                              <m:t>′</m:t>
                            </m:r>
                          </m:sup>
                        </m:sSup>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𝑡</m:t>
                        </m:r>
                      </m:sub>
                    </m:sSub>
                    <m:r>
                      <a:rPr lang="de-AT" b="0" i="1"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Available yearly generation capacity per fringe exporter (e’), and time (t)</a:t>
                </a:r>
              </a:p>
              <a:p>
                <a:pPr>
                  <a:spcBef>
                    <a:spcPts val="600"/>
                  </a:spcBef>
                </a:pPr>
                <a14:m>
                  <m:oMath xmlns:m="http://schemas.openxmlformats.org/officeDocument/2006/math">
                    <m:sSubSup>
                      <m:sSubSupPr>
                        <m:ctrlPr>
                          <a:rPr lang="en-US" i="1" smtClean="0">
                            <a:latin typeface="Cambria Math" panose="02040503050406030204" pitchFamily="18" charset="0"/>
                            <a:cs typeface="Segoe UI Semilight" panose="020B0402040204020203" pitchFamily="34" charset="0"/>
                          </a:rPr>
                        </m:ctrlPr>
                      </m:sSubSupPr>
                      <m:e>
                        <m:r>
                          <a:rPr lang="de-AT" b="0" i="1" smtClean="0">
                            <a:latin typeface="Cambria Math" panose="02040503050406030204" pitchFamily="18" charset="0"/>
                            <a:cs typeface="Segoe UI Semilight" panose="020B0402040204020203" pitchFamily="34" charset="0"/>
                          </a:rPr>
                          <m:t>𝑞</m:t>
                        </m:r>
                      </m:e>
                      <m:sub>
                        <m:r>
                          <a:rPr lang="de-AT" b="0" i="1" smtClean="0">
                            <a:latin typeface="Cambria Math" panose="02040503050406030204" pitchFamily="18" charset="0"/>
                            <a:cs typeface="Segoe UI Semilight" panose="020B0402040204020203" pitchFamily="34" charset="0"/>
                          </a:rPr>
                          <m:t>𝑀</m:t>
                        </m:r>
                        <m:r>
                          <a:rPr lang="de-AT" b="0" i="1" smtClean="0">
                            <a:latin typeface="Cambria Math" panose="02040503050406030204" pitchFamily="18" charset="0"/>
                            <a:cs typeface="Segoe UI Semilight" panose="020B0402040204020203" pitchFamily="34" charset="0"/>
                          </a:rPr>
                          <m:t>1,</m:t>
                        </m:r>
                        <m:r>
                          <a:rPr lang="de-AT" b="0" i="1" smtClean="0">
                            <a:latin typeface="Cambria Math" panose="02040503050406030204" pitchFamily="18" charset="0"/>
                            <a:cs typeface="Segoe UI Semilight" panose="020B0402040204020203" pitchFamily="34" charset="0"/>
                          </a:rPr>
                          <m:t>𝑡</m:t>
                        </m:r>
                      </m:sub>
                      <m:sup>
                        <m:r>
                          <a:rPr lang="de-AT" b="0" i="1" smtClean="0">
                            <a:latin typeface="Cambria Math" panose="02040503050406030204" pitchFamily="18" charset="0"/>
                            <a:cs typeface="Segoe UI Semilight" panose="020B0402040204020203" pitchFamily="34" charset="0"/>
                          </a:rPr>
                          <m:t>𝑠𝑡𝑜𝑐𝑘</m:t>
                        </m:r>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𝑠𝑡𝑜𝑟𝑒𝑑</m:t>
                        </m:r>
                      </m:sup>
                    </m:sSubSup>
                    <m:r>
                      <a:rPr lang="de-AT" b="0" i="1" smtClean="0">
                        <a:latin typeface="Cambria Math" panose="02040503050406030204" pitchFamily="18" charset="0"/>
                        <a:cs typeface="Segoe UI Semilight" panose="020B0402040204020203" pitchFamily="34" charset="0"/>
                      </a:rPr>
                      <m:t>…</m:t>
                    </m:r>
                  </m:oMath>
                </a14:m>
                <a:r>
                  <a:rPr lang="en-US" dirty="0" smtClean="0">
                    <a:latin typeface="Segoe UI Semilight" panose="020B0402040204020203" pitchFamily="34" charset="0"/>
                    <a:cs typeface="Segoe UI Semilight" panose="020B0402040204020203" pitchFamily="34" charset="0"/>
                  </a:rPr>
                  <a:t> Stocked stored at the European Market (M1) per time (t)</a:t>
                </a:r>
              </a:p>
              <a:p>
                <a:pPr>
                  <a:spcBef>
                    <a:spcPts val="600"/>
                  </a:spcBef>
                </a:pPr>
                <a14:m>
                  <m:oMath xmlns:m="http://schemas.openxmlformats.org/officeDocument/2006/math">
                    <m:sSubSup>
                      <m:sSubSupPr>
                        <m:ctrlPr>
                          <a:rPr lang="en-US" i="1">
                            <a:latin typeface="Cambria Math" panose="02040503050406030204" pitchFamily="18" charset="0"/>
                            <a:cs typeface="Segoe UI Semilight" panose="020B0402040204020203" pitchFamily="34" charset="0"/>
                          </a:rPr>
                        </m:ctrlPr>
                      </m:sSubSupPr>
                      <m:e>
                        <m:r>
                          <a:rPr lang="de-AT" i="1">
                            <a:latin typeface="Cambria Math" panose="02040503050406030204" pitchFamily="18" charset="0"/>
                            <a:cs typeface="Segoe UI Semilight" panose="020B0402040204020203" pitchFamily="34" charset="0"/>
                          </a:rPr>
                          <m:t>𝑐</m:t>
                        </m:r>
                      </m:e>
                      <m:sub>
                        <m:r>
                          <a:rPr lang="de-AT" b="0" i="1" smtClean="0">
                            <a:latin typeface="Cambria Math" panose="02040503050406030204" pitchFamily="18" charset="0"/>
                            <a:cs typeface="Segoe UI Semilight" panose="020B0402040204020203" pitchFamily="34" charset="0"/>
                          </a:rPr>
                          <m:t>𝑒</m:t>
                        </m:r>
                        <m:r>
                          <a:rPr lang="de-AT" b="0" i="1" smtClean="0">
                            <a:latin typeface="Cambria Math" panose="02040503050406030204" pitchFamily="18" charset="0"/>
                            <a:cs typeface="Segoe UI Semilight" panose="020B0402040204020203" pitchFamily="34" charset="0"/>
                          </a:rPr>
                          <m:t>,</m:t>
                        </m:r>
                        <m:r>
                          <a:rPr lang="de-AT" b="0" i="1" smtClean="0">
                            <a:latin typeface="Cambria Math" panose="02040503050406030204" pitchFamily="18" charset="0"/>
                            <a:cs typeface="Segoe UI Semilight" panose="020B0402040204020203" pitchFamily="34" charset="0"/>
                          </a:rPr>
                          <m:t>𝑡</m:t>
                        </m:r>
                      </m:sub>
                      <m:sup>
                        <m:r>
                          <a:rPr lang="de-AT" b="0" i="1" smtClean="0">
                            <a:latin typeface="Cambria Math" panose="02040503050406030204" pitchFamily="18" charset="0"/>
                            <a:cs typeface="Segoe UI Semilight" panose="020B0402040204020203" pitchFamily="34" charset="0"/>
                          </a:rPr>
                          <m:t>𝑔𝑒𝑛</m:t>
                        </m:r>
                      </m:sup>
                    </m:sSubSup>
                    <m:r>
                      <a:rPr lang="de-AT" i="1">
                        <a:latin typeface="Cambria Math" panose="02040503050406030204" pitchFamily="18" charset="0"/>
                        <a:cs typeface="Segoe UI Semilight" panose="020B0402040204020203" pitchFamily="34" charset="0"/>
                      </a:rPr>
                      <m:t>…</m:t>
                    </m:r>
                  </m:oMath>
                </a14:m>
                <a:r>
                  <a:rPr lang="en-US" dirty="0">
                    <a:latin typeface="Segoe UI Semilight" panose="020B0402040204020203" pitchFamily="34" charset="0"/>
                    <a:cs typeface="Segoe UI Semilight" panose="020B0402040204020203" pitchFamily="34" charset="0"/>
                  </a:rPr>
                  <a:t> Specific </a:t>
                </a:r>
                <a:r>
                  <a:rPr lang="en-US" dirty="0" smtClean="0">
                    <a:latin typeface="Segoe UI Semilight" panose="020B0402040204020203" pitchFamily="34" charset="0"/>
                    <a:cs typeface="Segoe UI Semilight" panose="020B0402040204020203" pitchFamily="34" charset="0"/>
                  </a:rPr>
                  <a:t>generation </a:t>
                </a:r>
                <a:r>
                  <a:rPr lang="en-US" dirty="0">
                    <a:latin typeface="Segoe UI Semilight" panose="020B0402040204020203" pitchFamily="34" charset="0"/>
                    <a:cs typeface="Segoe UI Semilight" panose="020B0402040204020203" pitchFamily="34" charset="0"/>
                  </a:rPr>
                  <a:t>cost </a:t>
                </a:r>
                <a:r>
                  <a:rPr lang="en-US" dirty="0" smtClean="0">
                    <a:latin typeface="Segoe UI Semilight" panose="020B0402040204020203" pitchFamily="34" charset="0"/>
                    <a:cs typeface="Segoe UI Semilight" panose="020B0402040204020203" pitchFamily="34" charset="0"/>
                  </a:rPr>
                  <a:t>per exporter (</a:t>
                </a:r>
                <a:r>
                  <a:rPr lang="en-US" dirty="0">
                    <a:latin typeface="Segoe UI Semilight" panose="020B0402040204020203" pitchFamily="34" charset="0"/>
                    <a:cs typeface="Segoe UI Semilight" panose="020B0402040204020203" pitchFamily="34" charset="0"/>
                  </a:rPr>
                  <a:t>e</a:t>
                </a:r>
                <a:r>
                  <a:rPr lang="en-US" dirty="0" smtClean="0">
                    <a:latin typeface="Segoe UI Semilight" panose="020B0402040204020203" pitchFamily="34" charset="0"/>
                    <a:cs typeface="Segoe UI Semilight" panose="020B0402040204020203" pitchFamily="34" charset="0"/>
                  </a:rPr>
                  <a:t>’), and  time (t)</a:t>
                </a:r>
              </a:p>
              <a:p>
                <a:pPr>
                  <a:spcBef>
                    <a:spcPts val="600"/>
                  </a:spcBef>
                </a:pPr>
                <a14:m>
                  <m:oMath xmlns:m="http://schemas.openxmlformats.org/officeDocument/2006/math">
                    <m:sSubSup>
                      <m:sSubSupPr>
                        <m:ctrlPr>
                          <a:rPr lang="en-US" i="1">
                            <a:latin typeface="Cambria Math" panose="02040503050406030204" pitchFamily="18" charset="0"/>
                            <a:cs typeface="Segoe UI Semilight" panose="020B0402040204020203" pitchFamily="34" charset="0"/>
                          </a:rPr>
                        </m:ctrlPr>
                      </m:sSubSupPr>
                      <m:e>
                        <m:r>
                          <a:rPr lang="de-AT" b="0" i="1" smtClean="0">
                            <a:latin typeface="Cambria Math" panose="02040503050406030204" pitchFamily="18" charset="0"/>
                            <a:cs typeface="Segoe UI Semilight" panose="020B0402040204020203" pitchFamily="34" charset="0"/>
                          </a:rPr>
                          <m:t>𝑐</m:t>
                        </m:r>
                      </m:e>
                      <m:sub>
                        <m:sSup>
                          <m:sSupPr>
                            <m:ctrlPr>
                              <a:rPr lang="de-AT" i="1" smtClean="0">
                                <a:latin typeface="Cambria Math" panose="02040503050406030204" pitchFamily="18" charset="0"/>
                                <a:cs typeface="Segoe UI Semilight" panose="020B0402040204020203" pitchFamily="34" charset="0"/>
                              </a:rPr>
                            </m:ctrlPr>
                          </m:sSupPr>
                          <m:e>
                            <m:r>
                              <a:rPr lang="de-AT" b="0" i="1" smtClean="0">
                                <a:latin typeface="Cambria Math" panose="02040503050406030204" pitchFamily="18" charset="0"/>
                                <a:cs typeface="Segoe UI Semilight" panose="020B0402040204020203" pitchFamily="34" charset="0"/>
                              </a:rPr>
                              <m:t>𝑒</m:t>
                            </m:r>
                          </m:e>
                          <m:sup>
                            <m:r>
                              <a:rPr lang="de-AT" b="0" i="1" smtClean="0">
                                <a:latin typeface="Cambria Math" panose="02040503050406030204" pitchFamily="18" charset="0"/>
                                <a:cs typeface="Segoe UI Semilight" panose="020B0402040204020203" pitchFamily="34" charset="0"/>
                              </a:rPr>
                              <m:t>′</m:t>
                            </m:r>
                          </m:sup>
                        </m:sSup>
                      </m:sub>
                      <m:sup>
                        <m:r>
                          <a:rPr lang="de-AT" b="0" i="1" smtClean="0">
                            <a:latin typeface="Cambria Math" panose="02040503050406030204" pitchFamily="18" charset="0"/>
                            <a:cs typeface="Segoe UI Semilight" panose="020B0402040204020203" pitchFamily="34" charset="0"/>
                          </a:rPr>
                          <m:t>𝑚𝑎𝑖𝑛</m:t>
                        </m:r>
                      </m:sup>
                    </m:sSubSup>
                    <m:r>
                      <a:rPr lang="de-AT" i="1">
                        <a:latin typeface="Cambria Math" panose="02040503050406030204" pitchFamily="18" charset="0"/>
                        <a:cs typeface="Segoe UI Semilight" panose="020B0402040204020203" pitchFamily="34" charset="0"/>
                      </a:rPr>
                      <m:t>…</m:t>
                    </m:r>
                  </m:oMath>
                </a14:m>
                <a:r>
                  <a:rPr lang="en-US" dirty="0">
                    <a:latin typeface="Segoe UI Semilight" panose="020B0402040204020203" pitchFamily="34" charset="0"/>
                    <a:cs typeface="Segoe UI Semilight" panose="020B0402040204020203" pitchFamily="34" charset="0"/>
                  </a:rPr>
                  <a:t> </a:t>
                </a:r>
                <a:r>
                  <a:rPr lang="en-US" dirty="0" smtClean="0">
                    <a:latin typeface="Segoe UI Semilight" panose="020B0402040204020203" pitchFamily="34" charset="0"/>
                    <a:cs typeface="Segoe UI Semilight" panose="020B0402040204020203" pitchFamily="34" charset="0"/>
                  </a:rPr>
                  <a:t>Specific maintenance cost of available generation capacity per fringe exporter (e’) </a:t>
                </a:r>
                <a:endParaRPr lang="en-US" dirty="0">
                  <a:latin typeface="Segoe UI Semilight" panose="020B0402040204020203" pitchFamily="34" charset="0"/>
                  <a:cs typeface="Segoe UI Semilight" panose="020B0402040204020203" pitchFamily="34" charset="0"/>
                </a:endParaRPr>
              </a:p>
              <a:p>
                <a:pPr>
                  <a:spcBef>
                    <a:spcPts val="600"/>
                  </a:spcBef>
                </a:pPr>
                <a:endParaRPr lang="en-US" dirty="0" smtClean="0">
                  <a:latin typeface="Segoe UI Semilight" panose="020B0402040204020203" pitchFamily="34" charset="0"/>
                  <a:cs typeface="Segoe UI Semilight" panose="020B0402040204020203" pitchFamily="34" charset="0"/>
                </a:endParaRPr>
              </a:p>
            </p:txBody>
          </p:sp>
        </mc:Choice>
        <mc:Fallback xmlns="">
          <p:sp>
            <p:nvSpPr>
              <p:cNvPr id="3" name="Inhaltsplatzhalter 2"/>
              <p:cNvSpPr>
                <a:spLocks noGrp="1" noRot="1" noChangeAspect="1" noMove="1" noResize="1" noEditPoints="1" noAdjustHandles="1" noChangeArrowheads="1" noChangeShapeType="1" noTextEdit="1"/>
              </p:cNvSpPr>
              <p:nvPr>
                <p:ph sz="half" idx="1"/>
              </p:nvPr>
            </p:nvSpPr>
            <p:spPr>
              <a:xfrm>
                <a:off x="362712" y="3960205"/>
                <a:ext cx="10991088" cy="2392601"/>
              </a:xfrm>
              <a:blipFill>
                <a:blip r:embed="rId2"/>
                <a:stretch>
                  <a:fillRect l="-499" t="-1531"/>
                </a:stretch>
              </a:blipFill>
            </p:spPr>
            <p:txBody>
              <a:bodyPr/>
              <a:lstStyle/>
              <a:p>
                <a:r>
                  <a:rPr lang="en-US">
                    <a:noFill/>
                  </a:rPr>
                  <a:t> </a:t>
                </a:r>
              </a:p>
            </p:txBody>
          </p:sp>
        </mc:Fallback>
      </mc:AlternateContent>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Lower-level problem </a:t>
            </a:r>
            <a:r>
              <a:rPr lang="en-US" sz="2400" dirty="0" smtClean="0">
                <a:latin typeface="Segoe UI Symbol" panose="020B0502040204020203" pitchFamily="34" charset="0"/>
                <a:ea typeface="Segoe UI Symbol" panose="020B0502040204020203" pitchFamily="34" charset="0"/>
              </a:rPr>
              <a:t>(market clearing at minimized total cost)</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The objective </a:t>
            </a:r>
            <a:r>
              <a:rPr lang="en-US" dirty="0" smtClean="0">
                <a:solidFill>
                  <a:schemeClr val="tx2"/>
                </a:solidFill>
                <a:latin typeface="Century Schoolbook" panose="02040604050505020304" pitchFamily="18" charset="0"/>
                <a:ea typeface="Segoe UI Symbol" panose="020B0502040204020203" pitchFamily="34" charset="0"/>
              </a:rPr>
              <a:t>is </a:t>
            </a:r>
            <a:r>
              <a:rPr lang="en-US" dirty="0">
                <a:solidFill>
                  <a:schemeClr val="tx2"/>
                </a:solidFill>
                <a:latin typeface="Century Schoolbook" panose="02040604050505020304" pitchFamily="18" charset="0"/>
                <a:ea typeface="Segoe UI Symbol" panose="020B0502040204020203" pitchFamily="34" charset="0"/>
              </a:rPr>
              <a:t>to minimize the sum of the generation cost of all exporters, the maintenance cost of fringe exporters, and the stockpiling cost of the European market when satisfying the demand of the European and global markets.</a:t>
            </a:r>
          </a:p>
        </p:txBody>
      </p:sp>
      <p:pic>
        <p:nvPicPr>
          <p:cNvPr id="9" name="Grafik 8"/>
          <p:cNvPicPr>
            <a:picLocks noChangeAspect="1"/>
          </p:cNvPicPr>
          <p:nvPr/>
        </p:nvPicPr>
        <p:blipFill>
          <a:blip r:embed="rId3"/>
          <a:stretch>
            <a:fillRect/>
          </a:stretch>
        </p:blipFill>
        <p:spPr>
          <a:xfrm>
            <a:off x="1080900" y="2493343"/>
            <a:ext cx="9891628" cy="1129246"/>
          </a:xfrm>
          <a:prstGeom prst="rect">
            <a:avLst/>
          </a:prstGeom>
        </p:spPr>
      </p:pic>
    </p:spTree>
    <p:extLst>
      <p:ext uri="{BB962C8B-B14F-4D97-AF65-F5344CB8AC3E}">
        <p14:creationId xmlns:p14="http://schemas.microsoft.com/office/powerpoint/2010/main" val="176191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381003" y="2556041"/>
            <a:ext cx="9429994" cy="3454485"/>
          </a:xfrm>
          <a:prstGeom prst="rect">
            <a:avLst/>
          </a:prstGeom>
        </p:spPr>
      </p:pic>
      <p:sp>
        <p:nvSpPr>
          <p:cNvPr id="2" name="Foliennummernplatzhalter 1"/>
          <p:cNvSpPr>
            <a:spLocks noGrp="1"/>
          </p:cNvSpPr>
          <p:nvPr>
            <p:ph type="sldNum" sz="quarter" idx="11"/>
          </p:nvPr>
        </p:nvSpPr>
        <p:spPr/>
        <p:txBody>
          <a:bodyPr/>
          <a:lstStyle/>
          <a:p>
            <a:fld id="{838B0777-827F-8D42-90B1-61394C340E65}" type="slidenum">
              <a:rPr lang="en-US" smtClean="0"/>
              <a:pPr/>
              <a:t>18</a:t>
            </a:fld>
            <a:endParaRPr lang="en-US" dirty="0"/>
          </a:p>
        </p:txBody>
      </p:sp>
      <p:sp>
        <p:nvSpPr>
          <p:cNvPr id="4" name="Titel 3"/>
          <p:cNvSpPr>
            <a:spLocks noGrp="1"/>
          </p:cNvSpPr>
          <p:nvPr>
            <p:ph type="title"/>
          </p:nvPr>
        </p:nvSpPr>
        <p:spPr/>
        <p:txBody>
          <a:bodyPr>
            <a:normAutofit/>
          </a:bodyPr>
          <a:lstStyle/>
          <a:p>
            <a:r>
              <a:rPr lang="en-US" dirty="0">
                <a:latin typeface="Segoe UI Symbol" panose="020B0502040204020203" pitchFamily="34" charset="0"/>
                <a:ea typeface="Segoe UI Symbol" panose="020B0502040204020203" pitchFamily="34" charset="0"/>
              </a:rPr>
              <a:t>Upper-level problem </a:t>
            </a:r>
            <a:r>
              <a:rPr lang="en-US" sz="2400" dirty="0">
                <a:latin typeface="Segoe UI Symbol" panose="020B0502040204020203" pitchFamily="34" charset="0"/>
                <a:ea typeface="Segoe UI Symbol" panose="020B0502040204020203" pitchFamily="34" charset="0"/>
              </a:rPr>
              <a:t>(profit maximization of the major exporter)</a:t>
            </a: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Inhaltsplatzhalter 2"/>
          <p:cNvSpPr txBox="1">
            <a:spLocks/>
          </p:cNvSpPr>
          <p:nvPr/>
        </p:nvSpPr>
        <p:spPr>
          <a:xfrm>
            <a:off x="362711" y="1164509"/>
            <a:ext cx="11328006" cy="991219"/>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2"/>
                </a:solidFill>
                <a:latin typeface="Century Schoolbook" panose="02040604050505020304" pitchFamily="18" charset="0"/>
                <a:ea typeface="Segoe UI Symbol" panose="020B0502040204020203" pitchFamily="34" charset="0"/>
              </a:rPr>
              <a:t>As is often the case with bi-level optimization, the upper-level problem is much simpler than the lower-level problem. </a:t>
            </a:r>
            <a:r>
              <a:rPr lang="en-US" dirty="0" smtClean="0">
                <a:solidFill>
                  <a:schemeClr val="tx2"/>
                </a:solidFill>
                <a:latin typeface="Century Schoolbook" panose="02040604050505020304" pitchFamily="18" charset="0"/>
                <a:ea typeface="Segoe UI Symbol" panose="020B0502040204020203" pitchFamily="34" charset="0"/>
              </a:rPr>
              <a:t>There </a:t>
            </a:r>
            <a:r>
              <a:rPr lang="en-US" dirty="0">
                <a:solidFill>
                  <a:schemeClr val="tx2"/>
                </a:solidFill>
                <a:latin typeface="Century Schoolbook" panose="02040604050505020304" pitchFamily="18" charset="0"/>
                <a:ea typeface="Segoe UI Symbol" panose="020B0502040204020203" pitchFamily="34" charset="0"/>
              </a:rPr>
              <a:t>are only two equations: the objective </a:t>
            </a:r>
            <a:r>
              <a:rPr lang="en-US" dirty="0" smtClean="0">
                <a:solidFill>
                  <a:schemeClr val="tx2"/>
                </a:solidFill>
                <a:latin typeface="Century Schoolbook" panose="02040604050505020304" pitchFamily="18" charset="0"/>
                <a:ea typeface="Segoe UI Symbol" panose="020B0502040204020203" pitchFamily="34" charset="0"/>
              </a:rPr>
              <a:t>function (top) and a capacity constraint.</a:t>
            </a:r>
            <a:endParaRPr lang="en-US" dirty="0">
              <a:solidFill>
                <a:schemeClr val="tx2"/>
              </a:solidFill>
              <a:latin typeface="Century Schoolbook" panose="02040604050505020304" pitchFamily="18" charset="0"/>
              <a:ea typeface="Segoe UI Symbol" panose="020B0502040204020203" pitchFamily="34" charset="0"/>
            </a:endParaRPr>
          </a:p>
        </p:txBody>
      </p:sp>
      <p:sp>
        <p:nvSpPr>
          <p:cNvPr id="10" name="Rechteck 9"/>
          <p:cNvSpPr/>
          <p:nvPr/>
        </p:nvSpPr>
        <p:spPr>
          <a:xfrm>
            <a:off x="5792941" y="4283283"/>
            <a:ext cx="1089552" cy="41092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265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19</a:t>
            </a:fld>
            <a:endParaRPr lang="en-US" dirty="0"/>
          </a:p>
        </p:txBody>
      </p:sp>
      <p:sp>
        <p:nvSpPr>
          <p:cNvPr id="3" name="Inhaltsplatzhalter 2"/>
          <p:cNvSpPr>
            <a:spLocks noGrp="1"/>
          </p:cNvSpPr>
          <p:nvPr>
            <p:ph sz="half" idx="1"/>
          </p:nvPr>
        </p:nvSpPr>
        <p:spPr>
          <a:xfrm>
            <a:off x="362713" y="1365154"/>
            <a:ext cx="11410188" cy="4987652"/>
          </a:xfrm>
        </p:spPr>
        <p:txBody>
          <a:bodyPr>
            <a:normAutofit/>
          </a:bodyPr>
          <a:lstStyle/>
          <a:p>
            <a:r>
              <a:rPr lang="en-US" dirty="0" smtClean="0">
                <a:latin typeface="Segoe UI Semilight" panose="020B0402040204020203" pitchFamily="34" charset="0"/>
                <a:cs typeface="Segoe UI Semilight" panose="020B0402040204020203" pitchFamily="34" charset="0"/>
              </a:rPr>
              <a:t>Not much literature exists dealing with the techno-economic modeling of critical raw material supply for the decarbonization of energy systems (this is especially true for platinum)</a:t>
            </a:r>
          </a:p>
          <a:p>
            <a:r>
              <a:rPr lang="en-US" dirty="0">
                <a:latin typeface="Segoe UI Semilight" panose="020B0402040204020203" pitchFamily="34" charset="0"/>
                <a:cs typeface="Segoe UI Semilight" panose="020B0402040204020203" pitchFamily="34" charset="0"/>
              </a:rPr>
              <a:t>Advanced modeling techniques are likely to be required for the modeling, as traditional cost-minimizing approaches do not adequately represent the expected market situation</a:t>
            </a:r>
            <a:r>
              <a:rPr lang="en-US" dirty="0" smtClean="0">
                <a:latin typeface="Segoe UI Semilight" panose="020B0402040204020203" pitchFamily="34" charset="0"/>
                <a:cs typeface="Segoe UI Semilight" panose="020B0402040204020203" pitchFamily="34" charset="0"/>
              </a:rPr>
              <a:t>.</a:t>
            </a:r>
          </a:p>
          <a:p>
            <a:pPr marL="457200" lvl="1" indent="0">
              <a:buNone/>
            </a:pPr>
            <a:endParaRPr lang="en-US" dirty="0">
              <a:latin typeface="Segoe UI Semilight" panose="020B0402040204020203" pitchFamily="34" charset="0"/>
              <a:cs typeface="Segoe UI Semilight" panose="020B0402040204020203" pitchFamily="34" charset="0"/>
            </a:endParaRPr>
          </a:p>
        </p:txBody>
      </p:sp>
      <p:sp>
        <p:nvSpPr>
          <p:cNvPr id="4" name="Titel 3"/>
          <p:cNvSpPr>
            <a:spLocks noGrp="1"/>
          </p:cNvSpPr>
          <p:nvPr>
            <p:ph type="title"/>
          </p:nvPr>
        </p:nvSpPr>
        <p:spPr/>
        <p:txBody>
          <a:bodyPr>
            <a:normAutofit/>
          </a:bodyPr>
          <a:lstStyle/>
          <a:p>
            <a:r>
              <a:rPr lang="en-US" dirty="0" smtClean="0">
                <a:latin typeface="Segoe UI Symbol" panose="020B0502040204020203" pitchFamily="34" charset="0"/>
                <a:ea typeface="Segoe UI Symbol" panose="020B0502040204020203" pitchFamily="34" charset="0"/>
              </a:rPr>
              <a:t>Key takeaways</a:t>
            </a:r>
            <a:endParaRPr lang="en-US" sz="2400" dirty="0">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7" name="Inhaltsplatzhalter 2"/>
          <p:cNvSpPr txBox="1">
            <a:spLocks/>
          </p:cNvSpPr>
          <p:nvPr/>
        </p:nvSpPr>
        <p:spPr>
          <a:xfrm>
            <a:off x="362712" y="1916251"/>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platzhalter 2">
            <a:extLst>
              <a:ext uri="{FF2B5EF4-FFF2-40B4-BE49-F238E27FC236}">
                <a16:creationId xmlns:a16="http://schemas.microsoft.com/office/drawing/2014/main" id="{BBCB1D6F-051A-674E-AC87-457DD3DD09FE}"/>
              </a:ext>
            </a:extLst>
          </p:cNvPr>
          <p:cNvSpPr txBox="1">
            <a:spLocks/>
          </p:cNvSpPr>
          <p:nvPr/>
        </p:nvSpPr>
        <p:spPr bwMode="auto">
          <a:xfrm>
            <a:off x="7807555" y="6296664"/>
            <a:ext cx="4267748" cy="48899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r>
              <a:rPr lang="en-US" sz="1400" kern="0" dirty="0" smtClean="0">
                <a:latin typeface="Calibri Light"/>
              </a:rPr>
              <a:t>contact: zwickl@eeg.tuwien.ac.at</a:t>
            </a:r>
            <a:endParaRPr lang="en-US" kern="0" dirty="0" smtClean="0">
              <a:latin typeface="Calibri Light"/>
            </a:endParaRPr>
          </a:p>
        </p:txBody>
      </p:sp>
    </p:spTree>
    <p:extLst>
      <p:ext uri="{BB962C8B-B14F-4D97-AF65-F5344CB8AC3E}">
        <p14:creationId xmlns:p14="http://schemas.microsoft.com/office/powerpoint/2010/main" val="1304528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2</a:t>
            </a:fld>
            <a:endParaRPr lang="en-US" dirty="0"/>
          </a:p>
        </p:txBody>
      </p:sp>
      <p:pic>
        <p:nvPicPr>
          <p:cNvPr id="4" name="Grafik 3"/>
          <p:cNvPicPr>
            <a:picLocks noChangeAspect="1"/>
          </p:cNvPicPr>
          <p:nvPr/>
        </p:nvPicPr>
        <p:blipFill>
          <a:blip r:embed="rId2"/>
          <a:stretch>
            <a:fillRect/>
          </a:stretch>
        </p:blipFill>
        <p:spPr>
          <a:xfrm>
            <a:off x="675518" y="180521"/>
            <a:ext cx="10840963" cy="6496957"/>
          </a:xfrm>
          <a:prstGeom prst="rect">
            <a:avLst/>
          </a:prstGeom>
        </p:spPr>
      </p:pic>
    </p:spTree>
    <p:extLst>
      <p:ext uri="{BB962C8B-B14F-4D97-AF65-F5344CB8AC3E}">
        <p14:creationId xmlns:p14="http://schemas.microsoft.com/office/powerpoint/2010/main" val="985826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838B0777-827F-8D42-90B1-61394C340E65}" type="slidenum">
              <a:rPr lang="en-US" smtClean="0"/>
              <a:pPr/>
              <a:t>3</a:t>
            </a:fld>
            <a:endParaRPr lang="en-US" dirty="0"/>
          </a:p>
        </p:txBody>
      </p:sp>
      <p:pic>
        <p:nvPicPr>
          <p:cNvPr id="6" name="Grafik 5"/>
          <p:cNvPicPr>
            <a:picLocks noChangeAspect="1"/>
          </p:cNvPicPr>
          <p:nvPr/>
        </p:nvPicPr>
        <p:blipFill>
          <a:blip r:embed="rId2"/>
          <a:stretch>
            <a:fillRect/>
          </a:stretch>
        </p:blipFill>
        <p:spPr>
          <a:xfrm>
            <a:off x="599308" y="1233181"/>
            <a:ext cx="10993384" cy="4391638"/>
          </a:xfrm>
          <a:prstGeom prst="rect">
            <a:avLst/>
          </a:prstGeom>
        </p:spPr>
      </p:pic>
    </p:spTree>
    <p:extLst>
      <p:ext uri="{BB962C8B-B14F-4D97-AF65-F5344CB8AC3E}">
        <p14:creationId xmlns:p14="http://schemas.microsoft.com/office/powerpoint/2010/main" val="341940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4</a:t>
            </a:fld>
            <a:endParaRPr lang="en-US" dirty="0"/>
          </a:p>
        </p:txBody>
      </p:sp>
      <p:pic>
        <p:nvPicPr>
          <p:cNvPr id="4" name="Grafik 3"/>
          <p:cNvPicPr>
            <a:picLocks noChangeAspect="1"/>
          </p:cNvPicPr>
          <p:nvPr/>
        </p:nvPicPr>
        <p:blipFill>
          <a:blip r:embed="rId2"/>
          <a:stretch>
            <a:fillRect/>
          </a:stretch>
        </p:blipFill>
        <p:spPr>
          <a:xfrm>
            <a:off x="856519" y="370271"/>
            <a:ext cx="10478962" cy="5982535"/>
          </a:xfrm>
          <a:prstGeom prst="rect">
            <a:avLst/>
          </a:prstGeom>
        </p:spPr>
      </p:pic>
    </p:spTree>
    <p:extLst>
      <p:ext uri="{BB962C8B-B14F-4D97-AF65-F5344CB8AC3E}">
        <p14:creationId xmlns:p14="http://schemas.microsoft.com/office/powerpoint/2010/main" val="120235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B184C5-BA83-4541-BEA4-A4DB4AFC4E0B}"/>
              </a:ext>
            </a:extLst>
          </p:cNvPr>
          <p:cNvSpPr>
            <a:spLocks noGrp="1"/>
          </p:cNvSpPr>
          <p:nvPr>
            <p:ph type="ctrTitle"/>
          </p:nvPr>
        </p:nvSpPr>
        <p:spPr>
          <a:xfrm>
            <a:off x="362711" y="2477004"/>
            <a:ext cx="11567621" cy="1254416"/>
          </a:xfrm>
        </p:spPr>
        <p:txBody>
          <a:bodyPr anchor="t">
            <a:normAutofit/>
          </a:bodyPr>
          <a:lstStyle/>
          <a:p>
            <a:r>
              <a:rPr lang="en-US" sz="3000" dirty="0" smtClean="0"/>
              <a:t>Modeling the supply of strategic raw materials for Europe’s 2030 hydrogen target: analyzing dynamics, risks, and resilience</a:t>
            </a:r>
            <a:endParaRPr lang="en-US" sz="3000" dirty="0"/>
          </a:p>
        </p:txBody>
      </p:sp>
      <p:sp>
        <p:nvSpPr>
          <p:cNvPr id="4" name="Subtitle 2">
            <a:extLst>
              <a:ext uri="{FF2B5EF4-FFF2-40B4-BE49-F238E27FC236}">
                <a16:creationId xmlns:a16="http://schemas.microsoft.com/office/drawing/2014/main" id="{87A47107-F1EE-C449-94A9-924A67658D52}"/>
              </a:ext>
            </a:extLst>
          </p:cNvPr>
          <p:cNvSpPr txBox="1">
            <a:spLocks/>
          </p:cNvSpPr>
          <p:nvPr/>
        </p:nvSpPr>
        <p:spPr>
          <a:xfrm>
            <a:off x="362712" y="5217932"/>
            <a:ext cx="8613648" cy="591607"/>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lang="en-US" sz="2400"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Courier New" panose="02070309020205020404" pitchFamily="49" charset="0"/>
              <a:buNone/>
              <a:defRPr sz="2000" b="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Wingdings" pitchFamily="2" charset="2"/>
              <a:buNone/>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Courier New" panose="02070309020205020404" pitchFamily="49" charset="0"/>
              <a:buNone/>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err="1" smtClean="0">
                <a:solidFill>
                  <a:schemeClr val="tx1">
                    <a:lumMod val="50000"/>
                    <a:lumOff val="50000"/>
                  </a:schemeClr>
                </a:solidFill>
              </a:rPr>
              <a:t>EnInnov</a:t>
            </a:r>
            <a:r>
              <a:rPr lang="en-US" sz="1400" dirty="0" smtClean="0">
                <a:solidFill>
                  <a:schemeClr val="tx1">
                    <a:lumMod val="50000"/>
                    <a:lumOff val="50000"/>
                  </a:schemeClr>
                </a:solidFill>
              </a:rPr>
              <a:t> / February 16, 2024 / Graz, Austria</a:t>
            </a:r>
            <a:br>
              <a:rPr lang="en-US" sz="1400" dirty="0" smtClean="0">
                <a:solidFill>
                  <a:schemeClr val="tx1">
                    <a:lumMod val="50000"/>
                    <a:lumOff val="50000"/>
                  </a:schemeClr>
                </a:solidFill>
              </a:rPr>
            </a:br>
            <a:endParaRPr lang="en-US" sz="1400" dirty="0" smtClean="0">
              <a:solidFill>
                <a:schemeClr val="tx1">
                  <a:lumMod val="50000"/>
                  <a:lumOff val="50000"/>
                </a:schemeClr>
              </a:solidFill>
            </a:endParaRPr>
          </a:p>
        </p:txBody>
      </p:sp>
      <p:sp>
        <p:nvSpPr>
          <p:cNvPr id="5" name="Textplatzhalter 2">
            <a:extLst>
              <a:ext uri="{FF2B5EF4-FFF2-40B4-BE49-F238E27FC236}">
                <a16:creationId xmlns:a16="http://schemas.microsoft.com/office/drawing/2014/main" id="{BBCB1D6F-051A-674E-AC87-457DD3DD09FE}"/>
              </a:ext>
            </a:extLst>
          </p:cNvPr>
          <p:cNvSpPr txBox="1">
            <a:spLocks/>
          </p:cNvSpPr>
          <p:nvPr/>
        </p:nvSpPr>
        <p:spPr bwMode="auto">
          <a:xfrm>
            <a:off x="456496" y="5888668"/>
            <a:ext cx="4267748" cy="4889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en-US" sz="1400" kern="0" dirty="0" smtClean="0">
                <a:latin typeface="Calibri Light"/>
              </a:rPr>
              <a:t>Contact: zwickl@eeg.tuwien.ac.at</a:t>
            </a:r>
            <a:r>
              <a:rPr lang="en-US" sz="1400" kern="0" dirty="0">
                <a:latin typeface="Calibri Light"/>
              </a:rPr>
              <a:t/>
            </a:r>
            <a:br>
              <a:rPr lang="en-US" sz="1400" kern="0" dirty="0">
                <a:latin typeface="Calibri Light"/>
              </a:rPr>
            </a:br>
            <a:endParaRPr lang="en-US" kern="0" dirty="0" smtClean="0">
              <a:latin typeface="Calibri Light"/>
            </a:endParaRPr>
          </a:p>
        </p:txBody>
      </p:sp>
      <p:sp>
        <p:nvSpPr>
          <p:cNvPr id="11" name="Textplatzhalter 2">
            <a:extLst>
              <a:ext uri="{FF2B5EF4-FFF2-40B4-BE49-F238E27FC236}">
                <a16:creationId xmlns:a16="http://schemas.microsoft.com/office/drawing/2014/main" id="{BBCB1D6F-051A-674E-AC87-457DD3DD09FE}"/>
              </a:ext>
            </a:extLst>
          </p:cNvPr>
          <p:cNvSpPr txBox="1">
            <a:spLocks/>
          </p:cNvSpPr>
          <p:nvPr/>
        </p:nvSpPr>
        <p:spPr bwMode="auto">
          <a:xfrm>
            <a:off x="456496" y="3660766"/>
            <a:ext cx="11473836" cy="14780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71463" indent="-271463" algn="r" rtl="0" eaLnBrk="0" fontAlgn="base" hangingPunct="0">
              <a:spcBef>
                <a:spcPct val="20000"/>
              </a:spcBef>
              <a:spcAft>
                <a:spcPct val="0"/>
              </a:spcAft>
              <a:buNone/>
              <a:defRPr lang="de-AT" sz="1800" smtClean="0">
                <a:solidFill>
                  <a:srgbClr val="808080"/>
                </a:solidFill>
                <a:latin typeface="+mn-lt"/>
                <a:ea typeface="+mn-ea"/>
                <a:cs typeface="Calibri"/>
              </a:defRPr>
            </a:lvl1pPr>
            <a:lvl2pPr marL="442913" indent="-257175" algn="l" rtl="0" eaLnBrk="0" fontAlgn="base" hangingPunct="0">
              <a:spcBef>
                <a:spcPct val="20000"/>
              </a:spcBef>
              <a:spcAft>
                <a:spcPct val="0"/>
              </a:spcAft>
              <a:buFont typeface="Arial"/>
              <a:buChar char="•"/>
              <a:defRPr lang="de-AT" sz="2200" smtClean="0">
                <a:solidFill>
                  <a:schemeClr val="tx1"/>
                </a:solidFill>
                <a:latin typeface="+mn-lt"/>
                <a:cs typeface="Calibri"/>
              </a:defRPr>
            </a:lvl2pPr>
            <a:lvl3pPr marL="533400" indent="-317500" algn="l" defTabSz="895350" rtl="0" eaLnBrk="0" fontAlgn="base" hangingPunct="0">
              <a:spcBef>
                <a:spcPct val="20000"/>
              </a:spcBef>
              <a:spcAft>
                <a:spcPct val="0"/>
              </a:spcAft>
              <a:buSzPct val="80000"/>
              <a:buFont typeface="Wingdings" charset="2"/>
              <a:buChar char="Ø"/>
              <a:defRPr lang="de-AT" sz="2000" smtClean="0">
                <a:solidFill>
                  <a:schemeClr val="tx1"/>
                </a:solidFill>
                <a:latin typeface="+mn-lt"/>
                <a:cs typeface="Calibri"/>
              </a:defRPr>
            </a:lvl3pPr>
            <a:lvl4pPr marL="714375" indent="-180975" algn="l" defTabSz="714375" rtl="0" eaLnBrk="0" fontAlgn="base" hangingPunct="0">
              <a:spcBef>
                <a:spcPct val="20000"/>
              </a:spcBef>
              <a:spcAft>
                <a:spcPct val="0"/>
              </a:spcAft>
              <a:buFont typeface="Arial"/>
              <a:buChar char="•"/>
              <a:defRPr lang="de-AT" sz="2000" smtClean="0">
                <a:solidFill>
                  <a:schemeClr val="tx1"/>
                </a:solidFill>
                <a:latin typeface="+mn-lt"/>
                <a:cs typeface="Calibri"/>
              </a:defRPr>
            </a:lvl4pPr>
            <a:lvl5pPr marL="1082675" indent="-228600" algn="l" rtl="0" eaLnBrk="0" fontAlgn="base" hangingPunct="0">
              <a:spcBef>
                <a:spcPct val="20000"/>
              </a:spcBef>
              <a:spcAft>
                <a:spcPct val="0"/>
              </a:spcAft>
              <a:buChar char="»"/>
              <a:defRPr lang="en-US" sz="1000">
                <a:solidFill>
                  <a:schemeClr val="tx1"/>
                </a:solidFill>
                <a:latin typeface="+mn-lt"/>
                <a:cs typeface="Calibri"/>
              </a:defRPr>
            </a:lvl5pPr>
            <a:lvl6pPr marL="2514600" indent="-228600" algn="l" rtl="0" fontAlgn="base">
              <a:spcBef>
                <a:spcPct val="20000"/>
              </a:spcBef>
              <a:spcAft>
                <a:spcPct val="0"/>
              </a:spcAft>
              <a:buChar char="»"/>
              <a:defRPr sz="3200">
                <a:solidFill>
                  <a:srgbClr val="003399"/>
                </a:solidFill>
                <a:latin typeface="+mn-lt"/>
              </a:defRPr>
            </a:lvl6pPr>
            <a:lvl7pPr marL="2971800" indent="-228600" algn="l" rtl="0" fontAlgn="base">
              <a:spcBef>
                <a:spcPct val="20000"/>
              </a:spcBef>
              <a:spcAft>
                <a:spcPct val="0"/>
              </a:spcAft>
              <a:buChar char="»"/>
              <a:defRPr sz="3200">
                <a:solidFill>
                  <a:srgbClr val="003399"/>
                </a:solidFill>
                <a:latin typeface="+mn-lt"/>
              </a:defRPr>
            </a:lvl7pPr>
            <a:lvl8pPr marL="3429000" indent="-228600" algn="l" rtl="0" fontAlgn="base">
              <a:spcBef>
                <a:spcPct val="20000"/>
              </a:spcBef>
              <a:spcAft>
                <a:spcPct val="0"/>
              </a:spcAft>
              <a:buChar char="»"/>
              <a:defRPr sz="3200">
                <a:solidFill>
                  <a:srgbClr val="003399"/>
                </a:solidFill>
                <a:latin typeface="+mn-lt"/>
              </a:defRPr>
            </a:lvl8pPr>
            <a:lvl9pPr marL="3886200" indent="-228600" algn="l" rtl="0" fontAlgn="base">
              <a:spcBef>
                <a:spcPct val="20000"/>
              </a:spcBef>
              <a:spcAft>
                <a:spcPct val="0"/>
              </a:spcAft>
              <a:buChar char="»"/>
              <a:defRPr sz="3200">
                <a:solidFill>
                  <a:srgbClr val="003399"/>
                </a:solidFill>
                <a:latin typeface="+mn-lt"/>
              </a:defRPr>
            </a:lvl9pPr>
          </a:lstStyle>
          <a:p>
            <a:pPr lvl="0" algn="l"/>
            <a:r>
              <a:rPr lang="de-AT" kern="0" dirty="0" smtClean="0">
                <a:latin typeface="Calibri Light"/>
              </a:rPr>
              <a:t>Marzia Sesini</a:t>
            </a:r>
            <a:r>
              <a:rPr lang="de-AT" kern="0" baseline="30000" dirty="0" smtClean="0">
                <a:latin typeface="Calibri Light"/>
              </a:rPr>
              <a:t>1</a:t>
            </a:r>
            <a:r>
              <a:rPr lang="de-AT" kern="0" dirty="0" smtClean="0">
                <a:latin typeface="Calibri Light"/>
              </a:rPr>
              <a:t>, </a:t>
            </a:r>
            <a:r>
              <a:rPr lang="de-AT" u="sng" kern="0" dirty="0" smtClean="0">
                <a:latin typeface="Calibri Light"/>
              </a:rPr>
              <a:t>Sebastian Zwickl-Bernhard</a:t>
            </a:r>
            <a:r>
              <a:rPr lang="de-AT" kern="0" baseline="30000" dirty="0" smtClean="0">
                <a:latin typeface="Calibri Light"/>
              </a:rPr>
              <a:t>2</a:t>
            </a:r>
            <a:r>
              <a:rPr lang="de-AT" kern="0" dirty="0" smtClean="0">
                <a:latin typeface="Calibri Light"/>
              </a:rPr>
              <a:t>, Max Münchmeyer</a:t>
            </a:r>
            <a:r>
              <a:rPr lang="de-AT" kern="0" baseline="30000" dirty="0">
                <a:latin typeface="Calibri Light"/>
              </a:rPr>
              <a:t>2</a:t>
            </a:r>
            <a:r>
              <a:rPr lang="de-AT" kern="0" dirty="0" smtClean="0">
                <a:latin typeface="Calibri Light"/>
              </a:rPr>
              <a:t>, Benjamin F. Hobbs</a:t>
            </a:r>
            <a:r>
              <a:rPr lang="de-AT" kern="0" baseline="30000" dirty="0" smtClean="0">
                <a:latin typeface="Calibri Light"/>
              </a:rPr>
              <a:t>4</a:t>
            </a:r>
            <a:br>
              <a:rPr lang="de-AT" kern="0" baseline="30000" dirty="0" smtClean="0">
                <a:latin typeface="Calibri Light"/>
              </a:rPr>
            </a:br>
            <a:endParaRPr lang="de-AT" kern="0" baseline="30000" dirty="0" smtClean="0">
              <a:latin typeface="Calibri Light"/>
            </a:endParaRPr>
          </a:p>
          <a:p>
            <a:pPr algn="l"/>
            <a:r>
              <a:rPr lang="de-AT" sz="1200" kern="0" baseline="30000" dirty="0" smtClean="0">
                <a:latin typeface="Calibri Light"/>
              </a:rPr>
              <a:t>1</a:t>
            </a:r>
            <a:r>
              <a:rPr lang="it-IT" sz="1200" kern="0" dirty="0">
                <a:latin typeface="Calibri Light"/>
              </a:rPr>
              <a:t>Robert </a:t>
            </a:r>
            <a:r>
              <a:rPr lang="it-IT" sz="1200" kern="0" dirty="0" err="1">
                <a:latin typeface="Calibri Light"/>
              </a:rPr>
              <a:t>Schuman</a:t>
            </a:r>
            <a:r>
              <a:rPr lang="it-IT" sz="1200" kern="0" dirty="0">
                <a:latin typeface="Calibri Light"/>
              </a:rPr>
              <a:t> Centre for Advanced </a:t>
            </a:r>
            <a:r>
              <a:rPr lang="it-IT" sz="1200" kern="0" dirty="0" err="1">
                <a:latin typeface="Calibri Light"/>
              </a:rPr>
              <a:t>Studies</a:t>
            </a:r>
            <a:r>
              <a:rPr lang="it-IT" sz="1200" kern="0" dirty="0">
                <a:latin typeface="Calibri Light"/>
              </a:rPr>
              <a:t>, </a:t>
            </a:r>
            <a:r>
              <a:rPr lang="it-IT" sz="1200" kern="0" dirty="0" err="1">
                <a:latin typeface="Calibri Light"/>
              </a:rPr>
              <a:t>European</a:t>
            </a:r>
            <a:r>
              <a:rPr lang="it-IT" sz="1200" kern="0" dirty="0">
                <a:latin typeface="Calibri Light"/>
              </a:rPr>
              <a:t> </a:t>
            </a:r>
            <a:r>
              <a:rPr lang="it-IT" sz="1200" kern="0" dirty="0" err="1">
                <a:latin typeface="Calibri Light"/>
              </a:rPr>
              <a:t>University</a:t>
            </a:r>
            <a:r>
              <a:rPr lang="it-IT" sz="1200" kern="0" dirty="0">
                <a:latin typeface="Calibri Light"/>
              </a:rPr>
              <a:t> </a:t>
            </a:r>
            <a:r>
              <a:rPr lang="it-IT" sz="1200" kern="0" dirty="0" err="1">
                <a:latin typeface="Calibri Light"/>
              </a:rPr>
              <a:t>Institute</a:t>
            </a:r>
            <a:r>
              <a:rPr lang="it-IT" sz="1200" kern="0" dirty="0">
                <a:latin typeface="Calibri Light"/>
              </a:rPr>
              <a:t>, Via dei </a:t>
            </a:r>
            <a:r>
              <a:rPr lang="it-IT" sz="1200" kern="0" dirty="0" err="1">
                <a:latin typeface="Calibri Light"/>
              </a:rPr>
              <a:t>Roccettini</a:t>
            </a:r>
            <a:r>
              <a:rPr lang="it-IT" sz="1200" kern="0" dirty="0">
                <a:latin typeface="Calibri Light"/>
              </a:rPr>
              <a:t> </a:t>
            </a:r>
            <a:r>
              <a:rPr lang="it-IT" sz="1200" kern="0" dirty="0" smtClean="0">
                <a:latin typeface="Calibri Light"/>
              </a:rPr>
              <a:t>9, I-50014 </a:t>
            </a:r>
            <a:r>
              <a:rPr lang="it-IT" sz="1200" kern="0" dirty="0">
                <a:latin typeface="Calibri Light"/>
              </a:rPr>
              <a:t>San Domenico di Fiesole, </a:t>
            </a:r>
            <a:r>
              <a:rPr lang="it-IT" sz="1200" kern="0" dirty="0" err="1" smtClean="0">
                <a:latin typeface="Calibri Light"/>
              </a:rPr>
              <a:t>Italy</a:t>
            </a:r>
            <a:endParaRPr lang="it-IT" sz="1200" kern="0" dirty="0" smtClean="0">
              <a:latin typeface="Calibri Light"/>
            </a:endParaRPr>
          </a:p>
          <a:p>
            <a:pPr algn="l"/>
            <a:r>
              <a:rPr lang="de-AT" sz="1200" kern="0" baseline="30000" dirty="0" smtClean="0">
                <a:latin typeface="Calibri Light"/>
              </a:rPr>
              <a:t>2</a:t>
            </a:r>
            <a:r>
              <a:rPr lang="de-AT" sz="1200" kern="0" dirty="0" smtClean="0">
                <a:latin typeface="Calibri Light"/>
              </a:rPr>
              <a:t>Energy </a:t>
            </a:r>
            <a:r>
              <a:rPr lang="de-AT" sz="1200" kern="0" dirty="0">
                <a:latin typeface="Calibri Light"/>
              </a:rPr>
              <a:t>Economics Group (EEG), Technische Universität </a:t>
            </a:r>
            <a:r>
              <a:rPr lang="de-AT" sz="1200" kern="0" dirty="0" smtClean="0">
                <a:latin typeface="Calibri Light"/>
              </a:rPr>
              <a:t>Wien, </a:t>
            </a:r>
            <a:r>
              <a:rPr lang="de-AT" sz="1200" kern="0" dirty="0" err="1">
                <a:latin typeface="Calibri Light"/>
              </a:rPr>
              <a:t>Gusshausstrasse</a:t>
            </a:r>
            <a:r>
              <a:rPr lang="de-AT" sz="1200" kern="0" dirty="0">
                <a:latin typeface="Calibri Light"/>
              </a:rPr>
              <a:t> 25-29/E370-3, 1040 Wien, </a:t>
            </a:r>
            <a:r>
              <a:rPr lang="de-AT" sz="1200" kern="0" dirty="0" smtClean="0">
                <a:latin typeface="Calibri Light"/>
              </a:rPr>
              <a:t>Austria</a:t>
            </a:r>
          </a:p>
          <a:p>
            <a:pPr algn="l"/>
            <a:r>
              <a:rPr lang="de-AT" sz="1200" kern="0" baseline="30000" dirty="0" smtClean="0">
                <a:latin typeface="Calibri Light"/>
              </a:rPr>
              <a:t>3</a:t>
            </a:r>
            <a:r>
              <a:rPr lang="en-US" sz="1200" kern="0" dirty="0">
                <a:latin typeface="Calibri Light"/>
              </a:rPr>
              <a:t>Industrial Economics and Technology Management, Norwegian University of Science and Technology, </a:t>
            </a:r>
            <a:r>
              <a:rPr lang="en-US" sz="1200" kern="0" dirty="0" err="1">
                <a:latin typeface="Calibri Light"/>
              </a:rPr>
              <a:t>Gløshaugen</a:t>
            </a:r>
            <a:r>
              <a:rPr lang="en-US" sz="1200" kern="0" dirty="0">
                <a:latin typeface="Calibri Light"/>
              </a:rPr>
              <a:t>, Alfred Getz </a:t>
            </a:r>
            <a:r>
              <a:rPr lang="en-US" sz="1200" kern="0" dirty="0" err="1">
                <a:latin typeface="Calibri Light"/>
              </a:rPr>
              <a:t>vei</a:t>
            </a:r>
            <a:r>
              <a:rPr lang="en-US" sz="1200" kern="0" dirty="0">
                <a:latin typeface="Calibri Light"/>
              </a:rPr>
              <a:t> 3, Trondheim, 7491, Norway</a:t>
            </a:r>
            <a:endParaRPr lang="de-AT" sz="1200" kern="0" dirty="0" smtClean="0">
              <a:latin typeface="Calibri Light"/>
            </a:endParaRPr>
          </a:p>
          <a:p>
            <a:pPr algn="l"/>
            <a:r>
              <a:rPr lang="de-AT" sz="1200" kern="0" baseline="30000" dirty="0">
                <a:latin typeface="Calibri Light"/>
              </a:rPr>
              <a:t>4</a:t>
            </a:r>
            <a:r>
              <a:rPr lang="en-US" sz="1200" kern="0" dirty="0" smtClean="0">
                <a:latin typeface="Calibri Light"/>
              </a:rPr>
              <a:t>Department </a:t>
            </a:r>
            <a:r>
              <a:rPr lang="en-US" sz="1200" kern="0" dirty="0">
                <a:latin typeface="Calibri Light"/>
              </a:rPr>
              <a:t>of Environmental Health </a:t>
            </a:r>
            <a:r>
              <a:rPr lang="en-US" sz="1200" kern="0" dirty="0" smtClean="0">
                <a:latin typeface="Calibri Light"/>
              </a:rPr>
              <a:t>&amp; </a:t>
            </a:r>
            <a:r>
              <a:rPr lang="en-US" sz="1200" kern="0" dirty="0">
                <a:latin typeface="Calibri Light"/>
              </a:rPr>
              <a:t>Engineering, The Johns Hopkins University, </a:t>
            </a:r>
            <a:r>
              <a:rPr lang="en-US" sz="1200" kern="0" dirty="0" smtClean="0">
                <a:latin typeface="Calibri Light"/>
              </a:rPr>
              <a:t>Ames </a:t>
            </a:r>
            <a:r>
              <a:rPr lang="en-US" sz="1200" kern="0" dirty="0">
                <a:latin typeface="Calibri Light"/>
              </a:rPr>
              <a:t>Hall 313,3400 North Charles Street, Baltimore, MD 21218, USA</a:t>
            </a:r>
            <a:endParaRPr lang="en-US" sz="1200" kern="0" dirty="0" smtClean="0">
              <a:latin typeface="Calibri Light"/>
            </a:endParaRPr>
          </a:p>
        </p:txBody>
      </p:sp>
      <p:pic>
        <p:nvPicPr>
          <p:cNvPr id="6" name="Picture 2" descr="https://upload.wikimedia.org/wikipedia/commons/thumb/a/a1/TU_Wien-Logo.svg/2000px-TU_Wien-Logo.svg.pn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8479037" y="5740740"/>
            <a:ext cx="1448646" cy="421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Florence School of Regulation | Energy, Climate, Comms, Transport, Wa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875" y="5753446"/>
            <a:ext cx="1448646" cy="3961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Environmental Health and Engineering - Baltimore, Maryland, United States |  Professional Profile | LinkedIn"/>
          <p:cNvPicPr>
            <a:picLocks noChangeAspect="1" noChangeArrowheads="1"/>
          </p:cNvPicPr>
          <p:nvPr/>
        </p:nvPicPr>
        <p:blipFill rotWithShape="1">
          <a:blip r:embed="rId5">
            <a:extLst>
              <a:ext uri="{28A0092B-C50C-407E-A947-70E740481C1C}">
                <a14:useLocalDpi xmlns:a14="http://schemas.microsoft.com/office/drawing/2010/main" val="0"/>
              </a:ext>
            </a:extLst>
          </a:blip>
          <a:srcRect t="21375" b="21000"/>
          <a:stretch/>
        </p:blipFill>
        <p:spPr bwMode="auto">
          <a:xfrm>
            <a:off x="6733418" y="5617661"/>
            <a:ext cx="1158722" cy="6677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NTNU logo - Knowledge for a better worl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4999" y="5695357"/>
            <a:ext cx="1464244" cy="51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670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6</a:t>
            </a:fld>
            <a:endParaRPr lang="en-US" dirty="0"/>
          </a:p>
        </p:txBody>
      </p:sp>
      <p:sp>
        <p:nvSpPr>
          <p:cNvPr id="6" name="Rechteck 5"/>
          <p:cNvSpPr/>
          <p:nvPr/>
        </p:nvSpPr>
        <p:spPr>
          <a:xfrm>
            <a:off x="3047999" y="2828836"/>
            <a:ext cx="7431741" cy="646331"/>
          </a:xfrm>
          <a:prstGeom prst="rect">
            <a:avLst/>
          </a:prstGeom>
        </p:spPr>
        <p:txBody>
          <a:bodyPr wrap="square">
            <a:spAutoFit/>
          </a:bodyPr>
          <a:lstStyle/>
          <a:p>
            <a:pPr algn="ctr"/>
            <a:r>
              <a:rPr lang="en-US" b="1" dirty="0" smtClean="0">
                <a:latin typeface="Century Schoolbook" panose="02040604050505020304" pitchFamily="18" charset="0"/>
              </a:rPr>
              <a:t>Crude oil vs. critical raw material supply:</a:t>
            </a:r>
          </a:p>
          <a:p>
            <a:pPr algn="ctr"/>
            <a:r>
              <a:rPr lang="en-US" b="1" dirty="0" smtClean="0">
                <a:latin typeface="Century Schoolbook" panose="02040604050505020304" pitchFamily="18" charset="0"/>
              </a:rPr>
              <a:t>a few notes </a:t>
            </a:r>
            <a:endParaRPr lang="en-US" dirty="0">
              <a:latin typeface="Century Schoolbook" panose="02040604050505020304" pitchFamily="18" charset="0"/>
              <a:cs typeface="Segoe UI Semilight" panose="020B0402040204020203" pitchFamily="34" charset="0"/>
            </a:endParaRPr>
          </a:p>
        </p:txBody>
      </p:sp>
    </p:spTree>
    <p:extLst>
      <p:ext uri="{BB962C8B-B14F-4D97-AF65-F5344CB8AC3E}">
        <p14:creationId xmlns:p14="http://schemas.microsoft.com/office/powerpoint/2010/main" val="3666536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7</a:t>
            </a:fld>
            <a:endParaRPr lang="en-US" dirty="0"/>
          </a:p>
        </p:txBody>
      </p:sp>
      <p:sp>
        <p:nvSpPr>
          <p:cNvPr id="4" name="Titel 3"/>
          <p:cNvSpPr>
            <a:spLocks noGrp="1"/>
          </p:cNvSpPr>
          <p:nvPr>
            <p:ph type="title"/>
          </p:nvPr>
        </p:nvSpPr>
        <p:spPr/>
        <p:txBody>
          <a:bodyPr>
            <a:normAutofit/>
          </a:bodyPr>
          <a:lstStyle/>
          <a:p>
            <a:r>
              <a:rPr lang="en-US" dirty="0" smtClean="0">
                <a:solidFill>
                  <a:schemeClr val="tx1"/>
                </a:solidFill>
                <a:latin typeface="Segoe UI Symbol" panose="020B0502040204020203" pitchFamily="34" charset="0"/>
                <a:ea typeface="Segoe UI Symbol" panose="020B0502040204020203" pitchFamily="34" charset="0"/>
              </a:rPr>
              <a:t>Global platinum reserves</a:t>
            </a:r>
            <a:endParaRPr lang="en-US" sz="2400" dirty="0">
              <a:solidFill>
                <a:schemeClr val="tx1"/>
              </a:solidFill>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7" name="Grafik 6"/>
          <p:cNvPicPr>
            <a:picLocks noChangeAspect="1"/>
          </p:cNvPicPr>
          <p:nvPr/>
        </p:nvPicPr>
        <p:blipFill rotWithShape="1">
          <a:blip r:embed="rId2"/>
          <a:srcRect l="1139" t="9443" r="665" b="4880"/>
          <a:stretch/>
        </p:blipFill>
        <p:spPr>
          <a:xfrm>
            <a:off x="528918" y="2393576"/>
            <a:ext cx="11187954" cy="2187389"/>
          </a:xfrm>
          <a:prstGeom prst="rect">
            <a:avLst/>
          </a:prstGeom>
        </p:spPr>
      </p:pic>
      <p:sp>
        <p:nvSpPr>
          <p:cNvPr id="8" name="Textfeld 7"/>
          <p:cNvSpPr txBox="1"/>
          <p:nvPr/>
        </p:nvSpPr>
        <p:spPr>
          <a:xfrm>
            <a:off x="654424" y="6535368"/>
            <a:ext cx="11537576" cy="307777"/>
          </a:xfrm>
          <a:prstGeom prst="rect">
            <a:avLst/>
          </a:prstGeom>
          <a:noFill/>
        </p:spPr>
        <p:txBody>
          <a:bodyPr wrap="square" rtlCol="0" anchor="b">
            <a:spAutoFit/>
          </a:bodyPr>
          <a:lstStyle/>
          <a:p>
            <a:pPr algn="r"/>
            <a:r>
              <a:rPr lang="en-US" sz="1400" dirty="0" smtClean="0">
                <a:latin typeface="Segoe UI Light" panose="020B0502040204020203" pitchFamily="34" charset="0"/>
                <a:cs typeface="Segoe UI Light" panose="020B0502040204020203" pitchFamily="34" charset="0"/>
              </a:rPr>
              <a:t>Global annual demand in the range of 220 tons per year.</a:t>
            </a:r>
            <a:endParaRPr lang="en-US" sz="1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34857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8</a:t>
            </a:fld>
            <a:endParaRPr lang="en-US" dirty="0"/>
          </a:p>
        </p:txBody>
      </p:sp>
      <p:sp>
        <p:nvSpPr>
          <p:cNvPr id="4" name="Titel 3"/>
          <p:cNvSpPr>
            <a:spLocks noGrp="1"/>
          </p:cNvSpPr>
          <p:nvPr>
            <p:ph type="title"/>
          </p:nvPr>
        </p:nvSpPr>
        <p:spPr/>
        <p:txBody>
          <a:bodyPr>
            <a:normAutofit/>
          </a:bodyPr>
          <a:lstStyle/>
          <a:p>
            <a:r>
              <a:rPr lang="en-US" dirty="0" smtClean="0">
                <a:solidFill>
                  <a:schemeClr val="tx1"/>
                </a:solidFill>
                <a:latin typeface="Segoe UI Symbol" panose="020B0502040204020203" pitchFamily="34" charset="0"/>
                <a:ea typeface="Segoe UI Symbol" panose="020B0502040204020203" pitchFamily="34" charset="0"/>
              </a:rPr>
              <a:t>Platinum production cost</a:t>
            </a:r>
            <a:endParaRPr lang="en-US" sz="2400" dirty="0">
              <a:solidFill>
                <a:schemeClr val="tx1"/>
              </a:solidFill>
              <a:latin typeface="Segoe UI Symbol" panose="020B0502040204020203" pitchFamily="34" charset="0"/>
              <a:ea typeface="Segoe UI Symbol" panose="020B0502040204020203" pitchFamily="34" charset="0"/>
            </a:endParaRPr>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feld 4"/>
          <p:cNvSpPr txBox="1"/>
          <p:nvPr/>
        </p:nvSpPr>
        <p:spPr>
          <a:xfrm>
            <a:off x="654424" y="6535368"/>
            <a:ext cx="11537576" cy="307777"/>
          </a:xfrm>
          <a:prstGeom prst="rect">
            <a:avLst/>
          </a:prstGeom>
          <a:noFill/>
        </p:spPr>
        <p:txBody>
          <a:bodyPr wrap="square" rtlCol="0" anchor="b">
            <a:spAutoFit/>
          </a:bodyPr>
          <a:lstStyle/>
          <a:p>
            <a:pPr algn="r"/>
            <a:r>
              <a:rPr lang="en-US" sz="1400" dirty="0">
                <a:latin typeface="Segoe UI Light" panose="020B0502040204020203" pitchFamily="34" charset="0"/>
                <a:cs typeface="Segoe UI Light" panose="020B0502040204020203" pitchFamily="34" charset="0"/>
              </a:rPr>
              <a:t>Thomson Reuters, &amp; GFMS. (May 31, 2019). Production costs of platinum by selected region from 2013 to </a:t>
            </a:r>
            <a:r>
              <a:rPr lang="en-US" sz="1400" dirty="0" smtClean="0">
                <a:latin typeface="Segoe UI Light" panose="020B0502040204020203" pitchFamily="34" charset="0"/>
                <a:cs typeface="Segoe UI Light" panose="020B0502040204020203" pitchFamily="34" charset="0"/>
              </a:rPr>
              <a:t>2018.</a:t>
            </a:r>
            <a:endParaRPr lang="en-US" sz="1400" dirty="0">
              <a:latin typeface="Segoe UI Light" panose="020B0502040204020203" pitchFamily="34" charset="0"/>
              <a:cs typeface="Segoe UI Light" panose="020B0502040204020203" pitchFamily="34" charset="0"/>
            </a:endParaRPr>
          </a:p>
        </p:txBody>
      </p:sp>
      <p:pic>
        <p:nvPicPr>
          <p:cNvPr id="3" name="Grafik 2"/>
          <p:cNvPicPr>
            <a:picLocks noChangeAspect="1"/>
          </p:cNvPicPr>
          <p:nvPr/>
        </p:nvPicPr>
        <p:blipFill rotWithShape="1">
          <a:blip r:embed="rId2"/>
          <a:srcRect l="1858" t="13005" r="1236" b="15392"/>
          <a:stretch/>
        </p:blipFill>
        <p:spPr>
          <a:xfrm>
            <a:off x="1936376" y="2456329"/>
            <a:ext cx="8373036" cy="1882589"/>
          </a:xfrm>
          <a:prstGeom prst="rect">
            <a:avLst/>
          </a:prstGeom>
        </p:spPr>
      </p:pic>
      <p:sp>
        <p:nvSpPr>
          <p:cNvPr id="7" name="Rechteck 6"/>
          <p:cNvSpPr/>
          <p:nvPr/>
        </p:nvSpPr>
        <p:spPr>
          <a:xfrm>
            <a:off x="8598893" y="2723424"/>
            <a:ext cx="1782235" cy="410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99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1"/>
          </p:nvPr>
        </p:nvSpPr>
        <p:spPr/>
        <p:txBody>
          <a:bodyPr/>
          <a:lstStyle/>
          <a:p>
            <a:fld id="{838B0777-827F-8D42-90B1-61394C340E65}" type="slidenum">
              <a:rPr lang="en-US" smtClean="0"/>
              <a:pPr/>
              <a:t>9</a:t>
            </a:fld>
            <a:endParaRPr lang="en-US" dirty="0"/>
          </a:p>
        </p:txBody>
      </p:sp>
      <p:sp>
        <p:nvSpPr>
          <p:cNvPr id="6" name="Inhaltsplatzhalter 2"/>
          <p:cNvSpPr txBox="1">
            <a:spLocks/>
          </p:cNvSpPr>
          <p:nvPr/>
        </p:nvSpPr>
        <p:spPr>
          <a:xfrm>
            <a:off x="362712" y="1676400"/>
            <a:ext cx="10591185" cy="364598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800"/>
              </a:spcBef>
              <a:spcAft>
                <a:spcPts val="0"/>
              </a:spcAft>
              <a:buFont typeface="Wingdings" panose="05000000000000000000" pitchFamily="2" charset="2"/>
              <a:buChar char="§"/>
              <a:defRPr sz="2000" kern="120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1pPr>
            <a:lvl2pPr marL="685800" indent="-228600" algn="l" defTabSz="914400" rtl="0" eaLnBrk="1" latinLnBrk="0" hangingPunct="1">
              <a:lnSpc>
                <a:spcPct val="100000"/>
              </a:lnSpc>
              <a:spcBef>
                <a:spcPts val="500"/>
              </a:spcBef>
              <a:spcAft>
                <a:spcPts val="0"/>
              </a:spcAft>
              <a:buFont typeface="Courier New" panose="02070309020205020404" pitchFamily="49" charset="0"/>
              <a:buChar char="o"/>
              <a:defRPr sz="2000" b="0" kern="1200" baseline="0">
                <a:solidFill>
                  <a:schemeClr val="tx1"/>
                </a:solidFill>
                <a:latin typeface="Segoe UI Light" panose="020B0502040204020203" pitchFamily="34" charset="0"/>
                <a:ea typeface="Tahoma" panose="020B0604030504040204"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Wingdings" pitchFamily="2" charset="2"/>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Courier New" panose="02070309020205020404" pitchFamily="49" charset="0"/>
              <a:buChar char="o"/>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3" name="Grafik 2"/>
          <p:cNvPicPr>
            <a:picLocks noChangeAspect="1"/>
          </p:cNvPicPr>
          <p:nvPr/>
        </p:nvPicPr>
        <p:blipFill rotWithShape="1">
          <a:blip r:embed="rId2"/>
          <a:srcRect l="915" t="3598" r="669"/>
          <a:stretch/>
        </p:blipFill>
        <p:spPr>
          <a:xfrm>
            <a:off x="576919" y="322729"/>
            <a:ext cx="11105694" cy="6212542"/>
          </a:xfrm>
          <a:prstGeom prst="rect">
            <a:avLst/>
          </a:prstGeom>
        </p:spPr>
      </p:pic>
      <p:sp>
        <p:nvSpPr>
          <p:cNvPr id="8" name="Rechteck 7"/>
          <p:cNvSpPr/>
          <p:nvPr/>
        </p:nvSpPr>
        <p:spPr>
          <a:xfrm>
            <a:off x="11270160" y="806824"/>
            <a:ext cx="500499" cy="1479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hteck 8"/>
          <p:cNvSpPr/>
          <p:nvPr/>
        </p:nvSpPr>
        <p:spPr>
          <a:xfrm>
            <a:off x="8324568" y="2928887"/>
            <a:ext cx="631173" cy="410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hteck 9"/>
          <p:cNvSpPr/>
          <p:nvPr/>
        </p:nvSpPr>
        <p:spPr>
          <a:xfrm>
            <a:off x="3216155" y="6147343"/>
            <a:ext cx="631173" cy="410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6093906" y="6147343"/>
            <a:ext cx="631173" cy="41092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55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theme/theme1.xml><?xml version="1.0" encoding="utf-8"?>
<a:theme xmlns:a="http://schemas.openxmlformats.org/drawingml/2006/main" name="Office Theme">
  <a:themeElements>
    <a:clrScheme name="Custom 9">
      <a:dk1>
        <a:srgbClr val="000000"/>
      </a:dk1>
      <a:lt1>
        <a:srgbClr val="FFFFFF"/>
      </a:lt1>
      <a:dk2>
        <a:srgbClr val="44546A"/>
      </a:dk2>
      <a:lt2>
        <a:srgbClr val="E7E6E6"/>
      </a:lt2>
      <a:accent1>
        <a:srgbClr val="2754A1"/>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FB4EE621-5097-1245-A4F5-8FBE2839CC67}"/>
    </a:ext>
  </a:extLst>
</a:theme>
</file>

<file path=ppt/theme/theme2.xml><?xml version="1.0" encoding="utf-8"?>
<a:theme xmlns:a="http://schemas.openxmlformats.org/drawingml/2006/main" name="IIASA alternatives">
  <a:themeElements>
    <a:clrScheme name="Custom 13">
      <a:dk1>
        <a:srgbClr val="000000"/>
      </a:dk1>
      <a:lt1>
        <a:srgbClr val="FFFFFF"/>
      </a:lt1>
      <a:dk2>
        <a:srgbClr val="44546A"/>
      </a:dk2>
      <a:lt2>
        <a:srgbClr val="E7E6E6"/>
      </a:lt2>
      <a:accent1>
        <a:srgbClr val="4472C4"/>
      </a:accent1>
      <a:accent2>
        <a:srgbClr val="61C6C0"/>
      </a:accent2>
      <a:accent3>
        <a:srgbClr val="207F6E"/>
      </a:accent3>
      <a:accent4>
        <a:srgbClr val="FCBB40"/>
      </a:accent4>
      <a:accent5>
        <a:srgbClr val="EE696B"/>
      </a:accent5>
      <a:accent6>
        <a:srgbClr val="684C94"/>
      </a:accent6>
      <a:hlink>
        <a:srgbClr val="61ADC0"/>
      </a:hlink>
      <a:folHlink>
        <a:srgbClr val="617F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5" id="{99397B5B-1068-9647-8AF4-F0CD404C4C4E}" vid="{11CFE96F-7000-6746-8225-94DCB5E6F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9E5D021178B04082DE841A61810ABC" ma:contentTypeVersion="6" ma:contentTypeDescription="Create a new document." ma:contentTypeScope="" ma:versionID="bf37d4ac1dddfc53a56261334840b7df">
  <xsd:schema xmlns:xsd="http://www.w3.org/2001/XMLSchema" xmlns:xs="http://www.w3.org/2001/XMLSchema" xmlns:p="http://schemas.microsoft.com/office/2006/metadata/properties" xmlns:ns2="0689c177-5e19-464b-8532-40aa8fde3a94" xmlns:ns3="06814371-4dd9-40ea-9cc7-40b39613c6ae" xmlns:ns4="749ef8e9-4186-4c55-b2d4-b1c3f2fa9400" targetNamespace="http://schemas.microsoft.com/office/2006/metadata/properties" ma:root="true" ma:fieldsID="382a45c066b9cd32e8d486b5ba424e80" ns2:_="" ns3:_="" ns4:_="">
    <xsd:import namespace="0689c177-5e19-464b-8532-40aa8fde3a94"/>
    <xsd:import namespace="06814371-4dd9-40ea-9cc7-40b39613c6ae"/>
    <xsd:import namespace="749ef8e9-4186-4c55-b2d4-b1c3f2fa9400"/>
    <xsd:element name="properties">
      <xsd:complexType>
        <xsd:sequence>
          <xsd:element name="documentManagement">
            <xsd:complexType>
              <xsd:all>
                <xsd:element ref="ns2:SharedWithUsers" minOccurs="0"/>
                <xsd:element ref="ns2:SharedWithDetails" minOccurs="0"/>
                <xsd:element ref="ns3:_dlc_DocId" minOccurs="0"/>
                <xsd:element ref="ns3:_dlc_DocIdUrl" minOccurs="0"/>
                <xsd:element ref="ns3:_dlc_DocIdPersistId" minOccurs="0"/>
                <xsd:element ref="ns4:MediaServiceMetadata" minOccurs="0"/>
                <xsd:element ref="ns4:MediaServiceFastMetadata"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89c177-5e19-464b-8532-40aa8fde3a9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814371-4dd9-40ea-9cc7-40b39613c6ae" elementFormDefault="qualified">
    <xsd:import namespace="http://schemas.microsoft.com/office/2006/documentManagement/types"/>
    <xsd:import namespace="http://schemas.microsoft.com/office/infopath/2007/PartnerControls"/>
    <xsd:element name="_dlc_DocId" ma:index="10" nillable="true" ma:displayName="Document ID Value" ma:description="The value of the document ID assigned to this item." ma:internalName="_dlc_DocId" ma:readOnly="true">
      <xsd:simpleType>
        <xsd:restriction base="dms:Text"/>
      </xsd:simpleType>
    </xsd:element>
    <xsd:element name="_dlc_DocIdUrl" ma:index="11"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2"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49ef8e9-4186-4c55-b2d4-b1c3f2fa940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06814371-4dd9-40ea-9cc7-40b39613c6ae">T2EJA6NA5JU7-1903484182-91</_dlc_DocId>
    <_dlc_DocIdUrl xmlns="06814371-4dd9-40ea-9cc7-40b39613c6ae">
      <Url>https://iiasahub.sharepoint.com/sites/intranet/ercl/_layouts/15/DocIdRedir.aspx?ID=T2EJA6NA5JU7-1903484182-91</Url>
      <Description>T2EJA6NA5JU7-1903484182-91</Description>
    </_dlc_DocIdUrl>
  </documentManagement>
</p:properties>
</file>

<file path=customXml/itemProps1.xml><?xml version="1.0" encoding="utf-8"?>
<ds:datastoreItem xmlns:ds="http://schemas.openxmlformats.org/officeDocument/2006/customXml" ds:itemID="{FE961F14-CA64-4A5B-8D0E-270958149F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89c177-5e19-464b-8532-40aa8fde3a94"/>
    <ds:schemaRef ds:uri="06814371-4dd9-40ea-9cc7-40b39613c6ae"/>
    <ds:schemaRef ds:uri="749ef8e9-4186-4c55-b2d4-b1c3f2fa94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542633-460B-4F10-AED0-D9CC98DDA495}">
  <ds:schemaRefs>
    <ds:schemaRef ds:uri="http://schemas.microsoft.com/sharepoint/events"/>
  </ds:schemaRefs>
</ds:datastoreItem>
</file>

<file path=customXml/itemProps3.xml><?xml version="1.0" encoding="utf-8"?>
<ds:datastoreItem xmlns:ds="http://schemas.openxmlformats.org/officeDocument/2006/customXml" ds:itemID="{6E794EA7-8E28-4624-885F-9EF05194D2E6}">
  <ds:schemaRefs>
    <ds:schemaRef ds:uri="http://schemas.microsoft.com/sharepoint/v3/contenttype/forms"/>
  </ds:schemaRefs>
</ds:datastoreItem>
</file>

<file path=customXml/itemProps4.xml><?xml version="1.0" encoding="utf-8"?>
<ds:datastoreItem xmlns:ds="http://schemas.openxmlformats.org/officeDocument/2006/customXml" ds:itemID="{5AD93C57-A7ED-44E6-88BF-DA3984EE19E6}">
  <ds:schemaRefs>
    <ds:schemaRef ds:uri="http://schemas.microsoft.com/office/2006/documentManagement/types"/>
    <ds:schemaRef ds:uri="http://schemas.microsoft.com/office/2006/metadata/properties"/>
    <ds:schemaRef ds:uri="http://purl.org/dc/elements/1.1/"/>
    <ds:schemaRef ds:uri="http://purl.org/dc/dcmitype/"/>
    <ds:schemaRef ds:uri="http://schemas.microsoft.com/office/infopath/2007/PartnerControls"/>
    <ds:schemaRef ds:uri="http://purl.org/dc/terms/"/>
    <ds:schemaRef ds:uri="http://schemas.openxmlformats.org/package/2006/metadata/core-properties"/>
    <ds:schemaRef ds:uri="0689c177-5e19-464b-8532-40aa8fde3a94"/>
    <ds:schemaRef ds:uri="749ef8e9-4186-4c55-b2d4-b1c3f2fa9400"/>
    <ds:schemaRef ds:uri="06814371-4dd9-40ea-9cc7-40b39613c6a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PodHandler.ashx</Template>
  <TotalTime>0</TotalTime>
  <Words>1574</Words>
  <Application>Microsoft Office PowerPoint</Application>
  <PresentationFormat>Breitbild</PresentationFormat>
  <Paragraphs>104</Paragraphs>
  <Slides>19</Slides>
  <Notes>1</Notes>
  <HiddenSlides>0</HiddenSlides>
  <MMClips>0</MMClips>
  <ScaleCrop>false</ScaleCrop>
  <HeadingPairs>
    <vt:vector size="6" baseType="variant">
      <vt:variant>
        <vt:lpstr>Verwendete Schriftarten</vt:lpstr>
      </vt:variant>
      <vt:variant>
        <vt:i4>11</vt:i4>
      </vt:variant>
      <vt:variant>
        <vt:lpstr>Design</vt:lpstr>
      </vt:variant>
      <vt:variant>
        <vt:i4>2</vt:i4>
      </vt:variant>
      <vt:variant>
        <vt:lpstr>Folientitel</vt:lpstr>
      </vt:variant>
      <vt:variant>
        <vt:i4>19</vt:i4>
      </vt:variant>
    </vt:vector>
  </HeadingPairs>
  <TitlesOfParts>
    <vt:vector size="32" baseType="lpstr">
      <vt:lpstr>Arial</vt:lpstr>
      <vt:lpstr>Calibri</vt:lpstr>
      <vt:lpstr>Calibri Light</vt:lpstr>
      <vt:lpstr>Cambria Math</vt:lpstr>
      <vt:lpstr>Century Schoolbook</vt:lpstr>
      <vt:lpstr>Courier New</vt:lpstr>
      <vt:lpstr>Segoe UI Light</vt:lpstr>
      <vt:lpstr>Segoe UI Semilight</vt:lpstr>
      <vt:lpstr>Segoe UI Symbol</vt:lpstr>
      <vt:lpstr>Tahoma</vt:lpstr>
      <vt:lpstr>Wingdings</vt:lpstr>
      <vt:lpstr>Office Theme</vt:lpstr>
      <vt:lpstr>IIASA alternatives</vt:lpstr>
      <vt:lpstr>PowerPoint-Präsentation</vt:lpstr>
      <vt:lpstr>PowerPoint-Präsentation</vt:lpstr>
      <vt:lpstr>PowerPoint-Präsentation</vt:lpstr>
      <vt:lpstr>PowerPoint-Präsentation</vt:lpstr>
      <vt:lpstr>Modeling the supply of strategic raw materials for Europe’s 2030 hydrogen target: analyzing dynamics, risks, and resilience</vt:lpstr>
      <vt:lpstr>PowerPoint-Präsentation</vt:lpstr>
      <vt:lpstr>Global platinum reserves</vt:lpstr>
      <vt:lpstr>Platinum production cost</vt:lpstr>
      <vt:lpstr>PowerPoint-Präsentation</vt:lpstr>
      <vt:lpstr>The EU’s critical raw material act (released in March 2023)</vt:lpstr>
      <vt:lpstr>The EU’s critical raw material act</vt:lpstr>
      <vt:lpstr>EU’s hydrogen target by 2030 and our core objective</vt:lpstr>
      <vt:lpstr>Research questions</vt:lpstr>
      <vt:lpstr>Literature review</vt:lpstr>
      <vt:lpstr>Proposed bi-level optimization model (overview)</vt:lpstr>
      <vt:lpstr>The basics of bi-level optimization (1 / 2)</vt:lpstr>
      <vt:lpstr>Lower-level problem (market clearing at minimized total cost)</vt:lpstr>
      <vt:lpstr>Upper-level problem (profit maximization of the major exporter)</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Tanja</dc:creator>
  <cp:lastModifiedBy>zwickl-nb</cp:lastModifiedBy>
  <cp:revision>551</cp:revision>
  <cp:lastPrinted>2021-09-07T07:42:17Z</cp:lastPrinted>
  <dcterms:created xsi:type="dcterms:W3CDTF">2019-05-17T07:14:44Z</dcterms:created>
  <dcterms:modified xsi:type="dcterms:W3CDTF">2024-02-28T14:25:20Z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0x0101040097C92BAA327FB344B60BEC1DFEEB15C4</vt:lpwstr>
  </property>
  <property fmtid="{D5CDD505-2E9C-101B-9397-08002B2CF9AE}" pid="3" name="_dlc_DocIdItemGuid">
    <vt:lpwstr>21d70297-cd61-47d2-9611-414a1fcff47b</vt:lpwstr>
  </property>
</Properties>
</file>