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" initials="J" lastIdx="2" clrIdx="0">
    <p:extLst>
      <p:ext uri="{19B8F6BF-5375-455C-9EA6-DF929625EA0E}">
        <p15:presenceInfo xmlns:p15="http://schemas.microsoft.com/office/powerpoint/2012/main" userId="S::jacob.m.plumb2.mil@cvr.mil::e9c83f90-ede6-4f04-8d82-341eb8a179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453" autoAdjust="0"/>
  </p:normalViewPr>
  <p:slideViewPr>
    <p:cSldViewPr snapToGrid="0">
      <p:cViewPr varScale="1">
        <p:scale>
          <a:sx n="84" d="100"/>
          <a:sy n="84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59AE-468B-4C47-BBF7-6873733FC74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382B4-80F2-44C4-9075-96C6DB22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382B4-80F2-44C4-9075-96C6DB22B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62E1-711A-7467-6D17-A5F041517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C0B58-93F2-8A68-80E8-F6F84A30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26B5E-6478-70B4-02E7-3D1A9D39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9FE0-F166-795A-3CA1-FA07D601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F0B9-3495-4939-5E58-15A0D8E1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F625-597F-B37A-8BFE-FB3F2A06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50C9-430B-FB96-B72A-39519CC67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C02C-4BC3-3C33-B9A3-7A6A7CD9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8D43-DBA1-9A5A-D321-A914C528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DCC0-702F-FED6-11FA-60E76F40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586DF-0110-A08B-4667-262891233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0CE4F-E4EB-8BCF-3412-B81E19CB3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F613-E4A7-3448-2B06-FD541579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0F46-DB89-CA44-C40E-731EBB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9174-F1F3-8423-1279-CAB7BF49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90BE-3D38-7835-555C-74F6FF3F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8754-9699-8BE9-E5B2-65DEE4D4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D48-031D-C91D-3A78-B1D6AF6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B557-7970-C4F3-52E7-2727EC3F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0EAA-6555-5333-FF84-2C609BA0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8250-211C-37EC-B1C7-65AA3AC9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5452C-5D07-1F97-389E-D0B5039A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7786-7669-A062-9D9C-01AD0F78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0372-792E-4A2A-2693-EB5467C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AF22-A42E-0FB1-DB01-7FFA5EDB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1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9FED-04B2-3A3B-7C4C-33E2684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1DE7-A64E-0F06-1FA6-9960B8C5E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3CC9-C947-CE6F-D2D1-1E957DDD3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E1BC8-3BD3-A47D-B080-62FFC6E5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C945D-CCD4-AF82-B8F7-787D969F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EF963-E17A-D58A-2D63-556F1C8E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5FA-95C2-3CE2-F9A9-5AA2674E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26487-2AA7-01EB-7AA8-D3F74CBD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4095C-C992-1E03-4775-2E97D190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27455-47C6-CE48-4DFE-45F845EB1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00FD6-83E8-6CFE-1DCB-283CA633A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6B2C6-E617-0C2D-8505-4BD97E37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FB4F5-279A-9542-2529-59C92098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903B2-179E-762A-B346-E662B1AD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BAA5-E7E5-F2B3-0A7B-1F55D8C0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7764E-06A5-3E21-E521-3CD1C68B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FDE2-30C3-F65E-9884-C6B0E2BE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7EB99-77D7-0D9F-C85B-5EA5C3B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EDA5A-D95C-78D5-5B9D-686A2C36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5E14-6F83-A744-AF4B-D50A9AB2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01D1E-0F4A-2000-E34F-17B19C49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039E-D1BA-6C44-F6CD-810767E8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BAC7-B885-FCF7-58FE-1B38C2A2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304C-37E2-5552-0EC9-6019AF67F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0B25-F7D9-CD55-E764-2B33B79A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6C60-D8F6-D905-EB0E-882DC6EF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4547-9734-68D7-0C1B-E827EF4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A10F-79EE-BC45-868C-8B103A2C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368CF-6A91-4912-170C-0B1399F44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00EB1-BD61-CA10-05E6-9E0E39301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3739B-3E0A-D2E5-0867-C8B2F209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5AAE5-4075-0DFE-6126-EB06F6E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03EE-BEB0-8B81-6E7F-0AB05520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80DF2-7F2D-2A5E-AC59-198FD67B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197A6-2079-61F1-652A-A9C61999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BDF7-20A9-1326-767C-FD558BF87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98E9-F14A-4B46-AF01-9EB47D78F51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05DF-280F-B9E0-FBC2-58794B364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1FE1-24CE-93FB-5ECB-727C7703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6BC1-4FE1-4217-823A-27EC041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5E13-637D-07E2-E7D6-F577776EE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Nearshore Sediment Transport</a:t>
            </a:r>
            <a:br>
              <a:rPr lang="en-US" dirty="0"/>
            </a:br>
            <a:r>
              <a:rPr lang="en-US" dirty="0"/>
              <a:t>Final Project – Part 3</a:t>
            </a:r>
            <a:br>
              <a:rPr lang="en-US" dirty="0"/>
            </a:br>
            <a:r>
              <a:rPr lang="en-US" dirty="0"/>
              <a:t>Formula Tree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F24C0-C524-D1A0-2CC6-9FE687F77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9706"/>
            <a:ext cx="9144000" cy="648093"/>
          </a:xfrm>
        </p:spPr>
        <p:txBody>
          <a:bodyPr/>
          <a:lstStyle/>
          <a:p>
            <a:r>
              <a:rPr lang="en-US" dirty="0"/>
              <a:t>Prepared by Jacob Plumb</a:t>
            </a:r>
          </a:p>
        </p:txBody>
      </p:sp>
    </p:spTree>
    <p:extLst>
      <p:ext uri="{BB962C8B-B14F-4D97-AF65-F5344CB8AC3E}">
        <p14:creationId xmlns:p14="http://schemas.microsoft.com/office/powerpoint/2010/main" val="206189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A4418-78F1-2852-2A47-BEBF02FC0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03"/>
            <a:ext cx="12192000" cy="5800794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686AF8-6F5C-80E6-201A-FBBB166ACE84}"/>
              </a:ext>
            </a:extLst>
          </p:cNvPr>
          <p:cNvSpPr/>
          <p:nvPr/>
        </p:nvSpPr>
        <p:spPr>
          <a:xfrm>
            <a:off x="5576888" y="757238"/>
            <a:ext cx="2076450" cy="1547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196BD3A-812C-7BBE-5542-1DCA8420D65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653338" y="1531144"/>
            <a:ext cx="4320948" cy="3455193"/>
          </a:xfrm>
          <a:prstGeom prst="bentConnector3">
            <a:avLst>
              <a:gd name="adj1" fmla="val 9998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739AFD-9FC0-C462-EA43-48CDAF3FD073}"/>
              </a:ext>
            </a:extLst>
          </p:cNvPr>
          <p:cNvSpPr/>
          <p:nvPr/>
        </p:nvSpPr>
        <p:spPr>
          <a:xfrm>
            <a:off x="6137275" y="2755900"/>
            <a:ext cx="806450" cy="32305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76FA83-E71E-5312-C981-9770379FD40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943725" y="2425700"/>
            <a:ext cx="2022475" cy="491728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A3E0F2-FF85-37AB-EF9D-E5A2B8C3EF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3877" y="3599429"/>
            <a:ext cx="3724236" cy="597392"/>
          </a:xfrm>
          <a:prstGeom prst="bentConnector3">
            <a:avLst>
              <a:gd name="adj1" fmla="val 999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5C2404-AD13-1A26-DE7A-D265055703FC}"/>
              </a:ext>
            </a:extLst>
          </p:cNvPr>
          <p:cNvCxnSpPr/>
          <p:nvPr/>
        </p:nvCxnSpPr>
        <p:spPr>
          <a:xfrm>
            <a:off x="5067300" y="2036007"/>
            <a:ext cx="509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D5922-7142-0AC0-E1B9-5027CBB5AD13}"/>
              </a:ext>
            </a:extLst>
          </p:cNvPr>
          <p:cNvSpPr/>
          <p:nvPr/>
        </p:nvSpPr>
        <p:spPr>
          <a:xfrm>
            <a:off x="5480050" y="3140091"/>
            <a:ext cx="485774" cy="2635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5FC9E8F-B2D9-E75B-D157-0EC7A3D8F737}"/>
              </a:ext>
            </a:extLst>
          </p:cNvPr>
          <p:cNvCxnSpPr>
            <a:stCxn id="26" idx="1"/>
          </p:cNvCxnSpPr>
          <p:nvPr/>
        </p:nvCxnSpPr>
        <p:spPr>
          <a:xfrm rot="10800000">
            <a:off x="3917950" y="2374901"/>
            <a:ext cx="1562100" cy="896944"/>
          </a:xfrm>
          <a:prstGeom prst="bentConnector3">
            <a:avLst>
              <a:gd name="adj1" fmla="val 10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6C76B4-7C99-C42E-70DE-EB341C013DDD}"/>
              </a:ext>
            </a:extLst>
          </p:cNvPr>
          <p:cNvCxnSpPr/>
          <p:nvPr/>
        </p:nvCxnSpPr>
        <p:spPr>
          <a:xfrm rot="16200000" flipV="1">
            <a:off x="4491028" y="1897068"/>
            <a:ext cx="1311294" cy="1174750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230A3A3-BABD-7769-0F9E-900944F485F7}"/>
              </a:ext>
            </a:extLst>
          </p:cNvPr>
          <p:cNvSpPr/>
          <p:nvPr/>
        </p:nvSpPr>
        <p:spPr>
          <a:xfrm>
            <a:off x="3534568" y="1916109"/>
            <a:ext cx="130176" cy="1714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1B3078-B4B1-76C5-068D-B6BA295FA8EB}"/>
              </a:ext>
            </a:extLst>
          </p:cNvPr>
          <p:cNvSpPr/>
          <p:nvPr/>
        </p:nvSpPr>
        <p:spPr>
          <a:xfrm>
            <a:off x="3535361" y="2165345"/>
            <a:ext cx="130176" cy="1714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099B35-6F2E-1E87-2C9F-4BA06B4C4788}"/>
              </a:ext>
            </a:extLst>
          </p:cNvPr>
          <p:cNvSpPr/>
          <p:nvPr/>
        </p:nvSpPr>
        <p:spPr>
          <a:xfrm>
            <a:off x="3149598" y="1916109"/>
            <a:ext cx="130176" cy="1714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51A966-2BE3-9535-CBEB-911D65EF21F5}"/>
              </a:ext>
            </a:extLst>
          </p:cNvPr>
          <p:cNvSpPr/>
          <p:nvPr/>
        </p:nvSpPr>
        <p:spPr>
          <a:xfrm>
            <a:off x="4487068" y="1396997"/>
            <a:ext cx="130176" cy="1714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9737AA-867B-BB5F-302C-E954EDBFAE06}"/>
              </a:ext>
            </a:extLst>
          </p:cNvPr>
          <p:cNvSpPr/>
          <p:nvPr/>
        </p:nvSpPr>
        <p:spPr>
          <a:xfrm>
            <a:off x="4487068" y="1621584"/>
            <a:ext cx="130176" cy="1714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0C5F0E-E323-E1D6-E72E-AD6011A73C26}"/>
              </a:ext>
            </a:extLst>
          </p:cNvPr>
          <p:cNvSpPr/>
          <p:nvPr/>
        </p:nvSpPr>
        <p:spPr>
          <a:xfrm>
            <a:off x="4112263" y="1370677"/>
            <a:ext cx="98427" cy="9529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3B117B2-2221-7EF0-C116-3E8DA6080E8E}"/>
              </a:ext>
            </a:extLst>
          </p:cNvPr>
          <p:cNvSpPr/>
          <p:nvPr/>
        </p:nvSpPr>
        <p:spPr>
          <a:xfrm>
            <a:off x="6293456" y="5627545"/>
            <a:ext cx="130176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02478E-3587-890E-6E6D-B2932B850296}"/>
              </a:ext>
            </a:extLst>
          </p:cNvPr>
          <p:cNvSpPr/>
          <p:nvPr/>
        </p:nvSpPr>
        <p:spPr>
          <a:xfrm>
            <a:off x="6517064" y="5627545"/>
            <a:ext cx="130176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7914FD-DD07-746A-8EFE-926C936BC8F9}"/>
              </a:ext>
            </a:extLst>
          </p:cNvPr>
          <p:cNvSpPr/>
          <p:nvPr/>
        </p:nvSpPr>
        <p:spPr>
          <a:xfrm>
            <a:off x="6943725" y="5627545"/>
            <a:ext cx="130176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23F696-1154-8C11-170D-5EDFD57D1C6B}"/>
              </a:ext>
            </a:extLst>
          </p:cNvPr>
          <p:cNvSpPr/>
          <p:nvPr/>
        </p:nvSpPr>
        <p:spPr>
          <a:xfrm>
            <a:off x="7176482" y="5627545"/>
            <a:ext cx="130176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58AB41-B891-C9B9-BB1D-9D699AEE284E}"/>
              </a:ext>
            </a:extLst>
          </p:cNvPr>
          <p:cNvSpPr/>
          <p:nvPr/>
        </p:nvSpPr>
        <p:spPr>
          <a:xfrm>
            <a:off x="9258299" y="2273301"/>
            <a:ext cx="130176" cy="1714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50E9D7C-0B86-80E8-7A7C-378F515EE0C5}"/>
              </a:ext>
            </a:extLst>
          </p:cNvPr>
          <p:cNvSpPr/>
          <p:nvPr/>
        </p:nvSpPr>
        <p:spPr>
          <a:xfrm>
            <a:off x="10652078" y="5545624"/>
            <a:ext cx="236268" cy="127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68CD99-01BB-D24A-077C-0F984F53D64C}"/>
              </a:ext>
            </a:extLst>
          </p:cNvPr>
          <p:cNvSpPr/>
          <p:nvPr/>
        </p:nvSpPr>
        <p:spPr>
          <a:xfrm>
            <a:off x="6019800" y="3429000"/>
            <a:ext cx="682624" cy="4643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65B7CC-5876-E154-711E-8F3DC752FB9D}"/>
              </a:ext>
            </a:extLst>
          </p:cNvPr>
          <p:cNvCxnSpPr/>
          <p:nvPr/>
        </p:nvCxnSpPr>
        <p:spPr>
          <a:xfrm rot="5400000">
            <a:off x="5704284" y="3746897"/>
            <a:ext cx="421482" cy="209550"/>
          </a:xfrm>
          <a:prstGeom prst="bentConnector3">
            <a:avLst>
              <a:gd name="adj1" fmla="val 8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D511856-20A1-9086-FA25-189D4063D9BB}"/>
              </a:ext>
            </a:extLst>
          </p:cNvPr>
          <p:cNvSpPr/>
          <p:nvPr/>
        </p:nvSpPr>
        <p:spPr>
          <a:xfrm>
            <a:off x="6072187" y="4082999"/>
            <a:ext cx="130176" cy="17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529A2B-B47A-3697-D035-46BDE3206FCE}"/>
              </a:ext>
            </a:extLst>
          </p:cNvPr>
          <p:cNvSpPr/>
          <p:nvPr/>
        </p:nvSpPr>
        <p:spPr>
          <a:xfrm>
            <a:off x="6107587" y="4303857"/>
            <a:ext cx="130176" cy="171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BD9740-7D5D-D9D8-0AB8-2CA021EADC2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12027" y="2917428"/>
            <a:ext cx="2625248" cy="44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0DC2BB3-6295-EC17-E1DB-E176457726C1}"/>
              </a:ext>
            </a:extLst>
          </p:cNvPr>
          <p:cNvSpPr/>
          <p:nvPr/>
        </p:nvSpPr>
        <p:spPr>
          <a:xfrm>
            <a:off x="3057525" y="2727148"/>
            <a:ext cx="130176" cy="1714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EB29E8-5595-11A1-8E3A-64931C32888C}"/>
              </a:ext>
            </a:extLst>
          </p:cNvPr>
          <p:cNvSpPr/>
          <p:nvPr/>
        </p:nvSpPr>
        <p:spPr>
          <a:xfrm>
            <a:off x="6880859" y="3607283"/>
            <a:ext cx="896304" cy="3126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29B80EA-8819-F204-6679-6666E34ABB42}"/>
              </a:ext>
            </a:extLst>
          </p:cNvPr>
          <p:cNvCxnSpPr>
            <a:stCxn id="66" idx="0"/>
          </p:cNvCxnSpPr>
          <p:nvPr/>
        </p:nvCxnSpPr>
        <p:spPr>
          <a:xfrm rot="16200000" flipV="1">
            <a:off x="4499290" y="777561"/>
            <a:ext cx="1035533" cy="4623911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9DE8BA0-2523-22FA-A996-A3025419BB70}"/>
              </a:ext>
            </a:extLst>
          </p:cNvPr>
          <p:cNvCxnSpPr>
            <a:cxnSpLocks/>
          </p:cNvCxnSpPr>
          <p:nvPr/>
        </p:nvCxnSpPr>
        <p:spPr>
          <a:xfrm>
            <a:off x="2705100" y="2571750"/>
            <a:ext cx="0" cy="17145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8BCB212-13AB-AAEF-1452-FE2D66E56824}"/>
              </a:ext>
            </a:extLst>
          </p:cNvPr>
          <p:cNvSpPr/>
          <p:nvPr/>
        </p:nvSpPr>
        <p:spPr>
          <a:xfrm>
            <a:off x="2683988" y="2755900"/>
            <a:ext cx="130176" cy="1714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7E59570-1360-DDDC-6DD8-E4A2A88A82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75100" y="949325"/>
            <a:ext cx="1601788" cy="357976"/>
          </a:xfrm>
          <a:prstGeom prst="bentConnector3">
            <a:avLst>
              <a:gd name="adj1" fmla="val 9995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FD40806-1777-CF65-558D-CB99CFC4FEF7}"/>
              </a:ext>
            </a:extLst>
          </p:cNvPr>
          <p:cNvSpPr/>
          <p:nvPr/>
        </p:nvSpPr>
        <p:spPr>
          <a:xfrm>
            <a:off x="3897199" y="1296189"/>
            <a:ext cx="181994" cy="234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0AD94A2-BCCE-3139-523E-AE77B630861F}"/>
              </a:ext>
            </a:extLst>
          </p:cNvPr>
          <p:cNvCxnSpPr>
            <a:stCxn id="66" idx="2"/>
          </p:cNvCxnSpPr>
          <p:nvPr/>
        </p:nvCxnSpPr>
        <p:spPr>
          <a:xfrm rot="5400000">
            <a:off x="5595519" y="2876607"/>
            <a:ext cx="690131" cy="2776855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D3A8F4F-2A8D-13FD-B6C7-85563BC18A55}"/>
              </a:ext>
            </a:extLst>
          </p:cNvPr>
          <p:cNvCxnSpPr>
            <a:cxnSpLocks/>
          </p:cNvCxnSpPr>
          <p:nvPr/>
        </p:nvCxnSpPr>
        <p:spPr>
          <a:xfrm rot="10800000">
            <a:off x="3634524" y="3873984"/>
            <a:ext cx="917632" cy="735842"/>
          </a:xfrm>
          <a:prstGeom prst="bentConnector3">
            <a:avLst>
              <a:gd name="adj1" fmla="val 1733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D3445C72-B22A-BDEF-15A6-4354AA3FE364}"/>
              </a:ext>
            </a:extLst>
          </p:cNvPr>
          <p:cNvSpPr/>
          <p:nvPr/>
        </p:nvSpPr>
        <p:spPr>
          <a:xfrm>
            <a:off x="3192159" y="3705951"/>
            <a:ext cx="130176" cy="1714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D623EFC-AA43-A01E-201A-19175C4998C7}"/>
              </a:ext>
            </a:extLst>
          </p:cNvPr>
          <p:cNvSpPr/>
          <p:nvPr/>
        </p:nvSpPr>
        <p:spPr>
          <a:xfrm>
            <a:off x="3140089" y="3834244"/>
            <a:ext cx="130176" cy="1714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7961985-DDF6-CA89-53E2-6B3EAD8440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43291" y="3059291"/>
            <a:ext cx="2693985" cy="646657"/>
          </a:xfrm>
          <a:prstGeom prst="bentConnector3">
            <a:avLst>
              <a:gd name="adj1" fmla="val 1000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36D5B16-0B9E-BE70-E60B-DA3044E31C4D}"/>
              </a:ext>
            </a:extLst>
          </p:cNvPr>
          <p:cNvSpPr/>
          <p:nvPr/>
        </p:nvSpPr>
        <p:spPr>
          <a:xfrm>
            <a:off x="3296449" y="3812382"/>
            <a:ext cx="130176" cy="1714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9B7553-6BF2-8A42-457E-0AB03697B7F9}"/>
              </a:ext>
            </a:extLst>
          </p:cNvPr>
          <p:cNvSpPr/>
          <p:nvPr/>
        </p:nvSpPr>
        <p:spPr>
          <a:xfrm>
            <a:off x="5360193" y="4066560"/>
            <a:ext cx="1713708" cy="45994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60F81BC-9962-A210-288F-13C4BD5E26FE}"/>
              </a:ext>
            </a:extLst>
          </p:cNvPr>
          <p:cNvCxnSpPr>
            <a:stCxn id="102" idx="2"/>
          </p:cNvCxnSpPr>
          <p:nvPr/>
        </p:nvCxnSpPr>
        <p:spPr>
          <a:xfrm rot="5400000">
            <a:off x="5403623" y="4049727"/>
            <a:ext cx="336645" cy="1290205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49F89E8F-2BB5-4FDF-3EB2-B355F4F51099}"/>
              </a:ext>
            </a:extLst>
          </p:cNvPr>
          <p:cNvSpPr/>
          <p:nvPr/>
        </p:nvSpPr>
        <p:spPr>
          <a:xfrm>
            <a:off x="4475516" y="4730794"/>
            <a:ext cx="130176" cy="17145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1FB35A-FA56-B5E6-94B2-5CF999355279}"/>
              </a:ext>
            </a:extLst>
          </p:cNvPr>
          <p:cNvSpPr/>
          <p:nvPr/>
        </p:nvSpPr>
        <p:spPr>
          <a:xfrm>
            <a:off x="2565717" y="4922045"/>
            <a:ext cx="130176" cy="12068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56F3DB2-FE90-7969-8C47-54D96F1B6C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0911" y="2775001"/>
            <a:ext cx="3236364" cy="1732366"/>
          </a:xfrm>
          <a:prstGeom prst="bentConnector3">
            <a:avLst>
              <a:gd name="adj1" fmla="val 5264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9FA6AE-41FD-FC24-8474-04B57E73A869}"/>
              </a:ext>
            </a:extLst>
          </p:cNvPr>
          <p:cNvCxnSpPr/>
          <p:nvPr/>
        </p:nvCxnSpPr>
        <p:spPr>
          <a:xfrm>
            <a:off x="2906721" y="4505691"/>
            <a:ext cx="0" cy="29287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51C469F-6A07-2DB2-DBFF-3253B3A36409}"/>
              </a:ext>
            </a:extLst>
          </p:cNvPr>
          <p:cNvSpPr/>
          <p:nvPr/>
        </p:nvSpPr>
        <p:spPr>
          <a:xfrm>
            <a:off x="2731366" y="4840322"/>
            <a:ext cx="130176" cy="1714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11E32F9-C003-4266-BABF-268C77F76483}"/>
              </a:ext>
            </a:extLst>
          </p:cNvPr>
          <p:cNvCxnSpPr/>
          <p:nvPr/>
        </p:nvCxnSpPr>
        <p:spPr>
          <a:xfrm rot="10800000" flipV="1">
            <a:off x="3149599" y="4526506"/>
            <a:ext cx="3465515" cy="669731"/>
          </a:xfrm>
          <a:prstGeom prst="bentConnector3">
            <a:avLst>
              <a:gd name="adj1" fmla="val -133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37576240-85A6-FEEB-0026-25768077ECA5}"/>
              </a:ext>
            </a:extLst>
          </p:cNvPr>
          <p:cNvSpPr/>
          <p:nvPr/>
        </p:nvSpPr>
        <p:spPr>
          <a:xfrm>
            <a:off x="2404585" y="5039426"/>
            <a:ext cx="173605" cy="26790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8F972FB-6A27-C0D3-DDF8-328B1D2DDA0A}"/>
              </a:ext>
            </a:extLst>
          </p:cNvPr>
          <p:cNvSpPr/>
          <p:nvPr/>
        </p:nvSpPr>
        <p:spPr>
          <a:xfrm>
            <a:off x="10432730" y="5095830"/>
            <a:ext cx="102266" cy="1004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5733307-8DC8-3228-D549-80C9BA9DEA27}"/>
              </a:ext>
            </a:extLst>
          </p:cNvPr>
          <p:cNvSpPr/>
          <p:nvPr/>
        </p:nvSpPr>
        <p:spPr>
          <a:xfrm>
            <a:off x="10481926" y="5473669"/>
            <a:ext cx="102266" cy="1275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9F1C8BA-DD78-F34D-8407-C43B46AC863E}"/>
              </a:ext>
            </a:extLst>
          </p:cNvPr>
          <p:cNvSpPr/>
          <p:nvPr/>
        </p:nvSpPr>
        <p:spPr>
          <a:xfrm>
            <a:off x="10497818" y="5632687"/>
            <a:ext cx="86374" cy="1275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5015CA6-C33F-84F7-8576-19A53286F0AE}"/>
              </a:ext>
            </a:extLst>
          </p:cNvPr>
          <p:cNvSpPr/>
          <p:nvPr/>
        </p:nvSpPr>
        <p:spPr>
          <a:xfrm>
            <a:off x="10652078" y="5701985"/>
            <a:ext cx="236268" cy="127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6F5B567-E140-FF3E-AAD7-D2C024CE5494}"/>
              </a:ext>
            </a:extLst>
          </p:cNvPr>
          <p:cNvSpPr/>
          <p:nvPr/>
        </p:nvSpPr>
        <p:spPr>
          <a:xfrm>
            <a:off x="10665726" y="5080608"/>
            <a:ext cx="236268" cy="127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FA440E2-D2CB-5CB7-4B5E-949E6B1A49DE}"/>
              </a:ext>
            </a:extLst>
          </p:cNvPr>
          <p:cNvSpPr/>
          <p:nvPr/>
        </p:nvSpPr>
        <p:spPr>
          <a:xfrm>
            <a:off x="10652078" y="5229592"/>
            <a:ext cx="236268" cy="127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FF20C6B-9440-00FB-80A2-E9485FD13279}"/>
              </a:ext>
            </a:extLst>
          </p:cNvPr>
          <p:cNvSpPr/>
          <p:nvPr/>
        </p:nvSpPr>
        <p:spPr>
          <a:xfrm>
            <a:off x="10430793" y="5236416"/>
            <a:ext cx="102266" cy="1004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E26B4AD-029C-6927-1491-44F0527D0D23}"/>
              </a:ext>
            </a:extLst>
          </p:cNvPr>
          <p:cNvSpPr/>
          <p:nvPr/>
        </p:nvSpPr>
        <p:spPr>
          <a:xfrm>
            <a:off x="10438739" y="5564051"/>
            <a:ext cx="102266" cy="1004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E7BB1C4-B5F7-DB0F-0F9C-3253958C375A}"/>
              </a:ext>
            </a:extLst>
          </p:cNvPr>
          <p:cNvSpPr/>
          <p:nvPr/>
        </p:nvSpPr>
        <p:spPr>
          <a:xfrm>
            <a:off x="10438739" y="5715559"/>
            <a:ext cx="102266" cy="1004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CF22EC9-BEF6-DCFF-1C9E-832C90D31CDB}"/>
              </a:ext>
            </a:extLst>
          </p:cNvPr>
          <p:cNvSpPr/>
          <p:nvPr/>
        </p:nvSpPr>
        <p:spPr>
          <a:xfrm>
            <a:off x="10486529" y="5168720"/>
            <a:ext cx="102266" cy="1275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5AF9DB6-6872-1372-416B-90170558F330}"/>
              </a:ext>
            </a:extLst>
          </p:cNvPr>
          <p:cNvSpPr/>
          <p:nvPr/>
        </p:nvSpPr>
        <p:spPr>
          <a:xfrm>
            <a:off x="10489872" y="5016829"/>
            <a:ext cx="102266" cy="1275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5275766D-3B38-5AB6-C138-926FC380E7A7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8300018" y="1319438"/>
            <a:ext cx="303664" cy="3822700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15A81A1-6F5E-A008-B02C-376377AC9359}"/>
              </a:ext>
            </a:extLst>
          </p:cNvPr>
          <p:cNvCxnSpPr>
            <a:cxnSpLocks/>
          </p:cNvCxnSpPr>
          <p:nvPr/>
        </p:nvCxnSpPr>
        <p:spPr>
          <a:xfrm>
            <a:off x="10363200" y="3382620"/>
            <a:ext cx="0" cy="15815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9B377C0-2D23-5FEE-EF38-20BC7D13C72F}"/>
                  </a:ext>
                </a:extLst>
              </p:cNvPr>
              <p:cNvSpPr txBox="1"/>
              <p:nvPr/>
            </p:nvSpPr>
            <p:spPr>
              <a:xfrm>
                <a:off x="7366795" y="4101737"/>
                <a:ext cx="464285" cy="2933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7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7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sz="7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7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7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9B377C0-2D23-5FEE-EF38-20BC7D13C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795" y="4101737"/>
                <a:ext cx="464285" cy="293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D3F52B53-8011-40FF-4432-0EB6FE04711D}"/>
              </a:ext>
            </a:extLst>
          </p:cNvPr>
          <p:cNvCxnSpPr>
            <a:stCxn id="150" idx="3"/>
          </p:cNvCxnSpPr>
          <p:nvPr/>
        </p:nvCxnSpPr>
        <p:spPr>
          <a:xfrm>
            <a:off x="7831080" y="4248412"/>
            <a:ext cx="2379720" cy="715735"/>
          </a:xfrm>
          <a:prstGeom prst="bentConnector3">
            <a:avLst>
              <a:gd name="adj1" fmla="val 10003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A40ABC24-56DD-56A5-82C6-EC1532009411}"/>
              </a:ext>
            </a:extLst>
          </p:cNvPr>
          <p:cNvCxnSpPr/>
          <p:nvPr/>
        </p:nvCxnSpPr>
        <p:spPr>
          <a:xfrm rot="10800000" flipV="1">
            <a:off x="1290007" y="4395087"/>
            <a:ext cx="6487157" cy="2205738"/>
          </a:xfrm>
          <a:prstGeom prst="bentConnector3">
            <a:avLst>
              <a:gd name="adj1" fmla="val -362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011D98A-D06B-06F8-954B-5339AD3101E2}"/>
              </a:ext>
            </a:extLst>
          </p:cNvPr>
          <p:cNvCxnSpPr/>
          <p:nvPr/>
        </p:nvCxnSpPr>
        <p:spPr>
          <a:xfrm rot="5400000" flipH="1" flipV="1">
            <a:off x="943475" y="5248776"/>
            <a:ext cx="1679531" cy="986469"/>
          </a:xfrm>
          <a:prstGeom prst="bentConnector3">
            <a:avLst>
              <a:gd name="adj1" fmla="val 999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EBF490F-6536-9400-A396-1A50D0549862}"/>
              </a:ext>
            </a:extLst>
          </p:cNvPr>
          <p:cNvCxnSpPr/>
          <p:nvPr/>
        </p:nvCxnSpPr>
        <p:spPr>
          <a:xfrm rot="5400000">
            <a:off x="6951807" y="4042064"/>
            <a:ext cx="383888" cy="139699"/>
          </a:xfrm>
          <a:prstGeom prst="bentConnector3">
            <a:avLst>
              <a:gd name="adj1" fmla="val 99624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608E15E-9597-3B4A-BECA-33A08F853DE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615113" y="2305050"/>
            <a:ext cx="1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C46FC3B9-3C43-2047-01E5-C8206BC434DF}"/>
              </a:ext>
            </a:extLst>
          </p:cNvPr>
          <p:cNvCxnSpPr/>
          <p:nvPr/>
        </p:nvCxnSpPr>
        <p:spPr>
          <a:xfrm rot="5400000">
            <a:off x="5553861" y="2621764"/>
            <a:ext cx="835040" cy="201612"/>
          </a:xfrm>
          <a:prstGeom prst="bentConnector3">
            <a:avLst>
              <a:gd name="adj1" fmla="val 454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5B15B73E-16D2-AD18-05B2-8011CF8186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211" y="3040868"/>
            <a:ext cx="1796688" cy="32505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7691AEE-1D47-DDCC-8F09-495862246C91}"/>
              </a:ext>
            </a:extLst>
          </p:cNvPr>
          <p:cNvCxnSpPr/>
          <p:nvPr/>
        </p:nvCxnSpPr>
        <p:spPr>
          <a:xfrm>
            <a:off x="6237763" y="3078955"/>
            <a:ext cx="0" cy="35004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DEF1-6D4E-ABE2-EFB0-CC4BB5BA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within each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22C10-9176-C1C1-841A-93BD2C07F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092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Fig. 1</a:t>
                </a:r>
              </a:p>
              <a:p>
                <a:pPr lvl="1"/>
                <a:r>
                  <a:rPr lang="en-US" dirty="0"/>
                  <a:t>Extract T, T</a:t>
                </a:r>
                <a:r>
                  <a:rPr lang="en-US" baseline="-25000" dirty="0"/>
                  <a:t>c</a:t>
                </a:r>
                <a:r>
                  <a:rPr lang="en-US" dirty="0"/>
                  <a:t>, T</a:t>
                </a:r>
                <a:r>
                  <a:rPr lang="en-US" baseline="-25000" dirty="0"/>
                  <a:t>t</a:t>
                </a:r>
                <a:r>
                  <a:rPr lang="en-US" dirty="0"/>
                  <a:t>,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cu</a:t>
                </a:r>
                <a:r>
                  <a:rPr lang="en-US" dirty="0"/>
                  <a:t>,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tu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by extracting intra-wave data, connects to (27), (28),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w</a:t>
                </a:r>
                <a:r>
                  <a:rPr lang="en-US" dirty="0"/>
                  <a:t> (aka wave celerity), (8), (9), (21), and (1)</a:t>
                </a:r>
              </a:p>
              <a:p>
                <a:r>
                  <a:rPr lang="en-US" dirty="0"/>
                  <a:t>Eqn. (4)</a:t>
                </a:r>
              </a:p>
              <a:p>
                <a:pPr lvl="1"/>
                <a:r>
                  <a:rPr lang="en-US" dirty="0" err="1"/>
                  <a:t>u</a:t>
                </a:r>
                <a:r>
                  <a:rPr lang="en-US" baseline="-25000" dirty="0" err="1"/>
                  <a:t>x</a:t>
                </a:r>
                <a:r>
                  <a:rPr lang="en-US" dirty="0"/>
                  <a:t>(t): time varying orbital velocity in x-direction, calculated using field data</a:t>
                </a:r>
              </a:p>
              <a:p>
                <a:pPr lvl="1"/>
                <a:r>
                  <a:rPr lang="en-US" dirty="0" err="1"/>
                  <a:t>u</a:t>
                </a:r>
                <a:r>
                  <a:rPr lang="en-US" baseline="-25000" dirty="0" err="1"/>
                  <a:t>w</a:t>
                </a:r>
                <a:r>
                  <a:rPr lang="en-US" dirty="0"/>
                  <a:t>(t): time varying free stream orbital velocity, comes from field data</a:t>
                </a:r>
              </a:p>
              <a:p>
                <a:pPr lvl="1"/>
                <a:r>
                  <a:rPr lang="en-US" dirty="0"/>
                  <a:t>u</a:t>
                </a:r>
                <a:r>
                  <a:rPr lang="el-GR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dirty="0"/>
                  <a:t>: steady current velocity at top of boundary layer, calculated using field data, connects to (A.3) and (19)</a:t>
                </a:r>
              </a:p>
              <a:p>
                <a:pPr lvl="1"/>
                <a:r>
                  <a:rPr lang="el-GR" dirty="0"/>
                  <a:t>φ</a:t>
                </a:r>
                <a:r>
                  <a:rPr lang="en-US" dirty="0"/>
                  <a:t>:  angle between current and wave direction, comes from field data</a:t>
                </a:r>
              </a:p>
              <a:p>
                <a:r>
                  <a:rPr lang="en-US" dirty="0"/>
                  <a:t>Eqn. (5)</a:t>
                </a:r>
              </a:p>
              <a:p>
                <a:pPr lvl="1"/>
                <a:r>
                  <a:rPr lang="en-US" dirty="0" err="1"/>
                  <a:t>u</a:t>
                </a:r>
                <a:r>
                  <a:rPr lang="en-US" baseline="-25000" dirty="0" err="1"/>
                  <a:t>y</a:t>
                </a:r>
                <a:r>
                  <a:rPr lang="en-US" dirty="0"/>
                  <a:t>: orbital velocity in y-direction, calculated using field data, connects to (12) and (13)</a:t>
                </a:r>
              </a:p>
              <a:p>
                <a:r>
                  <a:rPr lang="en-US" dirty="0"/>
                  <a:t>Eqn. (8)</a:t>
                </a:r>
              </a:p>
              <a:p>
                <a:pPr lvl="1"/>
                <a:r>
                  <a:rPr lang="en-US" dirty="0"/>
                  <a:t>û: representative orbital velocity amplitude, comes from intra-wave data extraction (Fig. 1) and connects to (10), (11), (C.2), (27), (28), (22), (A.3), and (19)</a:t>
                </a:r>
              </a:p>
              <a:p>
                <a:pPr lvl="1"/>
                <a:r>
                  <a:rPr lang="en-US" dirty="0"/>
                  <a:t>T: wave period, comes from intra-wave field data extraction from Fig. 1</a:t>
                </a:r>
              </a:p>
              <a:p>
                <a:r>
                  <a:rPr lang="en-US" dirty="0"/>
                  <a:t>Eqn. (9)</a:t>
                </a:r>
              </a:p>
              <a:p>
                <a:pPr lvl="1"/>
                <a:r>
                  <a:rPr lang="en-US" dirty="0"/>
                  <a:t>â̂: representative orbital excursion amplitude, comes from Fig. 1, connects to eqn. (21) and (A.4)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22C10-9176-C1C1-841A-93BD2C07F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092"/>
                <a:ext cx="10515600" cy="4351338"/>
              </a:xfrm>
              <a:blipFill>
                <a:blip r:embed="rId2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DEF1-6D4E-ABE2-EFB0-CC4BB5BA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within each formula, continued…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22C10-9176-C1C1-841A-93BD2C07F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Eqn. (10)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ũ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c,r</a:t>
                </a:r>
                <a:r>
                  <a:rPr lang="en-US" dirty="0">
                    <a:solidFill>
                      <a:schemeClr val="tx1"/>
                    </a:solidFill>
                  </a:rPr>
                  <a:t>: representative half-cycle orbital velocity for wave crest, comes from (8), connects to eqn. (12)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û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: peak crest orbital velocity, comes from a modified (8) (insert 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 instead of T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Eqn. (11)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ũ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t,r</a:t>
                </a:r>
                <a:r>
                  <a:rPr lang="en-US" dirty="0">
                    <a:solidFill>
                      <a:schemeClr val="tx1"/>
                    </a:solidFill>
                  </a:rPr>
                  <a:t>: representative half-cycle orbital velocity for wave trough, connects to eqn. (13)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û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: peak trough orbital velocity, comes from </a:t>
                </a:r>
                <a:r>
                  <a:rPr lang="en-US" dirty="0"/>
                  <a:t>a modified (8) (insert T</a:t>
                </a:r>
                <a:r>
                  <a:rPr lang="en-US" baseline="-25000" dirty="0"/>
                  <a:t>t</a:t>
                </a:r>
                <a:r>
                  <a:rPr lang="en-US" dirty="0"/>
                  <a:t> instead of T)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Eqn. (12) and (13)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baseline="-25000" dirty="0" err="1">
                    <a:solidFill>
                      <a:schemeClr val="tx1"/>
                    </a:solidFill>
                  </a:rPr>
                  <a:t>c,r</a:t>
                </a:r>
                <a:r>
                  <a:rPr lang="en-US" dirty="0">
                    <a:solidFill>
                      <a:schemeClr val="tx1"/>
                    </a:solidFill>
                  </a:rPr>
                  <a:t>: representative combined wave-current velocity vector for crest half-cycle</a:t>
                </a:r>
                <a:endParaRPr lang="en-US" dirty="0"/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u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c,rx</a:t>
                </a:r>
                <a:r>
                  <a:rPr lang="en-US" dirty="0">
                    <a:solidFill>
                      <a:schemeClr val="tx1"/>
                    </a:solidFill>
                  </a:rPr>
                  <a:t>: representative combined wave-current velocity for crest half-cycle in x-direction, connects to (15) and (17)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u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c,ry</a:t>
                </a:r>
                <a:r>
                  <a:rPr lang="en-US" dirty="0">
                    <a:solidFill>
                      <a:schemeClr val="tx1"/>
                    </a:solidFill>
                  </a:rPr>
                  <a:t>: representative combined wave-current velocity for crest half-cycle in y-direction, connects to (15) and (17)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baseline="-25000" dirty="0" err="1">
                    <a:solidFill>
                      <a:schemeClr val="tx1"/>
                    </a:solidFill>
                  </a:rPr>
                  <a:t>t,r</a:t>
                </a:r>
                <a:r>
                  <a:rPr lang="en-US" dirty="0">
                    <a:solidFill>
                      <a:schemeClr val="tx1"/>
                    </a:solidFill>
                  </a:rPr>
                  <a:t>: representative combined wave-current velocity vector for trough half-cycle</a:t>
                </a:r>
                <a:endParaRPr lang="en-US" dirty="0"/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u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t,rx</a:t>
                </a:r>
                <a:r>
                  <a:rPr lang="en-US" dirty="0">
                    <a:solidFill>
                      <a:schemeClr val="tx1"/>
                    </a:solidFill>
                  </a:rPr>
                  <a:t>: representative combined wave-current velocity for trough half-cycle in x-direction, connects to (15) and (17)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u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t,ry</a:t>
                </a:r>
                <a:r>
                  <a:rPr lang="en-US" dirty="0">
                    <a:solidFill>
                      <a:schemeClr val="tx1"/>
                    </a:solidFill>
                  </a:rPr>
                  <a:t>: representative combined wave-current velocity for trough half-cycle in y-direction, connects to (15) and (17)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Celerity, </a:t>
                </a:r>
                <a:r>
                  <a:rPr lang="en-US" dirty="0" err="1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w</a:t>
                </a:r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Comes from field data, using average depth at each gauge, and T from (Fig. 1), connects to (27), (28), and (22)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22C10-9176-C1C1-841A-93BD2C07F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45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545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Nearshore Sediment Transport Final Project – Part 3 Formula Tree Diagram</vt:lpstr>
      <vt:lpstr>PowerPoint Presentation</vt:lpstr>
      <vt:lpstr>Variables within each formula</vt:lpstr>
      <vt:lpstr>Variables within each formula,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</cp:lastModifiedBy>
  <cp:revision>50</cp:revision>
  <dcterms:created xsi:type="dcterms:W3CDTF">2024-05-12T17:58:10Z</dcterms:created>
  <dcterms:modified xsi:type="dcterms:W3CDTF">2024-05-14T06:05:59Z</dcterms:modified>
</cp:coreProperties>
</file>