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75" r:id="rId8"/>
    <p:sldId id="274" r:id="rId9"/>
    <p:sldId id="272" r:id="rId10"/>
    <p:sldId id="264" r:id="rId11"/>
    <p:sldId id="265" r:id="rId12"/>
    <p:sldId id="266" r:id="rId13"/>
    <p:sldId id="267" r:id="rId14"/>
    <p:sldId id="269" r:id="rId15"/>
    <p:sldId id="270" r:id="rId16"/>
    <p:sldId id="273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bastien Doyez" initials="SD" lastIdx="1" clrIdx="0">
    <p:extLst>
      <p:ext uri="{19B8F6BF-5375-455C-9EA6-DF929625EA0E}">
        <p15:presenceInfo xmlns:p15="http://schemas.microsoft.com/office/powerpoint/2012/main" userId="0f92f87e0b8dac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E10DB-38CE-E7E2-B42A-028E7C70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67EF12-F7D1-2C16-EA71-05D8EFB7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21D93-675F-F9C9-A1A1-03E4BF3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9B44-701C-451E-90D6-BE0AAC37B843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FD7EAB-F370-1402-B4BA-2B6ACC6C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4A3C2-2643-3536-9FD0-2213455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33B1-3F5A-4640-83EC-C22AE5C9C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43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78875-73F2-5347-E6BE-252C1DAB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0D377B-37C4-6590-7DEA-4B69EE25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86CA72-D194-45E3-A3F5-05D71D14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9B44-701C-451E-90D6-BE0AAC37B843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94582-5DB3-F45F-D64F-9AA7D67D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8B0856-35CA-A838-1AC7-DE46DBFA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33B1-3F5A-4640-83EC-C22AE5C9C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3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F6B4B8-F593-5BCE-433B-4FDE2CEC6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5CEA73-239A-9829-38D2-1211543B6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BCD2E-5EB5-920C-1555-EE336357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9B44-701C-451E-90D6-BE0AAC37B843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2DA4DD-DC27-1DFC-C56A-166699BD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2A3D90-7FC6-FF43-59E9-653C182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33B1-3F5A-4640-83EC-C22AE5C9C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4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2E5B6-83EF-9C90-96A4-ADB742EC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46B67-4ACE-46D2-F9A4-5B5C0C22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156F66-2B66-3B7D-2990-5E3D2A7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9B44-701C-451E-90D6-BE0AAC37B843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D80FA-7734-8414-3D7E-8493246A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1384C-834A-E387-05A2-6B2CFC38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33B1-3F5A-4640-83EC-C22AE5C9C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85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A0A6-97E7-A61B-0F93-84DE6F9F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1E640E-1A3C-7CF5-83CE-5CC14C76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849553-DCCA-469B-7C5A-5CBC465C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9B44-701C-451E-90D6-BE0AAC37B843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E05CF9-2BAE-033F-5C7E-EB7C4113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3D7FB-6F10-EA9E-DF61-235D5484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33B1-3F5A-4640-83EC-C22AE5C9C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0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71222-EC58-5373-50D8-1470F5B6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B9A43-25D3-32A3-A3E4-64B337BAC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EB2776-7E7E-C226-A54C-4B179DF1E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A85F79-23FA-EC82-40C6-167520CD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9B44-701C-451E-90D6-BE0AAC37B843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6AB235-BED1-AFA5-B18C-59A50C1D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D3A153-498F-04AC-5013-36FC49F2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33B1-3F5A-4640-83EC-C22AE5C9C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7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FE851-8120-1000-78F1-11230D94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8EB232-E08D-F31A-3804-1383961E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DAC9AF-ED28-C83B-00E8-1BAE15604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726B58-53D5-39E4-6A9B-68A4A8041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7661A0-5C1B-5C66-DD74-2C47090FF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B6EAA7-0472-B1DD-4D1B-1AF69FCA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9B44-701C-451E-90D6-BE0AAC37B843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9C873B-80AF-12A7-D5B4-DE9C1743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998571-1D4C-7386-94DA-07D31903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33B1-3F5A-4640-83EC-C22AE5C9C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67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E8CD4-AD35-8ABA-8C83-1DE91DF4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6671ED-0B1F-80AD-B919-042AB33D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9B44-701C-451E-90D6-BE0AAC37B843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36A553-9553-72D1-37C3-45972E74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2BE547-A54F-B139-A3F0-9DEBB0DE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33B1-3F5A-4640-83EC-C22AE5C9C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17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34168E-550D-8791-45A1-CC4362CA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9B44-701C-451E-90D6-BE0AAC37B843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FAD8A6-9443-E1EA-C376-81A6A138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AFF13D-473B-4DE5-FCD3-DFA0C612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33B1-3F5A-4640-83EC-C22AE5C9C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62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434FB-D271-5A7D-C8C4-9E5B867E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4B87-885F-E099-4CF1-3F8E63D4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F9657D-C96F-9DEA-B092-761D7D94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47427F-0111-4E2C-280A-F27A55FD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9B44-701C-451E-90D6-BE0AAC37B843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6BABD3-3531-FAED-9E93-C4BDF40A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43B30C-4217-52F6-C6D3-3B2E3ECD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33B1-3F5A-4640-83EC-C22AE5C9C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2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30786-FF3F-B9ED-AD83-81402120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1E580C-F6B1-E657-AD4F-DADCD76F8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7AD602-60DD-610C-646B-A2DE64482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A89E62-0E70-6529-2906-B393274E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9B44-701C-451E-90D6-BE0AAC37B843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C5E536-3A0B-95B2-10DA-9F578E98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00252-3524-2351-A608-789A9F43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33B1-3F5A-4640-83EC-C22AE5C9C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42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AFE59F-FA65-40FD-1A93-8719843F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39582B-A2BC-411E-1672-5072AE24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5F02C4-2E91-5625-392D-6467708E8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9B44-701C-451E-90D6-BE0AAC37B843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41EE0-8876-534F-3F62-588035832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30C77D-B765-A563-30C6-4AD969567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33B1-3F5A-4640-83EC-C22AE5C9C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17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9F153-C3AD-4CB9-C06C-BDC352081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Automatique et Réseau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02AB7B-96A0-6157-4765-4D3A5F7B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1030" name="Picture 6" descr="En quelques mots">
            <a:extLst>
              <a:ext uri="{FF2B5EF4-FFF2-40B4-BE49-F238E27FC236}">
                <a16:creationId xmlns:a16="http://schemas.microsoft.com/office/drawing/2014/main" id="{0B1960AE-9DD6-042C-5A6C-51713BB5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94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0D28C-8A52-2A72-51E8-AD347428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Objectif: robot dirigeable par les touches du clavier ‘Q’ et ‘D’: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Besoin d’une fonction interrupt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Besoin d’un </a:t>
            </a:r>
            <a:r>
              <a:rPr lang="fr-FR" dirty="0" err="1"/>
              <a:t>getchar</a:t>
            </a:r>
            <a:r>
              <a:rPr lang="fr-FR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519886-73AB-6745-8203-901238D3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II) Mise en place de la correction:</a:t>
            </a:r>
            <a:r>
              <a:rPr lang="fr-F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9753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0D28C-8A52-2A72-51E8-AD347428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robot dirigeable par les touches du clavier ‘Q’ et ‘D’: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519886-73AB-6745-8203-901238D3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II) Mise en place de la correction:</a:t>
            </a:r>
            <a:r>
              <a:rPr lang="fr-FR" dirty="0"/>
              <a:t>	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E35E99-9027-1E96-9249-2731C8DE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93949"/>
            <a:ext cx="3360711" cy="38179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6C313D-5C47-155E-8F20-B25F02C7C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941" y="3037280"/>
            <a:ext cx="6203218" cy="192802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F48E057-F725-3FB2-4200-503551CC9146}"/>
              </a:ext>
            </a:extLst>
          </p:cNvPr>
          <p:cNvSpPr txBox="1"/>
          <p:nvPr/>
        </p:nvSpPr>
        <p:spPr>
          <a:xfrm>
            <a:off x="5591175" y="2493949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le main() du </a:t>
            </a:r>
            <a:r>
              <a:rPr lang="fr-FR" dirty="0" err="1"/>
              <a:t>client_UDP.c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19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519886-73AB-6745-8203-901238D3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II) Mise en place de la correction:</a:t>
            </a:r>
            <a:r>
              <a:rPr lang="fr-FR" dirty="0"/>
              <a:t>		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38F1C24-4DB3-6EA7-8F66-E836F48F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Réglage du temps d’envoi Te dans </a:t>
            </a:r>
            <a:r>
              <a:rPr lang="fr-FR" dirty="0" err="1"/>
              <a:t>client_UDP.c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si on envoi la consigne à intervalle trop rapproché: temps de 	réponse long au niveau du robot (on sature le buffer).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=&gt; Un bon Te = 700 milliseconde 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67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519886-73AB-6745-8203-901238D3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II) Mise en place de la correction:</a:t>
            </a:r>
            <a:r>
              <a:rPr lang="fr-FR" dirty="0"/>
              <a:t>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460274A-ABE6-7CAD-4C92-8957FAD746D6}"/>
              </a:ext>
            </a:extLst>
          </p:cNvPr>
          <p:cNvSpPr txBox="1"/>
          <p:nvPr/>
        </p:nvSpPr>
        <p:spPr>
          <a:xfrm>
            <a:off x="5992192" y="3256776"/>
            <a:ext cx="62706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Temps de réponse qui évolue : due au retard variable…</a:t>
            </a:r>
          </a:p>
          <a:p>
            <a:r>
              <a:rPr lang="fr-FR" dirty="0"/>
              <a:t>      ici le temps de réponse après appui = 1s </a:t>
            </a:r>
          </a:p>
          <a:p>
            <a:r>
              <a:rPr lang="fr-FR" dirty="0"/>
              <a:t>      (en accord avec le code: on envoie une commande toutes</a:t>
            </a:r>
          </a:p>
          <a:p>
            <a:r>
              <a:rPr lang="fr-FR" dirty="0"/>
              <a:t>       les 0.70 secondes + retard)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Temps de réponse &lt; (retard max + temps traitement </a:t>
            </a:r>
            <a:r>
              <a:rPr lang="fr-FR" dirty="0" err="1"/>
              <a:t>coppélia</a:t>
            </a:r>
            <a:r>
              <a:rPr lang="fr-FR" dirty="0"/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317221-7E5C-685F-A1B6-D5B85A5EC32B}"/>
              </a:ext>
            </a:extLst>
          </p:cNvPr>
          <p:cNvSpPr txBox="1"/>
          <p:nvPr/>
        </p:nvSpPr>
        <p:spPr>
          <a:xfrm>
            <a:off x="5992192" y="5134090"/>
            <a:ext cx="2391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de dépassement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d’instabilité</a:t>
            </a:r>
          </a:p>
          <a:p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D3C88C-EAE7-8535-1930-F2D9649DCE4F}"/>
              </a:ext>
            </a:extLst>
          </p:cNvPr>
          <p:cNvSpPr txBox="1"/>
          <p:nvPr/>
        </p:nvSpPr>
        <p:spPr>
          <a:xfrm>
            <a:off x="6694250" y="2302791"/>
            <a:ext cx="465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70C0"/>
                </a:solidFill>
              </a:rPr>
              <a:t>D’un point de vue de l’automatique…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3143048-48A4-9AB6-348C-0047C77D0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892" y="1978417"/>
            <a:ext cx="4659548" cy="3992065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F38A9C6-A473-B5D1-982D-01ACA21F622A}"/>
              </a:ext>
            </a:extLst>
          </p:cNvPr>
          <p:cNvCxnSpPr/>
          <p:nvPr/>
        </p:nvCxnSpPr>
        <p:spPr>
          <a:xfrm flipV="1">
            <a:off x="3368788" y="2828925"/>
            <a:ext cx="0" cy="704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1067857-130E-B36B-CAF1-EBBC551B4301}"/>
              </a:ext>
            </a:extLst>
          </p:cNvPr>
          <p:cNvSpPr txBox="1"/>
          <p:nvPr/>
        </p:nvSpPr>
        <p:spPr>
          <a:xfrm>
            <a:off x="2587738" y="353377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Appui sur ‘q’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FF4485F-3387-07A9-1677-887662F1AD5B}"/>
              </a:ext>
            </a:extLst>
          </p:cNvPr>
          <p:cNvCxnSpPr>
            <a:cxnSpLocks/>
          </p:cNvCxnSpPr>
          <p:nvPr/>
        </p:nvCxnSpPr>
        <p:spPr>
          <a:xfrm>
            <a:off x="3368788" y="2681648"/>
            <a:ext cx="21261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3399A19-08B8-9F38-3443-3953348C6E0B}"/>
              </a:ext>
            </a:extLst>
          </p:cNvPr>
          <p:cNvSpPr txBox="1"/>
          <p:nvPr/>
        </p:nvSpPr>
        <p:spPr>
          <a:xfrm>
            <a:off x="1858716" y="2206149"/>
            <a:ext cx="29629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Temps de réponse acceptable</a:t>
            </a:r>
          </a:p>
        </p:txBody>
      </p:sp>
    </p:spTree>
    <p:extLst>
      <p:ext uri="{BB962C8B-B14F-4D97-AF65-F5344CB8AC3E}">
        <p14:creationId xmlns:p14="http://schemas.microsoft.com/office/powerpoint/2010/main" val="273730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519886-73AB-6745-8203-901238D3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III) Analyse:	</a:t>
            </a:r>
            <a:r>
              <a:rPr lang="fr-FR" dirty="0"/>
              <a:t>	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6275E4A-9240-00C5-BE85-A67E7F40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330" y="1438788"/>
            <a:ext cx="8581160" cy="474072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29298A8-1904-9AB4-6E17-4A746E634630}"/>
              </a:ext>
            </a:extLst>
          </p:cNvPr>
          <p:cNvSpPr txBox="1"/>
          <p:nvPr/>
        </p:nvSpPr>
        <p:spPr>
          <a:xfrm>
            <a:off x="8366665" y="6033443"/>
            <a:ext cx="343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Bleu: retard constamment variable</a:t>
            </a:r>
          </a:p>
          <a:p>
            <a:r>
              <a:rPr lang="fr-FR" dirty="0">
                <a:solidFill>
                  <a:schemeClr val="accent2"/>
                </a:solidFill>
              </a:rPr>
              <a:t>Orange: retard total</a:t>
            </a:r>
          </a:p>
        </p:txBody>
      </p:sp>
    </p:spTree>
    <p:extLst>
      <p:ext uri="{BB962C8B-B14F-4D97-AF65-F5344CB8AC3E}">
        <p14:creationId xmlns:p14="http://schemas.microsoft.com/office/powerpoint/2010/main" val="52646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519886-73AB-6745-8203-901238D3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III) Analyse:	</a:t>
            </a:r>
            <a:r>
              <a:rPr lang="fr-FR" dirty="0"/>
              <a:t>	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6275E4A-9240-00C5-BE85-A67E7F40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722" y="1881520"/>
            <a:ext cx="2801087" cy="15474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5F871AD-4EA8-D732-77DD-D262F86FE93E}"/>
              </a:ext>
            </a:extLst>
          </p:cNvPr>
          <p:cNvSpPr txBox="1"/>
          <p:nvPr/>
        </p:nvSpPr>
        <p:spPr>
          <a:xfrm>
            <a:off x="4872942" y="1690688"/>
            <a:ext cx="6480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Retard provenant du retard. c: cohérent, tous les Te, on ajoute à ce retard, une constante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Retard total: il augmente en même temps que le retard injecté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Retard total = retard + temps d’exécution </a:t>
            </a:r>
            <a:r>
              <a:rPr lang="fr-FR" dirty="0" err="1">
                <a:solidFill>
                  <a:srgbClr val="FF0000"/>
                </a:solidFill>
              </a:rPr>
              <a:t>coppélia</a:t>
            </a:r>
            <a:r>
              <a:rPr lang="fr-FR" dirty="0">
                <a:solidFill>
                  <a:srgbClr val="FF0000"/>
                </a:solidFill>
              </a:rPr>
              <a:t> et des clients/serveurs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78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519886-73AB-6745-8203-901238D3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III) Analyse:	</a:t>
            </a:r>
            <a:r>
              <a:rPr lang="fr-FR" dirty="0"/>
              <a:t>	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6275E4A-9240-00C5-BE85-A67E7F40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722" y="1881520"/>
            <a:ext cx="2801087" cy="15474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BB1D96-D98F-E3E3-3682-C79AC9F7B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465" y="1690688"/>
            <a:ext cx="5031813" cy="217200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DD67626-69DA-0507-3941-D74AEB137006}"/>
              </a:ext>
            </a:extLst>
          </p:cNvPr>
          <p:cNvSpPr txBox="1"/>
          <p:nvPr/>
        </p:nvSpPr>
        <p:spPr>
          <a:xfrm flipH="1">
            <a:off x="1052790" y="4130788"/>
            <a:ext cx="93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moyenne de la différence entre retard cumulé et retard = 0.180s 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32EA93D-DBD1-A4C8-6385-21BB2E93BAA5}"/>
              </a:ext>
            </a:extLst>
          </p:cNvPr>
          <p:cNvSpPr/>
          <p:nvPr/>
        </p:nvSpPr>
        <p:spPr>
          <a:xfrm>
            <a:off x="6672160" y="4057042"/>
            <a:ext cx="989814" cy="546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BE15451-6BCF-7080-A948-D004EF239A59}"/>
              </a:ext>
            </a:extLst>
          </p:cNvPr>
          <p:cNvSpPr/>
          <p:nvPr/>
        </p:nvSpPr>
        <p:spPr>
          <a:xfrm rot="5400000">
            <a:off x="7088955" y="4509995"/>
            <a:ext cx="292234" cy="54675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9902B9-13E2-865B-D680-F49F311E5D3B}"/>
              </a:ext>
            </a:extLst>
          </p:cNvPr>
          <p:cNvSpPr txBox="1"/>
          <p:nvPr/>
        </p:nvSpPr>
        <p:spPr>
          <a:xfrm>
            <a:off x="6096000" y="4949072"/>
            <a:ext cx="31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 de réponse de </a:t>
            </a:r>
            <a:r>
              <a:rPr lang="fr-FR" dirty="0" err="1"/>
              <a:t>Coppélia</a:t>
            </a:r>
            <a:r>
              <a:rPr lang="fr-FR" dirty="0"/>
              <a:t>!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7E00EC-76DF-ADAF-4E72-86691D12A296}"/>
              </a:ext>
            </a:extLst>
          </p:cNvPr>
          <p:cNvSpPr txBox="1"/>
          <p:nvPr/>
        </p:nvSpPr>
        <p:spPr>
          <a:xfrm>
            <a:off x="857839" y="5571241"/>
            <a:ext cx="1040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Quasiment le même écart type pour les deux mesures : Même dispersion des valeurs de l’échantillon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6957188-E8CC-0896-A9E3-50BE08FDEBDD}"/>
              </a:ext>
            </a:extLst>
          </p:cNvPr>
          <p:cNvSpPr txBox="1"/>
          <p:nvPr/>
        </p:nvSpPr>
        <p:spPr>
          <a:xfrm>
            <a:off x="857839" y="6023728"/>
            <a:ext cx="633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Ecart type = mesure de la dispersion des valeurs d’un échantillon</a:t>
            </a:r>
          </a:p>
        </p:txBody>
      </p:sp>
    </p:spTree>
    <p:extLst>
      <p:ext uri="{BB962C8B-B14F-4D97-AF65-F5344CB8AC3E}">
        <p14:creationId xmlns:p14="http://schemas.microsoft.com/office/powerpoint/2010/main" val="403113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519886-73AB-6745-8203-901238D3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/>
              <a:t>Conclusion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2EC6CA-3B4B-D076-1FE0-1D9D3ACC8BE3}"/>
              </a:ext>
            </a:extLst>
          </p:cNvPr>
          <p:cNvSpPr txBox="1"/>
          <p:nvPr/>
        </p:nvSpPr>
        <p:spPr>
          <a:xfrm>
            <a:off x="1215342" y="1921397"/>
            <a:ext cx="64321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Objectif: corriger un système avec du retard constamment variable</a:t>
            </a:r>
          </a:p>
          <a:p>
            <a:endParaRPr lang="fr-FR" dirty="0"/>
          </a:p>
          <a:p>
            <a:r>
              <a:rPr lang="fr-FR" dirty="0"/>
              <a:t>Mise en place d’une correction, sous la forme d’une look at table.</a:t>
            </a:r>
          </a:p>
          <a:p>
            <a:endParaRPr lang="fr-FR" dirty="0"/>
          </a:p>
          <a:p>
            <a:r>
              <a:rPr lang="fr-FR" dirty="0"/>
              <a:t>Évolution possible: Ajout de plus de valeur de correction </a:t>
            </a:r>
            <a:r>
              <a:rPr lang="fr-FR" dirty="0" err="1"/>
              <a:t>Kc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15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75A63-AFC2-1844-5843-DB94CDB5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68" y="358219"/>
            <a:ext cx="8902831" cy="1332469"/>
          </a:xfrm>
        </p:spPr>
        <p:txBody>
          <a:bodyPr/>
          <a:lstStyle/>
          <a:p>
            <a:r>
              <a:rPr lang="fr-FR" dirty="0"/>
              <a:t>Sommaire: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0D28C-8A52-2A72-51E8-AD347428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arenR"/>
            </a:pPr>
            <a:r>
              <a:rPr lang="fr-FR" dirty="0">
                <a:solidFill>
                  <a:srgbClr val="FF0000"/>
                </a:solidFill>
              </a:rPr>
              <a:t>Mise en place de la structure</a:t>
            </a:r>
          </a:p>
          <a:p>
            <a:pPr marL="571500" indent="-571500">
              <a:buAutoNum type="romanUcParenR"/>
            </a:pPr>
            <a:r>
              <a:rPr lang="fr-FR" dirty="0">
                <a:solidFill>
                  <a:srgbClr val="FF0000"/>
                </a:solidFill>
              </a:rPr>
              <a:t>Mise en place de la correction</a:t>
            </a:r>
          </a:p>
          <a:p>
            <a:pPr marL="571500" indent="-571500">
              <a:buAutoNum type="romanUcParenR"/>
            </a:pPr>
            <a:r>
              <a:rPr lang="fr-FR" dirty="0">
                <a:solidFill>
                  <a:srgbClr val="FF0000"/>
                </a:solidFill>
              </a:rPr>
              <a:t>Analyse des résultats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1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75A63-AFC2-1844-5843-DB94CDB5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I) Mise en place de la Structure:</a:t>
            </a:r>
            <a:r>
              <a:rPr lang="fr-FR" dirty="0"/>
              <a:t>	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C1E72D-D166-364F-EA71-80248C21C732}"/>
              </a:ext>
            </a:extLst>
          </p:cNvPr>
          <p:cNvSpPr/>
          <p:nvPr/>
        </p:nvSpPr>
        <p:spPr>
          <a:xfrm>
            <a:off x="895546" y="2592371"/>
            <a:ext cx="1791093" cy="2450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68F19-CE57-C743-DB5B-32C9CE768E9D}"/>
              </a:ext>
            </a:extLst>
          </p:cNvPr>
          <p:cNvSpPr/>
          <p:nvPr/>
        </p:nvSpPr>
        <p:spPr>
          <a:xfrm>
            <a:off x="7387472" y="2592370"/>
            <a:ext cx="1791093" cy="2450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5CF25-00D6-DB24-6547-E27B3D60F9B6}"/>
              </a:ext>
            </a:extLst>
          </p:cNvPr>
          <p:cNvSpPr/>
          <p:nvPr/>
        </p:nvSpPr>
        <p:spPr>
          <a:xfrm>
            <a:off x="4141509" y="2592370"/>
            <a:ext cx="1791093" cy="2450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EEAAE317-5620-E836-ACBE-466A05FD9686}"/>
              </a:ext>
            </a:extLst>
          </p:cNvPr>
          <p:cNvSpPr/>
          <p:nvPr/>
        </p:nvSpPr>
        <p:spPr>
          <a:xfrm>
            <a:off x="10586301" y="2861033"/>
            <a:ext cx="1213740" cy="1913641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7B71BF-E436-E41C-CCBE-062BE7004538}"/>
              </a:ext>
            </a:extLst>
          </p:cNvPr>
          <p:cNvSpPr txBox="1"/>
          <p:nvPr/>
        </p:nvSpPr>
        <p:spPr>
          <a:xfrm>
            <a:off x="998139" y="2020422"/>
            <a:ext cx="179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Client_UDP.c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E2FB822-5A82-CDB1-81FB-03B74FCF8409}"/>
              </a:ext>
            </a:extLst>
          </p:cNvPr>
          <p:cNvSpPr txBox="1"/>
          <p:nvPr/>
        </p:nvSpPr>
        <p:spPr>
          <a:xfrm>
            <a:off x="4298623" y="2020422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Retard.c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419F346-E570-C28E-AB79-D90C3B691815}"/>
              </a:ext>
            </a:extLst>
          </p:cNvPr>
          <p:cNvSpPr txBox="1"/>
          <p:nvPr/>
        </p:nvSpPr>
        <p:spPr>
          <a:xfrm>
            <a:off x="7777114" y="198366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7D235EE4-C781-7D9A-FC84-C147ACB36067}"/>
              </a:ext>
            </a:extLst>
          </p:cNvPr>
          <p:cNvSpPr/>
          <p:nvPr/>
        </p:nvSpPr>
        <p:spPr>
          <a:xfrm rot="5400000">
            <a:off x="3234924" y="2495471"/>
            <a:ext cx="378174" cy="1466419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B83C1429-C51C-8168-839B-032C4A32146D}"/>
              </a:ext>
            </a:extLst>
          </p:cNvPr>
          <p:cNvSpPr/>
          <p:nvPr/>
        </p:nvSpPr>
        <p:spPr>
          <a:xfrm rot="5400000">
            <a:off x="6461014" y="2506704"/>
            <a:ext cx="378174" cy="1466419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courbe vers le haut 16">
            <a:extLst>
              <a:ext uri="{FF2B5EF4-FFF2-40B4-BE49-F238E27FC236}">
                <a16:creationId xmlns:a16="http://schemas.microsoft.com/office/drawing/2014/main" id="{6E320671-56B6-C060-A391-D9C9D05ADE5B}"/>
              </a:ext>
            </a:extLst>
          </p:cNvPr>
          <p:cNvSpPr/>
          <p:nvPr/>
        </p:nvSpPr>
        <p:spPr>
          <a:xfrm flipV="1">
            <a:off x="8973757" y="1923571"/>
            <a:ext cx="2442103" cy="668798"/>
          </a:xfrm>
          <a:prstGeom prst="curvedUpArrow">
            <a:avLst>
              <a:gd name="adj1" fmla="val 25000"/>
              <a:gd name="adj2" fmla="val 75574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36AFC46-C98E-BE50-0FD4-557017CA087F}"/>
              </a:ext>
            </a:extLst>
          </p:cNvPr>
          <p:cNvSpPr txBox="1"/>
          <p:nvPr/>
        </p:nvSpPr>
        <p:spPr>
          <a:xfrm flipH="1">
            <a:off x="998139" y="2861033"/>
            <a:ext cx="168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_ Envoi</a:t>
            </a:r>
          </a:p>
          <a:p>
            <a:r>
              <a:rPr lang="fr-FR" dirty="0"/>
              <a:t>position désirée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382DD3-E8E1-C0D0-7D84-071CBF6E53F4}"/>
              </a:ext>
            </a:extLst>
          </p:cNvPr>
          <p:cNvSpPr txBox="1"/>
          <p:nvPr/>
        </p:nvSpPr>
        <p:spPr>
          <a:xfrm>
            <a:off x="4232635" y="2719488"/>
            <a:ext cx="1727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_ Calcul consigne en vitesse</a:t>
            </a:r>
          </a:p>
          <a:p>
            <a:r>
              <a:rPr lang="fr-FR" dirty="0"/>
              <a:t>_ mise en place d’un retard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3875EFE-DF42-478D-40BE-8813E19E5A41}"/>
              </a:ext>
            </a:extLst>
          </p:cNvPr>
          <p:cNvSpPr txBox="1"/>
          <p:nvPr/>
        </p:nvSpPr>
        <p:spPr>
          <a:xfrm>
            <a:off x="7550870" y="2719488"/>
            <a:ext cx="1516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</a:t>
            </a:r>
            <a:r>
              <a:rPr lang="fr-FR" dirty="0" err="1"/>
              <a:t>Reception</a:t>
            </a:r>
            <a:endParaRPr lang="fr-FR" dirty="0"/>
          </a:p>
          <a:p>
            <a:r>
              <a:rPr lang="fr-FR" dirty="0"/>
              <a:t>-envoie à </a:t>
            </a:r>
            <a:r>
              <a:rPr lang="fr-FR" dirty="0" err="1"/>
              <a:t>coppélia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-mise en place de l’</a:t>
            </a:r>
            <a:r>
              <a:rPr lang="fr-FR" dirty="0" err="1"/>
              <a:t>acknowledge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EA7609D-A2E6-28B3-6B3E-7EC33A952345}"/>
              </a:ext>
            </a:extLst>
          </p:cNvPr>
          <p:cNvSpPr txBox="1"/>
          <p:nvPr/>
        </p:nvSpPr>
        <p:spPr>
          <a:xfrm>
            <a:off x="2899269" y="2447055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</a:t>
            </a:r>
          </a:p>
          <a:p>
            <a:r>
              <a:rPr lang="fr-FR" dirty="0"/>
              <a:t>position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209A64-D71E-B9D9-19D4-8683C0DCA246}"/>
              </a:ext>
            </a:extLst>
          </p:cNvPr>
          <p:cNvSpPr txBox="1"/>
          <p:nvPr/>
        </p:nvSpPr>
        <p:spPr>
          <a:xfrm>
            <a:off x="6174644" y="2521855"/>
            <a:ext cx="9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</a:t>
            </a:r>
          </a:p>
          <a:p>
            <a:r>
              <a:rPr lang="fr-FR" dirty="0"/>
              <a:t>Vitesse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2D282F-49A6-06EA-14A4-A54BDD34BA41}"/>
              </a:ext>
            </a:extLst>
          </p:cNvPr>
          <p:cNvSpPr txBox="1"/>
          <p:nvPr/>
        </p:nvSpPr>
        <p:spPr>
          <a:xfrm>
            <a:off x="9644472" y="2042120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 </a:t>
            </a:r>
          </a:p>
          <a:p>
            <a:r>
              <a:rPr lang="fr-FR" dirty="0"/>
              <a:t>Vitesse</a:t>
            </a:r>
          </a:p>
        </p:txBody>
      </p:sp>
      <p:sp>
        <p:nvSpPr>
          <p:cNvPr id="24" name="Flèche : haut 23">
            <a:extLst>
              <a:ext uri="{FF2B5EF4-FFF2-40B4-BE49-F238E27FC236}">
                <a16:creationId xmlns:a16="http://schemas.microsoft.com/office/drawing/2014/main" id="{01B26B0E-6FDA-0F0A-CEC6-85DFD4231298}"/>
              </a:ext>
            </a:extLst>
          </p:cNvPr>
          <p:cNvSpPr/>
          <p:nvPr/>
        </p:nvSpPr>
        <p:spPr>
          <a:xfrm rot="16200000">
            <a:off x="3217132" y="3777018"/>
            <a:ext cx="378174" cy="1466419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haut 24">
            <a:extLst>
              <a:ext uri="{FF2B5EF4-FFF2-40B4-BE49-F238E27FC236}">
                <a16:creationId xmlns:a16="http://schemas.microsoft.com/office/drawing/2014/main" id="{8AF6DEF9-C1B9-AC4B-468A-0F1140B5E60F}"/>
              </a:ext>
            </a:extLst>
          </p:cNvPr>
          <p:cNvSpPr/>
          <p:nvPr/>
        </p:nvSpPr>
        <p:spPr>
          <a:xfrm rot="16200000">
            <a:off x="6451504" y="3777017"/>
            <a:ext cx="378174" cy="1466419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courbe vers le haut 25">
            <a:extLst>
              <a:ext uri="{FF2B5EF4-FFF2-40B4-BE49-F238E27FC236}">
                <a16:creationId xmlns:a16="http://schemas.microsoft.com/office/drawing/2014/main" id="{DA467A0C-E1AB-50AD-97BE-10486489D377}"/>
              </a:ext>
            </a:extLst>
          </p:cNvPr>
          <p:cNvSpPr/>
          <p:nvPr/>
        </p:nvSpPr>
        <p:spPr>
          <a:xfrm rot="10800000" flipV="1">
            <a:off x="8911696" y="5121934"/>
            <a:ext cx="2442103" cy="668798"/>
          </a:xfrm>
          <a:prstGeom prst="curvedUpArrow">
            <a:avLst>
              <a:gd name="adj1" fmla="val 25000"/>
              <a:gd name="adj2" fmla="val 75574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442B1E-87B8-E0F5-047D-5D2B30EFA45F}"/>
              </a:ext>
            </a:extLst>
          </p:cNvPr>
          <p:cNvSpPr txBox="1"/>
          <p:nvPr/>
        </p:nvSpPr>
        <p:spPr>
          <a:xfrm>
            <a:off x="2969443" y="4774674"/>
            <a:ext cx="9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89780D9-95CD-5507-BFFE-4C32D12A91BA}"/>
              </a:ext>
            </a:extLst>
          </p:cNvPr>
          <p:cNvSpPr txBox="1"/>
          <p:nvPr/>
        </p:nvSpPr>
        <p:spPr>
          <a:xfrm>
            <a:off x="6381990" y="4758701"/>
            <a:ext cx="9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ACK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6C26AE4-E000-5576-D95C-999D8461B3CF}"/>
              </a:ext>
            </a:extLst>
          </p:cNvPr>
          <p:cNvSpPr txBox="1"/>
          <p:nvPr/>
        </p:nvSpPr>
        <p:spPr>
          <a:xfrm>
            <a:off x="9937467" y="5936843"/>
            <a:ext cx="9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ACK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132092A-CCF9-811F-A824-A4876EBBF872}"/>
              </a:ext>
            </a:extLst>
          </p:cNvPr>
          <p:cNvSpPr txBox="1"/>
          <p:nvPr/>
        </p:nvSpPr>
        <p:spPr>
          <a:xfrm>
            <a:off x="10690469" y="35358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Coppélia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0FCE07-7856-1B1A-38C1-70B4E404BD0A}"/>
              </a:ext>
            </a:extLst>
          </p:cNvPr>
          <p:cNvSpPr txBox="1"/>
          <p:nvPr/>
        </p:nvSpPr>
        <p:spPr>
          <a:xfrm>
            <a:off x="895546" y="571051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ACK : position actuelle du bras</a:t>
            </a:r>
          </a:p>
        </p:txBody>
      </p:sp>
    </p:spTree>
    <p:extLst>
      <p:ext uri="{BB962C8B-B14F-4D97-AF65-F5344CB8AC3E}">
        <p14:creationId xmlns:p14="http://schemas.microsoft.com/office/powerpoint/2010/main" val="321688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75A63-AFC2-1844-5843-DB94CDB5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I) Mise en place de la Structure:</a:t>
            </a:r>
            <a:r>
              <a:rPr lang="fr-FR" dirty="0"/>
              <a:t>	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C8D236B-CA66-7CBF-BE7A-97C5090CE30D}"/>
              </a:ext>
            </a:extLst>
          </p:cNvPr>
          <p:cNvSpPr txBox="1"/>
          <p:nvPr/>
        </p:nvSpPr>
        <p:spPr>
          <a:xfrm flipH="1">
            <a:off x="716637" y="1553156"/>
            <a:ext cx="922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Retard « constamment variable »: </a:t>
            </a:r>
          </a:p>
          <a:p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74CAC4F-80C2-8830-29E7-E4CFDCD74D12}"/>
              </a:ext>
            </a:extLst>
          </p:cNvPr>
          <p:cNvCxnSpPr>
            <a:cxnSpLocks/>
          </p:cNvCxnSpPr>
          <p:nvPr/>
        </p:nvCxnSpPr>
        <p:spPr>
          <a:xfrm flipV="1">
            <a:off x="820132" y="4617088"/>
            <a:ext cx="2403835" cy="2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4D2E06C-EEC1-92BD-1861-4129317F6E49}"/>
              </a:ext>
            </a:extLst>
          </p:cNvPr>
          <p:cNvCxnSpPr>
            <a:cxnSpLocks/>
          </p:cNvCxnSpPr>
          <p:nvPr/>
        </p:nvCxnSpPr>
        <p:spPr>
          <a:xfrm flipV="1">
            <a:off x="820132" y="2073897"/>
            <a:ext cx="0" cy="2545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D7F00D6-F948-1BB1-8605-20435160EFA9}"/>
              </a:ext>
            </a:extLst>
          </p:cNvPr>
          <p:cNvSpPr/>
          <p:nvPr/>
        </p:nvSpPr>
        <p:spPr>
          <a:xfrm>
            <a:off x="820132" y="3996965"/>
            <a:ext cx="358219" cy="62216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2A5611-2167-AFE4-A7C8-76E97C0B06B1}"/>
              </a:ext>
            </a:extLst>
          </p:cNvPr>
          <p:cNvSpPr/>
          <p:nvPr/>
        </p:nvSpPr>
        <p:spPr>
          <a:xfrm>
            <a:off x="1178351" y="3688651"/>
            <a:ext cx="358219" cy="92843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232714-773B-19F8-98EA-A90632F85878}"/>
              </a:ext>
            </a:extLst>
          </p:cNvPr>
          <p:cNvSpPr/>
          <p:nvPr/>
        </p:nvSpPr>
        <p:spPr>
          <a:xfrm>
            <a:off x="1534512" y="3554259"/>
            <a:ext cx="358219" cy="10628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D08A3B-AB73-BB72-1E58-F6F2A9950030}"/>
              </a:ext>
            </a:extLst>
          </p:cNvPr>
          <p:cNvSpPr/>
          <p:nvPr/>
        </p:nvSpPr>
        <p:spPr>
          <a:xfrm>
            <a:off x="1892730" y="2970467"/>
            <a:ext cx="358219" cy="164866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22B926-D750-D757-2C06-73694CA9AE35}"/>
              </a:ext>
            </a:extLst>
          </p:cNvPr>
          <p:cNvSpPr/>
          <p:nvPr/>
        </p:nvSpPr>
        <p:spPr>
          <a:xfrm>
            <a:off x="2248890" y="2799766"/>
            <a:ext cx="358219" cy="18173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36F757B-585F-4BAF-BE5D-ABF84E8A26BF}"/>
              </a:ext>
            </a:extLst>
          </p:cNvPr>
          <p:cNvSpPr txBox="1"/>
          <p:nvPr/>
        </p:nvSpPr>
        <p:spPr>
          <a:xfrm>
            <a:off x="3195469" y="4617088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05440F8-6636-0318-47E7-46BD90D06D73}"/>
              </a:ext>
            </a:extLst>
          </p:cNvPr>
          <p:cNvSpPr txBox="1"/>
          <p:nvPr/>
        </p:nvSpPr>
        <p:spPr>
          <a:xfrm>
            <a:off x="60565" y="1844827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retard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1BD0155-CEDE-A83D-E07D-3C238AA3E210}"/>
              </a:ext>
            </a:extLst>
          </p:cNvPr>
          <p:cNvCxnSpPr/>
          <p:nvPr/>
        </p:nvCxnSpPr>
        <p:spPr>
          <a:xfrm>
            <a:off x="820132" y="4685122"/>
            <a:ext cx="358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64E8F854-9864-0ADF-0A9B-61EBB5621E6F}"/>
              </a:ext>
            </a:extLst>
          </p:cNvPr>
          <p:cNvCxnSpPr/>
          <p:nvPr/>
        </p:nvCxnSpPr>
        <p:spPr>
          <a:xfrm>
            <a:off x="1176293" y="4686693"/>
            <a:ext cx="358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17F8B780-345B-8B30-7F4A-DB7EF8F711F9}"/>
              </a:ext>
            </a:extLst>
          </p:cNvPr>
          <p:cNvCxnSpPr/>
          <p:nvPr/>
        </p:nvCxnSpPr>
        <p:spPr>
          <a:xfrm>
            <a:off x="1547081" y="4688265"/>
            <a:ext cx="3582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573AC335-4CBF-5F73-A296-D5400F003CF8}"/>
              </a:ext>
            </a:extLst>
          </p:cNvPr>
          <p:cNvSpPr txBox="1"/>
          <p:nvPr/>
        </p:nvSpPr>
        <p:spPr>
          <a:xfrm>
            <a:off x="848125" y="463945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90DD7D2-4B71-0580-942A-5F4490726E05}"/>
              </a:ext>
            </a:extLst>
          </p:cNvPr>
          <p:cNvSpPr txBox="1"/>
          <p:nvPr/>
        </p:nvSpPr>
        <p:spPr>
          <a:xfrm>
            <a:off x="1254275" y="46523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BB31F7A-52D3-D150-117B-B80806C657C2}"/>
              </a:ext>
            </a:extLst>
          </p:cNvPr>
          <p:cNvSpPr txBox="1"/>
          <p:nvPr/>
        </p:nvSpPr>
        <p:spPr>
          <a:xfrm>
            <a:off x="1610436" y="46523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EDBF2DC-707D-E2BB-05A4-24A80CF91E62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713621" y="2970467"/>
            <a:ext cx="1" cy="5837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5BD08CEA-EE3A-DC0A-93A7-4E59DFB159E6}"/>
              </a:ext>
            </a:extLst>
          </p:cNvPr>
          <p:cNvSpPr txBox="1"/>
          <p:nvPr/>
        </p:nvSpPr>
        <p:spPr>
          <a:xfrm>
            <a:off x="948210" y="309563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dRand</a:t>
            </a:r>
            <a:endParaRPr lang="fr-FR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617DD7A-45DA-21D5-1B9B-0554AE959654}"/>
              </a:ext>
            </a:extLst>
          </p:cNvPr>
          <p:cNvSpPr txBox="1"/>
          <p:nvPr/>
        </p:nvSpPr>
        <p:spPr>
          <a:xfrm>
            <a:off x="5261811" y="1799107"/>
            <a:ext cx="54352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POUR</a:t>
            </a:r>
            <a:r>
              <a:rPr lang="fr-FR" dirty="0"/>
              <a:t> n = 0 à T/Te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	… 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rgbClr val="00B050"/>
                </a:solidFill>
              </a:rPr>
              <a:t>SI </a:t>
            </a:r>
            <a:r>
              <a:rPr lang="fr-FR" dirty="0"/>
              <a:t>(n == T/Te) &amp; retard &lt; 1s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retard += rand();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rgbClr val="00B050"/>
                </a:solidFill>
              </a:rPr>
              <a:t>SINON </a:t>
            </a:r>
          </a:p>
          <a:p>
            <a:r>
              <a:rPr lang="fr-FR" dirty="0"/>
              <a:t>	{</a:t>
            </a:r>
          </a:p>
          <a:p>
            <a:r>
              <a:rPr lang="fr-FR" dirty="0"/>
              <a:t>		retard = 1s;</a:t>
            </a:r>
          </a:p>
          <a:p>
            <a:r>
              <a:rPr lang="fr-FR" dirty="0"/>
              <a:t>	}</a:t>
            </a:r>
          </a:p>
          <a:p>
            <a:r>
              <a:rPr lang="fr-FR" dirty="0"/>
              <a:t>	…</a:t>
            </a:r>
          </a:p>
          <a:p>
            <a:r>
              <a:rPr lang="fr-FR" dirty="0"/>
              <a:t>} 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9754FB0-03A7-A5AA-BFDB-AF749A01B62F}"/>
              </a:ext>
            </a:extLst>
          </p:cNvPr>
          <p:cNvSpPr/>
          <p:nvPr/>
        </p:nvSpPr>
        <p:spPr>
          <a:xfrm>
            <a:off x="5424282" y="2307907"/>
            <a:ext cx="4002522" cy="1519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38E74A0-250F-B31A-6BEE-9F1BAF04C2D7}"/>
              </a:ext>
            </a:extLst>
          </p:cNvPr>
          <p:cNvSpPr txBox="1"/>
          <p:nvPr/>
        </p:nvSpPr>
        <p:spPr>
          <a:xfrm>
            <a:off x="9391400" y="2813910"/>
            <a:ext cx="28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obtenir notre période T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4F5C788D-C94C-674D-B059-8175969D4C4C}"/>
              </a:ext>
            </a:extLst>
          </p:cNvPr>
          <p:cNvSpPr/>
          <p:nvPr/>
        </p:nvSpPr>
        <p:spPr>
          <a:xfrm>
            <a:off x="7079530" y="4232635"/>
            <a:ext cx="1326930" cy="5656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441C72E-973C-85AD-6601-01543A29F13B}"/>
              </a:ext>
            </a:extLst>
          </p:cNvPr>
          <p:cNvSpPr txBox="1"/>
          <p:nvPr/>
        </p:nvSpPr>
        <p:spPr>
          <a:xfrm>
            <a:off x="8530425" y="4344172"/>
            <a:ext cx="12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Retard Max</a:t>
            </a:r>
          </a:p>
        </p:txBody>
      </p:sp>
    </p:spTree>
    <p:extLst>
      <p:ext uri="{BB962C8B-B14F-4D97-AF65-F5344CB8AC3E}">
        <p14:creationId xmlns:p14="http://schemas.microsoft.com/office/powerpoint/2010/main" val="299118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75A63-AFC2-1844-5843-DB94CDB5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</a:rPr>
              <a:t>I)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Analyse des résultats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0D28C-8A52-2A72-51E8-AD347428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Système </a:t>
            </a:r>
            <a:r>
              <a:rPr lang="fr-FR" u="sng" dirty="0"/>
              <a:t>non corrigé</a:t>
            </a:r>
          </a:p>
          <a:p>
            <a:r>
              <a:rPr lang="fr-FR" dirty="0"/>
              <a:t>Oscillation: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044BEB4-6DE7-41C0-F5A6-AAC27CCBB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" t="1729" r="34974"/>
          <a:stretch/>
        </p:blipFill>
        <p:spPr>
          <a:xfrm>
            <a:off x="1052790" y="2922308"/>
            <a:ext cx="4835951" cy="300625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A72B50A4-8A2F-BCA0-45AF-6787810F4DB5}"/>
              </a:ext>
            </a:extLst>
          </p:cNvPr>
          <p:cNvSpPr/>
          <p:nvPr/>
        </p:nvSpPr>
        <p:spPr>
          <a:xfrm>
            <a:off x="2762054" y="3582186"/>
            <a:ext cx="3126687" cy="1338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E75DDD-94C6-8224-7A8F-DA06873AC8AE}"/>
              </a:ext>
            </a:extLst>
          </p:cNvPr>
          <p:cNvSpPr txBox="1"/>
          <p:nvPr/>
        </p:nvSpPr>
        <p:spPr>
          <a:xfrm>
            <a:off x="6509300" y="4165919"/>
            <a:ext cx="444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d’un système de correction</a:t>
            </a:r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81E7ABA8-BC97-E165-7570-A877E6746401}"/>
              </a:ext>
            </a:extLst>
          </p:cNvPr>
          <p:cNvSpPr/>
          <p:nvPr/>
        </p:nvSpPr>
        <p:spPr>
          <a:xfrm rot="5400000">
            <a:off x="6096000" y="4152623"/>
            <a:ext cx="295373" cy="395925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94B5290-3F59-7527-45D5-3FF4C2A90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63" y="1545711"/>
            <a:ext cx="4728215" cy="2138368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DEAC9DA4-BD54-7E96-ADDF-68D147C50D1E}"/>
              </a:ext>
            </a:extLst>
          </p:cNvPr>
          <p:cNvSpPr/>
          <p:nvPr/>
        </p:nvSpPr>
        <p:spPr>
          <a:xfrm>
            <a:off x="8924925" y="2305050"/>
            <a:ext cx="1085850" cy="542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haut 15">
            <a:extLst>
              <a:ext uri="{FF2B5EF4-FFF2-40B4-BE49-F238E27FC236}">
                <a16:creationId xmlns:a16="http://schemas.microsoft.com/office/drawing/2014/main" id="{CF55B926-9039-F5C1-0E8A-F36FD05F7FF0}"/>
              </a:ext>
            </a:extLst>
          </p:cNvPr>
          <p:cNvSpPr/>
          <p:nvPr/>
        </p:nvSpPr>
        <p:spPr>
          <a:xfrm rot="10800000">
            <a:off x="8937199" y="3702525"/>
            <a:ext cx="295373" cy="395925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36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0D28C-8A52-2A72-51E8-AD347428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208" y="2073980"/>
            <a:ext cx="7375584" cy="283427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Dans un premier temps, estimons G et </a:t>
            </a:r>
            <a:r>
              <a:rPr lang="el-GR" dirty="0"/>
              <a:t>τ</a:t>
            </a:r>
            <a:r>
              <a:rPr lang="fr-FR" dirty="0"/>
              <a:t>. </a:t>
            </a:r>
          </a:p>
          <a:p>
            <a:pPr marL="0" indent="0" algn="ctr">
              <a:buNone/>
            </a:pPr>
            <a:r>
              <a:rPr lang="fr-FR" dirty="0"/>
              <a:t>Pour cela, commandons en vitesse un des moteurs du bras robot par un signal carré.</a:t>
            </a:r>
          </a:p>
          <a:p>
            <a:pPr marL="0" indent="0" algn="ctr">
              <a:buNone/>
            </a:pPr>
            <a:endParaRPr lang="fr-FR" dirty="0"/>
          </a:p>
          <a:p>
            <a:pPr algn="ctr"/>
            <a:r>
              <a:rPr lang="fr-FR" dirty="0"/>
              <a:t>Ensuite déterminons les valeurs de </a:t>
            </a:r>
            <a:r>
              <a:rPr lang="fr-FR" dirty="0" err="1"/>
              <a:t>Kc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63DE36-6069-4FD0-2B64-AB3EC485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II) Mise en place de la correction:</a:t>
            </a:r>
            <a:r>
              <a:rPr lang="fr-F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2888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63DE36-6069-4FD0-2B64-AB3EC485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II) Mise en place de la correction:</a:t>
            </a:r>
            <a:r>
              <a:rPr lang="fr-FR" dirty="0"/>
              <a:t>		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9FBD5AC3-19D3-6033-727D-E5701B4EC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65555" t="37676" r="13329" b="27323"/>
          <a:stretch/>
        </p:blipFill>
        <p:spPr>
          <a:xfrm>
            <a:off x="3344173" y="1854678"/>
            <a:ext cx="5503653" cy="27518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78F4667-A80E-7924-1383-EBE813538339}"/>
                  </a:ext>
                </a:extLst>
              </p:cNvPr>
              <p:cNvSpPr txBox="1"/>
              <p:nvPr/>
            </p:nvSpPr>
            <p:spPr>
              <a:xfrm>
                <a:off x="1919377" y="5214669"/>
                <a:ext cx="204014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78F4667-A80E-7924-1383-EBE81353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77" y="5214669"/>
                <a:ext cx="2040147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4AAE4ED-9E42-ED6F-AB0B-63098AC08648}"/>
                  </a:ext>
                </a:extLst>
              </p:cNvPr>
              <p:cNvSpPr txBox="1"/>
              <p:nvPr/>
            </p:nvSpPr>
            <p:spPr>
              <a:xfrm>
                <a:off x="7595559" y="5193102"/>
                <a:ext cx="2170787" cy="498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5%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4AAE4ED-9E42-ED6F-AB0B-63098AC08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559" y="5193102"/>
                <a:ext cx="2170787" cy="4985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5EE5031-506B-492A-162C-01504A90F4A3}"/>
                  </a:ext>
                </a:extLst>
              </p:cNvPr>
              <p:cNvSpPr txBox="1"/>
              <p:nvPr/>
            </p:nvSpPr>
            <p:spPr>
              <a:xfrm>
                <a:off x="2172157" y="6001233"/>
                <a:ext cx="15345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=0.998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5EE5031-506B-492A-162C-01504A90F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157" y="6001233"/>
                <a:ext cx="1534586" cy="276999"/>
              </a:xfrm>
              <a:prstGeom prst="rect">
                <a:avLst/>
              </a:prstGeom>
              <a:blipFill>
                <a:blip r:embed="rId7"/>
                <a:stretch>
                  <a:fillRect l="-1587" r="-3571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ED97CDE-98A1-1B55-2BC8-D66BC2FFC5DF}"/>
                  </a:ext>
                </a:extLst>
              </p:cNvPr>
              <p:cNvSpPr txBox="1"/>
              <p:nvPr/>
            </p:nvSpPr>
            <p:spPr>
              <a:xfrm>
                <a:off x="7861978" y="6001234"/>
                <a:ext cx="1524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=0.06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ED97CDE-98A1-1B55-2BC8-D66BC2FFC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978" y="6001234"/>
                <a:ext cx="1524392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57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0D28C-8A52-2A72-51E8-AD347428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59" y="3629197"/>
            <a:ext cx="6854230" cy="2287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Mise en place d’une fonction « </a:t>
            </a:r>
            <a:r>
              <a:rPr lang="fr-FR" dirty="0" err="1"/>
              <a:t>lookat_table</a:t>
            </a:r>
            <a:r>
              <a:rPr lang="fr-FR" dirty="0"/>
              <a:t> »</a:t>
            </a:r>
          </a:p>
          <a:p>
            <a:pPr marL="0" indent="0" algn="ctr">
              <a:buNone/>
            </a:pPr>
            <a:r>
              <a:rPr lang="fr-FR" dirty="0"/>
              <a:t>But : avoir un coefficient </a:t>
            </a:r>
            <a:r>
              <a:rPr lang="fr-FR" dirty="0" err="1"/>
              <a:t>Kc</a:t>
            </a:r>
            <a:r>
              <a:rPr lang="fr-FR" dirty="0"/>
              <a:t>, adaptatif en fonction du retard.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63DE36-6069-4FD0-2B64-AB3EC485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II) Mise en place de la correction:</a:t>
            </a:r>
            <a:r>
              <a:rPr lang="fr-FR" dirty="0"/>
              <a:t>		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AD87B3-2544-54A7-4C3B-E9FF55D2B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667" y="2731909"/>
            <a:ext cx="4299373" cy="3918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73AB3BA-87A9-8046-F839-A4EC1742B85D}"/>
                  </a:ext>
                </a:extLst>
              </p:cNvPr>
              <p:cNvSpPr txBox="1"/>
              <p:nvPr/>
            </p:nvSpPr>
            <p:spPr>
              <a:xfrm>
                <a:off x="3994031" y="2037592"/>
                <a:ext cx="3631720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0&lt;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𝑇𝑟𝑝𝑙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73AB3BA-87A9-8046-F839-A4EC1742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31" y="2037592"/>
                <a:ext cx="3631720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64919135-311C-8AD8-1BC4-09CA9975C07C}"/>
              </a:ext>
            </a:extLst>
          </p:cNvPr>
          <p:cNvSpPr txBox="1"/>
          <p:nvPr/>
        </p:nvSpPr>
        <p:spPr>
          <a:xfrm>
            <a:off x="3096885" y="1661990"/>
            <a:ext cx="54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relation de stabilité pour un retard variable :</a:t>
            </a:r>
          </a:p>
        </p:txBody>
      </p:sp>
    </p:spTree>
    <p:extLst>
      <p:ext uri="{BB962C8B-B14F-4D97-AF65-F5344CB8AC3E}">
        <p14:creationId xmlns:p14="http://schemas.microsoft.com/office/powerpoint/2010/main" val="12496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63180F-BA71-8EF7-234F-1FDB27B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9" y="510283"/>
            <a:ext cx="1321663" cy="841824"/>
          </a:xfrm>
          <a:prstGeom prst="rect">
            <a:avLst/>
          </a:prstGeom>
        </p:spPr>
      </p:pic>
      <p:pic>
        <p:nvPicPr>
          <p:cNvPr id="5" name="Picture 6" descr="En quelques mots">
            <a:extLst>
              <a:ext uri="{FF2B5EF4-FFF2-40B4-BE49-F238E27FC236}">
                <a16:creationId xmlns:a16="http://schemas.microsoft.com/office/drawing/2014/main" id="{21393DCD-1D32-4C3A-A587-8DA449BA4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325" y="501391"/>
            <a:ext cx="850716" cy="8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519886-73AB-6745-8203-901238D3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2" y="273377"/>
            <a:ext cx="9562707" cy="1417311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II) Mise en place de la correction:</a:t>
            </a:r>
            <a:r>
              <a:rPr lang="fr-FR" dirty="0"/>
              <a:t>		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D3C88C-EAE7-8535-1930-F2D9649DCE4F}"/>
              </a:ext>
            </a:extLst>
          </p:cNvPr>
          <p:cNvSpPr txBox="1"/>
          <p:nvPr/>
        </p:nvSpPr>
        <p:spPr>
          <a:xfrm>
            <a:off x="7740625" y="1836817"/>
            <a:ext cx="465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70C0"/>
                </a:solidFill>
              </a:rPr>
              <a:t>D’un point de vue de l’automatique…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F38A9C6-A473-B5D1-982D-01ACA21F622A}"/>
              </a:ext>
            </a:extLst>
          </p:cNvPr>
          <p:cNvCxnSpPr/>
          <p:nvPr/>
        </p:nvCxnSpPr>
        <p:spPr>
          <a:xfrm flipV="1">
            <a:off x="3368788" y="2828925"/>
            <a:ext cx="0" cy="704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1067857-130E-B36B-CAF1-EBBC551B4301}"/>
              </a:ext>
            </a:extLst>
          </p:cNvPr>
          <p:cNvSpPr txBox="1"/>
          <p:nvPr/>
        </p:nvSpPr>
        <p:spPr>
          <a:xfrm>
            <a:off x="2587738" y="353377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Appui sur ‘q’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FF4485F-3387-07A9-1677-887662F1AD5B}"/>
              </a:ext>
            </a:extLst>
          </p:cNvPr>
          <p:cNvCxnSpPr>
            <a:cxnSpLocks/>
          </p:cNvCxnSpPr>
          <p:nvPr/>
        </p:nvCxnSpPr>
        <p:spPr>
          <a:xfrm>
            <a:off x="3368788" y="2681648"/>
            <a:ext cx="21261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3399A19-08B8-9F38-3443-3953348C6E0B}"/>
              </a:ext>
            </a:extLst>
          </p:cNvPr>
          <p:cNvSpPr txBox="1"/>
          <p:nvPr/>
        </p:nvSpPr>
        <p:spPr>
          <a:xfrm>
            <a:off x="1858716" y="2206149"/>
            <a:ext cx="29629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Temps de réponse acceptable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6CA6AE-3BE7-1049-330F-855D624D0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2" y="2255246"/>
            <a:ext cx="6782388" cy="3254022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AA6E1E6-DB26-60D4-0407-76E8CFC272AD}"/>
              </a:ext>
            </a:extLst>
          </p:cNvPr>
          <p:cNvCxnSpPr/>
          <p:nvPr/>
        </p:nvCxnSpPr>
        <p:spPr>
          <a:xfrm flipH="1">
            <a:off x="904973" y="2479249"/>
            <a:ext cx="6221691" cy="0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015FD51-2551-03EB-5AFA-2E09482BD00F}"/>
              </a:ext>
            </a:extLst>
          </p:cNvPr>
          <p:cNvSpPr txBox="1"/>
          <p:nvPr/>
        </p:nvSpPr>
        <p:spPr>
          <a:xfrm>
            <a:off x="255616" y="231231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90°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EBF5247-333C-2C71-CB63-2B49A59BC870}"/>
              </a:ext>
            </a:extLst>
          </p:cNvPr>
          <p:cNvCxnSpPr/>
          <p:nvPr/>
        </p:nvCxnSpPr>
        <p:spPr>
          <a:xfrm>
            <a:off x="904973" y="3429000"/>
            <a:ext cx="2969443" cy="0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AABABB-520A-8BFC-017E-6FE63C22F835}"/>
              </a:ext>
            </a:extLst>
          </p:cNvPr>
          <p:cNvCxnSpPr>
            <a:cxnSpLocks/>
          </p:cNvCxnSpPr>
          <p:nvPr/>
        </p:nvCxnSpPr>
        <p:spPr>
          <a:xfrm>
            <a:off x="3654481" y="3429000"/>
            <a:ext cx="0" cy="1699968"/>
          </a:xfrm>
          <a:prstGeom prst="line">
            <a:avLst/>
          </a:prstGeom>
          <a:ln w="19050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AE28372-9EA1-37CE-2884-367AFAFD1262}"/>
              </a:ext>
            </a:extLst>
          </p:cNvPr>
          <p:cNvCxnSpPr>
            <a:cxnSpLocks/>
          </p:cNvCxnSpPr>
          <p:nvPr/>
        </p:nvCxnSpPr>
        <p:spPr>
          <a:xfrm>
            <a:off x="3214261" y="4649234"/>
            <a:ext cx="0" cy="4797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6FF60BF-3D38-7F08-C890-DD9B8B1689F0}"/>
              </a:ext>
            </a:extLst>
          </p:cNvPr>
          <p:cNvCxnSpPr/>
          <p:nvPr/>
        </p:nvCxnSpPr>
        <p:spPr>
          <a:xfrm>
            <a:off x="3214261" y="5062194"/>
            <a:ext cx="367139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0FC3115-B0F1-D351-9C99-2C3E481CF04D}"/>
              </a:ext>
            </a:extLst>
          </p:cNvPr>
          <p:cNvSpPr txBox="1"/>
          <p:nvPr/>
        </p:nvSpPr>
        <p:spPr>
          <a:xfrm>
            <a:off x="3281106" y="500338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τ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97C6A98-E4B6-7A6C-2E79-1C8F788B747C}"/>
              </a:ext>
            </a:extLst>
          </p:cNvPr>
          <p:cNvSpPr txBox="1"/>
          <p:nvPr/>
        </p:nvSpPr>
        <p:spPr>
          <a:xfrm>
            <a:off x="7740625" y="2255246"/>
            <a:ext cx="320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Via le graphique: </a:t>
            </a:r>
            <a:r>
              <a:rPr lang="el-GR" dirty="0"/>
              <a:t>τ</a:t>
            </a:r>
            <a:r>
              <a:rPr lang="fr-FR" dirty="0"/>
              <a:t>  = 1.5s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Pas de dépassement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ADC32FD-64FE-18D9-DFEA-DF76EB017045}"/>
              </a:ext>
            </a:extLst>
          </p:cNvPr>
          <p:cNvSpPr txBox="1"/>
          <p:nvPr/>
        </p:nvSpPr>
        <p:spPr>
          <a:xfrm>
            <a:off x="8163612" y="4157221"/>
            <a:ext cx="1078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/>
              <a:t>STABLE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867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Grand écran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Thème Office</vt:lpstr>
      <vt:lpstr>Projet Automatique et Réseau</vt:lpstr>
      <vt:lpstr>Sommaire:</vt:lpstr>
      <vt:lpstr>I) Mise en place de la Structure:  </vt:lpstr>
      <vt:lpstr>I) Mise en place de la Structure:  </vt:lpstr>
      <vt:lpstr> I) Analyse des résultats du système</vt:lpstr>
      <vt:lpstr>II) Mise en place de la correction:  </vt:lpstr>
      <vt:lpstr>II) Mise en place de la correction:  </vt:lpstr>
      <vt:lpstr>II) Mise en place de la correction:  </vt:lpstr>
      <vt:lpstr>II) Mise en place de la correction:  </vt:lpstr>
      <vt:lpstr>II) Mise en place de la correction:  </vt:lpstr>
      <vt:lpstr>II) Mise en place de la correction:  </vt:lpstr>
      <vt:lpstr>II) Mise en place de la correction:  </vt:lpstr>
      <vt:lpstr>II) Mise en place de la correction:  </vt:lpstr>
      <vt:lpstr>III) Analyse:  </vt:lpstr>
      <vt:lpstr>III) Analyse:  </vt:lpstr>
      <vt:lpstr>III) Analyse: 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Automatique et Réseau</dc:title>
  <dc:creator>Sébastien Doyez</dc:creator>
  <cp:lastModifiedBy>Sébastien Doyez</cp:lastModifiedBy>
  <cp:revision>15</cp:revision>
  <dcterms:created xsi:type="dcterms:W3CDTF">2023-04-09T09:21:58Z</dcterms:created>
  <dcterms:modified xsi:type="dcterms:W3CDTF">2023-04-27T08:22:43Z</dcterms:modified>
</cp:coreProperties>
</file>