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Black"/>
      <p:bold r:id="rId10"/>
      <p:boldItalic r:id="rId11"/>
    </p:embeddedFont>
    <p:embeddedFont>
      <p:font typeface="Roboto Thin"/>
      <p:regular r:id="rId12"/>
      <p:bold r:id="rId13"/>
      <p:italic r:id="rId14"/>
      <p:boldItalic r:id="rId15"/>
    </p:embeddedFont>
    <p:embeddedFont>
      <p:font typeface="Didact Gothic"/>
      <p:regular r:id="rId16"/>
    </p:embeddedFont>
    <p:embeddedFont>
      <p:font typeface="Roboto Light"/>
      <p:regular r:id="rId17"/>
      <p:bold r:id="rId18"/>
      <p:italic r:id="rId19"/>
      <p:boldItalic r:id="rId20"/>
    </p:embeddedFont>
    <p:embeddedFont>
      <p:font typeface="Bree Serif"/>
      <p:regular r:id="rId21"/>
    </p:embeddedFont>
    <p:embeddedFont>
      <p:font typeface="Roboto Mono Regula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Light-boldItalic.fntdata"/><Relationship Id="rId22" Type="http://schemas.openxmlformats.org/officeDocument/2006/relationships/font" Target="fonts/RobotoMonoRegular-regular.fntdata"/><Relationship Id="rId21" Type="http://schemas.openxmlformats.org/officeDocument/2006/relationships/font" Target="fonts/BreeSerif-regular.fntdata"/><Relationship Id="rId24" Type="http://schemas.openxmlformats.org/officeDocument/2006/relationships/font" Target="fonts/RobotoMonoRegular-italic.fntdata"/><Relationship Id="rId23" Type="http://schemas.openxmlformats.org/officeDocument/2006/relationships/font" Target="fonts/RobotoMonoRegula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MonoRegula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RobotoBlack-boldItalic.fntdata"/><Relationship Id="rId10" Type="http://schemas.openxmlformats.org/officeDocument/2006/relationships/font" Target="fonts/RobotoBlack-bold.fntdata"/><Relationship Id="rId13" Type="http://schemas.openxmlformats.org/officeDocument/2006/relationships/font" Target="fonts/RobotoThin-bold.fntdata"/><Relationship Id="rId12" Type="http://schemas.openxmlformats.org/officeDocument/2006/relationships/font" Target="fonts/RobotoThin-regular.fntdata"/><Relationship Id="rId15" Type="http://schemas.openxmlformats.org/officeDocument/2006/relationships/font" Target="fonts/RobotoThin-boldItalic.fntdata"/><Relationship Id="rId14" Type="http://schemas.openxmlformats.org/officeDocument/2006/relationships/font" Target="fonts/RobotoThin-italic.fntdata"/><Relationship Id="rId17" Type="http://schemas.openxmlformats.org/officeDocument/2006/relationships/font" Target="fonts/RobotoLight-regular.fntdata"/><Relationship Id="rId16" Type="http://schemas.openxmlformats.org/officeDocument/2006/relationships/font" Target="fonts/DidactGothic-regular.fntdata"/><Relationship Id="rId19" Type="http://schemas.openxmlformats.org/officeDocument/2006/relationships/font" Target="fonts/RobotoLight-italic.fntdata"/><Relationship Id="rId18" Type="http://schemas.openxmlformats.org/officeDocument/2006/relationships/font" Target="fonts/Roboto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e92ca56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e92ca56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d5c1b5ee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d5c1b5ee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www.definitions-marketing.com/definition/chatbot/" TargetMode="External"/><Relationship Id="rId4" Type="http://schemas.openxmlformats.org/officeDocument/2006/relationships/hyperlink" Target="https://fr.wikipedia.org/wiki/Chatbot#Historique" TargetMode="External"/><Relationship Id="rId5" Type="http://schemas.openxmlformats.org/officeDocument/2006/relationships/hyperlink" Target="https://docs.microsoft.com/fr-fr/learn/modules/build-faq-chatbot-qna-maker-azure-bot-service/1-introduction" TargetMode="External"/><Relationship Id="rId6" Type="http://schemas.openxmlformats.org/officeDocument/2006/relationships/hyperlink" Target="https://www.youtube.com/watch?v=MLlM-daiEO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CHAT BOT</a:t>
            </a:r>
            <a:endParaRPr>
              <a:solidFill>
                <a:schemeClr val="accent1"/>
              </a:solidFill>
            </a:endParaRPr>
          </a:p>
        </p:txBody>
      </p:sp>
      <p:sp>
        <p:nvSpPr>
          <p:cNvPr id="102" name="Google Shape;102;p18"/>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Paul SENARD</a:t>
            </a:r>
            <a:endParaRPr/>
          </a:p>
          <a:p>
            <a:pPr indent="0" lvl="0" marL="0" rtl="0" algn="r">
              <a:spcBef>
                <a:spcPts val="0"/>
              </a:spcBef>
              <a:spcAft>
                <a:spcPts val="0"/>
              </a:spcAft>
              <a:buNone/>
            </a:pPr>
            <a:r>
              <a:rPr lang="es"/>
              <a:t>Sébastien ROUVIERE</a:t>
            </a:r>
            <a:endParaRPr/>
          </a:p>
        </p:txBody>
      </p:sp>
      <p:sp>
        <p:nvSpPr>
          <p:cNvPr id="103" name="Google Shape;103;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4893700" y="975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L’HISTOIRE DES CHATBOTS</a:t>
            </a:r>
            <a:endParaRPr>
              <a:solidFill>
                <a:srgbClr val="FFFFFF"/>
              </a:solidFill>
            </a:endParaRPr>
          </a:p>
        </p:txBody>
      </p:sp>
      <p:sp>
        <p:nvSpPr>
          <p:cNvPr id="211" name="Google Shape;211;p19"/>
          <p:cNvSpPr txBox="1"/>
          <p:nvPr>
            <p:ph idx="1" type="subTitle"/>
          </p:nvPr>
        </p:nvSpPr>
        <p:spPr>
          <a:xfrm>
            <a:off x="4979350" y="1678075"/>
            <a:ext cx="4048200" cy="299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000"/>
              <a:t>Un chatbot est un robot logiciel qui peut interagir avec des individus ou des consommateurs grâce à des services de dialogue automatisés. Le dialogue peut être conduit à travers un arbre de sélection ou grâce à la capacité de traiter le langage naturel. Les chatbots utilisaient à l'origine des bibliothèques de questions et réponses, mais les progrès de l'intelligence artificielle lui ont permis «d'analyser» et de «comprendre» les messages via le traitement du langage naturel (PNL) et de disposer de capacités d'apprentissage automatique.</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lang="es" sz="1000"/>
              <a:t>Le premier chatbot a été créé en 1966, il se prénomme ELIZA.</a:t>
            </a:r>
            <a:endParaRPr sz="1000"/>
          </a:p>
          <a:p>
            <a:pPr indent="0" lvl="0" marL="0" rtl="0" algn="just">
              <a:spcBef>
                <a:spcPts val="0"/>
              </a:spcBef>
              <a:spcAft>
                <a:spcPts val="0"/>
              </a:spcAft>
              <a:buNone/>
            </a:pPr>
            <a:r>
              <a:rPr lang="es" sz="1000"/>
              <a:t>Elle commençait par poser une question neutre (Bonjour. Pourquoi venez-vous me voir ?) à la personne testée, puis analysait à chaque fois la réponse pour tenter de reposer une question en relation avec celle-ci. Si une question lui était posée, elle demandait pourquoi on lui posait la question</a:t>
            </a:r>
            <a:endParaRPr sz="1000"/>
          </a:p>
          <a:p>
            <a:pPr indent="0" lvl="0" marL="0" rtl="0" algn="just">
              <a:spcBef>
                <a:spcPts val="0"/>
              </a:spcBef>
              <a:spcAft>
                <a:spcPts val="0"/>
              </a:spcAft>
              <a:buNone/>
            </a:pPr>
            <a:r>
              <a:rPr lang="es" sz="1000"/>
              <a:t>Si une phrase contenait le mot computer, elle demandait : Dites-vous cela parce que je suis une machine ?</a:t>
            </a:r>
            <a:endParaRPr sz="1000"/>
          </a:p>
          <a:p>
            <a:pPr indent="0" lvl="0" marL="0" rtl="0" algn="just">
              <a:spcBef>
                <a:spcPts val="0"/>
              </a:spcBef>
              <a:spcAft>
                <a:spcPts val="0"/>
              </a:spcAft>
              <a:buNone/>
            </a:pPr>
            <a:r>
              <a:t/>
            </a:r>
            <a:endParaRPr/>
          </a:p>
        </p:txBody>
      </p:sp>
      <p:cxnSp>
        <p:nvCxnSpPr>
          <p:cNvPr id="212" name="Google Shape;212;p19"/>
          <p:cNvCxnSpPr/>
          <p:nvPr/>
        </p:nvCxnSpPr>
        <p:spPr>
          <a:xfrm>
            <a:off x="4979350" y="1513300"/>
            <a:ext cx="4448400" cy="0"/>
          </a:xfrm>
          <a:prstGeom prst="straightConnector1">
            <a:avLst/>
          </a:prstGeom>
          <a:noFill/>
          <a:ln cap="flat" cmpd="sng" w="9525">
            <a:solidFill>
              <a:schemeClr val="accent1"/>
            </a:solidFill>
            <a:prstDash val="solid"/>
            <a:round/>
            <a:headEnd len="med" w="med" type="none"/>
            <a:tailEnd len="med" w="med" type="none"/>
          </a:ln>
        </p:spPr>
      </p:cxnSp>
      <p:pic>
        <p:nvPicPr>
          <p:cNvPr id="213" name="Google Shape;213;p19"/>
          <p:cNvPicPr preferRelativeResize="0"/>
          <p:nvPr/>
        </p:nvPicPr>
        <p:blipFill>
          <a:blip r:embed="rId3">
            <a:alphaModFix/>
          </a:blip>
          <a:stretch>
            <a:fillRect/>
          </a:stretch>
        </p:blipFill>
        <p:spPr>
          <a:xfrm>
            <a:off x="874050" y="2195604"/>
            <a:ext cx="2776625" cy="195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Les Outils Utilisés</a:t>
            </a:r>
            <a:endParaRPr/>
          </a:p>
        </p:txBody>
      </p:sp>
      <p:sp>
        <p:nvSpPr>
          <p:cNvPr id="219" name="Google Shape;219;p20"/>
          <p:cNvSpPr txBox="1"/>
          <p:nvPr>
            <p:ph idx="1" type="subTitle"/>
          </p:nvPr>
        </p:nvSpPr>
        <p:spPr>
          <a:xfrm>
            <a:off x="819925"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900"/>
              <a:t>NodeJS est un environnement d'exécution permettant d’utiliser le JavaScript côté serveur. Grâce à son fonctionnement non bloquant, il permet de concevoir des applications en réseau performantes, telles qu'un serveur web, une API ou un job CRON.</a:t>
            </a:r>
            <a:endParaRPr sz="900"/>
          </a:p>
        </p:txBody>
      </p:sp>
      <p:sp>
        <p:nvSpPr>
          <p:cNvPr id="220" name="Google Shape;220;p20"/>
          <p:cNvSpPr txBox="1"/>
          <p:nvPr>
            <p:ph idx="2" type="subTitle"/>
          </p:nvPr>
        </p:nvSpPr>
        <p:spPr>
          <a:xfrm>
            <a:off x="6447931" y="3470750"/>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900"/>
              <a:t>Microsoft Azure permet de profiter de ressources de Cloud Computing à la demande. Elle nous permet de stocker notre BDD</a:t>
            </a:r>
            <a:endParaRPr sz="900"/>
          </a:p>
        </p:txBody>
      </p:sp>
      <p:sp>
        <p:nvSpPr>
          <p:cNvPr id="221" name="Google Shape;221;p20"/>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900"/>
              <a:t>Ngrok se présente sous forme d'un simple exécutable qui va se charger de créer pour vous un tunnel qui permettra d'accéder à votre environnement depuis l'extérieur. Il va nous permettre d’afficher notre chatbot</a:t>
            </a:r>
            <a:endParaRPr sz="900"/>
          </a:p>
        </p:txBody>
      </p:sp>
      <p:sp>
        <p:nvSpPr>
          <p:cNvPr id="222" name="Google Shape;222;p20"/>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Node.JS</a:t>
            </a:r>
            <a:endParaRPr/>
          </a:p>
        </p:txBody>
      </p:sp>
      <p:sp>
        <p:nvSpPr>
          <p:cNvPr id="223" name="Google Shape;223;p20"/>
          <p:cNvSpPr txBox="1"/>
          <p:nvPr>
            <p:ph idx="4" type="ctrTitle"/>
          </p:nvPr>
        </p:nvSpPr>
        <p:spPr>
          <a:xfrm>
            <a:off x="6354625" y="3274550"/>
            <a:ext cx="2076000" cy="31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Création</a:t>
            </a:r>
            <a:r>
              <a:rPr lang="es"/>
              <a:t> d’un compte Azure</a:t>
            </a:r>
            <a:endParaRPr/>
          </a:p>
        </p:txBody>
      </p:sp>
      <p:sp>
        <p:nvSpPr>
          <p:cNvPr id="224" name="Google Shape;224;p20"/>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Ngrok</a:t>
            </a:r>
            <a:endParaRPr/>
          </a:p>
        </p:txBody>
      </p:sp>
      <p:cxnSp>
        <p:nvCxnSpPr>
          <p:cNvPr id="225" name="Google Shape;225;p20"/>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226" name="Google Shape;226;p20"/>
          <p:cNvPicPr preferRelativeResize="0"/>
          <p:nvPr/>
        </p:nvPicPr>
        <p:blipFill>
          <a:blip r:embed="rId3">
            <a:alphaModFix/>
          </a:blip>
          <a:stretch>
            <a:fillRect/>
          </a:stretch>
        </p:blipFill>
        <p:spPr>
          <a:xfrm>
            <a:off x="871550" y="2025313"/>
            <a:ext cx="1786150" cy="1092875"/>
          </a:xfrm>
          <a:prstGeom prst="rect">
            <a:avLst/>
          </a:prstGeom>
          <a:noFill/>
          <a:ln>
            <a:noFill/>
          </a:ln>
        </p:spPr>
      </p:pic>
      <p:pic>
        <p:nvPicPr>
          <p:cNvPr id="227" name="Google Shape;227;p20"/>
          <p:cNvPicPr preferRelativeResize="0"/>
          <p:nvPr/>
        </p:nvPicPr>
        <p:blipFill>
          <a:blip r:embed="rId4">
            <a:alphaModFix/>
          </a:blip>
          <a:stretch>
            <a:fillRect/>
          </a:stretch>
        </p:blipFill>
        <p:spPr>
          <a:xfrm>
            <a:off x="3735550" y="2139750"/>
            <a:ext cx="1686140" cy="774300"/>
          </a:xfrm>
          <a:prstGeom prst="rect">
            <a:avLst/>
          </a:prstGeom>
          <a:noFill/>
          <a:ln>
            <a:noFill/>
          </a:ln>
        </p:spPr>
      </p:pic>
      <p:pic>
        <p:nvPicPr>
          <p:cNvPr id="228" name="Google Shape;228;p20"/>
          <p:cNvPicPr preferRelativeResize="0"/>
          <p:nvPr/>
        </p:nvPicPr>
        <p:blipFill>
          <a:blip r:embed="rId5">
            <a:alphaModFix/>
          </a:blip>
          <a:stretch>
            <a:fillRect/>
          </a:stretch>
        </p:blipFill>
        <p:spPr>
          <a:xfrm>
            <a:off x="6257975" y="2202749"/>
            <a:ext cx="2242749" cy="64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Les Outils Utilisés</a:t>
            </a:r>
            <a:endParaRPr/>
          </a:p>
        </p:txBody>
      </p:sp>
      <p:sp>
        <p:nvSpPr>
          <p:cNvPr id="234" name="Google Shape;234;p21"/>
          <p:cNvSpPr txBox="1"/>
          <p:nvPr>
            <p:ph idx="1" type="subTitle"/>
          </p:nvPr>
        </p:nvSpPr>
        <p:spPr>
          <a:xfrm>
            <a:off x="819925" y="3499050"/>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900"/>
              <a:t>QnA Maker est un service de traitement du langage naturel (NLP) basé sur le cloud qui vous permet de créer une couche naturelle de dialogue sur vos données. Il permet de trouver la réponse la plus appropriée à l'entrée à partir de votre base de connaissances personnalisée (base de données d'informations).</a:t>
            </a:r>
            <a:endParaRPr sz="900"/>
          </a:p>
        </p:txBody>
      </p:sp>
      <p:sp>
        <p:nvSpPr>
          <p:cNvPr id="235" name="Google Shape;235;p21"/>
          <p:cNvSpPr txBox="1"/>
          <p:nvPr>
            <p:ph idx="2" type="subTitle"/>
          </p:nvPr>
        </p:nvSpPr>
        <p:spPr>
          <a:xfrm>
            <a:off x="6447931" y="3234000"/>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900"/>
              <a:t>Permet de tester et de déboguer des robots, localement ou à distance. À l’aide de l’émulateur, vous pouvez discuter avec votre robot et inspecter les messages que votre robot envoie et reçoit. L’émulateur affiche des messages tels qu’ils apparaîtraient dans une interface utilisateur de conversation Web et enregistre les requêtes et les réponses JSON quand vous échangez des messages avec votre bot.</a:t>
            </a:r>
            <a:endParaRPr sz="900"/>
          </a:p>
        </p:txBody>
      </p:sp>
      <p:sp>
        <p:nvSpPr>
          <p:cNvPr id="236" name="Google Shape;236;p21"/>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900"/>
              <a:t>Ce Framework permet de développer un bot intelligent très rapidement, de le connecter à plusieurs canaux de communication et surtout d’intégrer aisément des outils de machine de learning afin </a:t>
            </a:r>
            <a:r>
              <a:rPr lang="es" sz="900"/>
              <a:t>d'ajouter</a:t>
            </a:r>
            <a:r>
              <a:rPr lang="es" sz="900"/>
              <a:t> de l’intelligence au bot.</a:t>
            </a:r>
            <a:endParaRPr sz="900"/>
          </a:p>
        </p:txBody>
      </p:sp>
      <p:sp>
        <p:nvSpPr>
          <p:cNvPr id="237" name="Google Shape;237;p21"/>
          <p:cNvSpPr txBox="1"/>
          <p:nvPr>
            <p:ph type="ctrTitle"/>
          </p:nvPr>
        </p:nvSpPr>
        <p:spPr>
          <a:xfrm>
            <a:off x="726631" y="34372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a:t>
            </a:r>
            <a:r>
              <a:rPr lang="es"/>
              <a:t>mportation d'une base de donnée sur QnA Maker</a:t>
            </a:r>
            <a:endParaRPr/>
          </a:p>
        </p:txBody>
      </p:sp>
      <p:sp>
        <p:nvSpPr>
          <p:cNvPr id="238" name="Google Shape;238;p21"/>
          <p:cNvSpPr txBox="1"/>
          <p:nvPr>
            <p:ph idx="4" type="ctrTitle"/>
          </p:nvPr>
        </p:nvSpPr>
        <p:spPr>
          <a:xfrm>
            <a:off x="6354613" y="3064163"/>
            <a:ext cx="2076000" cy="25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Bot Framework Emulator</a:t>
            </a:r>
            <a:endParaRPr/>
          </a:p>
        </p:txBody>
      </p:sp>
      <p:sp>
        <p:nvSpPr>
          <p:cNvPr id="239" name="Google Shape;239;p21"/>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MS Bot Framework</a:t>
            </a:r>
            <a:endParaRPr/>
          </a:p>
        </p:txBody>
      </p:sp>
      <p:cxnSp>
        <p:nvCxnSpPr>
          <p:cNvPr id="240" name="Google Shape;240;p2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241" name="Google Shape;241;p21"/>
          <p:cNvPicPr preferRelativeResize="0"/>
          <p:nvPr/>
        </p:nvPicPr>
        <p:blipFill>
          <a:blip r:embed="rId3">
            <a:alphaModFix/>
          </a:blip>
          <a:stretch>
            <a:fillRect/>
          </a:stretch>
        </p:blipFill>
        <p:spPr>
          <a:xfrm>
            <a:off x="1246510" y="2008772"/>
            <a:ext cx="1036225" cy="1036250"/>
          </a:xfrm>
          <a:prstGeom prst="rect">
            <a:avLst/>
          </a:prstGeom>
          <a:noFill/>
          <a:ln>
            <a:noFill/>
          </a:ln>
        </p:spPr>
      </p:pic>
      <p:pic>
        <p:nvPicPr>
          <p:cNvPr id="242" name="Google Shape;242;p21"/>
          <p:cNvPicPr preferRelativeResize="0"/>
          <p:nvPr/>
        </p:nvPicPr>
        <p:blipFill>
          <a:blip r:embed="rId4">
            <a:alphaModFix/>
          </a:blip>
          <a:stretch>
            <a:fillRect/>
          </a:stretch>
        </p:blipFill>
        <p:spPr>
          <a:xfrm>
            <a:off x="4053888" y="2008788"/>
            <a:ext cx="1036225" cy="1036225"/>
          </a:xfrm>
          <a:prstGeom prst="rect">
            <a:avLst/>
          </a:prstGeom>
          <a:noFill/>
          <a:ln>
            <a:noFill/>
          </a:ln>
        </p:spPr>
      </p:pic>
      <p:pic>
        <p:nvPicPr>
          <p:cNvPr id="243" name="Google Shape;243;p21"/>
          <p:cNvPicPr preferRelativeResize="0"/>
          <p:nvPr/>
        </p:nvPicPr>
        <p:blipFill>
          <a:blip r:embed="rId5">
            <a:alphaModFix/>
          </a:blip>
          <a:stretch>
            <a:fillRect/>
          </a:stretch>
        </p:blipFill>
        <p:spPr>
          <a:xfrm>
            <a:off x="6874520" y="1980475"/>
            <a:ext cx="1036225" cy="103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FFD5"/>
        </a:solidFill>
      </p:bgPr>
    </p:bg>
    <p:spTree>
      <p:nvGrpSpPr>
        <p:cNvPr id="247" name="Shape 247"/>
        <p:cNvGrpSpPr/>
        <p:nvPr/>
      </p:nvGrpSpPr>
      <p:grpSpPr>
        <a:xfrm>
          <a:off x="0" y="0"/>
          <a:ext cx="0" cy="0"/>
          <a:chOff x="0" y="0"/>
          <a:chExt cx="0" cy="0"/>
        </a:xfrm>
      </p:grpSpPr>
      <p:sp>
        <p:nvSpPr>
          <p:cNvPr id="248" name="Google Shape;248;p22"/>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RESOURCES</a:t>
            </a:r>
            <a:endParaRPr/>
          </a:p>
        </p:txBody>
      </p:sp>
      <p:sp>
        <p:nvSpPr>
          <p:cNvPr id="249" name="Google Shape;249;p22"/>
          <p:cNvSpPr txBox="1"/>
          <p:nvPr>
            <p:ph idx="1" type="body"/>
          </p:nvPr>
        </p:nvSpPr>
        <p:spPr>
          <a:xfrm>
            <a:off x="810000" y="1630550"/>
            <a:ext cx="8520600" cy="34164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u="sng">
                <a:solidFill>
                  <a:schemeClr val="hlink"/>
                </a:solidFill>
                <a:hlinkClick r:id="rId3"/>
              </a:rPr>
              <a:t>https://www.definitions-marketing.com/definition/chatbot/</a:t>
            </a:r>
            <a:endParaRPr/>
          </a:p>
          <a:p>
            <a:pPr indent="0" lvl="0" marL="0" rtl="0" algn="l">
              <a:lnSpc>
                <a:spcPct val="100000"/>
              </a:lnSpc>
              <a:spcBef>
                <a:spcPts val="0"/>
              </a:spcBef>
              <a:spcAft>
                <a:spcPts val="0"/>
              </a:spcAft>
              <a:buNone/>
            </a:pPr>
            <a:r>
              <a:rPr lang="es" u="sng">
                <a:solidFill>
                  <a:schemeClr val="hlink"/>
                </a:solidFill>
                <a:hlinkClick r:id="rId4"/>
              </a:rPr>
              <a:t>https://fr.wikipedia.org/wiki/Chatbot#Historique</a:t>
            </a:r>
            <a:endParaRPr/>
          </a:p>
          <a:p>
            <a:pPr indent="0" lvl="0" marL="0" rtl="0" algn="l">
              <a:lnSpc>
                <a:spcPct val="100000"/>
              </a:lnSpc>
              <a:spcBef>
                <a:spcPts val="0"/>
              </a:spcBef>
              <a:spcAft>
                <a:spcPts val="0"/>
              </a:spcAft>
              <a:buNone/>
            </a:pPr>
            <a:r>
              <a:rPr lang="es" u="sng">
                <a:solidFill>
                  <a:schemeClr val="hlink"/>
                </a:solidFill>
                <a:hlinkClick r:id="rId5"/>
              </a:rPr>
              <a:t>https://docs.microsoft.com/fr-fr/learn/modules/build-faq-chatbot-qna-maker-azure-bot-service/1-introduction</a:t>
            </a:r>
            <a:endParaRPr/>
          </a:p>
          <a:p>
            <a:pPr indent="0" lvl="0" marL="0" rtl="0" algn="l">
              <a:lnSpc>
                <a:spcPct val="100000"/>
              </a:lnSpc>
              <a:spcBef>
                <a:spcPts val="0"/>
              </a:spcBef>
              <a:spcAft>
                <a:spcPts val="0"/>
              </a:spcAft>
              <a:buNone/>
            </a:pPr>
            <a:r>
              <a:rPr lang="es" u="sng">
                <a:solidFill>
                  <a:schemeClr val="hlink"/>
                </a:solidFill>
                <a:hlinkClick r:id="rId6"/>
              </a:rPr>
              <a:t>https://www.youtube.com/watch?v=MLlM-daiEO0</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