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50A1D-2735-4F6A-803F-3DD9BC80A30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DD456D5-5C5F-41CD-B931-A21633DCDC2A}">
      <dgm:prSet/>
      <dgm:spPr/>
      <dgm:t>
        <a:bodyPr/>
        <a:lstStyle/>
        <a:p>
          <a:r>
            <a:rPr lang="fr-FR"/>
            <a:t>L’information</a:t>
          </a:r>
          <a:endParaRPr lang="en-US"/>
        </a:p>
      </dgm:t>
    </dgm:pt>
    <dgm:pt modelId="{954A4809-6796-4575-8090-2D0927E4F09B}" type="parTrans" cxnId="{5076AC16-1406-46FE-80F3-FF73B2365864}">
      <dgm:prSet/>
      <dgm:spPr/>
      <dgm:t>
        <a:bodyPr/>
        <a:lstStyle/>
        <a:p>
          <a:endParaRPr lang="en-US"/>
        </a:p>
      </dgm:t>
    </dgm:pt>
    <dgm:pt modelId="{F5116DA2-7750-4F88-9584-CD7680B0BE96}" type="sibTrans" cxnId="{5076AC16-1406-46FE-80F3-FF73B2365864}">
      <dgm:prSet/>
      <dgm:spPr/>
      <dgm:t>
        <a:bodyPr/>
        <a:lstStyle/>
        <a:p>
          <a:endParaRPr lang="en-US"/>
        </a:p>
      </dgm:t>
    </dgm:pt>
    <dgm:pt modelId="{DCC05BF9-FE17-472F-81E4-0E73849827AA}">
      <dgm:prSet/>
      <dgm:spPr/>
      <dgm:t>
        <a:bodyPr/>
        <a:lstStyle/>
        <a:p>
          <a:r>
            <a:rPr lang="fr-FR"/>
            <a:t>L’hétérogénéité des agents</a:t>
          </a:r>
          <a:endParaRPr lang="en-US"/>
        </a:p>
      </dgm:t>
    </dgm:pt>
    <dgm:pt modelId="{CBB09C93-B813-49D3-9AB2-DEB351CBC904}" type="parTrans" cxnId="{34D9C442-2924-4509-BCF7-88509865CC15}">
      <dgm:prSet/>
      <dgm:spPr/>
      <dgm:t>
        <a:bodyPr/>
        <a:lstStyle/>
        <a:p>
          <a:endParaRPr lang="en-US"/>
        </a:p>
      </dgm:t>
    </dgm:pt>
    <dgm:pt modelId="{4812146D-D6B7-4BD3-B89B-FA08E2F81CDC}" type="sibTrans" cxnId="{34D9C442-2924-4509-BCF7-88509865CC15}">
      <dgm:prSet/>
      <dgm:spPr/>
      <dgm:t>
        <a:bodyPr/>
        <a:lstStyle/>
        <a:p>
          <a:endParaRPr lang="en-US"/>
        </a:p>
      </dgm:t>
    </dgm:pt>
    <dgm:pt modelId="{837321A6-72B9-4BFE-903E-C767B8E38637}">
      <dgm:prSet/>
      <dgm:spPr/>
      <dgm:t>
        <a:bodyPr/>
        <a:lstStyle/>
        <a:p>
          <a:r>
            <a:rPr lang="fr-FR"/>
            <a:t>La loi des écarts</a:t>
          </a:r>
          <a:endParaRPr lang="en-US"/>
        </a:p>
      </dgm:t>
    </dgm:pt>
    <dgm:pt modelId="{3F19B542-67E0-480D-9561-B766F6272716}" type="parTrans" cxnId="{25B747B4-DB4A-4B17-A79E-94548766182E}">
      <dgm:prSet/>
      <dgm:spPr/>
      <dgm:t>
        <a:bodyPr/>
        <a:lstStyle/>
        <a:p>
          <a:endParaRPr lang="en-US"/>
        </a:p>
      </dgm:t>
    </dgm:pt>
    <dgm:pt modelId="{1BFB9B2B-B48A-4BCA-A68D-1E505486CE24}" type="sibTrans" cxnId="{25B747B4-DB4A-4B17-A79E-94548766182E}">
      <dgm:prSet/>
      <dgm:spPr/>
      <dgm:t>
        <a:bodyPr/>
        <a:lstStyle/>
        <a:p>
          <a:endParaRPr lang="en-US"/>
        </a:p>
      </dgm:t>
    </dgm:pt>
    <dgm:pt modelId="{CE148248-C37C-4E14-9028-92A4E4394138}" type="pres">
      <dgm:prSet presAssocID="{E2A50A1D-2735-4F6A-803F-3DD9BC80A3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6BA326-516D-4B32-B0D2-3E761D22A551}" type="pres">
      <dgm:prSet presAssocID="{CDD456D5-5C5F-41CD-B931-A21633DCDC2A}" presName="hierRoot1" presStyleCnt="0"/>
      <dgm:spPr/>
    </dgm:pt>
    <dgm:pt modelId="{B8F104D4-A884-4BB1-AE03-B545DE495846}" type="pres">
      <dgm:prSet presAssocID="{CDD456D5-5C5F-41CD-B931-A21633DCDC2A}" presName="composite" presStyleCnt="0"/>
      <dgm:spPr/>
    </dgm:pt>
    <dgm:pt modelId="{712479DD-4AD9-4A03-8E8A-68140D0F6F31}" type="pres">
      <dgm:prSet presAssocID="{CDD456D5-5C5F-41CD-B931-A21633DCDC2A}" presName="background" presStyleLbl="node0" presStyleIdx="0" presStyleCnt="3"/>
      <dgm:spPr/>
    </dgm:pt>
    <dgm:pt modelId="{4BE28902-8177-4241-8C04-99FC5C6A421F}" type="pres">
      <dgm:prSet presAssocID="{CDD456D5-5C5F-41CD-B931-A21633DCDC2A}" presName="text" presStyleLbl="fgAcc0" presStyleIdx="0" presStyleCnt="3">
        <dgm:presLayoutVars>
          <dgm:chPref val="3"/>
        </dgm:presLayoutVars>
      </dgm:prSet>
      <dgm:spPr/>
    </dgm:pt>
    <dgm:pt modelId="{2159273F-913F-43B3-9111-132FC452C62F}" type="pres">
      <dgm:prSet presAssocID="{CDD456D5-5C5F-41CD-B931-A21633DCDC2A}" presName="hierChild2" presStyleCnt="0"/>
      <dgm:spPr/>
    </dgm:pt>
    <dgm:pt modelId="{A3F9D1F2-CFF9-440A-B1DE-1FF302488A0D}" type="pres">
      <dgm:prSet presAssocID="{DCC05BF9-FE17-472F-81E4-0E73849827AA}" presName="hierRoot1" presStyleCnt="0"/>
      <dgm:spPr/>
    </dgm:pt>
    <dgm:pt modelId="{246459DE-81A8-45EB-905E-AEB835AABBA9}" type="pres">
      <dgm:prSet presAssocID="{DCC05BF9-FE17-472F-81E4-0E73849827AA}" presName="composite" presStyleCnt="0"/>
      <dgm:spPr/>
    </dgm:pt>
    <dgm:pt modelId="{8E2C3B33-E415-480A-AFB6-329FCE29B6B4}" type="pres">
      <dgm:prSet presAssocID="{DCC05BF9-FE17-472F-81E4-0E73849827AA}" presName="background" presStyleLbl="node0" presStyleIdx="1" presStyleCnt="3"/>
      <dgm:spPr/>
    </dgm:pt>
    <dgm:pt modelId="{B978E51E-6EF8-4F27-ACC2-4B3194D4E44E}" type="pres">
      <dgm:prSet presAssocID="{DCC05BF9-FE17-472F-81E4-0E73849827AA}" presName="text" presStyleLbl="fgAcc0" presStyleIdx="1" presStyleCnt="3">
        <dgm:presLayoutVars>
          <dgm:chPref val="3"/>
        </dgm:presLayoutVars>
      </dgm:prSet>
      <dgm:spPr/>
    </dgm:pt>
    <dgm:pt modelId="{3267813C-B37A-408E-AF54-3E27243D152F}" type="pres">
      <dgm:prSet presAssocID="{DCC05BF9-FE17-472F-81E4-0E73849827AA}" presName="hierChild2" presStyleCnt="0"/>
      <dgm:spPr/>
    </dgm:pt>
    <dgm:pt modelId="{1969FC75-7A84-4AF7-8FED-F036EFAE207A}" type="pres">
      <dgm:prSet presAssocID="{837321A6-72B9-4BFE-903E-C767B8E38637}" presName="hierRoot1" presStyleCnt="0"/>
      <dgm:spPr/>
    </dgm:pt>
    <dgm:pt modelId="{72FAF57F-6750-4A2D-84B7-8BDE727597FC}" type="pres">
      <dgm:prSet presAssocID="{837321A6-72B9-4BFE-903E-C767B8E38637}" presName="composite" presStyleCnt="0"/>
      <dgm:spPr/>
    </dgm:pt>
    <dgm:pt modelId="{9B580947-DC47-4373-B27D-C4D76ECC87C4}" type="pres">
      <dgm:prSet presAssocID="{837321A6-72B9-4BFE-903E-C767B8E38637}" presName="background" presStyleLbl="node0" presStyleIdx="2" presStyleCnt="3"/>
      <dgm:spPr/>
    </dgm:pt>
    <dgm:pt modelId="{5D606892-09DF-4A1E-892E-BE29911D88DA}" type="pres">
      <dgm:prSet presAssocID="{837321A6-72B9-4BFE-903E-C767B8E38637}" presName="text" presStyleLbl="fgAcc0" presStyleIdx="2" presStyleCnt="3">
        <dgm:presLayoutVars>
          <dgm:chPref val="3"/>
        </dgm:presLayoutVars>
      </dgm:prSet>
      <dgm:spPr/>
    </dgm:pt>
    <dgm:pt modelId="{FA5C1F2C-7C95-4217-8C86-511B3E964667}" type="pres">
      <dgm:prSet presAssocID="{837321A6-72B9-4BFE-903E-C767B8E38637}" presName="hierChild2" presStyleCnt="0"/>
      <dgm:spPr/>
    </dgm:pt>
  </dgm:ptLst>
  <dgm:cxnLst>
    <dgm:cxn modelId="{5076AC16-1406-46FE-80F3-FF73B2365864}" srcId="{E2A50A1D-2735-4F6A-803F-3DD9BC80A300}" destId="{CDD456D5-5C5F-41CD-B931-A21633DCDC2A}" srcOrd="0" destOrd="0" parTransId="{954A4809-6796-4575-8090-2D0927E4F09B}" sibTransId="{F5116DA2-7750-4F88-9584-CD7680B0BE96}"/>
    <dgm:cxn modelId="{3E18B719-8975-4698-9914-3AEB65EC14E7}" type="presOf" srcId="{E2A50A1D-2735-4F6A-803F-3DD9BC80A300}" destId="{CE148248-C37C-4E14-9028-92A4E4394138}" srcOrd="0" destOrd="0" presId="urn:microsoft.com/office/officeart/2005/8/layout/hierarchy1"/>
    <dgm:cxn modelId="{34D9C442-2924-4509-BCF7-88509865CC15}" srcId="{E2A50A1D-2735-4F6A-803F-3DD9BC80A300}" destId="{DCC05BF9-FE17-472F-81E4-0E73849827AA}" srcOrd="1" destOrd="0" parTransId="{CBB09C93-B813-49D3-9AB2-DEB351CBC904}" sibTransId="{4812146D-D6B7-4BD3-B89B-FA08E2F81CDC}"/>
    <dgm:cxn modelId="{8C591F6F-C50E-4A54-B26F-A242C0878707}" type="presOf" srcId="{837321A6-72B9-4BFE-903E-C767B8E38637}" destId="{5D606892-09DF-4A1E-892E-BE29911D88DA}" srcOrd="0" destOrd="0" presId="urn:microsoft.com/office/officeart/2005/8/layout/hierarchy1"/>
    <dgm:cxn modelId="{4EB50057-7F4D-46DD-BAA4-DF2A18BC20D3}" type="presOf" srcId="{DCC05BF9-FE17-472F-81E4-0E73849827AA}" destId="{B978E51E-6EF8-4F27-ACC2-4B3194D4E44E}" srcOrd="0" destOrd="0" presId="urn:microsoft.com/office/officeart/2005/8/layout/hierarchy1"/>
    <dgm:cxn modelId="{25B747B4-DB4A-4B17-A79E-94548766182E}" srcId="{E2A50A1D-2735-4F6A-803F-3DD9BC80A300}" destId="{837321A6-72B9-4BFE-903E-C767B8E38637}" srcOrd="2" destOrd="0" parTransId="{3F19B542-67E0-480D-9561-B766F6272716}" sibTransId="{1BFB9B2B-B48A-4BCA-A68D-1E505486CE24}"/>
    <dgm:cxn modelId="{EE520EEF-3293-4C3F-A96D-923CD83BE47E}" type="presOf" srcId="{CDD456D5-5C5F-41CD-B931-A21633DCDC2A}" destId="{4BE28902-8177-4241-8C04-99FC5C6A421F}" srcOrd="0" destOrd="0" presId="urn:microsoft.com/office/officeart/2005/8/layout/hierarchy1"/>
    <dgm:cxn modelId="{7B4289F0-2D4E-45DD-A041-F7F5D89A75D1}" type="presParOf" srcId="{CE148248-C37C-4E14-9028-92A4E4394138}" destId="{886BA326-516D-4B32-B0D2-3E761D22A551}" srcOrd="0" destOrd="0" presId="urn:microsoft.com/office/officeart/2005/8/layout/hierarchy1"/>
    <dgm:cxn modelId="{2FE44A60-E92B-41A8-AA32-8DF136120FEC}" type="presParOf" srcId="{886BA326-516D-4B32-B0D2-3E761D22A551}" destId="{B8F104D4-A884-4BB1-AE03-B545DE495846}" srcOrd="0" destOrd="0" presId="urn:microsoft.com/office/officeart/2005/8/layout/hierarchy1"/>
    <dgm:cxn modelId="{06478456-183D-4826-BE4F-701CCA0BED22}" type="presParOf" srcId="{B8F104D4-A884-4BB1-AE03-B545DE495846}" destId="{712479DD-4AD9-4A03-8E8A-68140D0F6F31}" srcOrd="0" destOrd="0" presId="urn:microsoft.com/office/officeart/2005/8/layout/hierarchy1"/>
    <dgm:cxn modelId="{686325C4-57DE-4AA2-B579-181BE41614ED}" type="presParOf" srcId="{B8F104D4-A884-4BB1-AE03-B545DE495846}" destId="{4BE28902-8177-4241-8C04-99FC5C6A421F}" srcOrd="1" destOrd="0" presId="urn:microsoft.com/office/officeart/2005/8/layout/hierarchy1"/>
    <dgm:cxn modelId="{4DC7D0FF-C9EF-4820-81C5-1E96B31A8EB7}" type="presParOf" srcId="{886BA326-516D-4B32-B0D2-3E761D22A551}" destId="{2159273F-913F-43B3-9111-132FC452C62F}" srcOrd="1" destOrd="0" presId="urn:microsoft.com/office/officeart/2005/8/layout/hierarchy1"/>
    <dgm:cxn modelId="{5FD8BD0F-3709-48C6-9167-500F86EEE07D}" type="presParOf" srcId="{CE148248-C37C-4E14-9028-92A4E4394138}" destId="{A3F9D1F2-CFF9-440A-B1DE-1FF302488A0D}" srcOrd="1" destOrd="0" presId="urn:microsoft.com/office/officeart/2005/8/layout/hierarchy1"/>
    <dgm:cxn modelId="{640911A2-BF5D-4589-B177-F7E9B376FB00}" type="presParOf" srcId="{A3F9D1F2-CFF9-440A-B1DE-1FF302488A0D}" destId="{246459DE-81A8-45EB-905E-AEB835AABBA9}" srcOrd="0" destOrd="0" presId="urn:microsoft.com/office/officeart/2005/8/layout/hierarchy1"/>
    <dgm:cxn modelId="{CA192024-6EB2-40BE-A963-4F34D0DBCA9B}" type="presParOf" srcId="{246459DE-81A8-45EB-905E-AEB835AABBA9}" destId="{8E2C3B33-E415-480A-AFB6-329FCE29B6B4}" srcOrd="0" destOrd="0" presId="urn:microsoft.com/office/officeart/2005/8/layout/hierarchy1"/>
    <dgm:cxn modelId="{E896C840-EB4B-43A3-A40D-6D432C0A0E08}" type="presParOf" srcId="{246459DE-81A8-45EB-905E-AEB835AABBA9}" destId="{B978E51E-6EF8-4F27-ACC2-4B3194D4E44E}" srcOrd="1" destOrd="0" presId="urn:microsoft.com/office/officeart/2005/8/layout/hierarchy1"/>
    <dgm:cxn modelId="{D371AF41-2BC1-4F28-8806-C28EECFB8EA2}" type="presParOf" srcId="{A3F9D1F2-CFF9-440A-B1DE-1FF302488A0D}" destId="{3267813C-B37A-408E-AF54-3E27243D152F}" srcOrd="1" destOrd="0" presId="urn:microsoft.com/office/officeart/2005/8/layout/hierarchy1"/>
    <dgm:cxn modelId="{3D0D3ADE-8333-486D-BBB4-E4F246E06371}" type="presParOf" srcId="{CE148248-C37C-4E14-9028-92A4E4394138}" destId="{1969FC75-7A84-4AF7-8FED-F036EFAE207A}" srcOrd="2" destOrd="0" presId="urn:microsoft.com/office/officeart/2005/8/layout/hierarchy1"/>
    <dgm:cxn modelId="{BD9ACD62-9DB3-438E-9AAA-72179AACC447}" type="presParOf" srcId="{1969FC75-7A84-4AF7-8FED-F036EFAE207A}" destId="{72FAF57F-6750-4A2D-84B7-8BDE727597FC}" srcOrd="0" destOrd="0" presId="urn:microsoft.com/office/officeart/2005/8/layout/hierarchy1"/>
    <dgm:cxn modelId="{0048A1C3-F5CB-453A-A2ED-192FD398277E}" type="presParOf" srcId="{72FAF57F-6750-4A2D-84B7-8BDE727597FC}" destId="{9B580947-DC47-4373-B27D-C4D76ECC87C4}" srcOrd="0" destOrd="0" presId="urn:microsoft.com/office/officeart/2005/8/layout/hierarchy1"/>
    <dgm:cxn modelId="{58F4E952-4A0A-4956-8600-F389FEE659E8}" type="presParOf" srcId="{72FAF57F-6750-4A2D-84B7-8BDE727597FC}" destId="{5D606892-09DF-4A1E-892E-BE29911D88DA}" srcOrd="1" destOrd="0" presId="urn:microsoft.com/office/officeart/2005/8/layout/hierarchy1"/>
    <dgm:cxn modelId="{9E06256E-0FD4-41F1-9BC7-198C7BDFFDDF}" type="presParOf" srcId="{1969FC75-7A84-4AF7-8FED-F036EFAE207A}" destId="{FA5C1F2C-7C95-4217-8C86-511B3E9646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B7E65-E36F-40D9-9A90-2AF68474BC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83A039-33CC-4CA6-80F6-3C2C9E9004BA}">
      <dgm:prSet/>
      <dgm:spPr/>
      <dgm:t>
        <a:bodyPr/>
        <a:lstStyle/>
        <a:p>
          <a:r>
            <a:rPr lang="fr-FR" dirty="0"/>
            <a:t>Bachelier souhaite avant tout développer les mathématiques probabilistes plutôt que la finance.</a:t>
          </a:r>
          <a:endParaRPr lang="en-US" dirty="0"/>
        </a:p>
      </dgm:t>
    </dgm:pt>
    <dgm:pt modelId="{B71ADE01-F901-4897-8B0F-F7C14F98580C}" type="parTrans" cxnId="{21467D28-6D03-420B-AD1F-D7D45A70B5D9}">
      <dgm:prSet/>
      <dgm:spPr/>
      <dgm:t>
        <a:bodyPr/>
        <a:lstStyle/>
        <a:p>
          <a:endParaRPr lang="en-US"/>
        </a:p>
      </dgm:t>
    </dgm:pt>
    <dgm:pt modelId="{1D3F0178-49D1-41CF-BD64-FA78A89D5D8A}" type="sibTrans" cxnId="{21467D28-6D03-420B-AD1F-D7D45A70B5D9}">
      <dgm:prSet/>
      <dgm:spPr/>
      <dgm:t>
        <a:bodyPr/>
        <a:lstStyle/>
        <a:p>
          <a:endParaRPr lang="en-US"/>
        </a:p>
      </dgm:t>
    </dgm:pt>
    <dgm:pt modelId="{A8B00BBB-C6B4-43DE-B276-50DD8338E80B}">
      <dgm:prSet/>
      <dgm:spPr/>
      <dgm:t>
        <a:bodyPr/>
        <a:lstStyle/>
        <a:p>
          <a:r>
            <a:rPr lang="fr-FR" dirty="0"/>
            <a:t>Sa démarche le mène à un manque de précision selon Jovanovic.</a:t>
          </a:r>
          <a:endParaRPr lang="en-US" dirty="0"/>
        </a:p>
      </dgm:t>
    </dgm:pt>
    <dgm:pt modelId="{6CD92D7E-1B12-45FF-96CF-4B93CD5F13A8}" type="parTrans" cxnId="{F9A9BDC7-887D-4163-AEDC-EE044B760B7B}">
      <dgm:prSet/>
      <dgm:spPr/>
      <dgm:t>
        <a:bodyPr/>
        <a:lstStyle/>
        <a:p>
          <a:endParaRPr lang="en-US"/>
        </a:p>
      </dgm:t>
    </dgm:pt>
    <dgm:pt modelId="{3986041C-FADF-4CBD-8E23-2AFE9A8B3F2C}" type="sibTrans" cxnId="{F9A9BDC7-887D-4163-AEDC-EE044B760B7B}">
      <dgm:prSet/>
      <dgm:spPr/>
      <dgm:t>
        <a:bodyPr/>
        <a:lstStyle/>
        <a:p>
          <a:endParaRPr lang="en-US"/>
        </a:p>
      </dgm:t>
    </dgm:pt>
    <dgm:pt modelId="{D91645ED-35B9-4AC4-8AA6-58A6A29847C2}">
      <dgm:prSet/>
      <dgm:spPr/>
      <dgm:t>
        <a:bodyPr/>
        <a:lstStyle/>
        <a:p>
          <a:r>
            <a:rPr lang="fr-FR" dirty="0"/>
            <a:t>Son modèle de probabilité possède beaucoup de similitude avec le modèle de Jules Regnault, bien qu’aucune source ne mentionne ses travaux.</a:t>
          </a:r>
          <a:endParaRPr lang="en-US" dirty="0"/>
        </a:p>
      </dgm:t>
    </dgm:pt>
    <dgm:pt modelId="{BD453A44-A879-4C26-B78A-82DA22F85AAE}" type="parTrans" cxnId="{6E1C87B8-CDBF-4F1D-B5BF-28C21242655F}">
      <dgm:prSet/>
      <dgm:spPr/>
      <dgm:t>
        <a:bodyPr/>
        <a:lstStyle/>
        <a:p>
          <a:endParaRPr lang="en-US"/>
        </a:p>
      </dgm:t>
    </dgm:pt>
    <dgm:pt modelId="{46E0B169-9773-4795-AA34-9EF8D23A2A99}" type="sibTrans" cxnId="{6E1C87B8-CDBF-4F1D-B5BF-28C21242655F}">
      <dgm:prSet/>
      <dgm:spPr/>
      <dgm:t>
        <a:bodyPr/>
        <a:lstStyle/>
        <a:p>
          <a:endParaRPr lang="en-US"/>
        </a:p>
      </dgm:t>
    </dgm:pt>
    <dgm:pt modelId="{41BB18CB-B85C-4074-8480-BBB2CDF563E1}" type="pres">
      <dgm:prSet presAssocID="{A82B7E65-E36F-40D9-9A90-2AF68474BCBB}" presName="linear" presStyleCnt="0">
        <dgm:presLayoutVars>
          <dgm:animLvl val="lvl"/>
          <dgm:resizeHandles val="exact"/>
        </dgm:presLayoutVars>
      </dgm:prSet>
      <dgm:spPr/>
    </dgm:pt>
    <dgm:pt modelId="{032C351A-421E-42C8-82BF-DD2D967A877D}" type="pres">
      <dgm:prSet presAssocID="{3583A039-33CC-4CA6-80F6-3C2C9E9004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D286F3-5798-4342-B989-A946567E4B74}" type="pres">
      <dgm:prSet presAssocID="{1D3F0178-49D1-41CF-BD64-FA78A89D5D8A}" presName="spacer" presStyleCnt="0"/>
      <dgm:spPr/>
    </dgm:pt>
    <dgm:pt modelId="{9E8AC1E6-843D-4E50-81F7-D4EFC4034AD6}" type="pres">
      <dgm:prSet presAssocID="{A8B00BBB-C6B4-43DE-B276-50DD8338E8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33A2FA-0C65-4D61-853E-EA867B740226}" type="pres">
      <dgm:prSet presAssocID="{3986041C-FADF-4CBD-8E23-2AFE9A8B3F2C}" presName="spacer" presStyleCnt="0"/>
      <dgm:spPr/>
    </dgm:pt>
    <dgm:pt modelId="{256ECD48-7E2D-45EF-ABB7-9CCD8F0706D1}" type="pres">
      <dgm:prSet presAssocID="{D91645ED-35B9-4AC4-8AA6-58A6A29847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467D28-6D03-420B-AD1F-D7D45A70B5D9}" srcId="{A82B7E65-E36F-40D9-9A90-2AF68474BCBB}" destId="{3583A039-33CC-4CA6-80F6-3C2C9E9004BA}" srcOrd="0" destOrd="0" parTransId="{B71ADE01-F901-4897-8B0F-F7C14F98580C}" sibTransId="{1D3F0178-49D1-41CF-BD64-FA78A89D5D8A}"/>
    <dgm:cxn modelId="{F5E10089-FC59-469E-A9B7-7AB8E14AE2C1}" type="presOf" srcId="{A82B7E65-E36F-40D9-9A90-2AF68474BCBB}" destId="{41BB18CB-B85C-4074-8480-BBB2CDF563E1}" srcOrd="0" destOrd="0" presId="urn:microsoft.com/office/officeart/2005/8/layout/vList2"/>
    <dgm:cxn modelId="{66B1F3B4-3836-43D7-9EBD-8C74426E144C}" type="presOf" srcId="{A8B00BBB-C6B4-43DE-B276-50DD8338E80B}" destId="{9E8AC1E6-843D-4E50-81F7-D4EFC4034AD6}" srcOrd="0" destOrd="0" presId="urn:microsoft.com/office/officeart/2005/8/layout/vList2"/>
    <dgm:cxn modelId="{6E1C87B8-CDBF-4F1D-B5BF-28C21242655F}" srcId="{A82B7E65-E36F-40D9-9A90-2AF68474BCBB}" destId="{D91645ED-35B9-4AC4-8AA6-58A6A29847C2}" srcOrd="2" destOrd="0" parTransId="{BD453A44-A879-4C26-B78A-82DA22F85AAE}" sibTransId="{46E0B169-9773-4795-AA34-9EF8D23A2A99}"/>
    <dgm:cxn modelId="{F9A9BDC7-887D-4163-AEDC-EE044B760B7B}" srcId="{A82B7E65-E36F-40D9-9A90-2AF68474BCBB}" destId="{A8B00BBB-C6B4-43DE-B276-50DD8338E80B}" srcOrd="1" destOrd="0" parTransId="{6CD92D7E-1B12-45FF-96CF-4B93CD5F13A8}" sibTransId="{3986041C-FADF-4CBD-8E23-2AFE9A8B3F2C}"/>
    <dgm:cxn modelId="{028F65D9-9B89-4EAF-8693-E1F97969D12A}" type="presOf" srcId="{D91645ED-35B9-4AC4-8AA6-58A6A29847C2}" destId="{256ECD48-7E2D-45EF-ABB7-9CCD8F0706D1}" srcOrd="0" destOrd="0" presId="urn:microsoft.com/office/officeart/2005/8/layout/vList2"/>
    <dgm:cxn modelId="{E6F483F0-771A-438A-B033-B2198EC74632}" type="presOf" srcId="{3583A039-33CC-4CA6-80F6-3C2C9E9004BA}" destId="{032C351A-421E-42C8-82BF-DD2D967A877D}" srcOrd="0" destOrd="0" presId="urn:microsoft.com/office/officeart/2005/8/layout/vList2"/>
    <dgm:cxn modelId="{F0F0A5DB-EBB1-4D35-B98C-2F341B2A605B}" type="presParOf" srcId="{41BB18CB-B85C-4074-8480-BBB2CDF563E1}" destId="{032C351A-421E-42C8-82BF-DD2D967A877D}" srcOrd="0" destOrd="0" presId="urn:microsoft.com/office/officeart/2005/8/layout/vList2"/>
    <dgm:cxn modelId="{F758A48B-1C7D-4B8B-9828-526766D2C6A5}" type="presParOf" srcId="{41BB18CB-B85C-4074-8480-BBB2CDF563E1}" destId="{98D286F3-5798-4342-B989-A946567E4B74}" srcOrd="1" destOrd="0" presId="urn:microsoft.com/office/officeart/2005/8/layout/vList2"/>
    <dgm:cxn modelId="{C00EB616-1117-4EC3-B42C-276E8713B0CC}" type="presParOf" srcId="{41BB18CB-B85C-4074-8480-BBB2CDF563E1}" destId="{9E8AC1E6-843D-4E50-81F7-D4EFC4034AD6}" srcOrd="2" destOrd="0" presId="urn:microsoft.com/office/officeart/2005/8/layout/vList2"/>
    <dgm:cxn modelId="{4A31E0B7-8000-453B-9DB1-56FC5B5820DD}" type="presParOf" srcId="{41BB18CB-B85C-4074-8480-BBB2CDF563E1}" destId="{7D33A2FA-0C65-4D61-853E-EA867B740226}" srcOrd="3" destOrd="0" presId="urn:microsoft.com/office/officeart/2005/8/layout/vList2"/>
    <dgm:cxn modelId="{7518DA27-7079-4074-9336-A05CCFF72A2C}" type="presParOf" srcId="{41BB18CB-B85C-4074-8480-BBB2CDF563E1}" destId="{256ECD48-7E2D-45EF-ABB7-9CCD8F0706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132F24-F425-4C18-B672-2588806C67C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0E87C5-2BDA-4E0D-9EBF-8AA11A572A4B}">
      <dgm:prSet/>
      <dgm:spPr/>
      <dgm:t>
        <a:bodyPr/>
        <a:lstStyle/>
        <a:p>
          <a:r>
            <a:rPr lang="fr-FR"/>
            <a:t>Jovanovic conclus que Bachelier reprends le modèle de Jules Regnault établi en 1863 et le perfectionne.</a:t>
          </a:r>
          <a:endParaRPr lang="en-US"/>
        </a:p>
      </dgm:t>
    </dgm:pt>
    <dgm:pt modelId="{65D481DA-CD9B-4F8A-8C6D-F0A6B8C3D90A}" type="parTrans" cxnId="{D157A1E7-933F-4D23-9E79-59A1A2CAF94B}">
      <dgm:prSet/>
      <dgm:spPr/>
      <dgm:t>
        <a:bodyPr/>
        <a:lstStyle/>
        <a:p>
          <a:endParaRPr lang="en-US"/>
        </a:p>
      </dgm:t>
    </dgm:pt>
    <dgm:pt modelId="{523009C3-7E5E-40BA-90B6-25057180AB7D}" type="sibTrans" cxnId="{D157A1E7-933F-4D23-9E79-59A1A2CAF94B}">
      <dgm:prSet/>
      <dgm:spPr/>
      <dgm:t>
        <a:bodyPr/>
        <a:lstStyle/>
        <a:p>
          <a:endParaRPr lang="en-US"/>
        </a:p>
      </dgm:t>
    </dgm:pt>
    <dgm:pt modelId="{123306CF-68E6-4CDA-9DBA-DD4F948D40AB}">
      <dgm:prSet/>
      <dgm:spPr/>
      <dgm:t>
        <a:bodyPr/>
        <a:lstStyle/>
        <a:p>
          <a:r>
            <a:rPr lang="fr-FR" dirty="0"/>
            <a:t>La théorie financière franchit une étape significative.</a:t>
          </a:r>
          <a:endParaRPr lang="en-US" dirty="0"/>
        </a:p>
      </dgm:t>
    </dgm:pt>
    <dgm:pt modelId="{01E266C2-B784-410B-8438-DF818F5F9769}" type="parTrans" cxnId="{3842A119-D3AA-4266-BF8B-59F6C281F745}">
      <dgm:prSet/>
      <dgm:spPr/>
      <dgm:t>
        <a:bodyPr/>
        <a:lstStyle/>
        <a:p>
          <a:endParaRPr lang="en-US"/>
        </a:p>
      </dgm:t>
    </dgm:pt>
    <dgm:pt modelId="{C2375E29-8950-451C-BB7A-371A96CCB2DA}" type="sibTrans" cxnId="{3842A119-D3AA-4266-BF8B-59F6C281F745}">
      <dgm:prSet/>
      <dgm:spPr/>
      <dgm:t>
        <a:bodyPr/>
        <a:lstStyle/>
        <a:p>
          <a:endParaRPr lang="en-US"/>
        </a:p>
      </dgm:t>
    </dgm:pt>
    <dgm:pt modelId="{0DB0980F-6180-41F5-A408-BAC6D8F6BE2F}">
      <dgm:prSet/>
      <dgm:spPr/>
      <dgm:t>
        <a:bodyPr/>
        <a:lstStyle/>
        <a:p>
          <a:r>
            <a:rPr lang="fr-FR"/>
            <a:t>Il faut toutefois attendre les années 1950 pour que son travail fasse l’objet d’une véritable attention théorique.</a:t>
          </a:r>
          <a:endParaRPr lang="en-US"/>
        </a:p>
      </dgm:t>
    </dgm:pt>
    <dgm:pt modelId="{B1A6FFFC-BBE7-4EEE-90CE-E8A827076F0E}" type="parTrans" cxnId="{18FC88E8-3576-49A6-A227-8C3DE68B1616}">
      <dgm:prSet/>
      <dgm:spPr/>
      <dgm:t>
        <a:bodyPr/>
        <a:lstStyle/>
        <a:p>
          <a:endParaRPr lang="en-US"/>
        </a:p>
      </dgm:t>
    </dgm:pt>
    <dgm:pt modelId="{C2DB871F-7568-4468-8F42-FB05C961C95F}" type="sibTrans" cxnId="{18FC88E8-3576-49A6-A227-8C3DE68B1616}">
      <dgm:prSet/>
      <dgm:spPr/>
      <dgm:t>
        <a:bodyPr/>
        <a:lstStyle/>
        <a:p>
          <a:endParaRPr lang="en-US"/>
        </a:p>
      </dgm:t>
    </dgm:pt>
    <dgm:pt modelId="{FFF31665-C497-4AA3-B20F-507945F0AA2B}" type="pres">
      <dgm:prSet presAssocID="{A7132F24-F425-4C18-B672-2588806C67C9}" presName="vert0" presStyleCnt="0">
        <dgm:presLayoutVars>
          <dgm:dir/>
          <dgm:animOne val="branch"/>
          <dgm:animLvl val="lvl"/>
        </dgm:presLayoutVars>
      </dgm:prSet>
      <dgm:spPr/>
    </dgm:pt>
    <dgm:pt modelId="{5A67AF46-9508-4CAA-8766-7DBFBA51E396}" type="pres">
      <dgm:prSet presAssocID="{360E87C5-2BDA-4E0D-9EBF-8AA11A572A4B}" presName="thickLine" presStyleLbl="alignNode1" presStyleIdx="0" presStyleCnt="3"/>
      <dgm:spPr/>
    </dgm:pt>
    <dgm:pt modelId="{ED4C0832-F45F-4FF1-A407-57A0DBEE5B01}" type="pres">
      <dgm:prSet presAssocID="{360E87C5-2BDA-4E0D-9EBF-8AA11A572A4B}" presName="horz1" presStyleCnt="0"/>
      <dgm:spPr/>
    </dgm:pt>
    <dgm:pt modelId="{6ABDDDEA-060F-4E6E-87B0-26BBC628B8EF}" type="pres">
      <dgm:prSet presAssocID="{360E87C5-2BDA-4E0D-9EBF-8AA11A572A4B}" presName="tx1" presStyleLbl="revTx" presStyleIdx="0" presStyleCnt="3"/>
      <dgm:spPr/>
    </dgm:pt>
    <dgm:pt modelId="{10169026-2117-47CD-B5FE-65C8D9EEE2EE}" type="pres">
      <dgm:prSet presAssocID="{360E87C5-2BDA-4E0D-9EBF-8AA11A572A4B}" presName="vert1" presStyleCnt="0"/>
      <dgm:spPr/>
    </dgm:pt>
    <dgm:pt modelId="{80323051-2A27-4017-A969-EFECBC8B14C1}" type="pres">
      <dgm:prSet presAssocID="{123306CF-68E6-4CDA-9DBA-DD4F948D40AB}" presName="thickLine" presStyleLbl="alignNode1" presStyleIdx="1" presStyleCnt="3"/>
      <dgm:spPr/>
    </dgm:pt>
    <dgm:pt modelId="{A9A30029-D762-4681-A800-F832EA359B19}" type="pres">
      <dgm:prSet presAssocID="{123306CF-68E6-4CDA-9DBA-DD4F948D40AB}" presName="horz1" presStyleCnt="0"/>
      <dgm:spPr/>
    </dgm:pt>
    <dgm:pt modelId="{9711D8D5-AAB0-4005-BBA1-96A61909737A}" type="pres">
      <dgm:prSet presAssocID="{123306CF-68E6-4CDA-9DBA-DD4F948D40AB}" presName="tx1" presStyleLbl="revTx" presStyleIdx="1" presStyleCnt="3"/>
      <dgm:spPr/>
    </dgm:pt>
    <dgm:pt modelId="{685606DA-E7CA-4A7C-B221-5EA59C420D79}" type="pres">
      <dgm:prSet presAssocID="{123306CF-68E6-4CDA-9DBA-DD4F948D40AB}" presName="vert1" presStyleCnt="0"/>
      <dgm:spPr/>
    </dgm:pt>
    <dgm:pt modelId="{449F6D86-E15B-408B-AA49-F2FA4AF8DC98}" type="pres">
      <dgm:prSet presAssocID="{0DB0980F-6180-41F5-A408-BAC6D8F6BE2F}" presName="thickLine" presStyleLbl="alignNode1" presStyleIdx="2" presStyleCnt="3"/>
      <dgm:spPr/>
    </dgm:pt>
    <dgm:pt modelId="{3D64DABA-4760-4E3D-A75E-26C847DBA4C5}" type="pres">
      <dgm:prSet presAssocID="{0DB0980F-6180-41F5-A408-BAC6D8F6BE2F}" presName="horz1" presStyleCnt="0"/>
      <dgm:spPr/>
    </dgm:pt>
    <dgm:pt modelId="{BDACE04D-B8BD-4F4A-B444-428ECB07029D}" type="pres">
      <dgm:prSet presAssocID="{0DB0980F-6180-41F5-A408-BAC6D8F6BE2F}" presName="tx1" presStyleLbl="revTx" presStyleIdx="2" presStyleCnt="3"/>
      <dgm:spPr/>
    </dgm:pt>
    <dgm:pt modelId="{2394EE6D-6FA9-4079-AD15-C24270C3BE6A}" type="pres">
      <dgm:prSet presAssocID="{0DB0980F-6180-41F5-A408-BAC6D8F6BE2F}" presName="vert1" presStyleCnt="0"/>
      <dgm:spPr/>
    </dgm:pt>
  </dgm:ptLst>
  <dgm:cxnLst>
    <dgm:cxn modelId="{3842A119-D3AA-4266-BF8B-59F6C281F745}" srcId="{A7132F24-F425-4C18-B672-2588806C67C9}" destId="{123306CF-68E6-4CDA-9DBA-DD4F948D40AB}" srcOrd="1" destOrd="0" parTransId="{01E266C2-B784-410B-8438-DF818F5F9769}" sibTransId="{C2375E29-8950-451C-BB7A-371A96CCB2DA}"/>
    <dgm:cxn modelId="{972D6995-D8D1-4960-A30F-EAC060CAE02A}" type="presOf" srcId="{A7132F24-F425-4C18-B672-2588806C67C9}" destId="{FFF31665-C497-4AA3-B20F-507945F0AA2B}" srcOrd="0" destOrd="0" presId="urn:microsoft.com/office/officeart/2008/layout/LinedList"/>
    <dgm:cxn modelId="{D2D0DCC7-2BF9-4319-B701-4F7B7424F484}" type="presOf" srcId="{123306CF-68E6-4CDA-9DBA-DD4F948D40AB}" destId="{9711D8D5-AAB0-4005-BBA1-96A61909737A}" srcOrd="0" destOrd="0" presId="urn:microsoft.com/office/officeart/2008/layout/LinedList"/>
    <dgm:cxn modelId="{7E19C3DC-FDF7-41BC-9127-DC7C54FE0E1A}" type="presOf" srcId="{0DB0980F-6180-41F5-A408-BAC6D8F6BE2F}" destId="{BDACE04D-B8BD-4F4A-B444-428ECB07029D}" srcOrd="0" destOrd="0" presId="urn:microsoft.com/office/officeart/2008/layout/LinedList"/>
    <dgm:cxn modelId="{44EE30DE-0C42-48DE-92E7-DA538E1FBED4}" type="presOf" srcId="{360E87C5-2BDA-4E0D-9EBF-8AA11A572A4B}" destId="{6ABDDDEA-060F-4E6E-87B0-26BBC628B8EF}" srcOrd="0" destOrd="0" presId="urn:microsoft.com/office/officeart/2008/layout/LinedList"/>
    <dgm:cxn modelId="{D157A1E7-933F-4D23-9E79-59A1A2CAF94B}" srcId="{A7132F24-F425-4C18-B672-2588806C67C9}" destId="{360E87C5-2BDA-4E0D-9EBF-8AA11A572A4B}" srcOrd="0" destOrd="0" parTransId="{65D481DA-CD9B-4F8A-8C6D-F0A6B8C3D90A}" sibTransId="{523009C3-7E5E-40BA-90B6-25057180AB7D}"/>
    <dgm:cxn modelId="{18FC88E8-3576-49A6-A227-8C3DE68B1616}" srcId="{A7132F24-F425-4C18-B672-2588806C67C9}" destId="{0DB0980F-6180-41F5-A408-BAC6D8F6BE2F}" srcOrd="2" destOrd="0" parTransId="{B1A6FFFC-BBE7-4EEE-90CE-E8A827076F0E}" sibTransId="{C2DB871F-7568-4468-8F42-FB05C961C95F}"/>
    <dgm:cxn modelId="{41207840-5038-4467-A2A1-A18B7AFE292B}" type="presParOf" srcId="{FFF31665-C497-4AA3-B20F-507945F0AA2B}" destId="{5A67AF46-9508-4CAA-8766-7DBFBA51E396}" srcOrd="0" destOrd="0" presId="urn:microsoft.com/office/officeart/2008/layout/LinedList"/>
    <dgm:cxn modelId="{0D287EE3-20C0-4CDB-B729-C924E74FEDAC}" type="presParOf" srcId="{FFF31665-C497-4AA3-B20F-507945F0AA2B}" destId="{ED4C0832-F45F-4FF1-A407-57A0DBEE5B01}" srcOrd="1" destOrd="0" presId="urn:microsoft.com/office/officeart/2008/layout/LinedList"/>
    <dgm:cxn modelId="{16EC2D83-3E76-4134-992C-49F14968046D}" type="presParOf" srcId="{ED4C0832-F45F-4FF1-A407-57A0DBEE5B01}" destId="{6ABDDDEA-060F-4E6E-87B0-26BBC628B8EF}" srcOrd="0" destOrd="0" presId="urn:microsoft.com/office/officeart/2008/layout/LinedList"/>
    <dgm:cxn modelId="{4551875F-42AB-486A-A4D7-4A98DBA75BFE}" type="presParOf" srcId="{ED4C0832-F45F-4FF1-A407-57A0DBEE5B01}" destId="{10169026-2117-47CD-B5FE-65C8D9EEE2EE}" srcOrd="1" destOrd="0" presId="urn:microsoft.com/office/officeart/2008/layout/LinedList"/>
    <dgm:cxn modelId="{110A7B69-ED99-455D-AF96-D6632AE660BB}" type="presParOf" srcId="{FFF31665-C497-4AA3-B20F-507945F0AA2B}" destId="{80323051-2A27-4017-A969-EFECBC8B14C1}" srcOrd="2" destOrd="0" presId="urn:microsoft.com/office/officeart/2008/layout/LinedList"/>
    <dgm:cxn modelId="{695D1CE9-AD39-4B62-862C-CA7A7A94485B}" type="presParOf" srcId="{FFF31665-C497-4AA3-B20F-507945F0AA2B}" destId="{A9A30029-D762-4681-A800-F832EA359B19}" srcOrd="3" destOrd="0" presId="urn:microsoft.com/office/officeart/2008/layout/LinedList"/>
    <dgm:cxn modelId="{20FA728A-90DB-4A72-AB75-5618A7DF151F}" type="presParOf" srcId="{A9A30029-D762-4681-A800-F832EA359B19}" destId="{9711D8D5-AAB0-4005-BBA1-96A61909737A}" srcOrd="0" destOrd="0" presId="urn:microsoft.com/office/officeart/2008/layout/LinedList"/>
    <dgm:cxn modelId="{595078B2-E8AC-45B5-96BB-CEFABACA65D2}" type="presParOf" srcId="{A9A30029-D762-4681-A800-F832EA359B19}" destId="{685606DA-E7CA-4A7C-B221-5EA59C420D79}" srcOrd="1" destOrd="0" presId="urn:microsoft.com/office/officeart/2008/layout/LinedList"/>
    <dgm:cxn modelId="{F770FAC9-20E3-40EE-BD5D-1BB67F3A59CD}" type="presParOf" srcId="{FFF31665-C497-4AA3-B20F-507945F0AA2B}" destId="{449F6D86-E15B-408B-AA49-F2FA4AF8DC98}" srcOrd="4" destOrd="0" presId="urn:microsoft.com/office/officeart/2008/layout/LinedList"/>
    <dgm:cxn modelId="{AC028CDA-8A05-41CC-889B-824146379794}" type="presParOf" srcId="{FFF31665-C497-4AA3-B20F-507945F0AA2B}" destId="{3D64DABA-4760-4E3D-A75E-26C847DBA4C5}" srcOrd="5" destOrd="0" presId="urn:microsoft.com/office/officeart/2008/layout/LinedList"/>
    <dgm:cxn modelId="{BE158DA3-70F9-48B6-BB79-7F38BF0D4D4F}" type="presParOf" srcId="{3D64DABA-4760-4E3D-A75E-26C847DBA4C5}" destId="{BDACE04D-B8BD-4F4A-B444-428ECB07029D}" srcOrd="0" destOrd="0" presId="urn:microsoft.com/office/officeart/2008/layout/LinedList"/>
    <dgm:cxn modelId="{505CC88A-321A-45FF-A8F4-94E6D00339B3}" type="presParOf" srcId="{3D64DABA-4760-4E3D-A75E-26C847DBA4C5}" destId="{2394EE6D-6FA9-4079-AD15-C24270C3BE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5FA3D9-4D43-4E3F-8D05-0E1FA195777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CB0922-32F8-472B-A507-0BBA44994D44}">
      <dgm:prSet/>
      <dgm:spPr/>
      <dgm:t>
        <a:bodyPr/>
        <a:lstStyle/>
        <a:p>
          <a:r>
            <a:rPr lang="fr-FR"/>
            <a:t>Les économistes n’ont pas pu comprendre les résultats de ses travaux avant 1950.</a:t>
          </a:r>
          <a:endParaRPr lang="en-US"/>
        </a:p>
      </dgm:t>
    </dgm:pt>
    <dgm:pt modelId="{336DEDAC-2201-4240-99EF-3FF16D9EB99A}" type="parTrans" cxnId="{5B9203CC-57C3-412F-B2B4-AAA0E91A57DE}">
      <dgm:prSet/>
      <dgm:spPr/>
      <dgm:t>
        <a:bodyPr/>
        <a:lstStyle/>
        <a:p>
          <a:endParaRPr lang="en-US"/>
        </a:p>
      </dgm:t>
    </dgm:pt>
    <dgm:pt modelId="{09A6778D-5FAA-4093-BD01-76C5E2C36AC5}" type="sibTrans" cxnId="{5B9203CC-57C3-412F-B2B4-AAA0E91A57DE}">
      <dgm:prSet/>
      <dgm:spPr/>
      <dgm:t>
        <a:bodyPr/>
        <a:lstStyle/>
        <a:p>
          <a:endParaRPr lang="en-US"/>
        </a:p>
      </dgm:t>
    </dgm:pt>
    <dgm:pt modelId="{8B3BB6F4-17BF-4087-A9C3-2B02D58A78C6}">
      <dgm:prSet/>
      <dgm:spPr/>
      <dgm:t>
        <a:bodyPr/>
        <a:lstStyle/>
        <a:p>
          <a:r>
            <a:rPr lang="fr-FR"/>
            <a:t>Seuls les mathématiciens et physiciens (tel que Kolmogorov) en étaient capables.</a:t>
          </a:r>
          <a:endParaRPr lang="en-US"/>
        </a:p>
      </dgm:t>
    </dgm:pt>
    <dgm:pt modelId="{C95596A1-44DD-484C-9784-5E6D7A3929AB}" type="parTrans" cxnId="{86271A4B-6463-4680-AC44-CE603B8ECDB2}">
      <dgm:prSet/>
      <dgm:spPr/>
      <dgm:t>
        <a:bodyPr/>
        <a:lstStyle/>
        <a:p>
          <a:endParaRPr lang="en-US"/>
        </a:p>
      </dgm:t>
    </dgm:pt>
    <dgm:pt modelId="{C21B8ABA-94E5-417E-9ADF-EB71B5D1DA35}" type="sibTrans" cxnId="{86271A4B-6463-4680-AC44-CE603B8ECDB2}">
      <dgm:prSet/>
      <dgm:spPr/>
      <dgm:t>
        <a:bodyPr/>
        <a:lstStyle/>
        <a:p>
          <a:endParaRPr lang="en-US"/>
        </a:p>
      </dgm:t>
    </dgm:pt>
    <dgm:pt modelId="{6640D58B-8BAE-4BE0-81C2-5ED1BBCF1D24}">
      <dgm:prSet/>
      <dgm:spPr/>
      <dgm:t>
        <a:bodyPr/>
        <a:lstStyle/>
        <a:p>
          <a:r>
            <a:rPr lang="fr-FR"/>
            <a:t>Le mathématicien américains Savage a contribué à la « renaissance » des travaux de Bachelier en 1950 en les appliquant aux opérations sur les marchés financiers</a:t>
          </a:r>
          <a:endParaRPr lang="en-US"/>
        </a:p>
      </dgm:t>
    </dgm:pt>
    <dgm:pt modelId="{BA30C2CD-DEE6-4B99-84B7-1780EE1B3710}" type="parTrans" cxnId="{53DD961C-40EB-4C0C-99F3-85973A05FF2A}">
      <dgm:prSet/>
      <dgm:spPr/>
      <dgm:t>
        <a:bodyPr/>
        <a:lstStyle/>
        <a:p>
          <a:endParaRPr lang="en-US"/>
        </a:p>
      </dgm:t>
    </dgm:pt>
    <dgm:pt modelId="{DF70F19A-26FE-452C-A221-4D48D7A31D0D}" type="sibTrans" cxnId="{53DD961C-40EB-4C0C-99F3-85973A05FF2A}">
      <dgm:prSet/>
      <dgm:spPr/>
      <dgm:t>
        <a:bodyPr/>
        <a:lstStyle/>
        <a:p>
          <a:endParaRPr lang="en-US"/>
        </a:p>
      </dgm:t>
    </dgm:pt>
    <dgm:pt modelId="{6683C6DA-BBF1-4CEC-8244-4CB78409F0DB}" type="pres">
      <dgm:prSet presAssocID="{5A5FA3D9-4D43-4E3F-8D05-0E1FA1957771}" presName="vert0" presStyleCnt="0">
        <dgm:presLayoutVars>
          <dgm:dir/>
          <dgm:animOne val="branch"/>
          <dgm:animLvl val="lvl"/>
        </dgm:presLayoutVars>
      </dgm:prSet>
      <dgm:spPr/>
    </dgm:pt>
    <dgm:pt modelId="{25D458A7-3113-40B5-8879-EE97CACB0D6D}" type="pres">
      <dgm:prSet presAssocID="{C6CB0922-32F8-472B-A507-0BBA44994D44}" presName="thickLine" presStyleLbl="alignNode1" presStyleIdx="0" presStyleCnt="3"/>
      <dgm:spPr/>
    </dgm:pt>
    <dgm:pt modelId="{3F4FB2CD-EF77-4C1B-BB8E-B93AAB4A9017}" type="pres">
      <dgm:prSet presAssocID="{C6CB0922-32F8-472B-A507-0BBA44994D44}" presName="horz1" presStyleCnt="0"/>
      <dgm:spPr/>
    </dgm:pt>
    <dgm:pt modelId="{23D90775-6358-4F79-B945-60EA28516CAF}" type="pres">
      <dgm:prSet presAssocID="{C6CB0922-32F8-472B-A507-0BBA44994D44}" presName="tx1" presStyleLbl="revTx" presStyleIdx="0" presStyleCnt="3"/>
      <dgm:spPr/>
    </dgm:pt>
    <dgm:pt modelId="{E1176CAD-EFDC-44F3-B16E-A46336D7774E}" type="pres">
      <dgm:prSet presAssocID="{C6CB0922-32F8-472B-A507-0BBA44994D44}" presName="vert1" presStyleCnt="0"/>
      <dgm:spPr/>
    </dgm:pt>
    <dgm:pt modelId="{F383AEB1-AD16-4A1B-9F6B-482B02D1E3B2}" type="pres">
      <dgm:prSet presAssocID="{8B3BB6F4-17BF-4087-A9C3-2B02D58A78C6}" presName="thickLine" presStyleLbl="alignNode1" presStyleIdx="1" presStyleCnt="3"/>
      <dgm:spPr/>
    </dgm:pt>
    <dgm:pt modelId="{5719740E-F565-446C-AAF1-745488F679D4}" type="pres">
      <dgm:prSet presAssocID="{8B3BB6F4-17BF-4087-A9C3-2B02D58A78C6}" presName="horz1" presStyleCnt="0"/>
      <dgm:spPr/>
    </dgm:pt>
    <dgm:pt modelId="{82BFD4A8-1641-4754-B22F-96566912A587}" type="pres">
      <dgm:prSet presAssocID="{8B3BB6F4-17BF-4087-A9C3-2B02D58A78C6}" presName="tx1" presStyleLbl="revTx" presStyleIdx="1" presStyleCnt="3"/>
      <dgm:spPr/>
    </dgm:pt>
    <dgm:pt modelId="{E6436DBF-D505-4EAE-B035-862824BE5973}" type="pres">
      <dgm:prSet presAssocID="{8B3BB6F4-17BF-4087-A9C3-2B02D58A78C6}" presName="vert1" presStyleCnt="0"/>
      <dgm:spPr/>
    </dgm:pt>
    <dgm:pt modelId="{F3C6D716-E81F-4A1F-94DD-0E7DEC7B00C9}" type="pres">
      <dgm:prSet presAssocID="{6640D58B-8BAE-4BE0-81C2-5ED1BBCF1D24}" presName="thickLine" presStyleLbl="alignNode1" presStyleIdx="2" presStyleCnt="3"/>
      <dgm:spPr/>
    </dgm:pt>
    <dgm:pt modelId="{3640CB86-F5D0-43A3-824A-5423ED77B065}" type="pres">
      <dgm:prSet presAssocID="{6640D58B-8BAE-4BE0-81C2-5ED1BBCF1D24}" presName="horz1" presStyleCnt="0"/>
      <dgm:spPr/>
    </dgm:pt>
    <dgm:pt modelId="{EA7B0806-1F73-4370-82C9-455871A8CDC8}" type="pres">
      <dgm:prSet presAssocID="{6640D58B-8BAE-4BE0-81C2-5ED1BBCF1D24}" presName="tx1" presStyleLbl="revTx" presStyleIdx="2" presStyleCnt="3"/>
      <dgm:spPr/>
    </dgm:pt>
    <dgm:pt modelId="{1947C78F-109D-4BE3-A835-1D562142CC4B}" type="pres">
      <dgm:prSet presAssocID="{6640D58B-8BAE-4BE0-81C2-5ED1BBCF1D24}" presName="vert1" presStyleCnt="0"/>
      <dgm:spPr/>
    </dgm:pt>
  </dgm:ptLst>
  <dgm:cxnLst>
    <dgm:cxn modelId="{53DD961C-40EB-4C0C-99F3-85973A05FF2A}" srcId="{5A5FA3D9-4D43-4E3F-8D05-0E1FA1957771}" destId="{6640D58B-8BAE-4BE0-81C2-5ED1BBCF1D24}" srcOrd="2" destOrd="0" parTransId="{BA30C2CD-DEE6-4B99-84B7-1780EE1B3710}" sibTransId="{DF70F19A-26FE-452C-A221-4D48D7A31D0D}"/>
    <dgm:cxn modelId="{F21F0723-8220-46F1-962B-E70B93933B2E}" type="presOf" srcId="{5A5FA3D9-4D43-4E3F-8D05-0E1FA1957771}" destId="{6683C6DA-BBF1-4CEC-8244-4CB78409F0DB}" srcOrd="0" destOrd="0" presId="urn:microsoft.com/office/officeart/2008/layout/LinedList"/>
    <dgm:cxn modelId="{E469FD26-0497-459E-AD33-5F82A28F462E}" type="presOf" srcId="{6640D58B-8BAE-4BE0-81C2-5ED1BBCF1D24}" destId="{EA7B0806-1F73-4370-82C9-455871A8CDC8}" srcOrd="0" destOrd="0" presId="urn:microsoft.com/office/officeart/2008/layout/LinedList"/>
    <dgm:cxn modelId="{D492B628-A0AC-4F26-B627-97E00AA33014}" type="presOf" srcId="{8B3BB6F4-17BF-4087-A9C3-2B02D58A78C6}" destId="{82BFD4A8-1641-4754-B22F-96566912A587}" srcOrd="0" destOrd="0" presId="urn:microsoft.com/office/officeart/2008/layout/LinedList"/>
    <dgm:cxn modelId="{AA67025C-DF14-44D3-81B1-C39EBF064C91}" type="presOf" srcId="{C6CB0922-32F8-472B-A507-0BBA44994D44}" destId="{23D90775-6358-4F79-B945-60EA28516CAF}" srcOrd="0" destOrd="0" presId="urn:microsoft.com/office/officeart/2008/layout/LinedList"/>
    <dgm:cxn modelId="{86271A4B-6463-4680-AC44-CE603B8ECDB2}" srcId="{5A5FA3D9-4D43-4E3F-8D05-0E1FA1957771}" destId="{8B3BB6F4-17BF-4087-A9C3-2B02D58A78C6}" srcOrd="1" destOrd="0" parTransId="{C95596A1-44DD-484C-9784-5E6D7A3929AB}" sibTransId="{C21B8ABA-94E5-417E-9ADF-EB71B5D1DA35}"/>
    <dgm:cxn modelId="{5B9203CC-57C3-412F-B2B4-AAA0E91A57DE}" srcId="{5A5FA3D9-4D43-4E3F-8D05-0E1FA1957771}" destId="{C6CB0922-32F8-472B-A507-0BBA44994D44}" srcOrd="0" destOrd="0" parTransId="{336DEDAC-2201-4240-99EF-3FF16D9EB99A}" sibTransId="{09A6778D-5FAA-4093-BD01-76C5E2C36AC5}"/>
    <dgm:cxn modelId="{2875BA3C-3495-4A7D-AA65-C21194C2E73C}" type="presParOf" srcId="{6683C6DA-BBF1-4CEC-8244-4CB78409F0DB}" destId="{25D458A7-3113-40B5-8879-EE97CACB0D6D}" srcOrd="0" destOrd="0" presId="urn:microsoft.com/office/officeart/2008/layout/LinedList"/>
    <dgm:cxn modelId="{F98AF141-F688-4E6A-998C-901A3B6AFA24}" type="presParOf" srcId="{6683C6DA-BBF1-4CEC-8244-4CB78409F0DB}" destId="{3F4FB2CD-EF77-4C1B-BB8E-B93AAB4A9017}" srcOrd="1" destOrd="0" presId="urn:microsoft.com/office/officeart/2008/layout/LinedList"/>
    <dgm:cxn modelId="{23B7CA61-D953-46DE-839E-82D21B2DB85C}" type="presParOf" srcId="{3F4FB2CD-EF77-4C1B-BB8E-B93AAB4A9017}" destId="{23D90775-6358-4F79-B945-60EA28516CAF}" srcOrd="0" destOrd="0" presId="urn:microsoft.com/office/officeart/2008/layout/LinedList"/>
    <dgm:cxn modelId="{5AC0AA87-3DD8-44C6-953F-765087BB5159}" type="presParOf" srcId="{3F4FB2CD-EF77-4C1B-BB8E-B93AAB4A9017}" destId="{E1176CAD-EFDC-44F3-B16E-A46336D7774E}" srcOrd="1" destOrd="0" presId="urn:microsoft.com/office/officeart/2008/layout/LinedList"/>
    <dgm:cxn modelId="{9C664A39-6A10-44EE-8557-A30B3314B167}" type="presParOf" srcId="{6683C6DA-BBF1-4CEC-8244-4CB78409F0DB}" destId="{F383AEB1-AD16-4A1B-9F6B-482B02D1E3B2}" srcOrd="2" destOrd="0" presId="urn:microsoft.com/office/officeart/2008/layout/LinedList"/>
    <dgm:cxn modelId="{757B9EAB-5EC6-42D9-900F-480EF6905084}" type="presParOf" srcId="{6683C6DA-BBF1-4CEC-8244-4CB78409F0DB}" destId="{5719740E-F565-446C-AAF1-745488F679D4}" srcOrd="3" destOrd="0" presId="urn:microsoft.com/office/officeart/2008/layout/LinedList"/>
    <dgm:cxn modelId="{53F51B46-5382-4FCA-87C1-E675239230D3}" type="presParOf" srcId="{5719740E-F565-446C-AAF1-745488F679D4}" destId="{82BFD4A8-1641-4754-B22F-96566912A587}" srcOrd="0" destOrd="0" presId="urn:microsoft.com/office/officeart/2008/layout/LinedList"/>
    <dgm:cxn modelId="{BEE79BC1-C8B0-4963-865F-108FAC1B402F}" type="presParOf" srcId="{5719740E-F565-446C-AAF1-745488F679D4}" destId="{E6436DBF-D505-4EAE-B035-862824BE5973}" srcOrd="1" destOrd="0" presId="urn:microsoft.com/office/officeart/2008/layout/LinedList"/>
    <dgm:cxn modelId="{1D4177C4-E137-4B92-B371-A81E748B2CDD}" type="presParOf" srcId="{6683C6DA-BBF1-4CEC-8244-4CB78409F0DB}" destId="{F3C6D716-E81F-4A1F-94DD-0E7DEC7B00C9}" srcOrd="4" destOrd="0" presId="urn:microsoft.com/office/officeart/2008/layout/LinedList"/>
    <dgm:cxn modelId="{C0AD6B1C-3C0E-48DE-A4BD-BC09DC641AC3}" type="presParOf" srcId="{6683C6DA-BBF1-4CEC-8244-4CB78409F0DB}" destId="{3640CB86-F5D0-43A3-824A-5423ED77B065}" srcOrd="5" destOrd="0" presId="urn:microsoft.com/office/officeart/2008/layout/LinedList"/>
    <dgm:cxn modelId="{F3BFDF29-256F-466C-BAC7-A2D5A23A07E5}" type="presParOf" srcId="{3640CB86-F5D0-43A3-824A-5423ED77B065}" destId="{EA7B0806-1F73-4370-82C9-455871A8CDC8}" srcOrd="0" destOrd="0" presId="urn:microsoft.com/office/officeart/2008/layout/LinedList"/>
    <dgm:cxn modelId="{73CF3B9C-F3E9-4F3C-94CF-05AAE6664C1C}" type="presParOf" srcId="{3640CB86-F5D0-43A3-824A-5423ED77B065}" destId="{1947C78F-109D-4BE3-A835-1D562142CC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1D416B-7ECD-43AB-B0AD-147CD45FDA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F9022B-AD3C-4901-AAA4-DDF3FEF7DCC1}">
      <dgm:prSet/>
      <dgm:spPr/>
      <dgm:t>
        <a:bodyPr/>
        <a:lstStyle/>
        <a:p>
          <a:r>
            <a:rPr lang="fr-FR"/>
            <a:t>Contrairement à l’idée largement répandue, le travail de Bachelier n’a jamais été oublié : les mathématiciens et les économistes le connaissent depuis 1912.</a:t>
          </a:r>
          <a:endParaRPr lang="en-US"/>
        </a:p>
      </dgm:t>
    </dgm:pt>
    <dgm:pt modelId="{EF5380B9-5E09-4763-B888-E0A07EA0A8A3}" type="parTrans" cxnId="{A26C30DF-8013-49B3-AB8B-12C93C6CC0D7}">
      <dgm:prSet/>
      <dgm:spPr/>
      <dgm:t>
        <a:bodyPr/>
        <a:lstStyle/>
        <a:p>
          <a:endParaRPr lang="en-US"/>
        </a:p>
      </dgm:t>
    </dgm:pt>
    <dgm:pt modelId="{3B29F8C1-73CE-4571-AA0A-0C760556CB24}" type="sibTrans" cxnId="{A26C30DF-8013-49B3-AB8B-12C93C6CC0D7}">
      <dgm:prSet/>
      <dgm:spPr/>
      <dgm:t>
        <a:bodyPr/>
        <a:lstStyle/>
        <a:p>
          <a:endParaRPr lang="en-US"/>
        </a:p>
      </dgm:t>
    </dgm:pt>
    <dgm:pt modelId="{7CCD0099-A467-4C13-9B7D-57CBB806008E}">
      <dgm:prSet/>
      <dgm:spPr/>
      <dgm:t>
        <a:bodyPr/>
        <a:lstStyle/>
        <a:p>
          <a:r>
            <a:rPr lang="fr-FR"/>
            <a:t>Bachelier n’a contribué directement au développement des théories et modèles mathématiques probabilistes qu’à partir de 1950.</a:t>
          </a:r>
          <a:endParaRPr lang="en-US"/>
        </a:p>
      </dgm:t>
    </dgm:pt>
    <dgm:pt modelId="{05887177-41A4-4B1A-BC11-099B62659C83}" type="parTrans" cxnId="{152DB01B-47F3-4177-B704-DB4A77D5349F}">
      <dgm:prSet/>
      <dgm:spPr/>
      <dgm:t>
        <a:bodyPr/>
        <a:lstStyle/>
        <a:p>
          <a:endParaRPr lang="en-US"/>
        </a:p>
      </dgm:t>
    </dgm:pt>
    <dgm:pt modelId="{22F12AA2-F736-4C56-BB46-DCCECD632C9C}" type="sibTrans" cxnId="{152DB01B-47F3-4177-B704-DB4A77D5349F}">
      <dgm:prSet/>
      <dgm:spPr/>
      <dgm:t>
        <a:bodyPr/>
        <a:lstStyle/>
        <a:p>
          <a:endParaRPr lang="en-US"/>
        </a:p>
      </dgm:t>
    </dgm:pt>
    <dgm:pt modelId="{313BDE99-2317-4D88-B5F2-3AAF74798240}">
      <dgm:prSet/>
      <dgm:spPr/>
      <dgm:t>
        <a:bodyPr/>
        <a:lstStyle/>
        <a:p>
          <a:r>
            <a:rPr lang="fr-FR" dirty="0"/>
            <a:t>Les économistes n’ont découvert le travail de Bachelier que quand les théories ont été suffisamment développé.</a:t>
          </a:r>
          <a:endParaRPr lang="en-US" dirty="0"/>
        </a:p>
      </dgm:t>
    </dgm:pt>
    <dgm:pt modelId="{F6FCDE11-6D0B-471C-85D4-12B24B7DF215}" type="parTrans" cxnId="{7D309AE1-8E56-4D56-AF58-616C9177D099}">
      <dgm:prSet/>
      <dgm:spPr/>
      <dgm:t>
        <a:bodyPr/>
        <a:lstStyle/>
        <a:p>
          <a:endParaRPr lang="en-US"/>
        </a:p>
      </dgm:t>
    </dgm:pt>
    <dgm:pt modelId="{3F3BC758-1167-4B45-ABD0-521D590C7ADD}" type="sibTrans" cxnId="{7D309AE1-8E56-4D56-AF58-616C9177D099}">
      <dgm:prSet/>
      <dgm:spPr/>
      <dgm:t>
        <a:bodyPr/>
        <a:lstStyle/>
        <a:p>
          <a:endParaRPr lang="en-US"/>
        </a:p>
      </dgm:t>
    </dgm:pt>
    <dgm:pt modelId="{497C1D27-B097-4152-AB93-CEA2B3173607}" type="pres">
      <dgm:prSet presAssocID="{CB1D416B-7ECD-43AB-B0AD-147CD45FDA1F}" presName="linear" presStyleCnt="0">
        <dgm:presLayoutVars>
          <dgm:animLvl val="lvl"/>
          <dgm:resizeHandles val="exact"/>
        </dgm:presLayoutVars>
      </dgm:prSet>
      <dgm:spPr/>
    </dgm:pt>
    <dgm:pt modelId="{799C6062-8760-4025-AF74-824F6D093394}" type="pres">
      <dgm:prSet presAssocID="{E6F9022B-AD3C-4901-AAA4-DDF3FEF7DC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A5F866-D903-4E07-B3A4-A2DCB44C976D}" type="pres">
      <dgm:prSet presAssocID="{3B29F8C1-73CE-4571-AA0A-0C760556CB24}" presName="spacer" presStyleCnt="0"/>
      <dgm:spPr/>
    </dgm:pt>
    <dgm:pt modelId="{7C8F19B1-2FDC-47B2-89B2-D127C7201770}" type="pres">
      <dgm:prSet presAssocID="{7CCD0099-A467-4C13-9B7D-57CBB80600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511B77-0F44-4B1F-8A5F-072389C9045B}" type="pres">
      <dgm:prSet presAssocID="{22F12AA2-F736-4C56-BB46-DCCECD632C9C}" presName="spacer" presStyleCnt="0"/>
      <dgm:spPr/>
    </dgm:pt>
    <dgm:pt modelId="{0668425A-7FE1-4622-A720-88342DD13A78}" type="pres">
      <dgm:prSet presAssocID="{313BDE99-2317-4D88-B5F2-3AAF747982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2DB01B-47F3-4177-B704-DB4A77D5349F}" srcId="{CB1D416B-7ECD-43AB-B0AD-147CD45FDA1F}" destId="{7CCD0099-A467-4C13-9B7D-57CBB806008E}" srcOrd="1" destOrd="0" parTransId="{05887177-41A4-4B1A-BC11-099B62659C83}" sibTransId="{22F12AA2-F736-4C56-BB46-DCCECD632C9C}"/>
    <dgm:cxn modelId="{542BB41F-BB74-43C2-99A0-335B33DA3AAA}" type="presOf" srcId="{E6F9022B-AD3C-4901-AAA4-DDF3FEF7DCC1}" destId="{799C6062-8760-4025-AF74-824F6D093394}" srcOrd="0" destOrd="0" presId="urn:microsoft.com/office/officeart/2005/8/layout/vList2"/>
    <dgm:cxn modelId="{271D9831-E24D-4DD6-837B-1F21EBEEF92C}" type="presOf" srcId="{CB1D416B-7ECD-43AB-B0AD-147CD45FDA1F}" destId="{497C1D27-B097-4152-AB93-CEA2B3173607}" srcOrd="0" destOrd="0" presId="urn:microsoft.com/office/officeart/2005/8/layout/vList2"/>
    <dgm:cxn modelId="{55F7F63A-35BB-4B14-A3F1-9B204A6718E4}" type="presOf" srcId="{7CCD0099-A467-4C13-9B7D-57CBB806008E}" destId="{7C8F19B1-2FDC-47B2-89B2-D127C7201770}" srcOrd="0" destOrd="0" presId="urn:microsoft.com/office/officeart/2005/8/layout/vList2"/>
    <dgm:cxn modelId="{55C6AAA0-4A85-4B02-A71B-51F1C8372E18}" type="presOf" srcId="{313BDE99-2317-4D88-B5F2-3AAF74798240}" destId="{0668425A-7FE1-4622-A720-88342DD13A78}" srcOrd="0" destOrd="0" presId="urn:microsoft.com/office/officeart/2005/8/layout/vList2"/>
    <dgm:cxn modelId="{A26C30DF-8013-49B3-AB8B-12C93C6CC0D7}" srcId="{CB1D416B-7ECD-43AB-B0AD-147CD45FDA1F}" destId="{E6F9022B-AD3C-4901-AAA4-DDF3FEF7DCC1}" srcOrd="0" destOrd="0" parTransId="{EF5380B9-5E09-4763-B888-E0A07EA0A8A3}" sibTransId="{3B29F8C1-73CE-4571-AA0A-0C760556CB24}"/>
    <dgm:cxn modelId="{7D309AE1-8E56-4D56-AF58-616C9177D099}" srcId="{CB1D416B-7ECD-43AB-B0AD-147CD45FDA1F}" destId="{313BDE99-2317-4D88-B5F2-3AAF74798240}" srcOrd="2" destOrd="0" parTransId="{F6FCDE11-6D0B-471C-85D4-12B24B7DF215}" sibTransId="{3F3BC758-1167-4B45-ABD0-521D590C7ADD}"/>
    <dgm:cxn modelId="{36EF157E-74F0-4A47-A472-BD366C97D9C5}" type="presParOf" srcId="{497C1D27-B097-4152-AB93-CEA2B3173607}" destId="{799C6062-8760-4025-AF74-824F6D093394}" srcOrd="0" destOrd="0" presId="urn:microsoft.com/office/officeart/2005/8/layout/vList2"/>
    <dgm:cxn modelId="{52DE8745-21E7-4893-A183-AE94C1FFCB23}" type="presParOf" srcId="{497C1D27-B097-4152-AB93-CEA2B3173607}" destId="{DFA5F866-D903-4E07-B3A4-A2DCB44C976D}" srcOrd="1" destOrd="0" presId="urn:microsoft.com/office/officeart/2005/8/layout/vList2"/>
    <dgm:cxn modelId="{250F7CC0-2F51-4D3C-8EE3-E4A7084FE1AD}" type="presParOf" srcId="{497C1D27-B097-4152-AB93-CEA2B3173607}" destId="{7C8F19B1-2FDC-47B2-89B2-D127C7201770}" srcOrd="2" destOrd="0" presId="urn:microsoft.com/office/officeart/2005/8/layout/vList2"/>
    <dgm:cxn modelId="{62D2CD20-921E-4A8B-BADE-E0E8D7769AF3}" type="presParOf" srcId="{497C1D27-B097-4152-AB93-CEA2B3173607}" destId="{47511B77-0F44-4B1F-8A5F-072389C9045B}" srcOrd="3" destOrd="0" presId="urn:microsoft.com/office/officeart/2005/8/layout/vList2"/>
    <dgm:cxn modelId="{9708C3CE-B81B-418D-805D-BB3FC954B1C7}" type="presParOf" srcId="{497C1D27-B097-4152-AB93-CEA2B3173607}" destId="{0668425A-7FE1-4622-A720-88342DD13A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479DD-4AD9-4A03-8E8A-68140D0F6F31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28902-8177-4241-8C04-99FC5C6A421F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L’information</a:t>
          </a:r>
          <a:endParaRPr lang="en-US" sz="2900" kern="1200"/>
        </a:p>
      </dsp:txBody>
      <dsp:txXfrm>
        <a:off x="366939" y="1196774"/>
        <a:ext cx="2723696" cy="1691139"/>
      </dsp:txXfrm>
    </dsp:sp>
    <dsp:sp modelId="{8E2C3B33-E415-480A-AFB6-329FCE29B6B4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8E51E-6EF8-4F27-ACC2-4B3194D4E44E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L’hétérogénéité des agents</a:t>
          </a:r>
          <a:endParaRPr lang="en-US" sz="2900" kern="1200"/>
        </a:p>
      </dsp:txBody>
      <dsp:txXfrm>
        <a:off x="3824513" y="1196774"/>
        <a:ext cx="2723696" cy="1691139"/>
      </dsp:txXfrm>
    </dsp:sp>
    <dsp:sp modelId="{9B580947-DC47-4373-B27D-C4D76ECC87C4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06892-09DF-4A1E-892E-BE29911D88DA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La loi des écarts</a:t>
          </a:r>
          <a:endParaRPr lang="en-US" sz="2900" kern="1200"/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C351A-421E-42C8-82BF-DD2D967A877D}">
      <dsp:nvSpPr>
        <dsp:cNvPr id="0" name=""/>
        <dsp:cNvSpPr/>
      </dsp:nvSpPr>
      <dsp:spPr>
        <a:xfrm>
          <a:off x="0" y="63929"/>
          <a:ext cx="6582555" cy="1620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Bachelier souhaite avant tout développer les mathématiques probabilistes plutôt que la finance.</a:t>
          </a:r>
          <a:endParaRPr lang="en-US" sz="2300" kern="1200" dirty="0"/>
        </a:p>
      </dsp:txBody>
      <dsp:txXfrm>
        <a:off x="79106" y="143035"/>
        <a:ext cx="6424343" cy="1462274"/>
      </dsp:txXfrm>
    </dsp:sp>
    <dsp:sp modelId="{9E8AC1E6-843D-4E50-81F7-D4EFC4034AD6}">
      <dsp:nvSpPr>
        <dsp:cNvPr id="0" name=""/>
        <dsp:cNvSpPr/>
      </dsp:nvSpPr>
      <dsp:spPr>
        <a:xfrm>
          <a:off x="0" y="1750655"/>
          <a:ext cx="6582555" cy="1620486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Sa démarche le mène à un manque de précision selon Jovanovic.</a:t>
          </a:r>
          <a:endParaRPr lang="en-US" sz="2300" kern="1200" dirty="0"/>
        </a:p>
      </dsp:txBody>
      <dsp:txXfrm>
        <a:off x="79106" y="1829761"/>
        <a:ext cx="6424343" cy="1462274"/>
      </dsp:txXfrm>
    </dsp:sp>
    <dsp:sp modelId="{256ECD48-7E2D-45EF-ABB7-9CCD8F0706D1}">
      <dsp:nvSpPr>
        <dsp:cNvPr id="0" name=""/>
        <dsp:cNvSpPr/>
      </dsp:nvSpPr>
      <dsp:spPr>
        <a:xfrm>
          <a:off x="0" y="3437382"/>
          <a:ext cx="6582555" cy="1620486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Son modèle de probabilité possède beaucoup de similitude avec le modèle de Jules Regnault, bien qu’aucune source ne mentionne ses travaux.</a:t>
          </a:r>
          <a:endParaRPr lang="en-US" sz="2300" kern="1200" dirty="0"/>
        </a:p>
      </dsp:txBody>
      <dsp:txXfrm>
        <a:off x="79106" y="3516488"/>
        <a:ext cx="6424343" cy="1462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7AF46-9508-4CAA-8766-7DBFBA51E396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DDEA-060F-4E6E-87B0-26BBC628B8EF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Jovanovic conclus que Bachelier reprends le modèle de Jules Regnault établi en 1863 et le perfectionne.</a:t>
          </a:r>
          <a:endParaRPr lang="en-US" sz="3000" kern="1200"/>
        </a:p>
      </dsp:txBody>
      <dsp:txXfrm>
        <a:off x="0" y="2758"/>
        <a:ext cx="6797675" cy="1881464"/>
      </dsp:txXfrm>
    </dsp:sp>
    <dsp:sp modelId="{80323051-2A27-4017-A969-EFECBC8B14C1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1D8D5-AAB0-4005-BBA1-96A61909737A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La théorie financière franchit une étape significative.</a:t>
          </a:r>
          <a:endParaRPr lang="en-US" sz="3000" kern="1200" dirty="0"/>
        </a:p>
      </dsp:txBody>
      <dsp:txXfrm>
        <a:off x="0" y="1884223"/>
        <a:ext cx="6797675" cy="1881464"/>
      </dsp:txXfrm>
    </dsp:sp>
    <dsp:sp modelId="{449F6D86-E15B-408B-AA49-F2FA4AF8DC98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CE04D-B8BD-4F4A-B444-428ECB07029D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Il faut toutefois attendre les années 1950 pour que son travail fasse l’objet d’une véritable attention théorique.</a:t>
          </a:r>
          <a:endParaRPr lang="en-US" sz="3000" kern="1200"/>
        </a:p>
      </dsp:txBody>
      <dsp:txXfrm>
        <a:off x="0" y="3765688"/>
        <a:ext cx="6797675" cy="188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458A7-3113-40B5-8879-EE97CACB0D6D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90775-6358-4F79-B945-60EA28516CAF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Les économistes n’ont pas pu comprendre les résultats de ses travaux avant 1950.</a:t>
          </a:r>
          <a:endParaRPr lang="en-US" sz="2800" kern="1200"/>
        </a:p>
      </dsp:txBody>
      <dsp:txXfrm>
        <a:off x="0" y="2758"/>
        <a:ext cx="6797675" cy="1881464"/>
      </dsp:txXfrm>
    </dsp:sp>
    <dsp:sp modelId="{F383AEB1-AD16-4A1B-9F6B-482B02D1E3B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FD4A8-1641-4754-B22F-96566912A587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Seuls les mathématiciens et physiciens (tel que Kolmogorov) en étaient capables.</a:t>
          </a:r>
          <a:endParaRPr lang="en-US" sz="2800" kern="1200"/>
        </a:p>
      </dsp:txBody>
      <dsp:txXfrm>
        <a:off x="0" y="1884223"/>
        <a:ext cx="6797675" cy="1881464"/>
      </dsp:txXfrm>
    </dsp:sp>
    <dsp:sp modelId="{F3C6D716-E81F-4A1F-94DD-0E7DEC7B00C9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B0806-1F73-4370-82C9-455871A8CDC8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Le mathématicien américains Savage a contribué à la « renaissance » des travaux de Bachelier en 1950 en les appliquant aux opérations sur les marchés financiers</a:t>
          </a:r>
          <a:endParaRPr lang="en-US" sz="2800" kern="1200"/>
        </a:p>
      </dsp:txBody>
      <dsp:txXfrm>
        <a:off x="0" y="3765688"/>
        <a:ext cx="6797675" cy="1881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C6062-8760-4025-AF74-824F6D093394}">
      <dsp:nvSpPr>
        <dsp:cNvPr id="0" name=""/>
        <dsp:cNvSpPr/>
      </dsp:nvSpPr>
      <dsp:spPr>
        <a:xfrm>
          <a:off x="0" y="72758"/>
          <a:ext cx="6582555" cy="161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Contrairement à l’idée largement répandue, le travail de Bachelier n’a jamais été oublié : les mathématiciens et les économistes le connaissent depuis 1912.</a:t>
          </a:r>
          <a:endParaRPr lang="en-US" sz="2300" kern="1200"/>
        </a:p>
      </dsp:txBody>
      <dsp:txXfrm>
        <a:off x="78818" y="151576"/>
        <a:ext cx="6424919" cy="1456964"/>
      </dsp:txXfrm>
    </dsp:sp>
    <dsp:sp modelId="{7C8F19B1-2FDC-47B2-89B2-D127C7201770}">
      <dsp:nvSpPr>
        <dsp:cNvPr id="0" name=""/>
        <dsp:cNvSpPr/>
      </dsp:nvSpPr>
      <dsp:spPr>
        <a:xfrm>
          <a:off x="0" y="1753598"/>
          <a:ext cx="6582555" cy="1614600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Bachelier n’a contribué directement au développement des théories et modèles mathématiques probabilistes qu’à partir de 1950.</a:t>
          </a:r>
          <a:endParaRPr lang="en-US" sz="2300" kern="1200"/>
        </a:p>
      </dsp:txBody>
      <dsp:txXfrm>
        <a:off x="78818" y="1832416"/>
        <a:ext cx="6424919" cy="1456964"/>
      </dsp:txXfrm>
    </dsp:sp>
    <dsp:sp modelId="{0668425A-7FE1-4622-A720-88342DD13A78}">
      <dsp:nvSpPr>
        <dsp:cNvPr id="0" name=""/>
        <dsp:cNvSpPr/>
      </dsp:nvSpPr>
      <dsp:spPr>
        <a:xfrm>
          <a:off x="0" y="3434439"/>
          <a:ext cx="6582555" cy="16146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Les économistes n’ont découvert le travail de Bachelier que quand les théories ont été suffisamment développé.</a:t>
          </a:r>
          <a:endParaRPr lang="en-US" sz="2300" kern="1200" dirty="0"/>
        </a:p>
      </dsp:txBody>
      <dsp:txXfrm>
        <a:off x="78818" y="3513257"/>
        <a:ext cx="6424919" cy="1456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4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0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3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1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3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2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E5005F-5F7E-4AC7-BB2F-ECEAD32D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fr-FR" sz="4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Théorie de la spéculation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7AF27D-1626-4985-A87D-5819B9FC8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fr-FR" sz="1500">
                <a:solidFill>
                  <a:srgbClr val="FFFFFF"/>
                </a:solidFill>
              </a:rPr>
              <a:t>Par Louis bachelier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C178763-1071-48C8-9FD3-B4F803446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80" y="320040"/>
            <a:ext cx="5472333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52E808-5D56-4CF9-B9FE-DB9B8FAE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Le modèle du joueur selon Jules Regnault : trois facteurs essentiels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90A8FF2-120B-4769-9125-81D570568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2275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3466DA-26D8-4A13-9A93-FBA209B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Et Bachelier?</a:t>
            </a:r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3210909-0810-4BC5-B2AA-10C74C445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119731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97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E78006-C99E-4919-B926-C8B82737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chemeClr val="bg1"/>
                </a:solidFill>
              </a:rPr>
              <a:t>The novelties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54DB621-34E6-43D3-B3C3-AF574603E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17181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98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23EE3A-152E-46A6-9757-8C4FC6FE7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Bachelier: not the forgotten forerunner he has been depicted as an analysis of the dissemination of Louis Bachelier’s work in economics.</a:t>
            </a:r>
            <a:endParaRPr lang="fr-FR" sz="26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39AFC2-FFA6-46BB-9737-59A15397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fr-FR" sz="1400" dirty="0">
                <a:solidFill>
                  <a:srgbClr val="FFFFFF"/>
                </a:solidFill>
              </a:rPr>
              <a:t>Par Franck Jovanovic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591499-89AC-4977-89CF-E6BDBD6F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43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5D3075-7974-4323-8C94-524FECA4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Le but de cette étude ?</a:t>
            </a:r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5A075-7787-4E20-87E0-51935AB1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La thèse de Bachelier est le premier travail mathématique connus appliqué à la finance.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Déterminer à quel point le travail de Bachelier a été diffusé dans le monde.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Est-ce que son travail était-il compris par ses pairs au début du 20</a:t>
            </a:r>
            <a:r>
              <a:rPr lang="fr-FR" baseline="30000" dirty="0"/>
              <a:t>ème</a:t>
            </a:r>
            <a:r>
              <a:rPr lang="fr-FR" dirty="0"/>
              <a:t> siècle.</a:t>
            </a:r>
          </a:p>
        </p:txBody>
      </p:sp>
    </p:spTree>
    <p:extLst>
      <p:ext uri="{BB962C8B-B14F-4D97-AF65-F5344CB8AC3E}">
        <p14:creationId xmlns:p14="http://schemas.microsoft.com/office/powerpoint/2010/main" val="372931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079EBD-2F88-49F9-AA15-5501C00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Méthodologie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9AAFA-8F88-41D4-9DEC-696CD3ED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FFFF"/>
                </a:solidFill>
              </a:rPr>
              <a:t> Les données utilisées proviennent de la plateforme « Web of science 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FFFF"/>
                </a:solidFill>
              </a:rPr>
              <a:t> Il a été ajouté d’autres références de l’article en ligne « Jstor 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FFFF"/>
                </a:solidFill>
              </a:rPr>
              <a:t> La période examinée s’étend de 1900 à 2005. En tout, cela fait plus de 440 données exploitées.</a:t>
            </a:r>
          </a:p>
        </p:txBody>
      </p:sp>
      <p:pic>
        <p:nvPicPr>
          <p:cNvPr id="5" name="Image 4" descr="Une image contenant texte, signe, boisson, boisson gazeuse&#10;&#10;Description générée automatiquement">
            <a:extLst>
              <a:ext uri="{FF2B5EF4-FFF2-40B4-BE49-F238E27FC236}">
                <a16:creationId xmlns:a16="http://schemas.microsoft.com/office/drawing/2014/main" id="{E2F1BF3A-6D2B-43C4-9FA8-16C11DA8A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1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1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1B083-33B0-4BD5-8329-9CFA1DB1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Résultats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AE58E3-B56B-4ED7-A845-52C128672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773" y="1493976"/>
            <a:ext cx="6275667" cy="38700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B00297-36E2-45DA-9421-CF21B52E12D5}"/>
              </a:ext>
            </a:extLst>
          </p:cNvPr>
          <p:cNvSpPr txBox="1"/>
          <p:nvPr/>
        </p:nvSpPr>
        <p:spPr>
          <a:xfrm>
            <a:off x="563403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04CB1C-9D14-4C45-B2C2-B607A3FDE654}"/>
              </a:ext>
            </a:extLst>
          </p:cNvPr>
          <p:cNvSpPr txBox="1"/>
          <p:nvPr/>
        </p:nvSpPr>
        <p:spPr>
          <a:xfrm>
            <a:off x="2265492" y="3488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B2F6B2-EAEE-4BBC-94AB-A03A84BCDB82}"/>
              </a:ext>
            </a:extLst>
          </p:cNvPr>
          <p:cNvSpPr txBox="1"/>
          <p:nvPr/>
        </p:nvSpPr>
        <p:spPr>
          <a:xfrm>
            <a:off x="435869" y="4003829"/>
            <a:ext cx="388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périodes identifiables: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1912 – 1923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1924 – 1960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1961 – 1995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1995 - 2005</a:t>
            </a:r>
          </a:p>
        </p:txBody>
      </p:sp>
    </p:spTree>
    <p:extLst>
      <p:ext uri="{BB962C8B-B14F-4D97-AF65-F5344CB8AC3E}">
        <p14:creationId xmlns:p14="http://schemas.microsoft.com/office/powerpoint/2010/main" val="240351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E95AA7-FE25-469C-A38D-A0E9DEE2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Ses principaux travaux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9664DDC-5D8E-41E3-A9AD-F694D361F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" r="-1" b="23390"/>
          <a:stretch/>
        </p:blipFill>
        <p:spPr>
          <a:xfrm>
            <a:off x="4635092" y="10"/>
            <a:ext cx="7556906" cy="33832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7272314-B428-42E0-91DB-975C5166D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0"/>
          <a:stretch/>
        </p:blipFill>
        <p:spPr>
          <a:xfrm>
            <a:off x="4635097" y="3474720"/>
            <a:ext cx="7556889" cy="33832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850B81-9907-4D98-91E8-68B22491B106}"/>
              </a:ext>
            </a:extLst>
          </p:cNvPr>
          <p:cNvSpPr txBox="1"/>
          <p:nvPr/>
        </p:nvSpPr>
        <p:spPr>
          <a:xfrm>
            <a:off x="484814" y="4076700"/>
            <a:ext cx="3521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de la spéculation</a:t>
            </a:r>
          </a:p>
          <a:p>
            <a:endParaRPr lang="fr-FR" dirty="0"/>
          </a:p>
          <a:p>
            <a:r>
              <a:rPr lang="fr-FR" dirty="0"/>
              <a:t>Calcul des probabilités</a:t>
            </a:r>
          </a:p>
        </p:txBody>
      </p:sp>
    </p:spTree>
    <p:extLst>
      <p:ext uri="{BB962C8B-B14F-4D97-AF65-F5344CB8AC3E}">
        <p14:creationId xmlns:p14="http://schemas.microsoft.com/office/powerpoint/2010/main" val="295195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6353A-67C0-4721-AA6A-F99F4B633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La répartition des citations de ses deux travaux majeures sur la période 1923 - 2005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B54215-AEE7-4CD7-BB45-9B4ADF2E2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4319816"/>
            <a:ext cx="3659246" cy="23934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FFFFFF"/>
                </a:solidFill>
              </a:rPr>
              <a:t>Théorie de la spéculation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FFFFFF"/>
                </a:solidFill>
              </a:rPr>
              <a:t>Calcul des probabilités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18FC57FD-7AEC-49C1-9375-72D438B2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1504950"/>
            <a:ext cx="6841231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A400BC-8D73-4F14-B7E9-9CC54E3A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Pourquoi une « cassure » dans l’historique de citations de Bachelier 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E7E1FA6-66BA-4ED6-977A-D390F3994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05462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1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2F59BF2-2B04-4B56-9F18-FFCE00131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4" b="3463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20AEA-38D8-4D76-B89E-45CB8359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fr-FR" sz="6000" dirty="0" err="1">
                <a:solidFill>
                  <a:schemeClr val="bg1"/>
                </a:solidFill>
              </a:rPr>
              <a:t>What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is</a:t>
            </a:r>
            <a:r>
              <a:rPr lang="fr-FR" sz="6000" dirty="0">
                <a:solidFill>
                  <a:schemeClr val="bg1"/>
                </a:solidFill>
              </a:rPr>
              <a:t> the </a:t>
            </a:r>
            <a:r>
              <a:rPr lang="fr-FR" sz="6000" dirty="0" err="1">
                <a:solidFill>
                  <a:schemeClr val="bg1"/>
                </a:solidFill>
              </a:rPr>
              <a:t>problem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addresed</a:t>
            </a:r>
            <a:r>
              <a:rPr lang="fr-FR" sz="6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BDAB11-32AA-4091-ADBF-007C367C6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29" y="4212709"/>
            <a:ext cx="5449479" cy="2490094"/>
          </a:xfrm>
        </p:spPr>
        <p:txBody>
          <a:bodyPr anchor="b"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La littérature sur les mathématiques financière était quasi-inexistante avant 1900?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Bachelier soumet sa thèse qui mélange probabilité et finance.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Bachelier ne semble pas très intéressé par la finance. Pour lui elle n’est qu’un support afin d’élaborer de nouvelles théories mathématiques.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57AFD-C16D-4B19-ADE1-0CC84A7B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Conclusion</a:t>
            </a:r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3862A6B-4861-4814-85C1-61042FC19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390916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4DC2B-408F-4F5F-9696-3DABA18AF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methodology</a:t>
            </a:r>
            <a:r>
              <a:rPr lang="fr-FR" dirty="0"/>
              <a:t> of Bachelier?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B6B612-0191-46DB-8C00-1734C030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dirty="0"/>
              <a:t>Bachelier souhaite introduire les probabilités en temps continu, qui n’avaient pas encore été découverte à cette époque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dirty="0"/>
              <a:t>Sa thèse est divise en 2 parties distinctes: I – vocabulaire</a:t>
            </a:r>
          </a:p>
          <a:p>
            <a:r>
              <a:rPr lang="fr-FR" sz="1400" dirty="0"/>
              <a:t>                                                                           II – Calculs de probabilités</a:t>
            </a:r>
          </a:p>
        </p:txBody>
      </p:sp>
      <p:pic>
        <p:nvPicPr>
          <p:cNvPr id="1026" name="Picture 2" descr="La Loi normale, loi de Gauss">
            <a:extLst>
              <a:ext uri="{FF2B5EF4-FFF2-40B4-BE49-F238E27FC236}">
                <a16:creationId xmlns:a16="http://schemas.microsoft.com/office/drawing/2014/main" id="{3F35D66A-0282-4D02-86C4-718D294C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47663"/>
            <a:ext cx="36290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2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02828-93CD-4FD0-9A49-71CEF0D4F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fr-FR" sz="5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What</a:t>
            </a:r>
            <a:r>
              <a:rPr lang="fr-FR" sz="540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are the </a:t>
            </a:r>
            <a:r>
              <a:rPr lang="fr-FR" sz="5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obtained</a:t>
            </a:r>
            <a:r>
              <a:rPr lang="fr-FR" sz="540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sz="5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results</a:t>
            </a:r>
            <a:r>
              <a:rPr lang="fr-FR" sz="540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? </a:t>
            </a:r>
            <a:endParaRPr lang="fr-FR" sz="54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843A21-F2B5-49FF-A1BA-FAD8D007D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fr-FR" sz="18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F5DD454-D62B-492F-ABDE-A99B88875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22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C85AC-4C30-4873-AE44-3AE100E9C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Bachelier a d’abord calculé </a:t>
            </a:r>
            <a:r>
              <a:rPr lang="fr-FR" sz="2800" dirty="0">
                <a:effectLst/>
                <a:latin typeface="Arial" panose="020B0604020202020204" pitchFamily="34" charset="0"/>
              </a:rPr>
              <a:t>la probabilité que le cours z soit coté au temps t1+t2, sachant que le cours x a été coté au temps t1.</a:t>
            </a:r>
            <a:br>
              <a:rPr lang="fr-FR" sz="2800" dirty="0">
                <a:effectLst/>
                <a:latin typeface="Arial" panose="020B0604020202020204" pitchFamily="34" charset="0"/>
              </a:rPr>
            </a:br>
            <a:br>
              <a:rPr lang="fr-FR" sz="2800" dirty="0">
                <a:latin typeface="Arial" panose="020B0604020202020204" pitchFamily="34" charset="0"/>
              </a:rPr>
            </a:br>
            <a:br>
              <a:rPr lang="fr-FR" sz="2800" dirty="0">
                <a:latin typeface="Arial" panose="020B0604020202020204" pitchFamily="34" charset="0"/>
              </a:rPr>
            </a:br>
            <a:r>
              <a:rPr lang="fr-FR" sz="2800" dirty="0">
                <a:latin typeface="Arial" panose="020B0604020202020204" pitchFamily="34" charset="0"/>
              </a:rPr>
              <a:t>Il obtient ce résultat: </a:t>
            </a:r>
            <a:br>
              <a:rPr lang="fr-FR" sz="2800" dirty="0">
                <a:effectLst/>
                <a:latin typeface="Arial" panose="020B0604020202020204" pitchFamily="34" charset="0"/>
              </a:rPr>
            </a:br>
            <a:br>
              <a:rPr lang="fr-FR" sz="2800" dirty="0">
                <a:effectLst/>
                <a:latin typeface="Arial" panose="020B0604020202020204" pitchFamily="34" charset="0"/>
              </a:rPr>
            </a:br>
            <a:endParaRPr lang="fr-FR" sz="2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C3B869-530C-409F-B8C5-94BA9C0BF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Cela ressemble fortement à une loi normale avec une approximation de la volatilité.</a:t>
            </a:r>
          </a:p>
          <a:p>
            <a:r>
              <a:rPr lang="fr-FR" dirty="0"/>
              <a:t>Bachelier testa et valida ses hypothèses en utilisant la rente 3%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E90ADF-346B-40E0-BD49-E8BDC3E1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18" y="1960546"/>
            <a:ext cx="4429125" cy="742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0F89CF-578D-4BB0-A320-799CA5E6A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63" y="2800350"/>
            <a:ext cx="31908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0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937610-21EB-4352-BA83-82AFBCA2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The importance and the novelties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, personne, armure, cymbale&#10;&#10;Description générée automatiquement">
            <a:extLst>
              <a:ext uri="{FF2B5EF4-FFF2-40B4-BE49-F238E27FC236}">
                <a16:creationId xmlns:a16="http://schemas.microsoft.com/office/drawing/2014/main" id="{F178B855-E5DA-464E-AB3F-7D265804D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8" b="23418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942450-764D-4A44-BAC0-AABF34D3D684}"/>
              </a:ext>
            </a:extLst>
          </p:cNvPr>
          <p:cNvSpPr txBox="1"/>
          <p:nvPr/>
        </p:nvSpPr>
        <p:spPr>
          <a:xfrm>
            <a:off x="447675" y="4191000"/>
            <a:ext cx="3705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Probabilité en temps continu.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Découverte du mouvement Brownien.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Concept de la volatilité d’un actif.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Ca thèse fût soutenue avec une mention « passable » seulement</a:t>
            </a:r>
          </a:p>
        </p:txBody>
      </p:sp>
    </p:spTree>
    <p:extLst>
      <p:ext uri="{BB962C8B-B14F-4D97-AF65-F5344CB8AC3E}">
        <p14:creationId xmlns:p14="http://schemas.microsoft.com/office/powerpoint/2010/main" val="308590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7417E-B8FC-4DCA-95E4-38F7CD2DB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536780" cy="3566160"/>
          </a:xfrm>
        </p:spPr>
        <p:txBody>
          <a:bodyPr>
            <a:normAutofit/>
          </a:bodyPr>
          <a:lstStyle/>
          <a:p>
            <a:r>
              <a:rPr lang="fr-FR" sz="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L’origine de la théorie financière: une réévaluation de l’apport de Louis Bachelier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4C7C0-9B1D-42C7-8367-8A50D73E2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645152"/>
            <a:ext cx="5534009" cy="1143000"/>
          </a:xfrm>
        </p:spPr>
        <p:txBody>
          <a:bodyPr>
            <a:normAutofit/>
          </a:bodyPr>
          <a:lstStyle/>
          <a:p>
            <a:r>
              <a:rPr lang="fr-FR" dirty="0"/>
              <a:t>Par Franck </a:t>
            </a:r>
            <a:r>
              <a:rPr lang="fr-FR" dirty="0" err="1"/>
              <a:t>jovanovic</a:t>
            </a:r>
            <a:endParaRPr lang="fr-FR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58B3E443-A624-4761-BFF3-71CA65F3D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42" y="620720"/>
            <a:ext cx="3188288" cy="50869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32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CFDC5-3A01-4EF4-8B81-BA5DD78D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de cette étude : l’état de l’art de la théorie financière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BF71A-6591-4CEC-8B4A-4CE31B4C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/>
              <a:t> Les travaux d’Henry Lefèvre et l’élaboration de la fonction « gain » du joueur.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sz="2800" dirty="0"/>
              <a:t>Le modèle de Jules Regnault : l’inspiration de Bachelier ?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/>
              <a:t> Regnault tente de prouver qu’il n’est pas possible sur une courte période de faire des gains à la bourse. Il condamne l’agiotage.</a:t>
            </a:r>
          </a:p>
        </p:txBody>
      </p:sp>
    </p:spTree>
    <p:extLst>
      <p:ext uri="{BB962C8B-B14F-4D97-AF65-F5344CB8AC3E}">
        <p14:creationId xmlns:p14="http://schemas.microsoft.com/office/powerpoint/2010/main" val="15676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9D8AD-3F37-4321-96A4-67A3F20B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méthode de Jules Regnault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533E7-A3DC-4543-98B0-01E7F2E3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• Il suggère une relation entre le temps et l’écart des cours. Suggestion basée sur l’observation empirique de plus de 900 données portant sur la période 1823-1862.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• Observation empirique ce ces deux variables: -écarts égaux pour des temps égaux.</a:t>
            </a:r>
          </a:p>
          <a:p>
            <a:r>
              <a:rPr lang="fr-FR" dirty="0">
                <a:latin typeface="Arial" panose="020B0604020202020204" pitchFamily="34" charset="0"/>
              </a:rPr>
              <a:t>                                                                            </a:t>
            </a:r>
            <a:r>
              <a:rPr lang="fr-FR" dirty="0">
                <a:effectLst/>
                <a:latin typeface="Arial" panose="020B0604020202020204" pitchFamily="34" charset="0"/>
              </a:rPr>
              <a:t>-Les écarts diminuent pour des temps plus rapprochés et augmentent pour des temps plus éloignés.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• Déduction de sa loi des écarts: «</a:t>
            </a:r>
            <a:r>
              <a:rPr lang="fr-FR" b="1" i="1" dirty="0">
                <a:effectLst/>
                <a:latin typeface="Arial" panose="020B0604020202020204" pitchFamily="34" charset="0"/>
              </a:rPr>
              <a:t>l’écart des cours est en raison directe de la racine carrée des temps</a:t>
            </a:r>
            <a:r>
              <a:rPr lang="fr-FR" dirty="0">
                <a:effectLst/>
                <a:latin typeface="Arial" panose="020B0604020202020204" pitchFamily="34" charset="0"/>
              </a:rPr>
              <a:t>».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• Il propose un parallèle entre cette nouvelle loi et des lois naturelles déjà connues.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•Il teste empiriquement cette loi.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9735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818</Words>
  <Application>Microsoft Office PowerPoint</Application>
  <PresentationFormat>Grand écran</PresentationFormat>
  <Paragraphs>79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Arial Nova</vt:lpstr>
      <vt:lpstr>Arial Nova Light</vt:lpstr>
      <vt:lpstr>Calibri</vt:lpstr>
      <vt:lpstr>Times New Roman</vt:lpstr>
      <vt:lpstr>Wingdings</vt:lpstr>
      <vt:lpstr>RetrospectVTI</vt:lpstr>
      <vt:lpstr>Théorie de la spéculation</vt:lpstr>
      <vt:lpstr>What is the problem addresed?</vt:lpstr>
      <vt:lpstr>What is the methodology of Bachelier?</vt:lpstr>
      <vt:lpstr>What are the obtained results? </vt:lpstr>
      <vt:lpstr>Bachelier a d’abord calculé la probabilité que le cours z soit coté au temps t1+t2, sachant que le cours x a été coté au temps t1.   Il obtient ce résultat:   </vt:lpstr>
      <vt:lpstr>The importance and the novelties</vt:lpstr>
      <vt:lpstr>L’origine de la théorie financière: une réévaluation de l’apport de Louis Bachelier</vt:lpstr>
      <vt:lpstr>But de cette étude : l’état de l’art de la théorie financière</vt:lpstr>
      <vt:lpstr>La méthode de Jules Regnault</vt:lpstr>
      <vt:lpstr>Le modèle du joueur selon Jules Regnault : trois facteurs essentiels</vt:lpstr>
      <vt:lpstr>Et Bachelier?</vt:lpstr>
      <vt:lpstr>The novelties</vt:lpstr>
      <vt:lpstr>Bachelier: not the forgotten forerunner he has been depicted as an analysis of the dissemination of Louis Bachelier’s work in economics.</vt:lpstr>
      <vt:lpstr>Le but de cette étude ?</vt:lpstr>
      <vt:lpstr>Méthodologie</vt:lpstr>
      <vt:lpstr>Résultats</vt:lpstr>
      <vt:lpstr>Ses principaux travaux</vt:lpstr>
      <vt:lpstr>La répartition des citations de ses deux travaux majeures sur la période 1923 - 2005 </vt:lpstr>
      <vt:lpstr>Pourquoi une « cassure » dans l’historique de citations de Bachelier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Théorie de la spéculation</dc:title>
  <dc:creator>Sébastien ROUVIERE</dc:creator>
  <cp:lastModifiedBy>Sébastien ROUVIERE</cp:lastModifiedBy>
  <cp:revision>17</cp:revision>
  <dcterms:created xsi:type="dcterms:W3CDTF">2021-05-25T12:49:21Z</dcterms:created>
  <dcterms:modified xsi:type="dcterms:W3CDTF">2021-05-26T11:01:11Z</dcterms:modified>
</cp:coreProperties>
</file>