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24" r:id="rId2"/>
    <p:sldMasterId id="2147483736" r:id="rId3"/>
  </p:sldMasterIdLst>
  <p:sldIdLst>
    <p:sldId id="256" r:id="rId4"/>
    <p:sldId id="258" r:id="rId5"/>
    <p:sldId id="260" r:id="rId6"/>
    <p:sldId id="259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6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5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7B83B-A283-4907-AEBC-F3E3B9B64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B830E7-8DA1-4BE0-BA14-522320489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430252-E89D-4E8A-AEE4-D0ED069C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B7EAF-CB66-4319-BD19-31815361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893924-FAE9-441D-B1EE-E8989D2D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6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DAD10-667F-41DC-989C-34D02900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FC02E-12EB-43BC-BF5C-89CE12D3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956FF6-F1CB-4E61-B9C3-3EF3EFB0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DEAA2E-4E59-4E20-B637-85D5DD6A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7A9A80-DA89-467E-B7D2-7C4ED743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75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9F40B-7534-43E2-B7C8-6EE18279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1F9E58-11F8-4D1E-B2D4-6409B09DA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1AC457-F8C4-4F32-9F60-E52E6D04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DABCD-18D4-440E-96C2-4C7ACE0E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0C4E08-D7DE-4D9F-A7C2-000FB35F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41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A68ED-37D3-49FE-B92C-6D883EAD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5054F-E104-418F-B290-73C236D50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E921F1-08CD-4D42-8DB7-2042D0483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A9BD2A-7EC2-40DC-A21C-AD4EFB50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5F8317-4249-40F5-B412-B6F0D2F7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34C378-F0F4-4A46-9A06-5B8DF9AA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79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4CF64-D8C1-48B5-8D34-E98C03C4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CABAFA-7EBA-4427-B49F-1403B9C70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7192AE-13EE-4B56-9569-A433DA298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9D8725-1927-460E-B7C3-59A605734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62D2AB-4633-4857-9279-A64FF6064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D181CE-A03C-49DF-8F0D-7E6FB278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1E4174-A85B-431F-89E9-9C8E5321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ECB07A-2EE3-435C-938E-0BC59AD3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4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6F91D-8277-4FCC-A6D1-3B338418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F29CB2-A8FC-4F69-A317-163CE7D1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B0CB04-7B4A-4154-AFA0-47331D55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214E04-4C0C-4679-94B7-93CC1AF9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7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03BB00-439E-4595-BFF9-62EAFEFA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22EC3B-C63C-47C5-AAF9-200E962A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CE5D88-2682-46B6-BE42-A9C58A3D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86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2151B-EE14-489D-917D-4B6A4643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E6FAC4-6836-4C99-B356-482D987C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C4D175-6A7E-4AA0-892D-C654DCEB7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A399AA-C1BF-4F00-9D57-87F79132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364377-A3C8-45E3-A605-3FCD837E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3AFC79-1B69-4185-9803-4FA31E63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0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19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BB03C-604D-4864-96A4-30724611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01D247-C75D-4345-8FC1-BA1DD4068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1118C7-8CFD-4DE9-AA8E-B6B85B161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440003-71BF-44D1-A845-D59AC1AD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B9883D-D6E6-4029-BD6A-661AB34D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A72417-25D1-4510-A6EC-44101865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1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92133-62E1-4879-8E8E-5E25FE86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E44083-0FB9-4AB5-A4F7-11FBA5DB7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D8064F-2C98-461B-910B-8569BB31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6F0F1F-0219-45EE-B90C-69680B6D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E175BD-52AC-4A8C-9C1A-5C85F6C4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89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EE996F-AC40-4847-BEB4-2B19AED04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E3355E-9F37-41B5-B36C-A45F5E609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8C1394-D546-4A35-84C7-475BE491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F38D4-C70D-4335-B6B2-07DC72F8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E0293-46E4-4325-A2B6-FAA24B95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64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85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201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23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3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460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89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5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56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009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73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148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37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7848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674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719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214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959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9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8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7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1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2" r:id="rId6"/>
    <p:sldLayoutId id="2147483717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C82028-DC2F-491C-BE17-5E24F6D7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1FB4C1-1771-47E3-818D-9A3BA0BF1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D31B47-4498-437F-8FD8-68F0A9775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DFDA2B-63F8-4015-854C-ED7E0CA59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37EEE6-6C5F-425B-A5C5-9714919A9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88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E4656-BFAF-4596-B2BD-7035CCDE4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6097" b="18997"/>
          <a:stretch/>
        </p:blipFill>
        <p:spPr>
          <a:xfrm>
            <a:off x="20" y="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478F727-57C0-49E8-B617-9C8EA5C52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5334000" cy="2576512"/>
          </a:xfrm>
        </p:spPr>
        <p:txBody>
          <a:bodyPr>
            <a:normAutofit/>
          </a:bodyPr>
          <a:lstStyle/>
          <a:p>
            <a:pPr algn="l"/>
            <a:r>
              <a:rPr lang="fr-FR" sz="5600" b="1" dirty="0">
                <a:solidFill>
                  <a:schemeClr val="bg1"/>
                </a:solidFill>
              </a:rPr>
              <a:t>Compte rendu </a:t>
            </a:r>
            <a:r>
              <a:rPr lang="fr-FR" sz="5600" dirty="0">
                <a:solidFill>
                  <a:schemeClr val="bg1"/>
                </a:solidFill>
              </a:rPr>
              <a:t>Stage</a:t>
            </a:r>
            <a:r>
              <a:rPr lang="fr-FR" sz="5600" b="1" dirty="0">
                <a:solidFill>
                  <a:schemeClr val="bg1"/>
                </a:solidFill>
              </a:rPr>
              <a:t> Pricing d’option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688D8D-6674-44A5-8206-64C09BCD6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7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C5CC1-47DC-4D83-AE51-A21E8197A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EF6E17-FAE7-45FD-B99D-8193A4AA8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/>
              <a:t>Deux modèles à tester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2D4E09-FFE9-40A1-8EF9-EB3E17B66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LE MODÈLE DE BLACK AND SCHOLES</a:t>
            </a:r>
          </a:p>
          <a:p>
            <a:pPr algn="l"/>
            <a:r>
              <a:rPr lang="fr-FR" sz="2000" dirty="0"/>
              <a:t>LE MODÈLE DE BACHELIER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575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8883E1-931C-41A4-BB70-4C3C8A1CD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fr-FR" sz="4800">
                <a:solidFill>
                  <a:srgbClr val="FFFFFF"/>
                </a:solidFill>
              </a:rPr>
              <a:t>Le modèle de Black Schole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D29540-467C-459E-B5D0-DB9125DA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fr-FR" sz="2000">
                <a:solidFill>
                  <a:srgbClr val="FFC000"/>
                </a:solidFill>
              </a:rPr>
              <a:t>Connus de tous</a:t>
            </a:r>
          </a:p>
          <a:p>
            <a:pPr algn="l"/>
            <a:endParaRPr lang="fr-FR" sz="2000">
              <a:solidFill>
                <a:srgbClr val="FFC000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6727D63-D164-4B93-B3BC-BDCEEE828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" b="-2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0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A3A66E-F8B7-45D9-9FE1-CBB5600C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818457"/>
            <a:ext cx="3322317" cy="2975876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Sur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C25E5B-490B-40D5-AFB3-0829F9464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948158"/>
            <a:ext cx="3322316" cy="1692066"/>
          </a:xfrm>
        </p:spPr>
        <p:txBody>
          <a:bodyPr anchor="t">
            <a:normAutofit/>
          </a:bodyPr>
          <a:lstStyle/>
          <a:p>
            <a:pPr algn="l"/>
            <a:endParaRPr lang="fr-FR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A2405124-221B-47F7-8703-CE314960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208" y="1266132"/>
            <a:ext cx="6609151" cy="45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79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B22CE-2C2A-487E-963B-9DFD48497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089F77-8DD3-4DF2-8DB6-05AFBB116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/>
              <a:t>Le modèle de Bachelier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E6E1DB-54A1-4B6F-BE11-1A8ED6C74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fr-FR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96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CB8D93-A3A8-47D1-B0D0-B9B0BF1DC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fr-FR" sz="1900" dirty="0">
                <a:solidFill>
                  <a:srgbClr val="FFFFFF"/>
                </a:solidFill>
              </a:rPr>
              <a:t>Source: </a:t>
            </a:r>
            <a:r>
              <a:rPr lang="en-US" sz="1900" dirty="0">
                <a:solidFill>
                  <a:srgbClr val="FFFFFF"/>
                </a:solidFill>
                <a:effectLst/>
              </a:rPr>
              <a:t>HOW CLOSE ARE THE OPTION PRICING FORMULAS OF BACHELIER AND BLACK-MERTON-SCHOLES? </a:t>
            </a:r>
            <a:br>
              <a:rPr lang="fr-FR" sz="1900" dirty="0">
                <a:solidFill>
                  <a:srgbClr val="FFFFFF"/>
                </a:solidFill>
              </a:rPr>
            </a:br>
            <a:r>
              <a:rPr lang="fr-FR" sz="1900" dirty="0">
                <a:solidFill>
                  <a:srgbClr val="FFFFFF"/>
                </a:solidFill>
              </a:rPr>
              <a:t>   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EDFCBF-E791-412E-9DCA-1CE80EA3F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effectLst/>
              </a:rPr>
              <a:t>By </a:t>
            </a:r>
            <a:r>
              <a:rPr lang="de-DE" sz="2000" dirty="0">
                <a:solidFill>
                  <a:srgbClr val="FFFFFF"/>
                </a:solidFill>
                <a:effectLst/>
              </a:rPr>
              <a:t>WALTER SCHACHERMAYER AND JOSEF TEICHMAN</a:t>
            </a:r>
            <a:endParaRPr lang="fr-FR" sz="2000" dirty="0">
              <a:solidFill>
                <a:srgbClr val="FFC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3CFE05-4693-4D32-9F04-46A6B2AA0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8" r="7271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4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9071D7-FC7D-4996-B2AB-BC342777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fr-FR" sz="4800">
                <a:solidFill>
                  <a:srgbClr val="FFFFFF"/>
                </a:solidFill>
              </a:rPr>
              <a:t>Une autre étude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27ABD2-5C62-4A99-8021-373228234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Black–Scholes user’s guide to the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Bachelier</a:t>
            </a:r>
            <a:r>
              <a: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 </a:t>
            </a:r>
            <a:r>
              <a:rPr lang="fr-FR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Jaehyuk</a:t>
            </a:r>
            <a:r>
              <a:rPr lang="fr-FR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Choia</a:t>
            </a:r>
            <a:r>
              <a:rPr lang="fr-FR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Minsuk</a:t>
            </a:r>
            <a:r>
              <a:rPr lang="fr-FR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Kwakb</a:t>
            </a:r>
            <a:r>
              <a:rPr lang="fr-FR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Chyng</a:t>
            </a:r>
            <a:r>
              <a:rPr lang="fr-FR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Wen </a:t>
            </a:r>
            <a:r>
              <a:rPr lang="fr-FR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Teec</a:t>
            </a:r>
            <a:r>
              <a:rPr lang="fr-FR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Yumeng</a:t>
            </a:r>
            <a:r>
              <a:rPr lang="fr-FR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Wang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2E5F04-DA08-4B7F-9122-44BF01A3A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99" r="-1" b="1214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9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74AE0-9B90-48F6-80DB-1E4E2F941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Résultat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81687E-BD5F-40F4-92AB-90AE286C1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537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00F77D-FF04-4329-8535-9472E3E05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80" t="9091" r="63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0A458-FD31-4D9E-8711-E8F7A18B1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/>
              <a:t>La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409B78-B741-4004-AC1B-58C4F00E8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fr-FR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646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0A458-FD31-4D9E-8711-E8F7A18B1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13 699 d’opérations à prime à la bourse de Paris du 16/08/1898 au 30/06/1914. </a:t>
            </a: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13409B78-B741-4004-AC1B-58C4F00E8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  <a:effectLst/>
              </a:rPr>
              <a:t>Sur les 13 699 prix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journaliers</a:t>
            </a:r>
            <a:r>
              <a:rPr lang="en-US" sz="1900" dirty="0">
                <a:solidFill>
                  <a:schemeClr val="bg1"/>
                </a:solidFill>
                <a:effectLst/>
              </a:rPr>
              <a:t> 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effectLst/>
              </a:rPr>
              <a:t>6006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fois</a:t>
            </a:r>
            <a:r>
              <a:rPr lang="en-US" sz="1900" dirty="0">
                <a:solidFill>
                  <a:schemeClr val="bg1"/>
                </a:solidFill>
                <a:effectLst/>
              </a:rPr>
              <a:t> il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n’y</a:t>
            </a:r>
            <a:r>
              <a:rPr lang="en-US" sz="1900" dirty="0">
                <a:solidFill>
                  <a:schemeClr val="bg1"/>
                </a:solidFill>
                <a:effectLst/>
              </a:rPr>
              <a:t> a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eu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qu’une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seule</a:t>
            </a:r>
            <a:r>
              <a:rPr lang="en-US" sz="1900" dirty="0">
                <a:solidFill>
                  <a:schemeClr val="bg1"/>
                </a:solidFill>
                <a:effectLst/>
              </a:rPr>
              <a:t> transaction à prime (et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donc</a:t>
            </a:r>
            <a:r>
              <a:rPr lang="en-US" sz="1900" dirty="0">
                <a:solidFill>
                  <a:schemeClr val="bg1"/>
                </a:solidFill>
                <a:effectLst/>
              </a:rPr>
              <a:t> ‘Min’ = ‘Max’).</a:t>
            </a:r>
            <a:br>
              <a:rPr lang="en-US" sz="1900" dirty="0">
                <a:solidFill>
                  <a:schemeClr val="bg1"/>
                </a:solidFill>
                <a:effectLst/>
              </a:rPr>
            </a:br>
            <a:r>
              <a:rPr lang="en-US" sz="1900" dirty="0">
                <a:solidFill>
                  <a:schemeClr val="bg1"/>
                </a:solidFill>
                <a:effectLst/>
              </a:rPr>
              <a:t>1351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fois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où</a:t>
            </a:r>
            <a:r>
              <a:rPr lang="en-US" sz="1900" dirty="0">
                <a:solidFill>
                  <a:schemeClr val="bg1"/>
                </a:solidFill>
                <a:effectLst/>
              </a:rPr>
              <a:t> il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n’y</a:t>
            </a:r>
            <a:r>
              <a:rPr lang="en-US" sz="1900" dirty="0">
                <a:solidFill>
                  <a:schemeClr val="bg1"/>
                </a:solidFill>
                <a:effectLst/>
              </a:rPr>
              <a:t> a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eu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qu’une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seule</a:t>
            </a:r>
            <a:r>
              <a:rPr lang="en-US" sz="1900" dirty="0">
                <a:solidFill>
                  <a:schemeClr val="bg1"/>
                </a:solidFill>
                <a:effectLst/>
              </a:rPr>
              <a:t> transaction de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titre</a:t>
            </a:r>
            <a:r>
              <a:rPr lang="en-US" sz="1900" dirty="0">
                <a:solidFill>
                  <a:schemeClr val="bg1"/>
                </a:solidFill>
                <a:effectLst/>
              </a:rPr>
              <a:t> (‘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Spot_Price_Min</a:t>
            </a:r>
            <a:r>
              <a:rPr lang="en-US" sz="1900" dirty="0">
                <a:solidFill>
                  <a:schemeClr val="bg1"/>
                </a:solidFill>
                <a:effectLst/>
              </a:rPr>
              <a:t>’ = ‘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Spot_Price_Max</a:t>
            </a:r>
            <a:r>
              <a:rPr lang="en-US" sz="1900" dirty="0">
                <a:solidFill>
                  <a:schemeClr val="bg1"/>
                </a:solidFill>
                <a:effectLst/>
              </a:rPr>
              <a:t>’).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effectLst/>
              </a:rPr>
              <a:t>Il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est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arrivé</a:t>
            </a:r>
            <a:r>
              <a:rPr lang="en-US" sz="1900" dirty="0">
                <a:solidFill>
                  <a:schemeClr val="bg1"/>
                </a:solidFill>
                <a:effectLst/>
              </a:rPr>
              <a:t> 407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fois</a:t>
            </a:r>
            <a:r>
              <a:rPr lang="en-US" sz="1900" dirty="0">
                <a:solidFill>
                  <a:schemeClr val="bg1"/>
                </a:solidFill>
                <a:effectLst/>
              </a:rPr>
              <a:t> que le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titre</a:t>
            </a:r>
            <a:r>
              <a:rPr lang="en-US" sz="1900" dirty="0">
                <a:solidFill>
                  <a:schemeClr val="bg1"/>
                </a:solidFill>
                <a:effectLst/>
              </a:rPr>
              <a:t> ne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s’échange</a:t>
            </a:r>
            <a:r>
              <a:rPr lang="en-US" sz="1900" dirty="0">
                <a:solidFill>
                  <a:schemeClr val="bg1"/>
                </a:solidFill>
                <a:effectLst/>
              </a:rPr>
              <a:t> pas pendant la séance et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où</a:t>
            </a:r>
            <a:r>
              <a:rPr lang="en-US" sz="1900" dirty="0">
                <a:solidFill>
                  <a:schemeClr val="bg1"/>
                </a:solidFill>
                <a:effectLst/>
              </a:rPr>
              <a:t> le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cours</a:t>
            </a:r>
            <a:r>
              <a:rPr lang="en-US" sz="1900" dirty="0">
                <a:solidFill>
                  <a:schemeClr val="bg1"/>
                </a:solidFill>
                <a:effectLst/>
              </a:rPr>
              <a:t> au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comptant</a:t>
            </a:r>
            <a:r>
              <a:rPr lang="en-US" sz="1900" dirty="0">
                <a:solidFill>
                  <a:schemeClr val="bg1"/>
                </a:solidFill>
                <a:effectLst/>
              </a:rPr>
              <a:t> de la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veille</a:t>
            </a:r>
            <a:r>
              <a:rPr lang="en-US" sz="1900" dirty="0">
                <a:solidFill>
                  <a:schemeClr val="bg1"/>
                </a:solidFill>
                <a:effectLst/>
              </a:rPr>
              <a:t> a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été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reporté</a:t>
            </a:r>
            <a:r>
              <a:rPr lang="en-US" sz="1900" dirty="0">
                <a:solidFill>
                  <a:schemeClr val="bg1"/>
                </a:solidFill>
                <a:effectLst/>
              </a:rPr>
              <a:t> (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Is_Yesterday</a:t>
            </a:r>
            <a:r>
              <a:rPr lang="en-US" sz="1900" dirty="0">
                <a:solidFill>
                  <a:schemeClr val="bg1"/>
                </a:solidFill>
                <a:effectLst/>
              </a:rPr>
              <a:t> = 1).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effectLst/>
              </a:rPr>
              <a:t>Il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est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arrivé</a:t>
            </a:r>
            <a:r>
              <a:rPr lang="en-US" sz="1900" dirty="0">
                <a:solidFill>
                  <a:schemeClr val="bg1"/>
                </a:solidFill>
                <a:effectLst/>
              </a:rPr>
              <a:t> 103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fois</a:t>
            </a:r>
            <a:r>
              <a:rPr lang="en-US" sz="1900" dirty="0">
                <a:solidFill>
                  <a:schemeClr val="bg1"/>
                </a:solidFill>
                <a:effectLst/>
              </a:rPr>
              <a:t> que le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titre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n’a</a:t>
            </a:r>
            <a:r>
              <a:rPr lang="en-US" sz="1900" dirty="0">
                <a:solidFill>
                  <a:schemeClr val="bg1"/>
                </a:solidFill>
                <a:effectLst/>
              </a:rPr>
              <a:t> pas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été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échangé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ni</a:t>
            </a:r>
            <a:r>
              <a:rPr lang="en-US" sz="1900" dirty="0">
                <a:solidFill>
                  <a:schemeClr val="bg1"/>
                </a:solidFill>
                <a:effectLst/>
              </a:rPr>
              <a:t> le jour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même</a:t>
            </a:r>
            <a:r>
              <a:rPr lang="en-US" sz="1900" dirty="0">
                <a:solidFill>
                  <a:schemeClr val="bg1"/>
                </a:solidFill>
                <a:effectLst/>
              </a:rPr>
              <a:t>,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ni</a:t>
            </a:r>
            <a:r>
              <a:rPr lang="en-US" sz="1900" dirty="0">
                <a:solidFill>
                  <a:schemeClr val="bg1"/>
                </a:solidFill>
                <a:effectLst/>
              </a:rPr>
              <a:t> la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veille</a:t>
            </a:r>
            <a:r>
              <a:rPr lang="en-US" sz="1900" dirty="0">
                <a:solidFill>
                  <a:schemeClr val="bg1"/>
                </a:solidFill>
                <a:effectLst/>
              </a:rPr>
              <a:t>. Dans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ce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cas</a:t>
            </a:r>
            <a:r>
              <a:rPr lang="en-US" sz="1900" dirty="0">
                <a:solidFill>
                  <a:schemeClr val="bg1"/>
                </a:solidFill>
                <a:effectLst/>
              </a:rPr>
              <a:t>, le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cours</a:t>
            </a:r>
            <a:r>
              <a:rPr lang="en-US" sz="1900" dirty="0">
                <a:solidFill>
                  <a:schemeClr val="bg1"/>
                </a:solidFill>
                <a:effectLst/>
              </a:rPr>
              <a:t> de compensation a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été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utilisé</a:t>
            </a:r>
            <a:r>
              <a:rPr lang="en-US" sz="1900" dirty="0">
                <a:solidFill>
                  <a:schemeClr val="bg1"/>
                </a:solidFill>
                <a:effectLst/>
              </a:rPr>
              <a:t>. Le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cours</a:t>
            </a:r>
            <a:r>
              <a:rPr lang="en-US" sz="1900" dirty="0">
                <a:solidFill>
                  <a:schemeClr val="bg1"/>
                </a:solidFill>
                <a:effectLst/>
              </a:rPr>
              <a:t> de compensation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n’est</a:t>
            </a:r>
            <a:r>
              <a:rPr lang="en-US" sz="1900" dirty="0">
                <a:solidFill>
                  <a:schemeClr val="bg1"/>
                </a:solidFill>
                <a:effectLst/>
              </a:rPr>
              <a:t> pas un prix de transaction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mais</a:t>
            </a:r>
            <a:r>
              <a:rPr lang="en-US" sz="1900" dirty="0">
                <a:solidFill>
                  <a:schemeClr val="bg1"/>
                </a:solidFill>
                <a:effectLst/>
              </a:rPr>
              <a:t> un prix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calculé</a:t>
            </a:r>
            <a:r>
              <a:rPr lang="en-US" sz="1900" dirty="0">
                <a:solidFill>
                  <a:schemeClr val="bg1"/>
                </a:solidFill>
                <a:effectLst/>
              </a:rPr>
              <a:t> par les agents de change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permettant</a:t>
            </a:r>
            <a:r>
              <a:rPr lang="en-US" sz="1900" dirty="0">
                <a:solidFill>
                  <a:schemeClr val="bg1"/>
                </a:solidFill>
                <a:effectLst/>
              </a:rPr>
              <a:t> de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liquider</a:t>
            </a:r>
            <a:r>
              <a:rPr lang="en-US" sz="1900" dirty="0">
                <a:solidFill>
                  <a:schemeClr val="bg1"/>
                </a:solidFill>
                <a:effectLst/>
              </a:rPr>
              <a:t> les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opérations</a:t>
            </a:r>
            <a:r>
              <a:rPr lang="en-US" sz="1900" dirty="0">
                <a:solidFill>
                  <a:schemeClr val="bg1"/>
                </a:solidFill>
                <a:effectLst/>
              </a:rPr>
              <a:t> à prime qui se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dénouent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ce</a:t>
            </a:r>
            <a:r>
              <a:rPr lang="en-US" sz="1900" dirty="0">
                <a:solidFill>
                  <a:schemeClr val="bg1"/>
                </a:solidFill>
                <a:effectLst/>
              </a:rPr>
              <a:t> jour.</a:t>
            </a: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6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8AFF76-277D-4868-B531-F1A87EBC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 d’une ligne que nous allons traiter en Python :</a:t>
            </a:r>
            <a:br>
              <a:rPr lang="fr-FR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2DB602-CBEF-4D15-846E-0BF6B6E4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Autofit/>
          </a:bodyPr>
          <a:lstStyle/>
          <a:p>
            <a:pPr>
              <a:spcAft>
                <a:spcPts val="800"/>
              </a:spcAft>
            </a:pP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‘Name’ = Thomson-Houston (Cie Française des Procédés), </a:t>
            </a:r>
            <a:r>
              <a:rPr lang="fr-FR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</a:t>
            </a: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250 </a:t>
            </a:r>
            <a:r>
              <a:rPr lang="fr-FR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fr.</a:t>
            </a: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t.p</a:t>
            </a: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.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‘Stock’ = 10749</a:t>
            </a:r>
            <a:endParaRPr lang="fr-F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‘Day’ = 16/08/1898</a:t>
            </a:r>
            <a:endParaRPr lang="fr-F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‘Min’ = 1705</a:t>
            </a:r>
            <a:endParaRPr lang="fr-F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‘Max’ = 1710</a:t>
            </a:r>
            <a:endParaRPr lang="fr-F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Option_Value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= 10</a:t>
            </a:r>
            <a:endParaRPr lang="fr-F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Spot_Price_Min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= 1660</a:t>
            </a:r>
            <a:endParaRPr lang="fr-F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Spot_Price_Max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= 1665</a:t>
            </a:r>
            <a:endParaRPr lang="fr-F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fr-FR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Is_Yesterday</a:t>
            </a: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= 0</a:t>
            </a:r>
          </a:p>
          <a:p>
            <a:pPr>
              <a:spcAft>
                <a:spcPts val="800"/>
              </a:spcAft>
            </a:pP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fr-FR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Exact_SetDate</a:t>
            </a: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= 31/08/1898</a:t>
            </a:r>
          </a:p>
          <a:p>
            <a:pPr>
              <a:spcAft>
                <a:spcPts val="800"/>
              </a:spcAft>
            </a:pP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fr-FR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Cours_Compens</a:t>
            </a: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= 1660 (pas utile dans ce cas puisque nous avons les données du jour)</a:t>
            </a:r>
          </a:p>
          <a:p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‘Taux’ = 2.89855072463768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4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6257CA-958D-478F-AA5A-D092E0DC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fr-FR" sz="7400">
                <a:solidFill>
                  <a:schemeClr val="bg1"/>
                </a:solidFill>
              </a:rPr>
              <a:t>Problème dans la base de données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D367F4-E101-45CD-BB63-26CC6CAB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 ne prend pas en compte les dates antérieurs à 1900.</a:t>
            </a:r>
          </a:p>
          <a:p>
            <a:r>
              <a:rPr lang="fr-F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Problème ligne 4718, 8512, 8513, 8514, 9497, 9514, 9515, 10420, 10421, 10432, 10433, 12392, 12393, 12394 (incohérence sur les dates).</a:t>
            </a:r>
          </a:p>
          <a:p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Passage des taux dans la 22</a:t>
            </a:r>
            <a:r>
              <a:rPr lang="fr-FR" sz="2000" baseline="30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ème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colonne du tableau de base.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9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90DCAB-EB4B-4F77-B7FA-74621FE2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Calcul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du prix </a:t>
            </a:r>
            <a:r>
              <a:rPr lang="en-US" sz="6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théorique</a:t>
            </a:r>
            <a:endParaRPr lang="en-US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50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27538-C602-444F-AA5F-E408EE1D3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>
              <a:spcAft>
                <a:spcPts val="800"/>
              </a:spcAft>
            </a:pPr>
            <a:br>
              <a:rPr lang="fr-FR" sz="6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660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2E07D7-8610-48B7-9629-E1C4DED85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12" y="1609725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solidFill>
                  <a:schemeClr val="tx1"/>
                </a:solidFill>
              </a:rPr>
              <a:t>Pour trouver le prix « théorique » selon Black and Scholes, il faut résoudre l’équation:</a:t>
            </a:r>
          </a:p>
          <a:p>
            <a:pPr algn="l"/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A21644-E223-4609-B4F7-EE0BDE62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09" y="3590926"/>
            <a:ext cx="1847850" cy="66992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A24BBDD-D34F-4B03-A457-DAC8B82E1554}"/>
              </a:ext>
            </a:extLst>
          </p:cNvPr>
          <p:cNvSpPr txBox="1"/>
          <p:nvPr/>
        </p:nvSpPr>
        <p:spPr>
          <a:xfrm>
            <a:off x="2121763" y="4900474"/>
            <a:ext cx="4962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Problème: cette équation n’est pas linéaire i.e. elle n’est pas résoluble analytiquement mais numériquement</a:t>
            </a:r>
          </a:p>
        </p:txBody>
      </p:sp>
    </p:spTree>
    <p:extLst>
      <p:ext uri="{BB962C8B-B14F-4D97-AF65-F5344CB8AC3E}">
        <p14:creationId xmlns:p14="http://schemas.microsoft.com/office/powerpoint/2010/main" val="401610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D12288-F2FB-4A7E-ADA0-9EA3FDCD2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41402-8174-41CD-B32D-234156ECD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400"/>
              <a:t>Algorithme utilisé: méthode de Newton-Raphson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E0C718-828B-4C04-8400-7EBAD5065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Permet de trouver la solution de l’équation f(x) = 0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Principe de récurrence: </a:t>
            </a:r>
          </a:p>
          <a:p>
            <a:pPr algn="l"/>
            <a:endParaRPr lang="fr-FR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761637-EA73-4FDC-B90E-72779DA0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16" y="5888506"/>
            <a:ext cx="18954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69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9FC22-7A5E-469C-A120-F030CA6D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Sur Python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E2F559-C87B-4DFB-9C72-F74CBDBB0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13" b="-1"/>
          <a:stretch/>
        </p:blipFill>
        <p:spPr>
          <a:xfrm>
            <a:off x="6370321" y="1714500"/>
            <a:ext cx="5212080" cy="45947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4A1ACB9-67A1-4DE7-99C2-650B40F76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06" r="-2" b="15599"/>
          <a:stretch/>
        </p:blipFill>
        <p:spPr>
          <a:xfrm>
            <a:off x="422910" y="1790700"/>
            <a:ext cx="521208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98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502</Words>
  <Application>Microsoft Office PowerPoint</Application>
  <PresentationFormat>Grand écran</PresentationFormat>
  <Paragraphs>45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27" baseType="lpstr">
      <vt:lpstr>Arial</vt:lpstr>
      <vt:lpstr>Arial Nova Cond</vt:lpstr>
      <vt:lpstr>Calibri</vt:lpstr>
      <vt:lpstr>Calibri Light</vt:lpstr>
      <vt:lpstr>Century Gothic</vt:lpstr>
      <vt:lpstr>Impact</vt:lpstr>
      <vt:lpstr>Tw Cen MT</vt:lpstr>
      <vt:lpstr>Wingdings 3</vt:lpstr>
      <vt:lpstr>TornVTI</vt:lpstr>
      <vt:lpstr>Thème Office</vt:lpstr>
      <vt:lpstr>Ion</vt:lpstr>
      <vt:lpstr>Compte rendu Stage Pricing d’option</vt:lpstr>
      <vt:lpstr>La base de données</vt:lpstr>
      <vt:lpstr>13 699 d’opérations à prime à la bourse de Paris du 16/08/1898 au 30/06/1914. </vt:lpstr>
      <vt:lpstr>Exemple d’une ligne que nous allons traiter en Python : </vt:lpstr>
      <vt:lpstr>Problème dans la base de données</vt:lpstr>
      <vt:lpstr>Calcul du prix théorique</vt:lpstr>
      <vt:lpstr> </vt:lpstr>
      <vt:lpstr>Algorithme utilisé: méthode de Newton-Raphson</vt:lpstr>
      <vt:lpstr>Sur Python</vt:lpstr>
      <vt:lpstr>Deux modèles à tester</vt:lpstr>
      <vt:lpstr>Le modèle de Black Schole</vt:lpstr>
      <vt:lpstr>Sur Python</vt:lpstr>
      <vt:lpstr>Le modèle de Bachelier</vt:lpstr>
      <vt:lpstr>Source: HOW CLOSE ARE THE OPTION PRICING FORMULAS OF BACHELIER AND BLACK-MERTON-SCHOLES?       </vt:lpstr>
      <vt:lpstr>Une autre étude</vt:lpstr>
      <vt:lpstr>Résultat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Compte rendu Stage Pricing d’option</dc:title>
  <dc:creator>Sébastien ROUVIERE</dc:creator>
  <cp:lastModifiedBy>Sébastien ROUVIERE</cp:lastModifiedBy>
  <cp:revision>12</cp:revision>
  <dcterms:created xsi:type="dcterms:W3CDTF">2021-06-22T11:46:23Z</dcterms:created>
  <dcterms:modified xsi:type="dcterms:W3CDTF">2021-06-23T07:26:55Z</dcterms:modified>
</cp:coreProperties>
</file>