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351" r:id="rId2"/>
    <p:sldId id="389" r:id="rId3"/>
    <p:sldId id="388" r:id="rId4"/>
    <p:sldId id="390" r:id="rId5"/>
    <p:sldId id="391" r:id="rId6"/>
    <p:sldId id="392" r:id="rId7"/>
  </p:sldIdLst>
  <p:sldSz cx="12192000" cy="6858000"/>
  <p:notesSz cx="6858000" cy="9144000"/>
  <p:embeddedFontLst>
    <p:embeddedFont>
      <p:font typeface="Roboto Light" panose="020B0604020202020204" charset="0"/>
      <p:regular r:id="rId9"/>
    </p:embeddedFont>
    <p:embeddedFont>
      <p:font typeface="Roboto" panose="020B0604020202020204" charset="0"/>
      <p:regular r:id="rId10"/>
      <p:bold r:id="rId11"/>
    </p:embeddedFont>
    <p:embeddedFont>
      <p:font typeface="Roboto Thin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36" userDrawn="1">
          <p15:clr>
            <a:srgbClr val="A4A3A4"/>
          </p15:clr>
        </p15:guide>
        <p15:guide id="2" pos="1248" userDrawn="1">
          <p15:clr>
            <a:srgbClr val="A4A3A4"/>
          </p15:clr>
        </p15:guide>
        <p15:guide id="3" orient="horz" pos="3384" userDrawn="1">
          <p15:clr>
            <a:srgbClr val="A4A3A4"/>
          </p15:clr>
        </p15:guide>
        <p15:guide id="4" pos="64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37D"/>
    <a:srgbClr val="FF5050"/>
    <a:srgbClr val="FF3300"/>
    <a:srgbClr val="9966FF"/>
    <a:srgbClr val="006699"/>
    <a:srgbClr val="0E0A2B"/>
    <a:srgbClr val="FFFAD4"/>
    <a:srgbClr val="FFE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5" autoAdjust="0"/>
    <p:restoredTop sz="71772" autoAdjust="0"/>
  </p:normalViewPr>
  <p:slideViewPr>
    <p:cSldViewPr snapToGrid="0" snapToObjects="1">
      <p:cViewPr varScale="1">
        <p:scale>
          <a:sx n="117" d="100"/>
          <a:sy n="117" d="100"/>
        </p:scale>
        <p:origin x="-474" y="-102"/>
      </p:cViewPr>
      <p:guideLst>
        <p:guide orient="horz" pos="936"/>
        <p:guide orient="horz" pos="3384"/>
        <p:guide pos="1248"/>
        <p:guide pos="64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49A4F-544D-E343-A5E6-80A6CA36CBA7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9B8B2-A875-5141-B48D-F38B2466A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97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8D0FC7A-79CA-B549-9BE3-0B6E6A93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4677"/>
          </a:xfrm>
        </p:spPr>
        <p:txBody>
          <a:bodyPr>
            <a:norm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007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41245" cy="275214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2233A4F3-CEA0-D44E-952E-1FF531E8CB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56214" y="726109"/>
            <a:ext cx="4203747" cy="5626100"/>
          </a:xfrm>
          <a:prstGeom prst="roundRect">
            <a:avLst>
              <a:gd name="adj" fmla="val 1396"/>
            </a:avLst>
          </a:prstGeo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2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A258D18-A7EC-CE43-81DB-8CC545C80E60}"/>
              </a:ext>
            </a:extLst>
          </p:cNvPr>
          <p:cNvSpPr/>
          <p:nvPr userDrawn="1"/>
        </p:nvSpPr>
        <p:spPr>
          <a:xfrm>
            <a:off x="8603673" y="0"/>
            <a:ext cx="35883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xmlns="" id="{56E93F89-6F61-934E-BED2-8CBF3471A1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5" t="1" r="12526" b="6317"/>
          <a:stretch/>
        </p:blipFill>
        <p:spPr>
          <a:xfrm>
            <a:off x="4561098" y="1465179"/>
            <a:ext cx="8099003" cy="53928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41245" cy="275214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xmlns="" id="{9CB07F85-CE16-E64B-A3F5-2E8409872B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8662" y="2111542"/>
            <a:ext cx="5434121" cy="3380875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71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04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xmlns="" id="{9CB07F85-CE16-E64B-A3F5-2E8409872B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39453" y="1649068"/>
            <a:ext cx="5906319" cy="4429926"/>
          </a:xfrm>
          <a:prstGeom prst="roundRect">
            <a:avLst>
              <a:gd name="adj" fmla="val 1396"/>
            </a:avLst>
          </a:prstGeo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39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DF766909-44DB-9549-ADCF-19CC899418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805238"/>
          </a:xfr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8365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2C813000-0E71-AD4A-944F-C0EAD68470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5760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3641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DF766909-44DB-9549-ADCF-19CC899418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4994" y="1"/>
            <a:ext cx="12207277" cy="4392117"/>
          </a:xfrm>
          <a:custGeom>
            <a:avLst/>
            <a:gdLst>
              <a:gd name="connsiteX0" fmla="*/ 0 w 12192000"/>
              <a:gd name="connsiteY0" fmla="*/ 0 h 3805238"/>
              <a:gd name="connsiteX1" fmla="*/ 12192000 w 12192000"/>
              <a:gd name="connsiteY1" fmla="*/ 0 h 3805238"/>
              <a:gd name="connsiteX2" fmla="*/ 12192000 w 12192000"/>
              <a:gd name="connsiteY2" fmla="*/ 3805238 h 3805238"/>
              <a:gd name="connsiteX3" fmla="*/ 0 w 12192000"/>
              <a:gd name="connsiteY3" fmla="*/ 3805238 h 3805238"/>
              <a:gd name="connsiteX4" fmla="*/ 0 w 12192000"/>
              <a:gd name="connsiteY4" fmla="*/ 0 h 3805238"/>
              <a:gd name="connsiteX0" fmla="*/ 14990 w 12206990"/>
              <a:gd name="connsiteY0" fmla="*/ 0 h 5139363"/>
              <a:gd name="connsiteX1" fmla="*/ 12206990 w 12206990"/>
              <a:gd name="connsiteY1" fmla="*/ 0 h 5139363"/>
              <a:gd name="connsiteX2" fmla="*/ 12206990 w 12206990"/>
              <a:gd name="connsiteY2" fmla="*/ 3805238 h 5139363"/>
              <a:gd name="connsiteX3" fmla="*/ 0 w 12206990"/>
              <a:gd name="connsiteY3" fmla="*/ 5139363 h 5139363"/>
              <a:gd name="connsiteX4" fmla="*/ 14990 w 12206990"/>
              <a:gd name="connsiteY4" fmla="*/ 0 h 5139363"/>
              <a:gd name="connsiteX0" fmla="*/ 14990 w 12207413"/>
              <a:gd name="connsiteY0" fmla="*/ 0 h 5139363"/>
              <a:gd name="connsiteX1" fmla="*/ 12206990 w 12207413"/>
              <a:gd name="connsiteY1" fmla="*/ 0 h 5139363"/>
              <a:gd name="connsiteX2" fmla="*/ 12206990 w 12207413"/>
              <a:gd name="connsiteY2" fmla="*/ 3805238 h 5139363"/>
              <a:gd name="connsiteX3" fmla="*/ 0 w 12207413"/>
              <a:gd name="connsiteY3" fmla="*/ 5139363 h 5139363"/>
              <a:gd name="connsiteX4" fmla="*/ 14990 w 12207413"/>
              <a:gd name="connsiteY4" fmla="*/ 0 h 5139363"/>
              <a:gd name="connsiteX0" fmla="*/ 14994 w 12207277"/>
              <a:gd name="connsiteY0" fmla="*/ 0 h 5139376"/>
              <a:gd name="connsiteX1" fmla="*/ 12206994 w 12207277"/>
              <a:gd name="connsiteY1" fmla="*/ 0 h 5139376"/>
              <a:gd name="connsiteX2" fmla="*/ 12206994 w 12207277"/>
              <a:gd name="connsiteY2" fmla="*/ 3805238 h 5139376"/>
              <a:gd name="connsiteX3" fmla="*/ 4 w 12207277"/>
              <a:gd name="connsiteY3" fmla="*/ 5139363 h 5139376"/>
              <a:gd name="connsiteX4" fmla="*/ 14994 w 12207277"/>
              <a:gd name="connsiteY4" fmla="*/ 0 h 513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7277" h="5139376">
                <a:moveTo>
                  <a:pt x="14994" y="0"/>
                </a:moveTo>
                <a:lnTo>
                  <a:pt x="12206994" y="0"/>
                </a:lnTo>
                <a:lnTo>
                  <a:pt x="12206994" y="3805238"/>
                </a:lnTo>
                <a:cubicBezTo>
                  <a:pt x="12275282" y="3800241"/>
                  <a:pt x="-8323" y="5144360"/>
                  <a:pt x="4" y="5139363"/>
                </a:cubicBezTo>
                <a:cubicBezTo>
                  <a:pt x="5001" y="3426242"/>
                  <a:pt x="9997" y="1713121"/>
                  <a:pt x="14994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3702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DF766909-44DB-9549-ADCF-19CC899418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539343" cy="6858000"/>
          </a:xfr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99" y="365126"/>
            <a:ext cx="6482443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9020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99" y="365126"/>
            <a:ext cx="6482443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xmlns="" id="{4E4B6E66-9A54-7E41-8FB2-E720232C3C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456" y="972311"/>
            <a:ext cx="5404703" cy="5168022"/>
          </a:xfrm>
          <a:custGeom>
            <a:avLst/>
            <a:gdLst>
              <a:gd name="connsiteX0" fmla="*/ 2004793 w 5404703"/>
              <a:gd name="connsiteY0" fmla="*/ 395 h 5168022"/>
              <a:gd name="connsiteX1" fmla="*/ 5247480 w 5404703"/>
              <a:gd name="connsiteY1" fmla="*/ 1088199 h 5168022"/>
              <a:gd name="connsiteX2" fmla="*/ 2786745 w 5404703"/>
              <a:gd name="connsiteY2" fmla="*/ 5159110 h 5168022"/>
              <a:gd name="connsiteX3" fmla="*/ 309594 w 5404703"/>
              <a:gd name="connsiteY3" fmla="*/ 507973 h 5168022"/>
              <a:gd name="connsiteX4" fmla="*/ 2004793 w 5404703"/>
              <a:gd name="connsiteY4" fmla="*/ 395 h 516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4703" h="5168022">
                <a:moveTo>
                  <a:pt x="2004793" y="395"/>
                </a:moveTo>
                <a:cubicBezTo>
                  <a:pt x="3265729" y="15628"/>
                  <a:pt x="4791605" y="470729"/>
                  <a:pt x="5247480" y="1088199"/>
                </a:cubicBezTo>
                <a:cubicBezTo>
                  <a:pt x="5976879" y="2076151"/>
                  <a:pt x="3999115" y="4982442"/>
                  <a:pt x="2786745" y="5159110"/>
                </a:cubicBezTo>
                <a:cubicBezTo>
                  <a:pt x="1378773" y="5363569"/>
                  <a:pt x="-814370" y="1997146"/>
                  <a:pt x="309594" y="507973"/>
                </a:cubicBezTo>
                <a:cubicBezTo>
                  <a:pt x="587050" y="140468"/>
                  <a:pt x="1248232" y="-8745"/>
                  <a:pt x="2004793" y="395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27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DF766909-44DB-9549-ADCF-19CC899418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743200"/>
            <a:ext cx="6096000" cy="4114800"/>
          </a:xfr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99" y="365126"/>
            <a:ext cx="6482443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51205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DF766909-44DB-9549-ADCF-19CC899418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2743200"/>
            <a:ext cx="6096000" cy="4114800"/>
          </a:xfr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5F512EF0-3128-1948-8DEE-A680AC1D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5562"/>
            <a:ext cx="4149436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667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9FEE40CE-0D51-BF44-B6C8-6987BDF05B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645987"/>
            <a:ext cx="1447157" cy="1447157"/>
          </a:xfrm>
          <a:prstGeom prst="rect">
            <a:avLst/>
          </a:prstGeom>
          <a:solidFill>
            <a:schemeClr val="tx2"/>
          </a:solidFill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xmlns="" id="{6700C515-77F4-B642-89AB-92FE32D4ED7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61014" y="1645986"/>
            <a:ext cx="1447157" cy="1447157"/>
          </a:xfrm>
          <a:prstGeom prst="rect">
            <a:avLst/>
          </a:prstGeom>
          <a:solidFill>
            <a:schemeClr val="tx2"/>
          </a:solidFill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xmlns="" id="{9C728DD3-34F2-F74A-93BC-A0488ABC24D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883828" y="1645985"/>
            <a:ext cx="1447157" cy="1447157"/>
          </a:xfrm>
          <a:prstGeom prst="rect">
            <a:avLst/>
          </a:prstGeom>
          <a:solidFill>
            <a:schemeClr val="tx2"/>
          </a:solidFill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xmlns="" id="{D41F80EF-9D98-364A-A76A-3F91F086DF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906643" y="1645984"/>
            <a:ext cx="1447157" cy="1447157"/>
          </a:xfrm>
          <a:prstGeom prst="rect">
            <a:avLst/>
          </a:prstGeom>
          <a:solidFill>
            <a:schemeClr val="tx2"/>
          </a:solidFill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xmlns="" id="{22CBD5CF-F657-9740-BF20-F7CE966B9B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4043876"/>
            <a:ext cx="1447157" cy="1447157"/>
          </a:xfrm>
          <a:prstGeom prst="rect">
            <a:avLst/>
          </a:prstGeom>
          <a:solidFill>
            <a:schemeClr val="tx2"/>
          </a:solidFill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xmlns="" id="{C46867EC-2744-5642-8558-21CCF1869C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61014" y="4043875"/>
            <a:ext cx="1447157" cy="1447157"/>
          </a:xfrm>
          <a:prstGeom prst="rect">
            <a:avLst/>
          </a:prstGeom>
          <a:solidFill>
            <a:schemeClr val="tx2"/>
          </a:solidFill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xmlns="" id="{A427D588-4376-FF4F-86F5-C2447EFB4C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83828" y="4043874"/>
            <a:ext cx="1447157" cy="1447157"/>
          </a:xfrm>
          <a:prstGeom prst="rect">
            <a:avLst/>
          </a:prstGeom>
          <a:solidFill>
            <a:schemeClr val="tx2"/>
          </a:solidFill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xmlns="" id="{052D1587-00E5-8B4B-8922-CE914A6473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643" y="4043873"/>
            <a:ext cx="1447157" cy="1447157"/>
          </a:xfrm>
          <a:prstGeom prst="rect">
            <a:avLst/>
          </a:prstGeom>
          <a:solidFill>
            <a:schemeClr val="tx2"/>
          </a:solidFill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100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710C8568-ABDE-3C4F-9315-E657905AFA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088888"/>
            <a:ext cx="7517796" cy="3769112"/>
          </a:xfrm>
          <a:custGeom>
            <a:avLst/>
            <a:gdLst>
              <a:gd name="connsiteX0" fmla="*/ 3758898 w 7517796"/>
              <a:gd name="connsiteY0" fmla="*/ 0 h 3769112"/>
              <a:gd name="connsiteX1" fmla="*/ 7517796 w 7517796"/>
              <a:gd name="connsiteY1" fmla="*/ 3769112 h 3769112"/>
              <a:gd name="connsiteX2" fmla="*/ 0 w 7517796"/>
              <a:gd name="connsiteY2" fmla="*/ 3769112 h 37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7796" h="3769112">
                <a:moveTo>
                  <a:pt x="3758898" y="0"/>
                </a:moveTo>
                <a:lnTo>
                  <a:pt x="7517796" y="3769112"/>
                </a:lnTo>
                <a:lnTo>
                  <a:pt x="0" y="3769112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99" y="365126"/>
            <a:ext cx="6482443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76508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F512EF0-3128-1948-8DEE-A680AC1D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5562"/>
            <a:ext cx="4149436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7729F62C-8008-1C42-82ED-88FB16ADB6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74204" y="3088888"/>
            <a:ext cx="7517796" cy="3769112"/>
          </a:xfrm>
          <a:custGeom>
            <a:avLst/>
            <a:gdLst>
              <a:gd name="connsiteX0" fmla="*/ 3758898 w 7517796"/>
              <a:gd name="connsiteY0" fmla="*/ 0 h 3769112"/>
              <a:gd name="connsiteX1" fmla="*/ 7517796 w 7517796"/>
              <a:gd name="connsiteY1" fmla="*/ 3769112 h 3769112"/>
              <a:gd name="connsiteX2" fmla="*/ 0 w 7517796"/>
              <a:gd name="connsiteY2" fmla="*/ 3769112 h 37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7796" h="3769112">
                <a:moveTo>
                  <a:pt x="3758898" y="0"/>
                </a:moveTo>
                <a:lnTo>
                  <a:pt x="7517796" y="3769112"/>
                </a:lnTo>
                <a:lnTo>
                  <a:pt x="0" y="3769112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86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DF766909-44DB-9549-ADCF-19CC899418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52657" y="0"/>
            <a:ext cx="4539343" cy="6858000"/>
          </a:xfr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01F7B45-A5AB-024B-B5A5-1427BB37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222167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45904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DF766909-44DB-9549-ADCF-19CC899418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60367" y="1296189"/>
            <a:ext cx="3918138" cy="4695499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01F7B45-A5AB-024B-B5A5-1427BB37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222167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18377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DF766909-44DB-9549-ADCF-19CC899418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33322" y="1296189"/>
            <a:ext cx="4700016" cy="4695499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01F7B45-A5AB-024B-B5A5-1427BB37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222167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92851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01FD0BFE-ED58-F44A-9305-1A73BAD262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164739"/>
            <a:ext cx="5499652" cy="5693262"/>
          </a:xfrm>
          <a:prstGeom prst="rect">
            <a:avLst/>
          </a:prstGeom>
          <a:solidFill>
            <a:schemeClr val="tx2"/>
          </a:solidFill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01F7B45-A5AB-024B-B5A5-1427BB37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222167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9875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115260DC-CF76-A74F-86F4-D6395697FE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572000" cy="4570508"/>
          </a:xfrm>
          <a:prstGeom prst="rect">
            <a:avLst/>
          </a:prstGeom>
          <a:solidFill>
            <a:schemeClr val="tx2"/>
          </a:solidFill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01F7B45-A5AB-024B-B5A5-1427BB37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918" y="365126"/>
            <a:ext cx="6222167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C7ED2C49-3A4A-8945-91DE-3569E273C44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65078" y="3991603"/>
            <a:ext cx="2926923" cy="2866397"/>
          </a:xfrm>
          <a:prstGeom prst="rect">
            <a:avLst/>
          </a:prstGeom>
          <a:solidFill>
            <a:schemeClr val="tx2"/>
          </a:solidFill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157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DF766909-44DB-9549-ADCF-19CC899418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6106886" cy="6858000"/>
          </a:xfrm>
          <a:custGeom>
            <a:avLst/>
            <a:gdLst>
              <a:gd name="connsiteX0" fmla="*/ 0 w 4539343"/>
              <a:gd name="connsiteY0" fmla="*/ 0 h 6858000"/>
              <a:gd name="connsiteX1" fmla="*/ 4539343 w 4539343"/>
              <a:gd name="connsiteY1" fmla="*/ 0 h 6858000"/>
              <a:gd name="connsiteX2" fmla="*/ 4539343 w 4539343"/>
              <a:gd name="connsiteY2" fmla="*/ 6858000 h 6858000"/>
              <a:gd name="connsiteX3" fmla="*/ 0 w 4539343"/>
              <a:gd name="connsiteY3" fmla="*/ 6858000 h 6858000"/>
              <a:gd name="connsiteX4" fmla="*/ 0 w 4539343"/>
              <a:gd name="connsiteY4" fmla="*/ 0 h 6858000"/>
              <a:gd name="connsiteX0" fmla="*/ 0 w 6106886"/>
              <a:gd name="connsiteY0" fmla="*/ 0 h 6858000"/>
              <a:gd name="connsiteX1" fmla="*/ 4539343 w 6106886"/>
              <a:gd name="connsiteY1" fmla="*/ 0 h 6858000"/>
              <a:gd name="connsiteX2" fmla="*/ 6106886 w 6106886"/>
              <a:gd name="connsiteY2" fmla="*/ 6858000 h 6858000"/>
              <a:gd name="connsiteX3" fmla="*/ 0 w 6106886"/>
              <a:gd name="connsiteY3" fmla="*/ 6858000 h 6858000"/>
              <a:gd name="connsiteX4" fmla="*/ 0 w 6106886"/>
              <a:gd name="connsiteY4" fmla="*/ 0 h 6858000"/>
              <a:gd name="connsiteX0" fmla="*/ 0 w 6106886"/>
              <a:gd name="connsiteY0" fmla="*/ 0 h 6858000"/>
              <a:gd name="connsiteX1" fmla="*/ 2416628 w 6106886"/>
              <a:gd name="connsiteY1" fmla="*/ 0 h 6858000"/>
              <a:gd name="connsiteX2" fmla="*/ 6106886 w 6106886"/>
              <a:gd name="connsiteY2" fmla="*/ 6858000 h 6858000"/>
              <a:gd name="connsiteX3" fmla="*/ 0 w 6106886"/>
              <a:gd name="connsiteY3" fmla="*/ 6858000 h 6858000"/>
              <a:gd name="connsiteX4" fmla="*/ 0 w 610688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886" h="6858000">
                <a:moveTo>
                  <a:pt x="0" y="0"/>
                </a:moveTo>
                <a:lnTo>
                  <a:pt x="2416628" y="0"/>
                </a:lnTo>
                <a:lnTo>
                  <a:pt x="61068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txBody>
          <a:bodyPr/>
          <a:lstStyle/>
          <a:p>
            <a:r>
              <a:rPr lang="en-US" dirty="0"/>
              <a:t>pic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7" y="365126"/>
            <a:ext cx="8033656" cy="82504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03924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23B5DD0-7255-1D43-A127-4F16E60B7978}"/>
              </a:ext>
            </a:extLst>
          </p:cNvPr>
          <p:cNvGrpSpPr/>
          <p:nvPr userDrawn="1"/>
        </p:nvGrpSpPr>
        <p:grpSpPr>
          <a:xfrm>
            <a:off x="0" y="4157663"/>
            <a:ext cx="12192000" cy="2700338"/>
            <a:chOff x="0" y="1853514"/>
            <a:chExt cx="13504040" cy="21006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39D4B2BB-C8B0-3E4D-A5F1-8E4C6BE1CE85}"/>
                </a:ext>
              </a:extLst>
            </p:cNvPr>
            <p:cNvSpPr/>
            <p:nvPr/>
          </p:nvSpPr>
          <p:spPr>
            <a:xfrm>
              <a:off x="0" y="1853514"/>
              <a:ext cx="3376010" cy="210064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40ECFD78-D5F7-D446-B7D1-368EA13452E7}"/>
                </a:ext>
              </a:extLst>
            </p:cNvPr>
            <p:cNvSpPr/>
            <p:nvPr/>
          </p:nvSpPr>
          <p:spPr>
            <a:xfrm>
              <a:off x="3376010" y="1853514"/>
              <a:ext cx="3376010" cy="210064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0FFE2605-23F0-FC42-A2C8-9C97170C5FE7}"/>
                </a:ext>
              </a:extLst>
            </p:cNvPr>
            <p:cNvSpPr/>
            <p:nvPr/>
          </p:nvSpPr>
          <p:spPr>
            <a:xfrm>
              <a:off x="6752020" y="1853514"/>
              <a:ext cx="3376010" cy="21006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4FA25255-EA77-064C-89FB-388DBB57E94A}"/>
                </a:ext>
              </a:extLst>
            </p:cNvPr>
            <p:cNvSpPr/>
            <p:nvPr/>
          </p:nvSpPr>
          <p:spPr>
            <a:xfrm>
              <a:off x="10128030" y="1853514"/>
              <a:ext cx="3376010" cy="2100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C33CC83F-CB96-334F-83C7-B43B4E7B947A}"/>
              </a:ext>
            </a:extLst>
          </p:cNvPr>
          <p:cNvGrpSpPr/>
          <p:nvPr userDrawn="1"/>
        </p:nvGrpSpPr>
        <p:grpSpPr>
          <a:xfrm>
            <a:off x="0" y="1457325"/>
            <a:ext cx="12192000" cy="2700338"/>
            <a:chOff x="0" y="1853514"/>
            <a:chExt cx="13504040" cy="210064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892BAD0E-21E3-C74E-89F1-D29B364D5C00}"/>
                </a:ext>
              </a:extLst>
            </p:cNvPr>
            <p:cNvSpPr/>
            <p:nvPr/>
          </p:nvSpPr>
          <p:spPr>
            <a:xfrm>
              <a:off x="0" y="1853514"/>
              <a:ext cx="3376010" cy="21006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615C7610-DF9F-9E49-BC50-D2B9DAB2DF71}"/>
                </a:ext>
              </a:extLst>
            </p:cNvPr>
            <p:cNvSpPr/>
            <p:nvPr/>
          </p:nvSpPr>
          <p:spPr>
            <a:xfrm>
              <a:off x="3376010" y="1853514"/>
              <a:ext cx="3376010" cy="2100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A4742E82-71A4-B440-9328-C78220EA5867}"/>
                </a:ext>
              </a:extLst>
            </p:cNvPr>
            <p:cNvSpPr/>
            <p:nvPr/>
          </p:nvSpPr>
          <p:spPr>
            <a:xfrm>
              <a:off x="6752020" y="1853514"/>
              <a:ext cx="3376010" cy="21006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3C722F8D-812C-644E-A964-3D577A4ED23E}"/>
                </a:ext>
              </a:extLst>
            </p:cNvPr>
            <p:cNvSpPr/>
            <p:nvPr/>
          </p:nvSpPr>
          <p:spPr>
            <a:xfrm>
              <a:off x="10128030" y="1853514"/>
              <a:ext cx="3376010" cy="21006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267D3CDF-A53C-3446-8AC6-96FF552F68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457325"/>
            <a:ext cx="3048000" cy="2700338"/>
          </a:xfrm>
          <a:solidFill>
            <a:schemeClr val="tx1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xmlns="" id="{FDD411F3-9A23-DE4B-8641-B77DDF0A90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48000" y="4157663"/>
            <a:ext cx="3048000" cy="2700338"/>
          </a:xfrm>
          <a:solidFill>
            <a:schemeClr val="tx1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xmlns="" id="{8658E20A-73FB-D54A-B877-9C6E47FBCC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1457325"/>
            <a:ext cx="3048000" cy="2700338"/>
          </a:xfrm>
          <a:solidFill>
            <a:schemeClr val="tx1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xmlns="" id="{F0208D26-8739-8344-A3A7-FE9645DEC6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4157663"/>
            <a:ext cx="3048000" cy="2700338"/>
          </a:xfrm>
          <a:solidFill>
            <a:schemeClr val="tx1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1380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267D3CDF-A53C-3446-8AC6-96FF552F68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457325"/>
            <a:ext cx="3048000" cy="2700338"/>
          </a:xfr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xmlns="" id="{FDD411F3-9A23-DE4B-8641-B77DDF0A90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48000" y="1457325"/>
            <a:ext cx="3048000" cy="2700338"/>
          </a:xfr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xmlns="" id="{8658E20A-73FB-D54A-B877-9C6E47FBCC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1457325"/>
            <a:ext cx="3048000" cy="2700338"/>
          </a:xfr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xmlns="" id="{F0208D26-8739-8344-A3A7-FE9645DEC6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1457325"/>
            <a:ext cx="3048000" cy="2700338"/>
          </a:xfr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79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9FEE40CE-0D51-BF44-B6C8-6987BDF05B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2189997"/>
            <a:ext cx="2043896" cy="2043896"/>
          </a:xfrm>
          <a:prstGeom prst="rect">
            <a:avLst/>
          </a:prstGeom>
          <a:solidFill>
            <a:schemeClr val="tx2"/>
          </a:solidFill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xmlns="" id="{6700C515-77F4-B642-89AB-92FE32D4ED7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62101" y="2189996"/>
            <a:ext cx="2043896" cy="2043896"/>
          </a:xfrm>
          <a:prstGeom prst="rect">
            <a:avLst/>
          </a:prstGeom>
          <a:solidFill>
            <a:schemeClr val="tx2"/>
          </a:solidFill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xmlns="" id="{9C728DD3-34F2-F74A-93BC-A0488ABC24D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6002" y="2189995"/>
            <a:ext cx="2043896" cy="2043896"/>
          </a:xfrm>
          <a:prstGeom prst="rect">
            <a:avLst/>
          </a:prstGeom>
          <a:solidFill>
            <a:schemeClr val="tx2"/>
          </a:solidFill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xmlns="" id="{D41F80EF-9D98-364A-A76A-3F91F086DF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09904" y="2189994"/>
            <a:ext cx="2043896" cy="2043896"/>
          </a:xfrm>
          <a:prstGeom prst="rect">
            <a:avLst/>
          </a:prstGeom>
          <a:solidFill>
            <a:schemeClr val="tx2"/>
          </a:solidFill>
          <a:effectLst>
            <a:outerShdw blurRad="190500" dist="190500" dir="2700000" algn="tl" rotWithShape="0">
              <a:prstClr val="black">
                <a:alpha val="19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30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267D3CDF-A53C-3446-8AC6-96FF552F68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7162" y="1457325"/>
            <a:ext cx="2714625" cy="2700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xmlns="" id="{FDD411F3-9A23-DE4B-8641-B77DDF0A90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05162" y="1457325"/>
            <a:ext cx="2714625" cy="2700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xmlns="" id="{8658E20A-73FB-D54A-B877-9C6E47FBCC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53162" y="1457325"/>
            <a:ext cx="2714625" cy="2700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xmlns="" id="{F0208D26-8739-8344-A3A7-FE9645DEC6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01162" y="1457325"/>
            <a:ext cx="2714625" cy="2700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91727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267D3CDF-A53C-3446-8AC6-96FF552F68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7162" y="1457325"/>
            <a:ext cx="2714625" cy="2700338"/>
          </a:xfrm>
          <a:prstGeom prst="diamond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xmlns="" id="{FDD411F3-9A23-DE4B-8641-B77DDF0A90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05162" y="1457325"/>
            <a:ext cx="2714625" cy="2700338"/>
          </a:xfrm>
          <a:prstGeom prst="diamond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xmlns="" id="{8658E20A-73FB-D54A-B877-9C6E47FBCC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53162" y="1457325"/>
            <a:ext cx="2714625" cy="2700338"/>
          </a:xfrm>
          <a:prstGeom prst="diamond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xmlns="" id="{F0208D26-8739-8344-A3A7-FE9645DEC6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01162" y="1457325"/>
            <a:ext cx="2714625" cy="2700338"/>
          </a:xfrm>
          <a:prstGeom prst="diamond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39756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C84A0-AD55-FA4E-8732-36E7357F3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48697B3-4866-3243-BB90-62505882C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F210FB-3284-424E-9FF5-3CB4ADBA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9FC7-A5DE-C744-B3B5-6D0A4B6B5B2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1E9DF5-DC8B-794E-A908-4F92AEB9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4C33A6-35F6-2442-9680-6D8733DA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8E57-5B6E-4F4A-A4EC-583B6710C55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4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C4056838-59A2-F44C-BFC0-D296D28508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104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791" y="1126435"/>
            <a:ext cx="5685183" cy="4598504"/>
          </a:xfrm>
        </p:spPr>
        <p:txBody>
          <a:bodyPr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7555AAB3-8539-8E45-920F-2977AD353A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544265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8544265 w 12192000"/>
              <a:gd name="connsiteY3" fmla="*/ 6858000 h 6858000"/>
              <a:gd name="connsiteX4" fmla="*/ 8617417 w 12192000"/>
              <a:gd name="connsiteY4" fmla="*/ 6805981 h 6858000"/>
              <a:gd name="connsiteX5" fmla="*/ 10310191 w 12192000"/>
              <a:gd name="connsiteY5" fmla="*/ 3429000 h 6858000"/>
              <a:gd name="connsiteX6" fmla="*/ 8617417 w 12192000"/>
              <a:gd name="connsiteY6" fmla="*/ 52020 h 6858000"/>
              <a:gd name="connsiteX7" fmla="*/ 0 w 12192000"/>
              <a:gd name="connsiteY7" fmla="*/ 0 h 6858000"/>
              <a:gd name="connsiteX8" fmla="*/ 3647735 w 12192000"/>
              <a:gd name="connsiteY8" fmla="*/ 0 h 6858000"/>
              <a:gd name="connsiteX9" fmla="*/ 3574583 w 12192000"/>
              <a:gd name="connsiteY9" fmla="*/ 52020 h 6858000"/>
              <a:gd name="connsiteX10" fmla="*/ 1881809 w 12192000"/>
              <a:gd name="connsiteY10" fmla="*/ 3429000 h 6858000"/>
              <a:gd name="connsiteX11" fmla="*/ 3574583 w 12192000"/>
              <a:gd name="connsiteY11" fmla="*/ 6805981 h 6858000"/>
              <a:gd name="connsiteX12" fmla="*/ 3647735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8544265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8544265" y="6858000"/>
                </a:lnTo>
                <a:lnTo>
                  <a:pt x="8617417" y="6805981"/>
                </a:lnTo>
                <a:cubicBezTo>
                  <a:pt x="9645035" y="6037472"/>
                  <a:pt x="10310191" y="4810914"/>
                  <a:pt x="10310191" y="3429000"/>
                </a:cubicBezTo>
                <a:cubicBezTo>
                  <a:pt x="10310191" y="2047087"/>
                  <a:pt x="9645035" y="820529"/>
                  <a:pt x="8617417" y="52020"/>
                </a:cubicBezTo>
                <a:close/>
                <a:moveTo>
                  <a:pt x="0" y="0"/>
                </a:moveTo>
                <a:lnTo>
                  <a:pt x="3647735" y="0"/>
                </a:lnTo>
                <a:lnTo>
                  <a:pt x="3574583" y="52020"/>
                </a:lnTo>
                <a:cubicBezTo>
                  <a:pt x="2546965" y="820529"/>
                  <a:pt x="1881809" y="2047087"/>
                  <a:pt x="1881809" y="3429000"/>
                </a:cubicBezTo>
                <a:cubicBezTo>
                  <a:pt x="1881809" y="4810914"/>
                  <a:pt x="2546965" y="6037472"/>
                  <a:pt x="3574583" y="6805981"/>
                </a:cubicBezTo>
                <a:lnTo>
                  <a:pt x="36477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3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xmlns="" id="{9CB07F85-CE16-E64B-A3F5-2E8409872B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8662" y="2111542"/>
            <a:ext cx="5434121" cy="3380875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A6E2CCB7-BCA4-2244-A3B0-1415F94EBE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3900" y="1847850"/>
            <a:ext cx="5572125" cy="3133725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xmlns="" id="{56E93F89-6F61-934E-BED2-8CBF3471A1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5" t="1" r="12526" b="6317"/>
          <a:stretch/>
        </p:blipFill>
        <p:spPr>
          <a:xfrm>
            <a:off x="4561098" y="1465179"/>
            <a:ext cx="8099003" cy="53928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41245" cy="275214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xmlns="" id="{9CB07F85-CE16-E64B-A3F5-2E8409872B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8662" y="2111542"/>
            <a:ext cx="5434121" cy="3380875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24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xmlns="" id="{0C96F7C6-E891-3F4A-8131-15DD9EDFE5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7213" y="2335901"/>
            <a:ext cx="2119105" cy="2662445"/>
          </a:xfr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D36DD2D-1DBF-5D43-AAB7-8B3606A2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57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95F57F0-EC96-7748-88FB-9C7250D51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D0D635D-DB65-6640-A1F3-B506A9823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32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91" r:id="rId3"/>
    <p:sldLayoutId id="2147483663" r:id="rId4"/>
    <p:sldLayoutId id="2147483666" r:id="rId5"/>
    <p:sldLayoutId id="2147483660" r:id="rId6"/>
    <p:sldLayoutId id="2147483680" r:id="rId7"/>
    <p:sldLayoutId id="2147483661" r:id="rId8"/>
    <p:sldLayoutId id="2147483683" r:id="rId9"/>
    <p:sldLayoutId id="2147483686" r:id="rId10"/>
    <p:sldLayoutId id="2147483662" r:id="rId11"/>
    <p:sldLayoutId id="2147483685" r:id="rId12"/>
    <p:sldLayoutId id="2147483657" r:id="rId13"/>
    <p:sldLayoutId id="2147483670" r:id="rId14"/>
    <p:sldLayoutId id="2147483664" r:id="rId15"/>
    <p:sldLayoutId id="2147483658" r:id="rId16"/>
    <p:sldLayoutId id="2147483690" r:id="rId17"/>
    <p:sldLayoutId id="2147483672" r:id="rId18"/>
    <p:sldLayoutId id="2147483673" r:id="rId19"/>
    <p:sldLayoutId id="2147483688" r:id="rId20"/>
    <p:sldLayoutId id="2147483689" r:id="rId21"/>
    <p:sldLayoutId id="2147483665" r:id="rId22"/>
    <p:sldLayoutId id="2147483667" r:id="rId23"/>
    <p:sldLayoutId id="2147483671" r:id="rId24"/>
    <p:sldLayoutId id="2147483668" r:id="rId25"/>
    <p:sldLayoutId id="2147483669" r:id="rId26"/>
    <p:sldLayoutId id="2147483659" r:id="rId27"/>
    <p:sldLayoutId id="2147483654" r:id="rId28"/>
    <p:sldLayoutId id="2147483655" r:id="rId29"/>
    <p:sldLayoutId id="2147483656" r:id="rId30"/>
    <p:sldLayoutId id="2147483687" r:id="rId31"/>
    <p:sldLayoutId id="2147483674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Rajdhani SemiBold" panose="02000000000000000000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Roboto Thin" pitchFamily="2" charset="0"/>
          <a:ea typeface="Roboto Thin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Roboto Thin" pitchFamily="2" charset="0"/>
          <a:ea typeface="Roboto Thin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Roboto Thin" pitchFamily="2" charset="0"/>
          <a:ea typeface="Roboto Thin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 Thin" pitchFamily="2" charset="0"/>
          <a:ea typeface="Roboto Thin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 Thin" pitchFamily="2" charset="0"/>
          <a:ea typeface="Roboto Thin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ly.com/r/" TargetMode="External"/><Relationship Id="rId2" Type="http://schemas.openxmlformats.org/officeDocument/2006/relationships/hyperlink" Target="https://www.data-to-viz.com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pkgs.rstudio.com/flexdashboard/articles/flexdashboar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 and Data Visualization Tools for 201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1874406-99A4-114C-A234-9C9FCA2B6731}"/>
              </a:ext>
            </a:extLst>
          </p:cNvPr>
          <p:cNvSpPr/>
          <p:nvPr/>
        </p:nvSpPr>
        <p:spPr>
          <a:xfrm>
            <a:off x="843432" y="593913"/>
            <a:ext cx="5665856" cy="5670174"/>
          </a:xfrm>
          <a:prstGeom prst="rect">
            <a:avLst/>
          </a:prstGeom>
          <a:solidFill>
            <a:srgbClr val="002060">
              <a:alpha val="79000"/>
            </a:srgb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F3F840F-2060-4F4D-B5FC-77273BBB0A1C}"/>
              </a:ext>
            </a:extLst>
          </p:cNvPr>
          <p:cNvSpPr/>
          <p:nvPr/>
        </p:nvSpPr>
        <p:spPr>
          <a:xfrm>
            <a:off x="1548470" y="3753866"/>
            <a:ext cx="4463732" cy="1239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IRIAF - Master 2 SARADS</a:t>
            </a:r>
          </a:p>
          <a:p>
            <a:pPr algn="ctr"/>
            <a:r>
              <a:rPr lang="en-US" b="1" dirty="0" err="1" smtClean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Sébastien</a:t>
            </a:r>
            <a:r>
              <a:rPr lang="en-US" b="1" dirty="0" smtClean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Quinault</a:t>
            </a:r>
            <a:endParaRPr lang="en-US" b="1" dirty="0">
              <a:solidFill>
                <a:schemeClr val="bg2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438A55-C8D6-2C43-BCCB-0FBF1127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600" y="2928820"/>
            <a:ext cx="4073471" cy="825046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DATAVIZ &amp; DASHBOARD DESIGN</a:t>
            </a:r>
            <a:br>
              <a:rPr lang="en-US" b="1" dirty="0" smtClean="0">
                <a:solidFill>
                  <a:schemeClr val="bg2"/>
                </a:solidFill>
              </a:rPr>
            </a:br>
            <a:r>
              <a:rPr lang="en-US" b="1" dirty="0" smtClean="0">
                <a:solidFill>
                  <a:schemeClr val="bg2"/>
                </a:solidFill>
              </a:rPr>
              <a:t>TD</a:t>
            </a:r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3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98DE68D-C01D-7442-965F-DF2DC28E115B}"/>
              </a:ext>
            </a:extLst>
          </p:cNvPr>
          <p:cNvSpPr>
            <a:spLocks/>
          </p:cNvSpPr>
          <p:nvPr/>
        </p:nvSpPr>
        <p:spPr>
          <a:xfrm>
            <a:off x="114301" y="1725283"/>
            <a:ext cx="11878573" cy="40389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a typeface="Roboto Light" panose="02000000000000000000" pitchFamily="2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593A1026-43D4-9C4F-A4BF-2A20972B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+mn-lt"/>
              </a:rPr>
              <a:t>L’objectif du TD</a:t>
            </a:r>
            <a:endParaRPr lang="fr-FR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938D361-71DE-B544-9D50-26BD7C0D7739}"/>
              </a:ext>
            </a:extLst>
          </p:cNvPr>
          <p:cNvSpPr/>
          <p:nvPr/>
        </p:nvSpPr>
        <p:spPr>
          <a:xfrm>
            <a:off x="1482729" y="2403177"/>
            <a:ext cx="10510144" cy="413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fr-FR" sz="2000" b="1" dirty="0">
              <a:solidFill>
                <a:schemeClr val="tx1"/>
              </a:solidFill>
              <a:ea typeface="Roboto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938D361-71DE-B544-9D50-26BD7C0D7739}"/>
              </a:ext>
            </a:extLst>
          </p:cNvPr>
          <p:cNvSpPr/>
          <p:nvPr/>
        </p:nvSpPr>
        <p:spPr>
          <a:xfrm>
            <a:off x="1579160" y="2403448"/>
            <a:ext cx="10699925" cy="413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fr-FR" sz="2000" b="1" dirty="0" smtClean="0">
                <a:solidFill>
                  <a:schemeClr val="tx1"/>
                </a:solidFill>
                <a:ea typeface="Roboto" panose="02000000000000000000" pitchFamily="2" charset="0"/>
              </a:rPr>
              <a:t>Fournir </a:t>
            </a:r>
            <a:r>
              <a:rPr lang="fr-FR" sz="2000" b="1" dirty="0" smtClean="0">
                <a:solidFill>
                  <a:schemeClr val="tx1"/>
                </a:solidFill>
                <a:ea typeface="Roboto" panose="02000000000000000000" pitchFamily="2" charset="0"/>
              </a:rPr>
              <a:t>des</a:t>
            </a:r>
            <a:r>
              <a:rPr lang="fr-FR" sz="2000" b="1" dirty="0" smtClean="0">
                <a:solidFill>
                  <a:schemeClr val="tx1"/>
                </a:solidFill>
                <a:ea typeface="Roboto" panose="02000000000000000000" pitchFamily="2" charset="0"/>
              </a:rPr>
              <a:t> outils </a:t>
            </a:r>
            <a:r>
              <a:rPr lang="fr-FR" sz="2000" b="1" dirty="0" smtClean="0">
                <a:solidFill>
                  <a:schemeClr val="tx1"/>
                </a:solidFill>
                <a:ea typeface="Roboto" panose="02000000000000000000" pitchFamily="2" charset="0"/>
              </a:rPr>
              <a:t>de type dashboard pour répondre à </a:t>
            </a:r>
            <a:r>
              <a:rPr lang="fr-FR" sz="2000" b="1" dirty="0" smtClean="0">
                <a:solidFill>
                  <a:schemeClr val="tx1"/>
                </a:solidFill>
                <a:ea typeface="Roboto" panose="02000000000000000000" pitchFamily="2" charset="0"/>
              </a:rPr>
              <a:t>des questions</a:t>
            </a:r>
            <a:endParaRPr lang="fr-FR" sz="2000" b="1" dirty="0">
              <a:solidFill>
                <a:schemeClr val="tx1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08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98DE68D-C01D-7442-965F-DF2DC28E115B}"/>
              </a:ext>
            </a:extLst>
          </p:cNvPr>
          <p:cNvSpPr>
            <a:spLocks/>
          </p:cNvSpPr>
          <p:nvPr/>
        </p:nvSpPr>
        <p:spPr>
          <a:xfrm>
            <a:off x="114301" y="1725283"/>
            <a:ext cx="11878573" cy="40389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a typeface="Roboto Light" panose="02000000000000000000" pitchFamily="2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593A1026-43D4-9C4F-A4BF-2A20972B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+mn-lt"/>
              </a:rPr>
              <a:t>Les questions</a:t>
            </a:r>
            <a:endParaRPr lang="fr-FR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938D361-71DE-B544-9D50-26BD7C0D7739}"/>
              </a:ext>
            </a:extLst>
          </p:cNvPr>
          <p:cNvSpPr/>
          <p:nvPr/>
        </p:nvSpPr>
        <p:spPr>
          <a:xfrm>
            <a:off x="1482729" y="2403177"/>
            <a:ext cx="10510144" cy="413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fr-FR" sz="2000" b="1" dirty="0">
              <a:solidFill>
                <a:schemeClr val="tx1"/>
              </a:solidFill>
              <a:ea typeface="Roboto" panose="02000000000000000000" pitchFamily="2" charset="0"/>
            </a:endParaRPr>
          </a:p>
        </p:txBody>
      </p:sp>
      <p:pic>
        <p:nvPicPr>
          <p:cNvPr id="2050" name="Picture 2" descr="D:\Utilisateurs\a024062\Downloads\number-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926" y="36512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938D361-71DE-B544-9D50-26BD7C0D7739}"/>
              </a:ext>
            </a:extLst>
          </p:cNvPr>
          <p:cNvSpPr/>
          <p:nvPr/>
        </p:nvSpPr>
        <p:spPr>
          <a:xfrm>
            <a:off x="746038" y="2199330"/>
            <a:ext cx="10699925" cy="3687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fr-FR" sz="1600" b="1" dirty="0" smtClean="0">
              <a:solidFill>
                <a:schemeClr val="tx1"/>
              </a:solidFill>
              <a:ea typeface="Roboto" panose="02000000000000000000" pitchFamily="2" charset="0"/>
            </a:endParaRPr>
          </a:p>
          <a:p>
            <a:endParaRPr lang="fr-FR" sz="1600" b="1" dirty="0">
              <a:solidFill>
                <a:schemeClr val="tx1"/>
              </a:solidFill>
              <a:ea typeface="Roboto" panose="02000000000000000000" pitchFamily="2" charset="0"/>
            </a:endParaRPr>
          </a:p>
          <a:p>
            <a:endParaRPr lang="fr-FR" sz="1600" b="1" dirty="0" smtClean="0">
              <a:solidFill>
                <a:schemeClr val="tx1"/>
              </a:solidFill>
              <a:ea typeface="Roboto" panose="02000000000000000000" pitchFamily="2" charset="0"/>
            </a:endParaRPr>
          </a:p>
          <a:p>
            <a:endParaRPr lang="fr-FR" sz="1600" b="1" dirty="0">
              <a:solidFill>
                <a:schemeClr val="tx1"/>
              </a:solidFill>
              <a:ea typeface="Roboto" panose="02000000000000000000" pitchFamily="2" charset="0"/>
            </a:endParaRPr>
          </a:p>
          <a:p>
            <a:endParaRPr lang="fr-FR" sz="1600" b="1" dirty="0" smtClean="0">
              <a:solidFill>
                <a:schemeClr val="tx1"/>
              </a:solidFill>
              <a:ea typeface="Roboto" panose="02000000000000000000" pitchFamily="2" charset="0"/>
            </a:endParaRPr>
          </a:p>
          <a:p>
            <a:r>
              <a:rPr lang="fr-FR" sz="1600" b="1" dirty="0" smtClean="0">
                <a:solidFill>
                  <a:schemeClr val="tx1"/>
                </a:solidFill>
                <a:ea typeface="Roboto" panose="02000000000000000000" pitchFamily="2" charset="0"/>
              </a:rPr>
              <a:t>1/ Comparer les effectifs des différents championnats </a:t>
            </a:r>
          </a:p>
          <a:p>
            <a:r>
              <a:rPr lang="fr-FR" sz="1600" b="1" dirty="0" smtClean="0">
                <a:solidFill>
                  <a:srgbClr val="FF0000"/>
                </a:solidFill>
                <a:ea typeface="Roboto" panose="02000000000000000000" pitchFamily="2" charset="0"/>
              </a:rPr>
              <a:t>=&gt; dashboard explicatif</a:t>
            </a:r>
          </a:p>
          <a:p>
            <a:endParaRPr lang="fr-FR" sz="1600" b="1" dirty="0" smtClean="0">
              <a:solidFill>
                <a:schemeClr val="tx1"/>
              </a:solidFill>
              <a:ea typeface="Roboto" panose="02000000000000000000" pitchFamily="2" charset="0"/>
            </a:endParaRPr>
          </a:p>
          <a:p>
            <a:r>
              <a:rPr lang="fr-FR" sz="1600" b="1" dirty="0" smtClean="0">
                <a:solidFill>
                  <a:schemeClr val="tx1"/>
                </a:solidFill>
                <a:ea typeface="Roboto" panose="02000000000000000000" pitchFamily="2" charset="0"/>
              </a:rPr>
              <a:t>2/ Qui sont les </a:t>
            </a:r>
            <a:r>
              <a:rPr lang="fr-FR" sz="1600" b="1" dirty="0" smtClean="0">
                <a:solidFill>
                  <a:schemeClr val="accent3"/>
                </a:solidFill>
                <a:ea typeface="Roboto" panose="02000000000000000000" pitchFamily="2" charset="0"/>
              </a:rPr>
              <a:t>meilleurs joueurs </a:t>
            </a:r>
            <a:r>
              <a:rPr lang="fr-FR" sz="1600" b="1" dirty="0" smtClean="0">
                <a:solidFill>
                  <a:schemeClr val="tx1"/>
                </a:solidFill>
                <a:ea typeface="Roboto" panose="02000000000000000000" pitchFamily="2" charset="0"/>
              </a:rPr>
              <a:t>pour construire une </a:t>
            </a:r>
            <a:r>
              <a:rPr lang="fr-FR" sz="1600" b="1" dirty="0" smtClean="0">
                <a:solidFill>
                  <a:schemeClr val="accent3"/>
                </a:solidFill>
                <a:ea typeface="Roboto" panose="02000000000000000000" pitchFamily="2" charset="0"/>
              </a:rPr>
              <a:t>équipe</a:t>
            </a:r>
            <a:r>
              <a:rPr lang="fr-FR" sz="1600" b="1" dirty="0" smtClean="0">
                <a:solidFill>
                  <a:schemeClr val="tx1"/>
                </a:solidFill>
                <a:ea typeface="Roboto" panose="02000000000000000000" pitchFamily="2" charset="0"/>
              </a:rPr>
              <a:t> de foot :</a:t>
            </a:r>
          </a:p>
          <a:p>
            <a:r>
              <a:rPr lang="fr-FR" sz="1600" b="1" dirty="0">
                <a:solidFill>
                  <a:schemeClr val="tx1"/>
                </a:solidFill>
                <a:ea typeface="Roboto" panose="02000000000000000000" pitchFamily="2" charset="0"/>
              </a:rPr>
              <a:t>	</a:t>
            </a:r>
            <a:r>
              <a:rPr lang="fr-FR" sz="1600" b="1" dirty="0" smtClean="0">
                <a:solidFill>
                  <a:schemeClr val="tx1"/>
                </a:solidFill>
                <a:ea typeface="Roboto" panose="02000000000000000000" pitchFamily="2" charset="0"/>
              </a:rPr>
              <a:t>- en </a:t>
            </a:r>
            <a:r>
              <a:rPr lang="fr-FR" sz="1600" b="1" dirty="0" smtClean="0">
                <a:solidFill>
                  <a:schemeClr val="accent3"/>
                </a:solidFill>
                <a:ea typeface="Roboto" panose="02000000000000000000" pitchFamily="2" charset="0"/>
              </a:rPr>
              <a:t>Europe</a:t>
            </a:r>
          </a:p>
          <a:p>
            <a:r>
              <a:rPr lang="fr-FR" sz="1600" b="1" dirty="0">
                <a:solidFill>
                  <a:schemeClr val="tx1"/>
                </a:solidFill>
                <a:ea typeface="Roboto" panose="02000000000000000000" pitchFamily="2" charset="0"/>
              </a:rPr>
              <a:t>	</a:t>
            </a:r>
            <a:r>
              <a:rPr lang="fr-FR" sz="1600" b="1" dirty="0" smtClean="0">
                <a:solidFill>
                  <a:schemeClr val="tx1"/>
                </a:solidFill>
                <a:ea typeface="Roboto" panose="02000000000000000000" pitchFamily="2" charset="0"/>
              </a:rPr>
              <a:t>- ou dans </a:t>
            </a:r>
            <a:r>
              <a:rPr lang="fr-FR" sz="1600" b="1" dirty="0" smtClean="0">
                <a:solidFill>
                  <a:schemeClr val="accent3"/>
                </a:solidFill>
                <a:ea typeface="Roboto" panose="02000000000000000000" pitchFamily="2" charset="0"/>
              </a:rPr>
              <a:t>chacun des championnats</a:t>
            </a:r>
            <a:endParaRPr lang="fr-FR" sz="1600" b="1" dirty="0">
              <a:solidFill>
                <a:schemeClr val="accent3"/>
              </a:solidFill>
              <a:ea typeface="Roboto" panose="02000000000000000000" pitchFamily="2" charset="0"/>
            </a:endParaRPr>
          </a:p>
          <a:p>
            <a:r>
              <a:rPr lang="fr-FR" sz="1600" b="1" dirty="0">
                <a:solidFill>
                  <a:schemeClr val="tx1"/>
                </a:solidFill>
                <a:ea typeface="Roboto" panose="02000000000000000000" pitchFamily="2" charset="0"/>
              </a:rPr>
              <a:t>	</a:t>
            </a:r>
            <a:r>
              <a:rPr lang="fr-FR" sz="1600" b="1" dirty="0" smtClean="0">
                <a:solidFill>
                  <a:schemeClr val="tx1"/>
                </a:solidFill>
                <a:ea typeface="Roboto" panose="02000000000000000000" pitchFamily="2" charset="0"/>
              </a:rPr>
              <a:t>- en prenant en compte leur </a:t>
            </a:r>
            <a:r>
              <a:rPr lang="fr-FR" sz="1600" b="1" dirty="0">
                <a:solidFill>
                  <a:schemeClr val="accent3"/>
                </a:solidFill>
                <a:ea typeface="Roboto" panose="02000000000000000000" pitchFamily="2" charset="0"/>
              </a:rPr>
              <a:t>â</a:t>
            </a:r>
            <a:r>
              <a:rPr lang="fr-FR" sz="1600" b="1" dirty="0" smtClean="0">
                <a:solidFill>
                  <a:schemeClr val="accent3"/>
                </a:solidFill>
                <a:ea typeface="Roboto" panose="02000000000000000000" pitchFamily="2" charset="0"/>
              </a:rPr>
              <a:t>ge, leur salaire, leur contrat, leur nationalité</a:t>
            </a:r>
          </a:p>
          <a:p>
            <a:pPr marL="285750" indent="-285750">
              <a:buFont typeface="Symbol"/>
              <a:buChar char="Þ"/>
            </a:pPr>
            <a:r>
              <a:rPr lang="fr-FR" sz="1600" b="1" dirty="0" smtClean="0">
                <a:solidFill>
                  <a:srgbClr val="FF0000"/>
                </a:solidFill>
                <a:ea typeface="Roboto" panose="02000000000000000000" pitchFamily="2" charset="0"/>
              </a:rPr>
              <a:t>dashboard prospectif</a:t>
            </a:r>
          </a:p>
          <a:p>
            <a:endParaRPr lang="fr-FR" sz="1600" b="1" dirty="0">
              <a:solidFill>
                <a:schemeClr val="accent3"/>
              </a:solidFill>
              <a:ea typeface="Roboto" panose="02000000000000000000" pitchFamily="2" charset="0"/>
            </a:endParaRPr>
          </a:p>
          <a:p>
            <a:r>
              <a:rPr lang="fr-FR" sz="1100" i="1" dirty="0">
                <a:solidFill>
                  <a:schemeClr val="tx1"/>
                </a:solidFill>
                <a:ea typeface="Roboto" panose="02000000000000000000" pitchFamily="2" charset="0"/>
              </a:rPr>
              <a:t>Ex</a:t>
            </a:r>
            <a:r>
              <a:rPr lang="fr-FR" sz="1100" i="1" dirty="0" smtClean="0">
                <a:solidFill>
                  <a:schemeClr val="tx1"/>
                </a:solidFill>
                <a:ea typeface="Roboto" panose="02000000000000000000" pitchFamily="2" charset="0"/>
              </a:rPr>
              <a:t>.</a:t>
            </a:r>
          </a:p>
          <a:p>
            <a:r>
              <a:rPr lang="fr-FR" sz="1100" i="1" dirty="0">
                <a:solidFill>
                  <a:schemeClr val="tx1"/>
                </a:solidFill>
                <a:ea typeface="Roboto" panose="02000000000000000000" pitchFamily="2" charset="0"/>
              </a:rPr>
              <a:t>Quel est le cout de l’effectif (salaire, valeur) </a:t>
            </a:r>
            <a:r>
              <a:rPr lang="fr-FR" sz="1100" i="1" dirty="0" smtClean="0">
                <a:solidFill>
                  <a:schemeClr val="tx1"/>
                </a:solidFill>
                <a:ea typeface="Roboto" panose="02000000000000000000" pitchFamily="2" charset="0"/>
              </a:rPr>
              <a:t>? Quelles statistiques afficher ?</a:t>
            </a:r>
            <a:endParaRPr lang="fr-FR" sz="1100" i="1" dirty="0">
              <a:solidFill>
                <a:schemeClr val="tx1"/>
              </a:solidFill>
              <a:ea typeface="Roboto" panose="02000000000000000000" pitchFamily="2" charset="0"/>
            </a:endParaRPr>
          </a:p>
          <a:p>
            <a:r>
              <a:rPr lang="fr-FR" sz="1100" i="1" dirty="0" smtClean="0">
                <a:solidFill>
                  <a:schemeClr val="tx1"/>
                </a:solidFill>
                <a:ea typeface="Roboto" panose="02000000000000000000" pitchFamily="2" charset="0"/>
              </a:rPr>
              <a:t>Quelle </a:t>
            </a:r>
            <a:r>
              <a:rPr lang="fr-FR" sz="1100" i="1" dirty="0">
                <a:solidFill>
                  <a:schemeClr val="tx1"/>
                </a:solidFill>
                <a:ea typeface="Roboto" panose="02000000000000000000" pitchFamily="2" charset="0"/>
              </a:rPr>
              <a:t>est la meilleur équipe </a:t>
            </a:r>
            <a:r>
              <a:rPr lang="fr-FR" sz="1100" i="1" dirty="0" smtClean="0">
                <a:solidFill>
                  <a:schemeClr val="tx1"/>
                </a:solidFill>
                <a:ea typeface="Roboto" panose="02000000000000000000" pitchFamily="2" charset="0"/>
              </a:rPr>
              <a:t>constituée de joueurs évoluant en Europe ?</a:t>
            </a:r>
          </a:p>
          <a:p>
            <a:r>
              <a:rPr lang="fr-FR" sz="1100" i="1" dirty="0" smtClean="0">
                <a:solidFill>
                  <a:schemeClr val="tx1"/>
                </a:solidFill>
                <a:ea typeface="Roboto" panose="02000000000000000000" pitchFamily="2" charset="0"/>
              </a:rPr>
              <a:t>Quelle est la meilleur équipe constituée uniquement de joueurs </a:t>
            </a:r>
            <a:r>
              <a:rPr lang="fr-FR" sz="1100" i="1" dirty="0" err="1" smtClean="0">
                <a:solidFill>
                  <a:schemeClr val="tx1"/>
                </a:solidFill>
                <a:ea typeface="Roboto" panose="02000000000000000000" pitchFamily="2" charset="0"/>
              </a:rPr>
              <a:t>francais</a:t>
            </a:r>
            <a:r>
              <a:rPr lang="fr-FR" sz="1100" i="1" dirty="0" smtClean="0">
                <a:solidFill>
                  <a:schemeClr val="tx1"/>
                </a:solidFill>
                <a:ea typeface="Roboto" panose="02000000000000000000" pitchFamily="2" charset="0"/>
              </a:rPr>
              <a:t> ?</a:t>
            </a:r>
          </a:p>
          <a:p>
            <a:r>
              <a:rPr lang="fr-FR" sz="1100" i="1" dirty="0">
                <a:solidFill>
                  <a:schemeClr val="tx1"/>
                </a:solidFill>
                <a:ea typeface="Roboto" panose="02000000000000000000" pitchFamily="2" charset="0"/>
              </a:rPr>
              <a:t>Quelle est la meilleur équipe constituée uniquement de joueurs </a:t>
            </a:r>
            <a:r>
              <a:rPr lang="fr-FR" sz="1100" i="1" dirty="0" err="1">
                <a:solidFill>
                  <a:schemeClr val="tx1"/>
                </a:solidFill>
                <a:ea typeface="Roboto" panose="02000000000000000000" pitchFamily="2" charset="0"/>
              </a:rPr>
              <a:t>francais</a:t>
            </a:r>
            <a:r>
              <a:rPr lang="fr-FR" sz="1100" i="1" dirty="0">
                <a:solidFill>
                  <a:schemeClr val="tx1"/>
                </a:solidFill>
                <a:ea typeface="Roboto" panose="02000000000000000000" pitchFamily="2" charset="0"/>
              </a:rPr>
              <a:t> </a:t>
            </a:r>
            <a:r>
              <a:rPr lang="fr-FR" sz="1100" i="1" dirty="0" smtClean="0">
                <a:solidFill>
                  <a:schemeClr val="tx1"/>
                </a:solidFill>
                <a:ea typeface="Roboto" panose="02000000000000000000" pitchFamily="2" charset="0"/>
              </a:rPr>
              <a:t> évoluant en Angleterre?</a:t>
            </a:r>
          </a:p>
          <a:p>
            <a:r>
              <a:rPr lang="fr-FR" sz="1100" i="1" dirty="0">
                <a:solidFill>
                  <a:schemeClr val="tx1"/>
                </a:solidFill>
                <a:ea typeface="Roboto" panose="02000000000000000000" pitchFamily="2" charset="0"/>
              </a:rPr>
              <a:t>Quelle est la meilleur équipe constituée uniquement de </a:t>
            </a:r>
            <a:r>
              <a:rPr lang="fr-FR" sz="1100" i="1" dirty="0" smtClean="0">
                <a:solidFill>
                  <a:schemeClr val="tx1"/>
                </a:solidFill>
                <a:ea typeface="Roboto" panose="02000000000000000000" pitchFamily="2" charset="0"/>
              </a:rPr>
              <a:t>joueurs libres en 2023 ?</a:t>
            </a:r>
          </a:p>
          <a:p>
            <a:endParaRPr lang="fr-FR" sz="1600" b="1" dirty="0">
              <a:solidFill>
                <a:schemeClr val="tx1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67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98DE68D-C01D-7442-965F-DF2DC28E115B}"/>
              </a:ext>
            </a:extLst>
          </p:cNvPr>
          <p:cNvSpPr>
            <a:spLocks/>
          </p:cNvSpPr>
          <p:nvPr/>
        </p:nvSpPr>
        <p:spPr>
          <a:xfrm>
            <a:off x="114301" y="1725283"/>
            <a:ext cx="11878573" cy="40389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ea typeface="Roboto Light" panose="02000000000000000000" pitchFamily="2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593A1026-43D4-9C4F-A4BF-2A20972B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+mn-lt"/>
              </a:rPr>
              <a:t>La méthode</a:t>
            </a:r>
            <a:endParaRPr lang="fr-FR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938D361-71DE-B544-9D50-26BD7C0D7739}"/>
              </a:ext>
            </a:extLst>
          </p:cNvPr>
          <p:cNvSpPr/>
          <p:nvPr/>
        </p:nvSpPr>
        <p:spPr>
          <a:xfrm>
            <a:off x="1482729" y="2403177"/>
            <a:ext cx="10510144" cy="413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fr-FR" sz="2000" b="1" dirty="0">
              <a:solidFill>
                <a:schemeClr val="tx1"/>
              </a:solidFill>
              <a:ea typeface="Roboto" panose="020000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938D361-71DE-B544-9D50-26BD7C0D7739}"/>
              </a:ext>
            </a:extLst>
          </p:cNvPr>
          <p:cNvSpPr/>
          <p:nvPr/>
        </p:nvSpPr>
        <p:spPr>
          <a:xfrm>
            <a:off x="1492075" y="3648439"/>
            <a:ext cx="10699925" cy="413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fr-FR" sz="2000" b="1" dirty="0" smtClean="0">
                <a:solidFill>
                  <a:schemeClr val="tx1"/>
                </a:solidFill>
                <a:ea typeface="Roboto" panose="02000000000000000000" pitchFamily="2" charset="0"/>
              </a:rPr>
              <a:t>Maquetter le dashboard</a:t>
            </a:r>
            <a:endParaRPr lang="fr-FR" sz="2000" b="1" dirty="0">
              <a:solidFill>
                <a:schemeClr val="tx1"/>
              </a:solidFill>
              <a:ea typeface="Roboto" panose="020000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C938D361-71DE-B544-9D50-26BD7C0D7739}"/>
              </a:ext>
            </a:extLst>
          </p:cNvPr>
          <p:cNvSpPr/>
          <p:nvPr/>
        </p:nvSpPr>
        <p:spPr>
          <a:xfrm>
            <a:off x="1482729" y="4893430"/>
            <a:ext cx="10055820" cy="413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fr-FR" sz="2000" b="1" dirty="0" smtClean="0">
                <a:solidFill>
                  <a:schemeClr val="tx1"/>
                </a:solidFill>
                <a:ea typeface="Roboto" panose="02000000000000000000" pitchFamily="2" charset="0"/>
              </a:rPr>
              <a:t>Réaliser </a:t>
            </a:r>
            <a:r>
              <a:rPr lang="fr-FR" sz="2000" b="1" dirty="0" smtClean="0">
                <a:solidFill>
                  <a:schemeClr val="tx1"/>
                </a:solidFill>
                <a:ea typeface="Roboto" panose="02000000000000000000" pitchFamily="2" charset="0"/>
              </a:rPr>
              <a:t>le dashboard en R + </a:t>
            </a:r>
            <a:r>
              <a:rPr lang="fr-FR" sz="2000" b="1" dirty="0" err="1" smtClean="0">
                <a:solidFill>
                  <a:schemeClr val="tx1"/>
                </a:solidFill>
                <a:ea typeface="Roboto" panose="02000000000000000000" pitchFamily="2" charset="0"/>
              </a:rPr>
              <a:t>flexdashboard</a:t>
            </a:r>
            <a:endParaRPr lang="fr-FR" sz="2000" b="1" dirty="0">
              <a:solidFill>
                <a:schemeClr val="tx1"/>
              </a:solidFill>
              <a:ea typeface="Roboto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938D361-71DE-B544-9D50-26BD7C0D7739}"/>
              </a:ext>
            </a:extLst>
          </p:cNvPr>
          <p:cNvSpPr/>
          <p:nvPr/>
        </p:nvSpPr>
        <p:spPr>
          <a:xfrm>
            <a:off x="1579160" y="2403448"/>
            <a:ext cx="10699925" cy="413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fr-FR" sz="2000" b="1" dirty="0" smtClean="0">
                <a:solidFill>
                  <a:schemeClr val="tx1"/>
                </a:solidFill>
                <a:ea typeface="Roboto" panose="02000000000000000000" pitchFamily="2" charset="0"/>
              </a:rPr>
              <a:t>Analyser les données et trouver des visuels / </a:t>
            </a:r>
            <a:r>
              <a:rPr lang="fr-FR" sz="2000" b="1" dirty="0" err="1" smtClean="0">
                <a:solidFill>
                  <a:schemeClr val="tx1"/>
                </a:solidFill>
                <a:ea typeface="Roboto" panose="02000000000000000000" pitchFamily="2" charset="0"/>
              </a:rPr>
              <a:t>KPIs</a:t>
            </a:r>
            <a:r>
              <a:rPr lang="fr-FR" sz="2000" b="1" dirty="0" smtClean="0">
                <a:solidFill>
                  <a:schemeClr val="tx1"/>
                </a:solidFill>
                <a:ea typeface="Roboto" panose="02000000000000000000" pitchFamily="2" charset="0"/>
              </a:rPr>
              <a:t> pertinents</a:t>
            </a:r>
            <a:endParaRPr lang="fr-FR" sz="2000" b="1" dirty="0">
              <a:solidFill>
                <a:schemeClr val="tx1"/>
              </a:solidFill>
              <a:ea typeface="Roboto" panose="02000000000000000000" pitchFamily="2" charset="0"/>
            </a:endParaRPr>
          </a:p>
        </p:txBody>
      </p:sp>
      <p:pic>
        <p:nvPicPr>
          <p:cNvPr id="11" name="Picture 3" descr="D:\Utilisateurs\a024062\Downloads\number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662" y="36512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50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98DE68D-C01D-7442-965F-DF2DC28E115B}"/>
              </a:ext>
            </a:extLst>
          </p:cNvPr>
          <p:cNvSpPr>
            <a:spLocks/>
          </p:cNvSpPr>
          <p:nvPr/>
        </p:nvSpPr>
        <p:spPr>
          <a:xfrm>
            <a:off x="114301" y="1725283"/>
            <a:ext cx="11878573" cy="40389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3"/>
              </a:solidFill>
              <a:ea typeface="Roboto Light" panose="02000000000000000000" pitchFamily="2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593A1026-43D4-9C4F-A4BF-2A20972B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+mn-lt"/>
              </a:rPr>
              <a:t>Une équipe</a:t>
            </a:r>
            <a:endParaRPr lang="fr-FR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938D361-71DE-B544-9D50-26BD7C0D7739}"/>
              </a:ext>
            </a:extLst>
          </p:cNvPr>
          <p:cNvSpPr/>
          <p:nvPr/>
        </p:nvSpPr>
        <p:spPr>
          <a:xfrm>
            <a:off x="1482729" y="2403177"/>
            <a:ext cx="10510144" cy="413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fr-FR" sz="2000" b="1" dirty="0">
              <a:solidFill>
                <a:schemeClr val="tx1"/>
              </a:solidFill>
              <a:ea typeface="Roboto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938D361-71DE-B544-9D50-26BD7C0D7739}"/>
              </a:ext>
            </a:extLst>
          </p:cNvPr>
          <p:cNvSpPr/>
          <p:nvPr/>
        </p:nvSpPr>
        <p:spPr>
          <a:xfrm>
            <a:off x="1579160" y="2403448"/>
            <a:ext cx="10699925" cy="33607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fr-FR" sz="1600" b="1" dirty="0">
              <a:solidFill>
                <a:schemeClr val="tx1"/>
              </a:solidFill>
              <a:ea typeface="Roboto" panose="02000000000000000000" pitchFamily="2" charset="0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4714522" y="1919271"/>
            <a:ext cx="2762956" cy="2578011"/>
            <a:chOff x="4086578" y="1919271"/>
            <a:chExt cx="2762956" cy="2578011"/>
          </a:xfrm>
        </p:grpSpPr>
        <p:sp>
          <p:nvSpPr>
            <p:cNvPr id="2" name="Ellipse 1"/>
            <p:cNvSpPr/>
            <p:nvPr/>
          </p:nvSpPr>
          <p:spPr>
            <a:xfrm>
              <a:off x="5206330" y="1919271"/>
              <a:ext cx="413182" cy="4131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8" name="Ellipse 7"/>
            <p:cNvSpPr/>
            <p:nvPr/>
          </p:nvSpPr>
          <p:spPr>
            <a:xfrm>
              <a:off x="4101430" y="2484853"/>
              <a:ext cx="413182" cy="4131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9" name="Ellipse 8"/>
            <p:cNvSpPr/>
            <p:nvPr/>
          </p:nvSpPr>
          <p:spPr>
            <a:xfrm>
              <a:off x="6324619" y="2484853"/>
              <a:ext cx="413182" cy="4131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0" name="Ellipse 9"/>
            <p:cNvSpPr/>
            <p:nvPr/>
          </p:nvSpPr>
          <p:spPr>
            <a:xfrm>
              <a:off x="4514612" y="3320640"/>
              <a:ext cx="413182" cy="4131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1" name="Ellipse 10"/>
            <p:cNvSpPr/>
            <p:nvPr/>
          </p:nvSpPr>
          <p:spPr>
            <a:xfrm>
              <a:off x="5284520" y="3320640"/>
              <a:ext cx="413182" cy="4131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6054428" y="3320640"/>
              <a:ext cx="413182" cy="4131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4" name="Ellipse 13"/>
            <p:cNvSpPr/>
            <p:nvPr/>
          </p:nvSpPr>
          <p:spPr>
            <a:xfrm>
              <a:off x="4086578" y="4084100"/>
              <a:ext cx="413182" cy="4131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6" name="Ellipse 15"/>
            <p:cNvSpPr/>
            <p:nvPr/>
          </p:nvSpPr>
          <p:spPr>
            <a:xfrm>
              <a:off x="4869836" y="4084100"/>
              <a:ext cx="413182" cy="4131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7" name="Ellipse 16"/>
            <p:cNvSpPr/>
            <p:nvPr/>
          </p:nvSpPr>
          <p:spPr>
            <a:xfrm>
              <a:off x="5653094" y="4084100"/>
              <a:ext cx="413182" cy="4131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9" name="Ellipse 18"/>
            <p:cNvSpPr/>
            <p:nvPr/>
          </p:nvSpPr>
          <p:spPr>
            <a:xfrm>
              <a:off x="6436352" y="4084100"/>
              <a:ext cx="413182" cy="4131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5" name="ZoneTexte 4"/>
          <p:cNvSpPr txBox="1"/>
          <p:nvPr/>
        </p:nvSpPr>
        <p:spPr>
          <a:xfrm>
            <a:off x="5510529" y="2218782"/>
            <a:ext cx="902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3">
                    <a:lumMod val="75000"/>
                  </a:schemeClr>
                </a:solidFill>
                <a:ea typeface="Roboto Light" panose="02000000000000000000" pitchFamily="2" charset="0"/>
              </a:rPr>
              <a:t>attaquant</a:t>
            </a:r>
            <a:endParaRPr lang="fr-FR" sz="1400" dirty="0">
              <a:solidFill>
                <a:schemeClr val="accent3">
                  <a:lumMod val="75000"/>
                </a:schemeClr>
              </a:solidFill>
              <a:ea typeface="Roboto Light" panose="02000000000000000000" pitchFamily="2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613010" y="2816901"/>
            <a:ext cx="95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3">
                    <a:lumMod val="75000"/>
                  </a:schemeClr>
                </a:solidFill>
                <a:ea typeface="Roboto Light" panose="02000000000000000000" pitchFamily="2" charset="0"/>
              </a:rPr>
              <a:t>Ailier droit</a:t>
            </a:r>
            <a:endParaRPr lang="fr-FR" sz="1400" dirty="0">
              <a:solidFill>
                <a:schemeClr val="accent3">
                  <a:lumMod val="75000"/>
                </a:schemeClr>
              </a:solidFill>
              <a:ea typeface="Roboto Light" panose="02000000000000000000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222588" y="2816901"/>
            <a:ext cx="112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3">
                    <a:lumMod val="75000"/>
                  </a:schemeClr>
                </a:solidFill>
                <a:ea typeface="Roboto Light" panose="02000000000000000000" pitchFamily="2" charset="0"/>
              </a:rPr>
              <a:t>Ailier gauche</a:t>
            </a:r>
            <a:endParaRPr lang="fr-FR" sz="1400" dirty="0">
              <a:solidFill>
                <a:schemeClr val="accent3">
                  <a:lumMod val="75000"/>
                </a:schemeClr>
              </a:solidFill>
              <a:ea typeface="Roboto Light" panose="02000000000000000000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439198" y="3694873"/>
            <a:ext cx="1194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3">
                    <a:lumMod val="75000"/>
                  </a:schemeClr>
                </a:solidFill>
                <a:ea typeface="Roboto Light" panose="02000000000000000000" pitchFamily="2" charset="0"/>
              </a:rPr>
              <a:t>Milieu central</a:t>
            </a:r>
            <a:endParaRPr lang="fr-FR" sz="1400" dirty="0">
              <a:solidFill>
                <a:schemeClr val="accent3">
                  <a:lumMod val="75000"/>
                </a:schemeClr>
              </a:solidFill>
              <a:ea typeface="Roboto Light" panose="02000000000000000000" pitchFamily="2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952563" y="3625788"/>
            <a:ext cx="103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3">
                    <a:lumMod val="75000"/>
                  </a:schemeClr>
                </a:solidFill>
                <a:ea typeface="Roboto Light" panose="02000000000000000000" pitchFamily="2" charset="0"/>
              </a:rPr>
              <a:t>Milieu droit</a:t>
            </a:r>
            <a:endParaRPr lang="fr-FR" sz="1400" dirty="0">
              <a:solidFill>
                <a:schemeClr val="accent3">
                  <a:lumMod val="75000"/>
                </a:schemeClr>
              </a:solidFill>
              <a:ea typeface="Roboto Light" panose="02000000000000000000" pitchFamily="2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089070" y="3641130"/>
            <a:ext cx="1210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3">
                    <a:lumMod val="75000"/>
                  </a:schemeClr>
                </a:solidFill>
                <a:ea typeface="Roboto Light" panose="02000000000000000000" pitchFamily="2" charset="0"/>
              </a:rPr>
              <a:t>Milieu gauche</a:t>
            </a:r>
            <a:endParaRPr lang="fr-FR" sz="1400" dirty="0">
              <a:solidFill>
                <a:schemeClr val="accent3">
                  <a:lumMod val="75000"/>
                </a:schemeClr>
              </a:solidFill>
              <a:ea typeface="Roboto Light" panose="02000000000000000000" pitchFamily="2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439198" y="4497282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3">
                    <a:lumMod val="75000"/>
                  </a:schemeClr>
                </a:solidFill>
                <a:ea typeface="Roboto Light" panose="02000000000000000000" pitchFamily="2" charset="0"/>
              </a:rPr>
              <a:t>Arrière centre</a:t>
            </a:r>
            <a:endParaRPr lang="fr-FR" sz="1400" dirty="0">
              <a:solidFill>
                <a:schemeClr val="accent3">
                  <a:lumMod val="75000"/>
                </a:schemeClr>
              </a:solidFill>
              <a:ea typeface="Roboto Light" panose="02000000000000000000" pitchFamily="2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7200414" y="4497282"/>
            <a:ext cx="1086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3">
                    <a:lumMod val="75000"/>
                  </a:schemeClr>
                </a:solidFill>
                <a:ea typeface="Roboto Light" panose="02000000000000000000" pitchFamily="2" charset="0"/>
              </a:rPr>
              <a:t>Arrière droit</a:t>
            </a:r>
            <a:endParaRPr lang="fr-FR" sz="1400" dirty="0">
              <a:solidFill>
                <a:schemeClr val="accent3">
                  <a:lumMod val="75000"/>
                </a:schemeClr>
              </a:solidFill>
              <a:ea typeface="Roboto Light" panose="02000000000000000000" pitchFamily="2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3785990" y="4497282"/>
            <a:ext cx="1257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3">
                    <a:lumMod val="75000"/>
                  </a:schemeClr>
                </a:solidFill>
                <a:ea typeface="Roboto Light" panose="02000000000000000000" pitchFamily="2" charset="0"/>
              </a:rPr>
              <a:t>Arrière gauche</a:t>
            </a:r>
            <a:endParaRPr lang="fr-FR" sz="1400" dirty="0">
              <a:solidFill>
                <a:schemeClr val="accent3">
                  <a:lumMod val="75000"/>
                </a:schemeClr>
              </a:solidFill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80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98DE68D-C01D-7442-965F-DF2DC28E115B}"/>
              </a:ext>
            </a:extLst>
          </p:cNvPr>
          <p:cNvSpPr>
            <a:spLocks/>
          </p:cNvSpPr>
          <p:nvPr/>
        </p:nvSpPr>
        <p:spPr>
          <a:xfrm>
            <a:off x="106137" y="1741611"/>
            <a:ext cx="11878573" cy="40389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3"/>
              </a:solidFill>
              <a:ea typeface="Roboto Light" panose="02000000000000000000" pitchFamily="2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593A1026-43D4-9C4F-A4BF-2A20972B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+mn-lt"/>
              </a:rPr>
              <a:t>Liens utiles</a:t>
            </a:r>
            <a:endParaRPr lang="fr-FR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938D361-71DE-B544-9D50-26BD7C0D7739}"/>
              </a:ext>
            </a:extLst>
          </p:cNvPr>
          <p:cNvSpPr/>
          <p:nvPr/>
        </p:nvSpPr>
        <p:spPr>
          <a:xfrm>
            <a:off x="1482729" y="2403177"/>
            <a:ext cx="10510144" cy="413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fr-FR" sz="2000" b="1" dirty="0">
              <a:solidFill>
                <a:schemeClr val="tx1"/>
              </a:solidFill>
              <a:ea typeface="Roboto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938D361-71DE-B544-9D50-26BD7C0D7739}"/>
              </a:ext>
            </a:extLst>
          </p:cNvPr>
          <p:cNvSpPr/>
          <p:nvPr/>
        </p:nvSpPr>
        <p:spPr>
          <a:xfrm>
            <a:off x="1579160" y="2403448"/>
            <a:ext cx="10699925" cy="33607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fr-FR" sz="1600" b="1" dirty="0">
              <a:solidFill>
                <a:schemeClr val="tx1"/>
              </a:solidFill>
              <a:ea typeface="Roboto" panose="020000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C938D361-71DE-B544-9D50-26BD7C0D7739}"/>
              </a:ext>
            </a:extLst>
          </p:cNvPr>
          <p:cNvSpPr/>
          <p:nvPr/>
        </p:nvSpPr>
        <p:spPr>
          <a:xfrm>
            <a:off x="362680" y="4373629"/>
            <a:ext cx="10699925" cy="413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fr-FR" sz="2000" b="1" dirty="0" smtClean="0">
              <a:solidFill>
                <a:schemeClr val="tx1"/>
              </a:solidFill>
              <a:ea typeface="Roboto" panose="02000000000000000000" pitchFamily="2" charset="0"/>
            </a:endParaRPr>
          </a:p>
          <a:p>
            <a:r>
              <a:rPr lang="fr-FR" sz="2000" b="1" dirty="0" smtClean="0">
                <a:solidFill>
                  <a:schemeClr val="tx1"/>
                </a:solidFill>
                <a:ea typeface="Roboto" panose="02000000000000000000" pitchFamily="2" charset="0"/>
              </a:rPr>
              <a:t>Idées </a:t>
            </a:r>
            <a:r>
              <a:rPr lang="fr-FR" sz="2000" b="1" dirty="0" err="1" smtClean="0">
                <a:solidFill>
                  <a:schemeClr val="tx1"/>
                </a:solidFill>
                <a:ea typeface="Roboto" panose="02000000000000000000" pitchFamily="2" charset="0"/>
              </a:rPr>
              <a:t>dataviz</a:t>
            </a:r>
            <a:r>
              <a:rPr lang="fr-FR" sz="2000" b="1" dirty="0">
                <a:solidFill>
                  <a:schemeClr val="tx1"/>
                </a:solidFill>
                <a:ea typeface="Roboto" panose="02000000000000000000" pitchFamily="2" charset="0"/>
              </a:rPr>
              <a:t> : </a:t>
            </a:r>
            <a:r>
              <a:rPr lang="fr-FR" sz="2000" dirty="0">
                <a:solidFill>
                  <a:schemeClr val="tx1"/>
                </a:solidFill>
                <a:ea typeface="Roboto" panose="02000000000000000000" pitchFamily="2" charset="0"/>
                <a:hlinkClick r:id="rId2"/>
              </a:rPr>
              <a:t>https://www.data-to-viz.com</a:t>
            </a:r>
            <a:r>
              <a:rPr lang="fr-FR" sz="2000" dirty="0" smtClean="0">
                <a:solidFill>
                  <a:schemeClr val="tx1"/>
                </a:solidFill>
                <a:ea typeface="Roboto" panose="02000000000000000000" pitchFamily="2" charset="0"/>
                <a:hlinkClick r:id="rId2"/>
              </a:rPr>
              <a:t>/</a:t>
            </a:r>
            <a:endParaRPr lang="fr-FR" sz="2000" dirty="0" smtClean="0">
              <a:solidFill>
                <a:schemeClr val="tx1"/>
              </a:solidFill>
              <a:ea typeface="Roboto" panose="02000000000000000000" pitchFamily="2" charset="0"/>
            </a:endParaRPr>
          </a:p>
          <a:p>
            <a:endParaRPr lang="fr-FR" sz="2000" b="1" dirty="0">
              <a:solidFill>
                <a:schemeClr val="tx1"/>
              </a:solidFill>
              <a:ea typeface="Roboto" panose="02000000000000000000" pitchFamily="2" charset="0"/>
            </a:endParaRPr>
          </a:p>
          <a:p>
            <a:r>
              <a:rPr lang="fr-FR" sz="2000" b="1" dirty="0" smtClean="0">
                <a:solidFill>
                  <a:schemeClr val="tx1"/>
                </a:solidFill>
                <a:ea typeface="Roboto" panose="02000000000000000000" pitchFamily="2" charset="0"/>
              </a:rPr>
              <a:t>Documentation </a:t>
            </a:r>
            <a:r>
              <a:rPr lang="fr-FR" sz="2000" b="1" dirty="0" err="1" smtClean="0">
                <a:solidFill>
                  <a:schemeClr val="tx1"/>
                </a:solidFill>
                <a:ea typeface="Roboto" panose="02000000000000000000" pitchFamily="2" charset="0"/>
              </a:rPr>
              <a:t>plotly</a:t>
            </a:r>
            <a:r>
              <a:rPr lang="fr-FR" sz="2000" b="1" dirty="0">
                <a:solidFill>
                  <a:schemeClr val="tx1"/>
                </a:solidFill>
                <a:ea typeface="Roboto" panose="02000000000000000000" pitchFamily="2" charset="0"/>
              </a:rPr>
              <a:t> : </a:t>
            </a:r>
            <a:r>
              <a:rPr lang="fr-FR" sz="2000" dirty="0">
                <a:solidFill>
                  <a:schemeClr val="tx1"/>
                </a:solidFill>
                <a:ea typeface="Roboto" panose="02000000000000000000" pitchFamily="2" charset="0"/>
                <a:hlinkClick r:id="rId3"/>
              </a:rPr>
              <a:t>https://plotly.com/r</a:t>
            </a:r>
            <a:r>
              <a:rPr lang="fr-FR" sz="2000" dirty="0" smtClean="0">
                <a:solidFill>
                  <a:schemeClr val="tx1"/>
                </a:solidFill>
                <a:ea typeface="Roboto" panose="02000000000000000000" pitchFamily="2" charset="0"/>
                <a:hlinkClick r:id="rId3"/>
              </a:rPr>
              <a:t>/</a:t>
            </a:r>
            <a:endParaRPr lang="fr-FR" sz="2000" dirty="0" smtClean="0">
              <a:solidFill>
                <a:schemeClr val="tx1"/>
              </a:solidFill>
              <a:ea typeface="Roboto" panose="02000000000000000000" pitchFamily="2" charset="0"/>
            </a:endParaRPr>
          </a:p>
          <a:p>
            <a:endParaRPr lang="fr-FR" sz="2000" b="1" dirty="0" smtClean="0">
              <a:solidFill>
                <a:schemeClr val="tx1"/>
              </a:solidFill>
              <a:ea typeface="Roboto" panose="02000000000000000000" pitchFamily="2" charset="0"/>
            </a:endParaRPr>
          </a:p>
          <a:p>
            <a:r>
              <a:rPr lang="fr-FR" sz="2000" b="1" dirty="0" smtClean="0">
                <a:solidFill>
                  <a:schemeClr val="tx1"/>
                </a:solidFill>
                <a:ea typeface="Roboto" panose="02000000000000000000" pitchFamily="2" charset="0"/>
              </a:rPr>
              <a:t>Documentation </a:t>
            </a:r>
            <a:r>
              <a:rPr lang="fr-FR" sz="2000" b="1" dirty="0" err="1" smtClean="0">
                <a:solidFill>
                  <a:schemeClr val="tx1"/>
                </a:solidFill>
                <a:ea typeface="Roboto" panose="02000000000000000000" pitchFamily="2" charset="0"/>
              </a:rPr>
              <a:t>flexdashboard</a:t>
            </a:r>
            <a:r>
              <a:rPr lang="fr-FR" sz="2000" b="1" dirty="0">
                <a:solidFill>
                  <a:schemeClr val="tx1"/>
                </a:solidFill>
                <a:ea typeface="Roboto" panose="02000000000000000000" pitchFamily="2" charset="0"/>
              </a:rPr>
              <a:t> </a:t>
            </a:r>
            <a:r>
              <a:rPr lang="fr-FR" sz="2000" dirty="0">
                <a:solidFill>
                  <a:schemeClr val="tx1"/>
                </a:solidFill>
                <a:ea typeface="Roboto" panose="02000000000000000000" pitchFamily="2" charset="0"/>
              </a:rPr>
              <a:t>: </a:t>
            </a:r>
            <a:r>
              <a:rPr lang="fr-FR" sz="2000" dirty="0">
                <a:solidFill>
                  <a:schemeClr val="tx1"/>
                </a:solidFill>
                <a:ea typeface="Roboto" panose="02000000000000000000" pitchFamily="2" charset="0"/>
                <a:hlinkClick r:id="rId4"/>
              </a:rPr>
              <a:t>https://</a:t>
            </a:r>
            <a:r>
              <a:rPr lang="fr-FR" sz="2000" dirty="0" smtClean="0">
                <a:solidFill>
                  <a:schemeClr val="tx1"/>
                </a:solidFill>
                <a:ea typeface="Roboto" panose="02000000000000000000" pitchFamily="2" charset="0"/>
                <a:hlinkClick r:id="rId4"/>
              </a:rPr>
              <a:t>pkgs.rstudio.com/flexdashboard/articles/flexdashboard.html</a:t>
            </a:r>
            <a:endParaRPr lang="fr-FR" sz="2000" dirty="0" smtClean="0">
              <a:solidFill>
                <a:schemeClr val="tx1"/>
              </a:solidFill>
              <a:ea typeface="Roboto" panose="02000000000000000000" pitchFamily="2" charset="0"/>
            </a:endParaRPr>
          </a:p>
          <a:p>
            <a:endParaRPr lang="fr-FR" sz="2000" dirty="0">
              <a:solidFill>
                <a:schemeClr val="tx1"/>
              </a:solidFill>
              <a:ea typeface="Roboto" panose="02000000000000000000" pitchFamily="2" charset="0"/>
            </a:endParaRPr>
          </a:p>
          <a:p>
            <a:r>
              <a:rPr lang="fr-FR" sz="2000" b="1" dirty="0" smtClean="0">
                <a:solidFill>
                  <a:schemeClr val="tx1"/>
                </a:solidFill>
                <a:ea typeface="Roboto" panose="02000000000000000000" pitchFamily="2" charset="0"/>
              </a:rPr>
              <a:t>Description </a:t>
            </a:r>
            <a:r>
              <a:rPr lang="fr-FR" sz="2000" b="1" dirty="0">
                <a:solidFill>
                  <a:schemeClr val="tx1"/>
                </a:solidFill>
                <a:ea typeface="Roboto" panose="02000000000000000000" pitchFamily="2" charset="0"/>
              </a:rPr>
              <a:t>des données </a:t>
            </a:r>
            <a:r>
              <a:rPr lang="fr-FR" sz="2000" dirty="0">
                <a:solidFill>
                  <a:schemeClr val="tx1"/>
                </a:solidFill>
                <a:ea typeface="Roboto" panose="02000000000000000000" pitchFamily="2" charset="0"/>
              </a:rPr>
              <a:t>: https://www.kaggle.com/datasets/stefanoleone992/fifa-22-complete-player-dataset?select=players_22.csv</a:t>
            </a:r>
            <a:endParaRPr lang="fr-FR" sz="2000" dirty="0">
              <a:solidFill>
                <a:schemeClr val="tx1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18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2020 Templates - Seafoam - Bright - Monochrome">
      <a:dk1>
        <a:srgbClr val="000000"/>
      </a:dk1>
      <a:lt1>
        <a:srgbClr val="FFFFFF"/>
      </a:lt1>
      <a:dk2>
        <a:srgbClr val="344151"/>
      </a:dk2>
      <a:lt2>
        <a:srgbClr val="FFFFFF"/>
      </a:lt2>
      <a:accent1>
        <a:srgbClr val="46E1FE"/>
      </a:accent1>
      <a:accent2>
        <a:srgbClr val="00BAFF"/>
      </a:accent2>
      <a:accent3>
        <a:srgbClr val="2E84FE"/>
      </a:accent3>
      <a:accent4>
        <a:srgbClr val="96FDE9"/>
      </a:accent4>
      <a:accent5>
        <a:srgbClr val="36AEFE"/>
      </a:accent5>
      <a:accent6>
        <a:srgbClr val="56FED4"/>
      </a:accent6>
      <a:hlink>
        <a:srgbClr val="2E84FE"/>
      </a:hlink>
      <a:folHlink>
        <a:srgbClr val="2165C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>
            <a:latin typeface="Roboto Light" panose="02000000000000000000" pitchFamily="2" charset="0"/>
            <a:ea typeface="Roboto Light" panose="020000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1"/>
            </a:solidFill>
            <a:latin typeface="Roboto Light" panose="02000000000000000000" pitchFamily="2" charset="0"/>
            <a:ea typeface="Roboto Light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3430</TotalTime>
  <Words>122</Words>
  <Application>Microsoft Office PowerPoint</Application>
  <PresentationFormat>Personnalisé</PresentationFormat>
  <Paragraphs>49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Arial</vt:lpstr>
      <vt:lpstr>Roboto Light</vt:lpstr>
      <vt:lpstr>Roboto</vt:lpstr>
      <vt:lpstr>Rajdhani SemiBold</vt:lpstr>
      <vt:lpstr>Roboto Thin</vt:lpstr>
      <vt:lpstr>Calibri</vt:lpstr>
      <vt:lpstr>Symbol</vt:lpstr>
      <vt:lpstr>Office Theme</vt:lpstr>
      <vt:lpstr>DATAVIZ &amp; DASHBOARD DESIGN TD</vt:lpstr>
      <vt:lpstr>L’objectif du TD</vt:lpstr>
      <vt:lpstr>Les questions</vt:lpstr>
      <vt:lpstr>La méthode</vt:lpstr>
      <vt:lpstr>Une équipe</vt:lpstr>
      <vt:lpstr>Liens utiles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Adrienne Johnston</dc:creator>
  <cp:lastModifiedBy>QUINAULT SEBASTIEN</cp:lastModifiedBy>
  <cp:revision>223</cp:revision>
  <dcterms:created xsi:type="dcterms:W3CDTF">2019-06-22T14:13:38Z</dcterms:created>
  <dcterms:modified xsi:type="dcterms:W3CDTF">2022-12-04T10:26:31Z</dcterms:modified>
</cp:coreProperties>
</file>