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351" r:id="rId2"/>
    <p:sldId id="389" r:id="rId3"/>
    <p:sldId id="388" r:id="rId4"/>
    <p:sldId id="390" r:id="rId5"/>
    <p:sldId id="391" r:id="rId6"/>
    <p:sldId id="393" r:id="rId7"/>
    <p:sldId id="392" r:id="rId8"/>
  </p:sldIdLst>
  <p:sldSz cx="12192000" cy="6858000"/>
  <p:notesSz cx="6858000" cy="9144000"/>
  <p:embeddedFontLst>
    <p:embeddedFont>
      <p:font typeface="Roboto Light" panose="020B0604020202020204" charset="0"/>
      <p:regular r:id="rId10"/>
    </p:embeddedFont>
    <p:embeddedFont>
      <p:font typeface="Roboto Thin" panose="020B0604020202020204" charset="0"/>
      <p:regular r:id="rId11"/>
    </p:embeddedFont>
    <p:embeddedFont>
      <p:font typeface="Roboto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36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384" userDrawn="1">
          <p15:clr>
            <a:srgbClr val="A4A3A4"/>
          </p15:clr>
        </p15:guide>
        <p15:guide id="4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7D"/>
    <a:srgbClr val="FF5050"/>
    <a:srgbClr val="FF3300"/>
    <a:srgbClr val="9966FF"/>
    <a:srgbClr val="006699"/>
    <a:srgbClr val="0E0A2B"/>
    <a:srgbClr val="FFFAD4"/>
    <a:srgbClr val="FFE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71772" autoAdjust="0"/>
  </p:normalViewPr>
  <p:slideViewPr>
    <p:cSldViewPr snapToGrid="0" snapToObjects="1">
      <p:cViewPr varScale="1">
        <p:scale>
          <a:sx n="113" d="100"/>
          <a:sy n="113" d="100"/>
        </p:scale>
        <p:origin x="-630" y="-114"/>
      </p:cViewPr>
      <p:guideLst>
        <p:guide orient="horz" pos="936"/>
        <p:guide orient="horz" pos="3384"/>
        <p:guide pos="1248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9A4F-544D-E343-A5E6-80A6CA36CB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9B8B2-A875-5141-B48D-F38B2466A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D0FC7A-79CA-B549-9BE3-0B6E6A9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4677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0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2233A4F3-CEA0-D44E-952E-1FF531E8CB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6214" y="726109"/>
            <a:ext cx="4203747" cy="5626100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A258D18-A7EC-CE43-81DB-8CC545C80E60}"/>
              </a:ext>
            </a:extLst>
          </p:cNvPr>
          <p:cNvSpPr/>
          <p:nvPr userDrawn="1"/>
        </p:nvSpPr>
        <p:spPr>
          <a:xfrm>
            <a:off x="8603673" y="0"/>
            <a:ext cx="35883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9453" y="1649068"/>
            <a:ext cx="5906319" cy="4429926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3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5238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36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2C813000-0E71-AD4A-944F-C0EAD684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64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994" y="1"/>
            <a:ext cx="12207277" cy="4392117"/>
          </a:xfrm>
          <a:custGeom>
            <a:avLst/>
            <a:gdLst>
              <a:gd name="connsiteX0" fmla="*/ 0 w 12192000"/>
              <a:gd name="connsiteY0" fmla="*/ 0 h 3805238"/>
              <a:gd name="connsiteX1" fmla="*/ 12192000 w 12192000"/>
              <a:gd name="connsiteY1" fmla="*/ 0 h 3805238"/>
              <a:gd name="connsiteX2" fmla="*/ 12192000 w 12192000"/>
              <a:gd name="connsiteY2" fmla="*/ 3805238 h 3805238"/>
              <a:gd name="connsiteX3" fmla="*/ 0 w 12192000"/>
              <a:gd name="connsiteY3" fmla="*/ 3805238 h 3805238"/>
              <a:gd name="connsiteX4" fmla="*/ 0 w 12192000"/>
              <a:gd name="connsiteY4" fmla="*/ 0 h 3805238"/>
              <a:gd name="connsiteX0" fmla="*/ 14990 w 12206990"/>
              <a:gd name="connsiteY0" fmla="*/ 0 h 5139363"/>
              <a:gd name="connsiteX1" fmla="*/ 12206990 w 12206990"/>
              <a:gd name="connsiteY1" fmla="*/ 0 h 5139363"/>
              <a:gd name="connsiteX2" fmla="*/ 12206990 w 12206990"/>
              <a:gd name="connsiteY2" fmla="*/ 3805238 h 5139363"/>
              <a:gd name="connsiteX3" fmla="*/ 0 w 12206990"/>
              <a:gd name="connsiteY3" fmla="*/ 5139363 h 5139363"/>
              <a:gd name="connsiteX4" fmla="*/ 14990 w 12206990"/>
              <a:gd name="connsiteY4" fmla="*/ 0 h 5139363"/>
              <a:gd name="connsiteX0" fmla="*/ 14990 w 12207413"/>
              <a:gd name="connsiteY0" fmla="*/ 0 h 5139363"/>
              <a:gd name="connsiteX1" fmla="*/ 12206990 w 12207413"/>
              <a:gd name="connsiteY1" fmla="*/ 0 h 5139363"/>
              <a:gd name="connsiteX2" fmla="*/ 12206990 w 12207413"/>
              <a:gd name="connsiteY2" fmla="*/ 3805238 h 5139363"/>
              <a:gd name="connsiteX3" fmla="*/ 0 w 12207413"/>
              <a:gd name="connsiteY3" fmla="*/ 5139363 h 5139363"/>
              <a:gd name="connsiteX4" fmla="*/ 14990 w 12207413"/>
              <a:gd name="connsiteY4" fmla="*/ 0 h 5139363"/>
              <a:gd name="connsiteX0" fmla="*/ 14994 w 12207277"/>
              <a:gd name="connsiteY0" fmla="*/ 0 h 5139376"/>
              <a:gd name="connsiteX1" fmla="*/ 12206994 w 12207277"/>
              <a:gd name="connsiteY1" fmla="*/ 0 h 5139376"/>
              <a:gd name="connsiteX2" fmla="*/ 12206994 w 12207277"/>
              <a:gd name="connsiteY2" fmla="*/ 3805238 h 5139376"/>
              <a:gd name="connsiteX3" fmla="*/ 4 w 12207277"/>
              <a:gd name="connsiteY3" fmla="*/ 5139363 h 5139376"/>
              <a:gd name="connsiteX4" fmla="*/ 14994 w 12207277"/>
              <a:gd name="connsiteY4" fmla="*/ 0 h 51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77" h="5139376">
                <a:moveTo>
                  <a:pt x="14994" y="0"/>
                </a:moveTo>
                <a:lnTo>
                  <a:pt x="12206994" y="0"/>
                </a:lnTo>
                <a:lnTo>
                  <a:pt x="12206994" y="3805238"/>
                </a:lnTo>
                <a:cubicBezTo>
                  <a:pt x="12275282" y="3800241"/>
                  <a:pt x="-8323" y="5144360"/>
                  <a:pt x="4" y="5139363"/>
                </a:cubicBezTo>
                <a:cubicBezTo>
                  <a:pt x="5001" y="3426242"/>
                  <a:pt x="9997" y="1713121"/>
                  <a:pt x="1499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02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="" xmlns:a16="http://schemas.microsoft.com/office/drawing/2014/main" id="{4E4B6E66-9A54-7E41-8FB2-E720232C3C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456" y="972311"/>
            <a:ext cx="5404703" cy="5168022"/>
          </a:xfrm>
          <a:custGeom>
            <a:avLst/>
            <a:gdLst>
              <a:gd name="connsiteX0" fmla="*/ 2004793 w 5404703"/>
              <a:gd name="connsiteY0" fmla="*/ 395 h 5168022"/>
              <a:gd name="connsiteX1" fmla="*/ 5247480 w 5404703"/>
              <a:gd name="connsiteY1" fmla="*/ 1088199 h 5168022"/>
              <a:gd name="connsiteX2" fmla="*/ 2786745 w 5404703"/>
              <a:gd name="connsiteY2" fmla="*/ 5159110 h 5168022"/>
              <a:gd name="connsiteX3" fmla="*/ 309594 w 5404703"/>
              <a:gd name="connsiteY3" fmla="*/ 507973 h 5168022"/>
              <a:gd name="connsiteX4" fmla="*/ 2004793 w 5404703"/>
              <a:gd name="connsiteY4" fmla="*/ 395 h 51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4703" h="5168022">
                <a:moveTo>
                  <a:pt x="2004793" y="395"/>
                </a:moveTo>
                <a:cubicBezTo>
                  <a:pt x="3265729" y="15628"/>
                  <a:pt x="4791605" y="470729"/>
                  <a:pt x="5247480" y="1088199"/>
                </a:cubicBezTo>
                <a:cubicBezTo>
                  <a:pt x="5976879" y="2076151"/>
                  <a:pt x="3999115" y="4982442"/>
                  <a:pt x="2786745" y="5159110"/>
                </a:cubicBezTo>
                <a:cubicBezTo>
                  <a:pt x="1378773" y="5363569"/>
                  <a:pt x="-814370" y="1997146"/>
                  <a:pt x="309594" y="507973"/>
                </a:cubicBezTo>
                <a:cubicBezTo>
                  <a:pt x="587050" y="140468"/>
                  <a:pt x="1248232" y="-8745"/>
                  <a:pt x="2004793" y="395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7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12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67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45987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1014" y="164598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83828" y="164598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=""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643" y="164598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22CBD5CF-F657-9740-BF20-F7CE966B9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404387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C46867EC-2744-5642-8558-21CCF1869C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1014" y="404387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="" xmlns:a16="http://schemas.microsoft.com/office/drawing/2014/main" id="{A427D588-4376-FF4F-86F5-C2447EFB4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83828" y="404387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="" xmlns:a16="http://schemas.microsoft.com/office/drawing/2014/main" id="{052D1587-00E5-8B4B-8922-CE914A6473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643" y="4043873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0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10C8568-ABDE-3C4F-9315-E657905AF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650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729F62C-8008-1C42-82ED-88FB16ADB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4204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6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2657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590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0367" y="1296189"/>
            <a:ext cx="3918138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837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3322" y="1296189"/>
            <a:ext cx="4700016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285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01FD0BFE-ED58-F44A-9305-1A73BAD26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4739"/>
            <a:ext cx="5499652" cy="5693262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987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15260DC-CF76-A74F-86F4-D6395697FE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570508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918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C7ED2C49-3A4A-8945-91DE-3569E273C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078" y="3991603"/>
            <a:ext cx="2926923" cy="2866397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15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106886" cy="6858000"/>
          </a:xfrm>
          <a:custGeom>
            <a:avLst/>
            <a:gdLst>
              <a:gd name="connsiteX0" fmla="*/ 0 w 4539343"/>
              <a:gd name="connsiteY0" fmla="*/ 0 h 6858000"/>
              <a:gd name="connsiteX1" fmla="*/ 4539343 w 4539343"/>
              <a:gd name="connsiteY1" fmla="*/ 0 h 6858000"/>
              <a:gd name="connsiteX2" fmla="*/ 4539343 w 4539343"/>
              <a:gd name="connsiteY2" fmla="*/ 6858000 h 6858000"/>
              <a:gd name="connsiteX3" fmla="*/ 0 w 4539343"/>
              <a:gd name="connsiteY3" fmla="*/ 6858000 h 6858000"/>
              <a:gd name="connsiteX4" fmla="*/ 0 w 4539343"/>
              <a:gd name="connsiteY4" fmla="*/ 0 h 6858000"/>
              <a:gd name="connsiteX0" fmla="*/ 0 w 6106886"/>
              <a:gd name="connsiteY0" fmla="*/ 0 h 6858000"/>
              <a:gd name="connsiteX1" fmla="*/ 4539343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  <a:gd name="connsiteX0" fmla="*/ 0 w 6106886"/>
              <a:gd name="connsiteY0" fmla="*/ 0 h 6858000"/>
              <a:gd name="connsiteX1" fmla="*/ 2416628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886" h="6858000">
                <a:moveTo>
                  <a:pt x="0" y="0"/>
                </a:moveTo>
                <a:lnTo>
                  <a:pt x="2416628" y="0"/>
                </a:lnTo>
                <a:lnTo>
                  <a:pt x="61068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/>
          <a:p>
            <a:r>
              <a:rPr lang="en-US" dirty="0"/>
              <a:t>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7" y="365126"/>
            <a:ext cx="8033656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392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23B5DD0-7255-1D43-A127-4F16E60B7978}"/>
              </a:ext>
            </a:extLst>
          </p:cNvPr>
          <p:cNvGrpSpPr/>
          <p:nvPr userDrawn="1"/>
        </p:nvGrpSpPr>
        <p:grpSpPr>
          <a:xfrm>
            <a:off x="0" y="4157663"/>
            <a:ext cx="12192000" cy="2700338"/>
            <a:chOff x="0" y="1853514"/>
            <a:chExt cx="13504040" cy="2100648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39D4B2BB-C8B0-3E4D-A5F1-8E4C6BE1CE85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0ECFD78-D5F7-D446-B7D1-368EA13452E7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0FFE2605-23F0-FC42-A2C8-9C97170C5FE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FA25255-EA77-064C-89FB-388DBB57E94A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33CC83F-CB96-334F-83C7-B43B4E7B947A}"/>
              </a:ext>
            </a:extLst>
          </p:cNvPr>
          <p:cNvGrpSpPr/>
          <p:nvPr userDrawn="1"/>
        </p:nvGrpSpPr>
        <p:grpSpPr>
          <a:xfrm>
            <a:off x="0" y="1457325"/>
            <a:ext cx="12192000" cy="2700338"/>
            <a:chOff x="0" y="1853514"/>
            <a:chExt cx="13504040" cy="2100648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92BAD0E-21E3-C74E-89F1-D29B364D5C00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15C7610-DF9F-9E49-BC50-D2B9DAB2DF71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4742E82-71A4-B440-9328-C78220EA586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C722F8D-812C-644E-A964-3D577A4ED23E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38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9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189997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2101" y="2189996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002" y="2189995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=""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9904" y="2189994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9172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5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C84A0-AD55-FA4E-8732-36E7357F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8697B3-4866-3243-BB90-62505882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F210FB-3284-424E-9FF5-3CB4ADB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1E9DF5-DC8B-794E-A908-4F92AE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4C33A6-35F6-2442-9680-6D8733DA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04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791" y="1126435"/>
            <a:ext cx="5685183" cy="4598504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555AAB3-8539-8E45-920F-2977AD353A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4426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544265 w 12192000"/>
              <a:gd name="connsiteY3" fmla="*/ 6858000 h 6858000"/>
              <a:gd name="connsiteX4" fmla="*/ 8617417 w 12192000"/>
              <a:gd name="connsiteY4" fmla="*/ 6805981 h 6858000"/>
              <a:gd name="connsiteX5" fmla="*/ 10310191 w 12192000"/>
              <a:gd name="connsiteY5" fmla="*/ 3429000 h 6858000"/>
              <a:gd name="connsiteX6" fmla="*/ 8617417 w 12192000"/>
              <a:gd name="connsiteY6" fmla="*/ 52020 h 6858000"/>
              <a:gd name="connsiteX7" fmla="*/ 0 w 12192000"/>
              <a:gd name="connsiteY7" fmla="*/ 0 h 6858000"/>
              <a:gd name="connsiteX8" fmla="*/ 3647735 w 12192000"/>
              <a:gd name="connsiteY8" fmla="*/ 0 h 6858000"/>
              <a:gd name="connsiteX9" fmla="*/ 3574583 w 12192000"/>
              <a:gd name="connsiteY9" fmla="*/ 52020 h 6858000"/>
              <a:gd name="connsiteX10" fmla="*/ 1881809 w 12192000"/>
              <a:gd name="connsiteY10" fmla="*/ 3429000 h 6858000"/>
              <a:gd name="connsiteX11" fmla="*/ 3574583 w 12192000"/>
              <a:gd name="connsiteY11" fmla="*/ 6805981 h 6858000"/>
              <a:gd name="connsiteX12" fmla="*/ 3647735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54426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544265" y="6858000"/>
                </a:lnTo>
                <a:lnTo>
                  <a:pt x="8617417" y="6805981"/>
                </a:lnTo>
                <a:cubicBezTo>
                  <a:pt x="9645035" y="6037472"/>
                  <a:pt x="10310191" y="4810914"/>
                  <a:pt x="10310191" y="3429000"/>
                </a:cubicBezTo>
                <a:cubicBezTo>
                  <a:pt x="10310191" y="2047087"/>
                  <a:pt x="9645035" y="820529"/>
                  <a:pt x="8617417" y="52020"/>
                </a:cubicBezTo>
                <a:close/>
                <a:moveTo>
                  <a:pt x="0" y="0"/>
                </a:moveTo>
                <a:lnTo>
                  <a:pt x="3647735" y="0"/>
                </a:lnTo>
                <a:lnTo>
                  <a:pt x="3574583" y="52020"/>
                </a:lnTo>
                <a:cubicBezTo>
                  <a:pt x="2546965" y="820529"/>
                  <a:pt x="1881809" y="2047087"/>
                  <a:pt x="1881809" y="3429000"/>
                </a:cubicBezTo>
                <a:cubicBezTo>
                  <a:pt x="1881809" y="4810914"/>
                  <a:pt x="2546965" y="6037472"/>
                  <a:pt x="3574583" y="6805981"/>
                </a:cubicBezTo>
                <a:lnTo>
                  <a:pt x="3647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A6E2CCB7-BCA4-2244-A3B0-1415F94EB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3900" y="1847850"/>
            <a:ext cx="5572125" cy="31337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="" xmlns:a16="http://schemas.microsoft.com/office/drawing/2014/main" id="{0C96F7C6-E891-3F4A-8131-15DD9EDFE5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7213" y="2335901"/>
            <a:ext cx="2119105" cy="2662445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D36DD2D-1DBF-5D43-AAB7-8B3606A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5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5F57F0-EC96-7748-88FB-9C7250D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0D635D-DB65-6640-A1F3-B506A982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91" r:id="rId3"/>
    <p:sldLayoutId id="2147483663" r:id="rId4"/>
    <p:sldLayoutId id="2147483666" r:id="rId5"/>
    <p:sldLayoutId id="2147483660" r:id="rId6"/>
    <p:sldLayoutId id="2147483680" r:id="rId7"/>
    <p:sldLayoutId id="2147483661" r:id="rId8"/>
    <p:sldLayoutId id="2147483683" r:id="rId9"/>
    <p:sldLayoutId id="2147483686" r:id="rId10"/>
    <p:sldLayoutId id="2147483662" r:id="rId11"/>
    <p:sldLayoutId id="2147483685" r:id="rId12"/>
    <p:sldLayoutId id="2147483657" r:id="rId13"/>
    <p:sldLayoutId id="2147483670" r:id="rId14"/>
    <p:sldLayoutId id="2147483664" r:id="rId15"/>
    <p:sldLayoutId id="2147483658" r:id="rId16"/>
    <p:sldLayoutId id="2147483690" r:id="rId17"/>
    <p:sldLayoutId id="2147483672" r:id="rId18"/>
    <p:sldLayoutId id="2147483673" r:id="rId19"/>
    <p:sldLayoutId id="2147483688" r:id="rId20"/>
    <p:sldLayoutId id="2147483689" r:id="rId21"/>
    <p:sldLayoutId id="2147483665" r:id="rId22"/>
    <p:sldLayoutId id="2147483667" r:id="rId23"/>
    <p:sldLayoutId id="2147483671" r:id="rId24"/>
    <p:sldLayoutId id="2147483668" r:id="rId25"/>
    <p:sldLayoutId id="2147483669" r:id="rId26"/>
    <p:sldLayoutId id="2147483659" r:id="rId27"/>
    <p:sldLayoutId id="2147483654" r:id="rId28"/>
    <p:sldLayoutId id="2147483655" r:id="rId29"/>
    <p:sldLayoutId id="2147483656" r:id="rId30"/>
    <p:sldLayoutId id="2147483687" r:id="rId31"/>
    <p:sldLayoutId id="2147483674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Rajdhani SemiBold" panose="02000000000000000000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astienQNLT/M2-dataviz-2022.git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" TargetMode="External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kgs.rstudio.com/flexdashboard/articles/flexdashboa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 and Data Visualization Tools for 20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1874406-99A4-114C-A234-9C9FCA2B6731}"/>
              </a:ext>
            </a:extLst>
          </p:cNvPr>
          <p:cNvSpPr/>
          <p:nvPr/>
        </p:nvSpPr>
        <p:spPr>
          <a:xfrm>
            <a:off x="843432" y="593913"/>
            <a:ext cx="5665856" cy="5670174"/>
          </a:xfrm>
          <a:prstGeom prst="rect">
            <a:avLst/>
          </a:prstGeom>
          <a:solidFill>
            <a:srgbClr val="002060">
              <a:alpha val="79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F3F840F-2060-4F4D-B5FC-77273BBB0A1C}"/>
              </a:ext>
            </a:extLst>
          </p:cNvPr>
          <p:cNvSpPr/>
          <p:nvPr/>
        </p:nvSpPr>
        <p:spPr>
          <a:xfrm>
            <a:off x="1548470" y="3753866"/>
            <a:ext cx="4463732" cy="1239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IRIAF - Master 2 SARADS</a:t>
            </a:r>
          </a:p>
          <a:p>
            <a:pPr algn="ctr"/>
            <a:r>
              <a:rPr lang="en-US" b="1" dirty="0" err="1" smtClean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Sébastien</a:t>
            </a:r>
            <a:r>
              <a:rPr lang="en-US" b="1" dirty="0" smtClean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Quinault</a:t>
            </a:r>
            <a:endParaRPr lang="en-US" b="1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438A55-C8D6-2C43-BCCB-0FBF1127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0" y="2928820"/>
            <a:ext cx="4073471" cy="8250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DATAVIZ &amp; DASHBOARD DESIGN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TD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L’objectif du TD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Fournir des outils de type dashboard pour répondre à des questions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Les questions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pic>
        <p:nvPicPr>
          <p:cNvPr id="2050" name="Picture 2" descr="D:\Utilisateurs\a024062\Downloads\number-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26" y="3651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746038" y="2199330"/>
            <a:ext cx="10699925" cy="3687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1/ Comparer les effectifs des différents championnats </a:t>
            </a:r>
          </a:p>
          <a:p>
            <a:r>
              <a:rPr lang="fr-FR" sz="1600" b="1" dirty="0" smtClean="0">
                <a:solidFill>
                  <a:srgbClr val="FF0000"/>
                </a:solidFill>
                <a:ea typeface="Roboto" panose="02000000000000000000" pitchFamily="2" charset="0"/>
              </a:rPr>
              <a:t>=&gt; dashboard explicatif</a:t>
            </a:r>
          </a:p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2/ Qui sont les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meilleurs joueurs 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pour construire une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équipe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 de foot :</a:t>
            </a:r>
          </a:p>
          <a:p>
            <a:r>
              <a:rPr lang="fr-FR" sz="1600" b="1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- en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Europe</a:t>
            </a:r>
          </a:p>
          <a:p>
            <a:r>
              <a:rPr lang="fr-FR" sz="1600" b="1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- ou dans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chacun des championnats</a:t>
            </a:r>
            <a:endParaRPr lang="fr-FR" sz="1600" b="1" dirty="0">
              <a:solidFill>
                <a:schemeClr val="accent3"/>
              </a:solidFill>
              <a:ea typeface="Roboto" panose="02000000000000000000" pitchFamily="2" charset="0"/>
            </a:endParaRPr>
          </a:p>
          <a:p>
            <a:r>
              <a:rPr lang="fr-FR" sz="1600" b="1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- en prenant en compte leur </a:t>
            </a:r>
            <a:r>
              <a:rPr lang="fr-FR" sz="1600" b="1" dirty="0">
                <a:solidFill>
                  <a:schemeClr val="accent3"/>
                </a:solidFill>
                <a:ea typeface="Roboto" panose="02000000000000000000" pitchFamily="2" charset="0"/>
              </a:rPr>
              <a:t>â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ge, leur salaire, leur contrat, leur nationalité</a:t>
            </a:r>
          </a:p>
          <a:p>
            <a:pPr marL="285750" indent="-285750">
              <a:buFont typeface="Symbol"/>
              <a:buChar char="Þ"/>
            </a:pPr>
            <a:r>
              <a:rPr lang="fr-FR" sz="1600" b="1" dirty="0" smtClean="0">
                <a:solidFill>
                  <a:srgbClr val="FF0000"/>
                </a:solidFill>
                <a:ea typeface="Roboto" panose="02000000000000000000" pitchFamily="2" charset="0"/>
              </a:rPr>
              <a:t>dashboard prospectif</a:t>
            </a:r>
          </a:p>
          <a:p>
            <a:endParaRPr lang="fr-FR" sz="1600" b="1" dirty="0">
              <a:solidFill>
                <a:schemeClr val="accent3"/>
              </a:solidFill>
              <a:ea typeface="Roboto" panose="02000000000000000000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Ex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.</a:t>
            </a: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Quel est le cout de l’effectif (salaire, valeur)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? Quelles statistiques afficher ?</a:t>
            </a:r>
            <a:endParaRPr lang="fr-FR" sz="1100" i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Quelle </a:t>
            </a:r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est la meilleur équipe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constituée de joueurs évoluant en Europe ?</a:t>
            </a:r>
          </a:p>
          <a:p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Quelle est la meilleur équipe constituée uniquement de joueurs </a:t>
            </a:r>
            <a:r>
              <a:rPr lang="fr-FR" sz="1100" i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francais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 ?</a:t>
            </a: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Quelle est la meilleur équipe constituée uniquement de joueurs </a:t>
            </a:r>
            <a:r>
              <a:rPr lang="fr-FR" sz="1100" i="1" dirty="0" err="1">
                <a:solidFill>
                  <a:schemeClr val="tx1"/>
                </a:solidFill>
                <a:ea typeface="Roboto" panose="02000000000000000000" pitchFamily="2" charset="0"/>
              </a:rPr>
              <a:t>francais</a:t>
            </a:r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 évoluant en Angleterre?</a:t>
            </a: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Quelle est la meilleur équipe constituée uniquement de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joueurs libres en 2023 ?</a:t>
            </a:r>
          </a:p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La méthode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92075" y="3648439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Maquetter le dashboard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4893430"/>
            <a:ext cx="10055820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Réaliser le dashboard en R +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flexdashboard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Analyser les données et trouver des visuels /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KPIs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 pertinents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pic>
        <p:nvPicPr>
          <p:cNvPr id="11" name="Picture 3" descr="D:\Utilisateurs\a024062\Downloads\number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62" y="3651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Une équipe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336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714522" y="1919271"/>
            <a:ext cx="2762956" cy="2578011"/>
            <a:chOff x="4086578" y="1919271"/>
            <a:chExt cx="2762956" cy="2578011"/>
          </a:xfrm>
        </p:grpSpPr>
        <p:sp>
          <p:nvSpPr>
            <p:cNvPr id="2" name="Ellipse 1"/>
            <p:cNvSpPr/>
            <p:nvPr/>
          </p:nvSpPr>
          <p:spPr>
            <a:xfrm>
              <a:off x="5206330" y="1919271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4101430" y="2484853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6324619" y="2484853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514612" y="332064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284520" y="332064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6054428" y="332064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86578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4869836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5653094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6436352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5510529" y="2218782"/>
            <a:ext cx="9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attaquant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3010" y="2816901"/>
            <a:ext cx="95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Ailier droit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222588" y="2816901"/>
            <a:ext cx="112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Ailier gauche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39198" y="3694873"/>
            <a:ext cx="11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Milieu central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52563" y="3625788"/>
            <a:ext cx="103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Milieu droit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089070" y="3641130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Milieu gauche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439198" y="4497282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Arrière centre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200414" y="4497282"/>
            <a:ext cx="108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Arrière droit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785990" y="4497282"/>
            <a:ext cx="125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Arrière gauche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79768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 dirty="0" smtClean="0">
                <a:solidFill>
                  <a:schemeClr val="tx1"/>
                </a:solidFill>
              </a:rPr>
              <a:t>Dans </a:t>
            </a:r>
            <a:r>
              <a:rPr lang="fr-FR" b="1" dirty="0" err="1" smtClean="0">
                <a:solidFill>
                  <a:schemeClr val="tx1"/>
                </a:solidFill>
              </a:rPr>
              <a:t>RStudio</a:t>
            </a:r>
            <a:endParaRPr lang="fr-FR" b="1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Créer </a:t>
            </a:r>
            <a:r>
              <a:rPr lang="fr-FR" dirty="0">
                <a:solidFill>
                  <a:schemeClr val="tx1"/>
                </a:solidFill>
              </a:rPr>
              <a:t>un nouveau projet (File/new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Choisir Version control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Choisir Git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Copier dans </a:t>
            </a:r>
            <a:r>
              <a:rPr lang="fr-FR" dirty="0" err="1">
                <a:solidFill>
                  <a:schemeClr val="tx1"/>
                </a:solidFill>
              </a:rPr>
              <a:t>repository</a:t>
            </a:r>
            <a:r>
              <a:rPr lang="fr-FR" dirty="0">
                <a:solidFill>
                  <a:schemeClr val="tx1"/>
                </a:solidFill>
              </a:rPr>
              <a:t> url l’url suivante :  </a:t>
            </a:r>
            <a:r>
              <a:rPr lang="fr-FR" u="sng" dirty="0">
                <a:solidFill>
                  <a:schemeClr val="tx1"/>
                </a:solidFill>
                <a:hlinkClick r:id="rId2"/>
              </a:rPr>
              <a:t>https://github.com/sebastienQNLT/M2-dataviz-2022.git</a:t>
            </a:r>
            <a:endParaRPr lang="fr-FR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endParaRPr lang="fr-FR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Puis exécuter le script </a:t>
            </a:r>
            <a:r>
              <a:rPr lang="fr-FR" dirty="0" err="1">
                <a:solidFill>
                  <a:schemeClr val="tx1"/>
                </a:solidFill>
              </a:rPr>
              <a:t>requirements.r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Lancement du TD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336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06137" y="1741611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Liens utiles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336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362680" y="4373629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Idées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dataviz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 :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  <a:hlinkClick r:id="rId2"/>
              </a:rPr>
              <a:t>https://www.data-to-viz.com</a:t>
            </a:r>
            <a:r>
              <a:rPr lang="fr-FR" sz="2000" dirty="0" smtClean="0">
                <a:solidFill>
                  <a:schemeClr val="tx1"/>
                </a:solidFill>
                <a:ea typeface="Roboto" panose="02000000000000000000" pitchFamily="2" charset="0"/>
                <a:hlinkClick r:id="rId2"/>
              </a:rPr>
              <a:t>/</a:t>
            </a:r>
            <a:endParaRPr lang="fr-FR" sz="2000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Documentation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plotly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 :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  <a:hlinkClick r:id="rId3"/>
              </a:rPr>
              <a:t>https://plotly.com/r</a:t>
            </a:r>
            <a:r>
              <a:rPr lang="fr-FR" sz="2000" dirty="0" smtClean="0">
                <a:solidFill>
                  <a:schemeClr val="tx1"/>
                </a:solidFill>
                <a:ea typeface="Roboto" panose="02000000000000000000" pitchFamily="2" charset="0"/>
                <a:hlinkClick r:id="rId3"/>
              </a:rPr>
              <a:t>/</a:t>
            </a:r>
            <a:endParaRPr lang="fr-FR" sz="2000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20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Documentation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flexdashboard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</a:rPr>
              <a:t>: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  <a:hlinkClick r:id="rId4"/>
              </a:rPr>
              <a:t>https://</a:t>
            </a:r>
            <a:r>
              <a:rPr lang="fr-FR" sz="2000" dirty="0" smtClean="0">
                <a:solidFill>
                  <a:schemeClr val="tx1"/>
                </a:solidFill>
                <a:ea typeface="Roboto" panose="02000000000000000000" pitchFamily="2" charset="0"/>
                <a:hlinkClick r:id="rId4"/>
              </a:rPr>
              <a:t>pkgs.rstudio.com/flexdashboard/articles/flexdashboard.html</a:t>
            </a:r>
            <a:endParaRPr lang="fr-FR" sz="2000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Description 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des données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</a:rPr>
              <a:t>: https://www.kaggle.com/datasets/stefanoleone992/fifa-22-complete-player-dataset?select=players_22.csv</a:t>
            </a:r>
          </a:p>
        </p:txBody>
      </p:sp>
    </p:spTree>
    <p:extLst>
      <p:ext uri="{BB962C8B-B14F-4D97-AF65-F5344CB8AC3E}">
        <p14:creationId xmlns:p14="http://schemas.microsoft.com/office/powerpoint/2010/main" val="26691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2020 Templates - Seafoam - Bright - Monochrome">
      <a:dk1>
        <a:srgbClr val="000000"/>
      </a:dk1>
      <a:lt1>
        <a:srgbClr val="FFFFFF"/>
      </a:lt1>
      <a:dk2>
        <a:srgbClr val="344151"/>
      </a:dk2>
      <a:lt2>
        <a:srgbClr val="FFFFFF"/>
      </a:lt2>
      <a:accent1>
        <a:srgbClr val="46E1FE"/>
      </a:accent1>
      <a:accent2>
        <a:srgbClr val="00BAFF"/>
      </a:accent2>
      <a:accent3>
        <a:srgbClr val="2E84FE"/>
      </a:accent3>
      <a:accent4>
        <a:srgbClr val="96FDE9"/>
      </a:accent4>
      <a:accent5>
        <a:srgbClr val="36AEFE"/>
      </a:accent5>
      <a:accent6>
        <a:srgbClr val="56FED4"/>
      </a:accent6>
      <a:hlink>
        <a:srgbClr val="2E84FE"/>
      </a:hlink>
      <a:folHlink>
        <a:srgbClr val="216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146</Words>
  <Application>Microsoft Office PowerPoint</Application>
  <PresentationFormat>Personnalisé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Roboto Light</vt:lpstr>
      <vt:lpstr>Rajdhani SemiBold</vt:lpstr>
      <vt:lpstr>Roboto Thin</vt:lpstr>
      <vt:lpstr>Roboto</vt:lpstr>
      <vt:lpstr>Calibri</vt:lpstr>
      <vt:lpstr>Symbol</vt:lpstr>
      <vt:lpstr>Office Theme</vt:lpstr>
      <vt:lpstr>DATAVIZ &amp; DASHBOARD DESIGN TD</vt:lpstr>
      <vt:lpstr>L’objectif du TD</vt:lpstr>
      <vt:lpstr>Les questions</vt:lpstr>
      <vt:lpstr>La méthode</vt:lpstr>
      <vt:lpstr>Une équipe</vt:lpstr>
      <vt:lpstr>Lancement du TD</vt:lpstr>
      <vt:lpstr>Liens utiles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Johnston</dc:creator>
  <cp:lastModifiedBy>QUINAULT SEBASTIEN</cp:lastModifiedBy>
  <cp:revision>224</cp:revision>
  <dcterms:created xsi:type="dcterms:W3CDTF">2019-06-22T14:13:38Z</dcterms:created>
  <dcterms:modified xsi:type="dcterms:W3CDTF">2022-12-06T15:33:03Z</dcterms:modified>
</cp:coreProperties>
</file>