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313" r:id="rId4"/>
    <p:sldId id="312" r:id="rId5"/>
    <p:sldId id="324" r:id="rId6"/>
    <p:sldId id="323" r:id="rId7"/>
    <p:sldId id="314" r:id="rId8"/>
    <p:sldId id="316" r:id="rId9"/>
    <p:sldId id="318" r:id="rId10"/>
    <p:sldId id="328" r:id="rId11"/>
    <p:sldId id="329" r:id="rId12"/>
    <p:sldId id="330" r:id="rId13"/>
    <p:sldId id="331" r:id="rId14"/>
    <p:sldId id="332" r:id="rId15"/>
    <p:sldId id="333" r:id="rId16"/>
    <p:sldId id="343" r:id="rId17"/>
    <p:sldId id="344" r:id="rId18"/>
    <p:sldId id="303" r:id="rId19"/>
    <p:sldId id="297" r:id="rId20"/>
    <p:sldId id="300" r:id="rId21"/>
    <p:sldId id="262" r:id="rId22"/>
    <p:sldId id="259" r:id="rId23"/>
    <p:sldId id="310" r:id="rId24"/>
    <p:sldId id="290" r:id="rId25"/>
    <p:sldId id="280" r:id="rId26"/>
    <p:sldId id="269" r:id="rId27"/>
    <p:sldId id="291" r:id="rId28"/>
    <p:sldId id="292" r:id="rId29"/>
    <p:sldId id="270" r:id="rId30"/>
    <p:sldId id="287" r:id="rId31"/>
    <p:sldId id="293" r:id="rId32"/>
    <p:sldId id="335" r:id="rId33"/>
    <p:sldId id="339" r:id="rId34"/>
    <p:sldId id="340" r:id="rId35"/>
    <p:sldId id="345" r:id="rId36"/>
    <p:sldId id="346" r:id="rId37"/>
    <p:sldId id="347" r:id="rId38"/>
    <p:sldId id="348" r:id="rId39"/>
    <p:sldId id="341" r:id="rId40"/>
    <p:sldId id="337" r:id="rId41"/>
    <p:sldId id="349" r:id="rId42"/>
    <p:sldId id="350" r:id="rId43"/>
    <p:sldId id="351" r:id="rId44"/>
    <p:sldId id="352" r:id="rId45"/>
    <p:sldId id="353" r:id="rId46"/>
    <p:sldId id="342" r:id="rId4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56" autoAdjust="0"/>
  </p:normalViewPr>
  <p:slideViewPr>
    <p:cSldViewPr>
      <p:cViewPr>
        <p:scale>
          <a:sx n="125" d="100"/>
          <a:sy n="125" d="100"/>
        </p:scale>
        <p:origin x="-1224" y="-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0492E-D51E-4A76-BBC5-78978379242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fr-FR"/>
        </a:p>
      </dgm:t>
    </dgm:pt>
    <dgm:pt modelId="{70E3CBA9-F017-4F8E-8718-9DD73817EA80}">
      <dgm:prSet phldrT="[Texte]"/>
      <dgm:spPr/>
      <dgm:t>
        <a:bodyPr/>
        <a:lstStyle/>
        <a:p>
          <a:r>
            <a:rPr lang="fr-FR" dirty="0" err="1" smtClean="0"/>
            <a:t>Preprocessing</a:t>
          </a:r>
          <a:endParaRPr lang="fr-FR" dirty="0"/>
        </a:p>
      </dgm:t>
    </dgm:pt>
    <dgm:pt modelId="{175D0BB5-154B-413F-BFD7-F43354EC0496}" type="parTrans" cxnId="{829A8148-EE06-4AD4-A1CA-94E0AF9E6F00}">
      <dgm:prSet/>
      <dgm:spPr/>
      <dgm:t>
        <a:bodyPr/>
        <a:lstStyle/>
        <a:p>
          <a:endParaRPr lang="fr-FR"/>
        </a:p>
      </dgm:t>
    </dgm:pt>
    <dgm:pt modelId="{5D56B411-C217-4FD2-BCB1-C146136923AE}" type="sibTrans" cxnId="{829A8148-EE06-4AD4-A1CA-94E0AF9E6F00}">
      <dgm:prSet/>
      <dgm:spPr/>
      <dgm:t>
        <a:bodyPr/>
        <a:lstStyle/>
        <a:p>
          <a:endParaRPr lang="fr-FR"/>
        </a:p>
      </dgm:t>
    </dgm:pt>
    <dgm:pt modelId="{D9FBA852-18BC-4ECD-88F0-81E277F7D91D}">
      <dgm:prSet phldrT="[Texte]"/>
      <dgm:spPr/>
      <dgm:t>
        <a:bodyPr/>
        <a:lstStyle/>
        <a:p>
          <a:r>
            <a:rPr lang="fr-FR" dirty="0" err="1" smtClean="0"/>
            <a:t>Clustering</a:t>
          </a:r>
          <a:endParaRPr lang="fr-FR" dirty="0"/>
        </a:p>
      </dgm:t>
    </dgm:pt>
    <dgm:pt modelId="{13A694C0-EA23-461A-BCA7-7B9CAA629202}" type="parTrans" cxnId="{31DAD328-CAAA-4B33-B3D2-6E3C205B8C4C}">
      <dgm:prSet/>
      <dgm:spPr/>
      <dgm:t>
        <a:bodyPr/>
        <a:lstStyle/>
        <a:p>
          <a:endParaRPr lang="fr-FR"/>
        </a:p>
      </dgm:t>
    </dgm:pt>
    <dgm:pt modelId="{13CF8460-B29A-4BAD-8159-9360DB0AEF72}" type="sibTrans" cxnId="{31DAD328-CAAA-4B33-B3D2-6E3C205B8C4C}">
      <dgm:prSet/>
      <dgm:spPr/>
      <dgm:t>
        <a:bodyPr/>
        <a:lstStyle/>
        <a:p>
          <a:endParaRPr lang="fr-FR"/>
        </a:p>
      </dgm:t>
    </dgm:pt>
    <dgm:pt modelId="{16C0F213-1A1A-4E16-81AA-158B92710D0E}">
      <dgm:prSet phldrT="[Texte]"/>
      <dgm:spPr/>
      <dgm:t>
        <a:bodyPr/>
        <a:lstStyle/>
        <a:p>
          <a:r>
            <a:rPr lang="fr-FR" dirty="0" smtClean="0"/>
            <a:t>Analyse</a:t>
          </a:r>
          <a:endParaRPr lang="fr-FR" dirty="0"/>
        </a:p>
      </dgm:t>
    </dgm:pt>
    <dgm:pt modelId="{3D9ED7DF-6097-40F5-8F80-4CB0EB7CC758}" type="parTrans" cxnId="{3E721FAD-C9C2-4D41-99BB-847725A6A1AF}">
      <dgm:prSet/>
      <dgm:spPr/>
      <dgm:t>
        <a:bodyPr/>
        <a:lstStyle/>
        <a:p>
          <a:endParaRPr lang="fr-FR"/>
        </a:p>
      </dgm:t>
    </dgm:pt>
    <dgm:pt modelId="{869702A8-0AE5-4291-8F40-C3DB78850E50}" type="sibTrans" cxnId="{3E721FAD-C9C2-4D41-99BB-847725A6A1AF}">
      <dgm:prSet/>
      <dgm:spPr/>
      <dgm:t>
        <a:bodyPr/>
        <a:lstStyle/>
        <a:p>
          <a:endParaRPr lang="fr-FR"/>
        </a:p>
      </dgm:t>
    </dgm:pt>
    <dgm:pt modelId="{E5154A4C-639F-4415-A11D-D5F66E8B87C3}" type="pres">
      <dgm:prSet presAssocID="{A7D0492E-D51E-4A76-BBC5-789783792423}" presName="rootnode" presStyleCnt="0">
        <dgm:presLayoutVars>
          <dgm:chMax/>
          <dgm:chPref/>
          <dgm:dir/>
          <dgm:animLvl val="lvl"/>
        </dgm:presLayoutVars>
      </dgm:prSet>
      <dgm:spPr/>
      <dgm:t>
        <a:bodyPr/>
        <a:lstStyle/>
        <a:p>
          <a:endParaRPr lang="fr-FR"/>
        </a:p>
      </dgm:t>
    </dgm:pt>
    <dgm:pt modelId="{11897FB8-69BE-43AE-840B-92AD21536909}" type="pres">
      <dgm:prSet presAssocID="{70E3CBA9-F017-4F8E-8718-9DD73817EA80}" presName="composite" presStyleCnt="0"/>
      <dgm:spPr/>
    </dgm:pt>
    <dgm:pt modelId="{46E0F803-79ED-4C6B-B6CE-32764C9C7CA1}" type="pres">
      <dgm:prSet presAssocID="{70E3CBA9-F017-4F8E-8718-9DD73817EA80}" presName="LShape" presStyleLbl="alignNode1" presStyleIdx="0" presStyleCnt="5"/>
      <dgm:spPr>
        <a:solidFill>
          <a:schemeClr val="accent4">
            <a:lumMod val="60000"/>
            <a:lumOff val="40000"/>
          </a:schemeClr>
        </a:solidFill>
        <a:ln>
          <a:solidFill>
            <a:schemeClr val="accent4">
              <a:lumMod val="75000"/>
            </a:schemeClr>
          </a:solidFill>
        </a:ln>
      </dgm:spPr>
    </dgm:pt>
    <dgm:pt modelId="{95AC86DF-F465-4961-B999-9B8E4956B238}" type="pres">
      <dgm:prSet presAssocID="{70E3CBA9-F017-4F8E-8718-9DD73817EA80}" presName="ParentText" presStyleLbl="revTx" presStyleIdx="0" presStyleCnt="3">
        <dgm:presLayoutVars>
          <dgm:chMax val="0"/>
          <dgm:chPref val="0"/>
          <dgm:bulletEnabled val="1"/>
        </dgm:presLayoutVars>
      </dgm:prSet>
      <dgm:spPr/>
      <dgm:t>
        <a:bodyPr/>
        <a:lstStyle/>
        <a:p>
          <a:endParaRPr lang="fr-FR"/>
        </a:p>
      </dgm:t>
    </dgm:pt>
    <dgm:pt modelId="{373A196F-8BFC-4433-8D66-F569FBA386BE}" type="pres">
      <dgm:prSet presAssocID="{70E3CBA9-F017-4F8E-8718-9DD73817EA80}" presName="Triangle" presStyleLbl="alignNode1" presStyleIdx="1" presStyleCnt="5"/>
      <dgm:spPr>
        <a:solidFill>
          <a:schemeClr val="accent4">
            <a:lumMod val="60000"/>
            <a:lumOff val="40000"/>
          </a:schemeClr>
        </a:solidFill>
        <a:ln>
          <a:solidFill>
            <a:schemeClr val="accent4">
              <a:lumMod val="75000"/>
            </a:schemeClr>
          </a:solidFill>
        </a:ln>
      </dgm:spPr>
    </dgm:pt>
    <dgm:pt modelId="{466A4692-2F93-4224-8CE3-9841D6F81BBC}" type="pres">
      <dgm:prSet presAssocID="{5D56B411-C217-4FD2-BCB1-C146136923AE}" presName="sibTrans" presStyleCnt="0"/>
      <dgm:spPr/>
    </dgm:pt>
    <dgm:pt modelId="{8031D0ED-539F-4B32-8662-386BB6DE5BBC}" type="pres">
      <dgm:prSet presAssocID="{5D56B411-C217-4FD2-BCB1-C146136923AE}" presName="space" presStyleCnt="0"/>
      <dgm:spPr/>
    </dgm:pt>
    <dgm:pt modelId="{99776C18-C37D-494E-8E9B-61F30E60A4DB}" type="pres">
      <dgm:prSet presAssocID="{D9FBA852-18BC-4ECD-88F0-81E277F7D91D}" presName="composite" presStyleCnt="0"/>
      <dgm:spPr/>
    </dgm:pt>
    <dgm:pt modelId="{00C220E1-9F8F-4165-BFA6-3D33F1512406}" type="pres">
      <dgm:prSet presAssocID="{D9FBA852-18BC-4ECD-88F0-81E277F7D91D}" presName="LShape" presStyleLbl="alignNode1" presStyleIdx="2" presStyleCnt="5"/>
      <dgm:spPr>
        <a:solidFill>
          <a:schemeClr val="accent5">
            <a:lumMod val="60000"/>
            <a:lumOff val="40000"/>
          </a:schemeClr>
        </a:solidFill>
      </dgm:spPr>
    </dgm:pt>
    <dgm:pt modelId="{5F934396-E34D-4D8C-87B9-12EFC571132E}" type="pres">
      <dgm:prSet presAssocID="{D9FBA852-18BC-4ECD-88F0-81E277F7D91D}" presName="ParentText" presStyleLbl="revTx" presStyleIdx="1" presStyleCnt="3">
        <dgm:presLayoutVars>
          <dgm:chMax val="0"/>
          <dgm:chPref val="0"/>
          <dgm:bulletEnabled val="1"/>
        </dgm:presLayoutVars>
      </dgm:prSet>
      <dgm:spPr/>
      <dgm:t>
        <a:bodyPr/>
        <a:lstStyle/>
        <a:p>
          <a:endParaRPr lang="fr-FR"/>
        </a:p>
      </dgm:t>
    </dgm:pt>
    <dgm:pt modelId="{D8683B42-8B68-455F-BD06-BF4D7A64D046}" type="pres">
      <dgm:prSet presAssocID="{D9FBA852-18BC-4ECD-88F0-81E277F7D91D}" presName="Triangle" presStyleLbl="alignNode1" presStyleIdx="3" presStyleCnt="5"/>
      <dgm:spPr>
        <a:solidFill>
          <a:schemeClr val="accent5">
            <a:lumMod val="60000"/>
            <a:lumOff val="40000"/>
          </a:schemeClr>
        </a:solidFill>
      </dgm:spPr>
    </dgm:pt>
    <dgm:pt modelId="{D6ECCA9D-61AA-4DE9-82A0-18C95571229B}" type="pres">
      <dgm:prSet presAssocID="{13CF8460-B29A-4BAD-8159-9360DB0AEF72}" presName="sibTrans" presStyleCnt="0"/>
      <dgm:spPr/>
    </dgm:pt>
    <dgm:pt modelId="{87817C0F-98FA-4986-8D03-3A16488AD42F}" type="pres">
      <dgm:prSet presAssocID="{13CF8460-B29A-4BAD-8159-9360DB0AEF72}" presName="space" presStyleCnt="0"/>
      <dgm:spPr/>
    </dgm:pt>
    <dgm:pt modelId="{9615F42F-5DAA-4859-80C0-8D7866095377}" type="pres">
      <dgm:prSet presAssocID="{16C0F213-1A1A-4E16-81AA-158B92710D0E}" presName="composite" presStyleCnt="0"/>
      <dgm:spPr/>
    </dgm:pt>
    <dgm:pt modelId="{BE4F0DED-3EBE-4494-985C-C2B2CF727794}" type="pres">
      <dgm:prSet presAssocID="{16C0F213-1A1A-4E16-81AA-158B92710D0E}" presName="LShape" presStyleLbl="alignNode1" presStyleIdx="4" presStyleCnt="5"/>
      <dgm:spPr>
        <a:solidFill>
          <a:schemeClr val="accent2">
            <a:lumMod val="60000"/>
            <a:lumOff val="40000"/>
          </a:schemeClr>
        </a:solidFill>
        <a:ln>
          <a:solidFill>
            <a:schemeClr val="accent2">
              <a:lumMod val="75000"/>
            </a:schemeClr>
          </a:solidFill>
        </a:ln>
      </dgm:spPr>
    </dgm:pt>
    <dgm:pt modelId="{F041E7C1-37BA-4399-AF04-D1624D2C724E}" type="pres">
      <dgm:prSet presAssocID="{16C0F213-1A1A-4E16-81AA-158B92710D0E}" presName="ParentText" presStyleLbl="revTx" presStyleIdx="2" presStyleCnt="3">
        <dgm:presLayoutVars>
          <dgm:chMax val="0"/>
          <dgm:chPref val="0"/>
          <dgm:bulletEnabled val="1"/>
        </dgm:presLayoutVars>
      </dgm:prSet>
      <dgm:spPr/>
      <dgm:t>
        <a:bodyPr/>
        <a:lstStyle/>
        <a:p>
          <a:endParaRPr lang="fr-FR"/>
        </a:p>
      </dgm:t>
    </dgm:pt>
  </dgm:ptLst>
  <dgm:cxnLst>
    <dgm:cxn modelId="{423AF338-E152-489E-94EC-C26785FF3633}" type="presOf" srcId="{A7D0492E-D51E-4A76-BBC5-789783792423}" destId="{E5154A4C-639F-4415-A11D-D5F66E8B87C3}" srcOrd="0" destOrd="0" presId="urn:microsoft.com/office/officeart/2009/3/layout/StepUpProcess"/>
    <dgm:cxn modelId="{31A4C07E-D77A-414B-9B5F-0B5A28B51BA9}" type="presOf" srcId="{D9FBA852-18BC-4ECD-88F0-81E277F7D91D}" destId="{5F934396-E34D-4D8C-87B9-12EFC571132E}" srcOrd="0" destOrd="0" presId="urn:microsoft.com/office/officeart/2009/3/layout/StepUpProcess"/>
    <dgm:cxn modelId="{6CAC9F1D-9528-42D3-A78B-EA674BFDC62F}" type="presOf" srcId="{16C0F213-1A1A-4E16-81AA-158B92710D0E}" destId="{F041E7C1-37BA-4399-AF04-D1624D2C724E}" srcOrd="0" destOrd="0" presId="urn:microsoft.com/office/officeart/2009/3/layout/StepUpProcess"/>
    <dgm:cxn modelId="{31DAD328-CAAA-4B33-B3D2-6E3C205B8C4C}" srcId="{A7D0492E-D51E-4A76-BBC5-789783792423}" destId="{D9FBA852-18BC-4ECD-88F0-81E277F7D91D}" srcOrd="1" destOrd="0" parTransId="{13A694C0-EA23-461A-BCA7-7B9CAA629202}" sibTransId="{13CF8460-B29A-4BAD-8159-9360DB0AEF72}"/>
    <dgm:cxn modelId="{B9DAD00B-AE36-4261-8246-DC729553D609}" type="presOf" srcId="{70E3CBA9-F017-4F8E-8718-9DD73817EA80}" destId="{95AC86DF-F465-4961-B999-9B8E4956B238}" srcOrd="0" destOrd="0" presId="urn:microsoft.com/office/officeart/2009/3/layout/StepUpProcess"/>
    <dgm:cxn modelId="{3E721FAD-C9C2-4D41-99BB-847725A6A1AF}" srcId="{A7D0492E-D51E-4A76-BBC5-789783792423}" destId="{16C0F213-1A1A-4E16-81AA-158B92710D0E}" srcOrd="2" destOrd="0" parTransId="{3D9ED7DF-6097-40F5-8F80-4CB0EB7CC758}" sibTransId="{869702A8-0AE5-4291-8F40-C3DB78850E50}"/>
    <dgm:cxn modelId="{829A8148-EE06-4AD4-A1CA-94E0AF9E6F00}" srcId="{A7D0492E-D51E-4A76-BBC5-789783792423}" destId="{70E3CBA9-F017-4F8E-8718-9DD73817EA80}" srcOrd="0" destOrd="0" parTransId="{175D0BB5-154B-413F-BFD7-F43354EC0496}" sibTransId="{5D56B411-C217-4FD2-BCB1-C146136923AE}"/>
    <dgm:cxn modelId="{8EADEF25-BEAE-4F67-9583-48FAB43D9A46}" type="presParOf" srcId="{E5154A4C-639F-4415-A11D-D5F66E8B87C3}" destId="{11897FB8-69BE-43AE-840B-92AD21536909}" srcOrd="0" destOrd="0" presId="urn:microsoft.com/office/officeart/2009/3/layout/StepUpProcess"/>
    <dgm:cxn modelId="{1B74DACB-944A-4F6E-8B9C-3605719F6D44}" type="presParOf" srcId="{11897FB8-69BE-43AE-840B-92AD21536909}" destId="{46E0F803-79ED-4C6B-B6CE-32764C9C7CA1}" srcOrd="0" destOrd="0" presId="urn:microsoft.com/office/officeart/2009/3/layout/StepUpProcess"/>
    <dgm:cxn modelId="{DB99379A-4C0A-4897-A917-7E4128B4B10C}" type="presParOf" srcId="{11897FB8-69BE-43AE-840B-92AD21536909}" destId="{95AC86DF-F465-4961-B999-9B8E4956B238}" srcOrd="1" destOrd="0" presId="urn:microsoft.com/office/officeart/2009/3/layout/StepUpProcess"/>
    <dgm:cxn modelId="{7B460551-1B5C-4C00-9BDA-F8A36D56E49B}" type="presParOf" srcId="{11897FB8-69BE-43AE-840B-92AD21536909}" destId="{373A196F-8BFC-4433-8D66-F569FBA386BE}" srcOrd="2" destOrd="0" presId="urn:microsoft.com/office/officeart/2009/3/layout/StepUpProcess"/>
    <dgm:cxn modelId="{C910DFD5-663F-4472-9565-DE2BA1D20281}" type="presParOf" srcId="{E5154A4C-639F-4415-A11D-D5F66E8B87C3}" destId="{466A4692-2F93-4224-8CE3-9841D6F81BBC}" srcOrd="1" destOrd="0" presId="urn:microsoft.com/office/officeart/2009/3/layout/StepUpProcess"/>
    <dgm:cxn modelId="{45B36F95-FC17-4827-9F6B-436B6D387743}" type="presParOf" srcId="{466A4692-2F93-4224-8CE3-9841D6F81BBC}" destId="{8031D0ED-539F-4B32-8662-386BB6DE5BBC}" srcOrd="0" destOrd="0" presId="urn:microsoft.com/office/officeart/2009/3/layout/StepUpProcess"/>
    <dgm:cxn modelId="{C29640ED-F9AA-4360-A9FA-B35C6CCF92C8}" type="presParOf" srcId="{E5154A4C-639F-4415-A11D-D5F66E8B87C3}" destId="{99776C18-C37D-494E-8E9B-61F30E60A4DB}" srcOrd="2" destOrd="0" presId="urn:microsoft.com/office/officeart/2009/3/layout/StepUpProcess"/>
    <dgm:cxn modelId="{B560697B-2065-427E-B2AB-70E4243EFB2C}" type="presParOf" srcId="{99776C18-C37D-494E-8E9B-61F30E60A4DB}" destId="{00C220E1-9F8F-4165-BFA6-3D33F1512406}" srcOrd="0" destOrd="0" presId="urn:microsoft.com/office/officeart/2009/3/layout/StepUpProcess"/>
    <dgm:cxn modelId="{EE5FA45E-D2BC-4C2D-87EB-21A6FCACACAD}" type="presParOf" srcId="{99776C18-C37D-494E-8E9B-61F30E60A4DB}" destId="{5F934396-E34D-4D8C-87B9-12EFC571132E}" srcOrd="1" destOrd="0" presId="urn:microsoft.com/office/officeart/2009/3/layout/StepUpProcess"/>
    <dgm:cxn modelId="{1CC6E20F-CD38-4C73-BF4E-FB1807456CA7}" type="presParOf" srcId="{99776C18-C37D-494E-8E9B-61F30E60A4DB}" destId="{D8683B42-8B68-455F-BD06-BF4D7A64D046}" srcOrd="2" destOrd="0" presId="urn:microsoft.com/office/officeart/2009/3/layout/StepUpProcess"/>
    <dgm:cxn modelId="{F32AD8FA-023D-4F70-A8C1-8704423DCC61}" type="presParOf" srcId="{E5154A4C-639F-4415-A11D-D5F66E8B87C3}" destId="{D6ECCA9D-61AA-4DE9-82A0-18C95571229B}" srcOrd="3" destOrd="0" presId="urn:microsoft.com/office/officeart/2009/3/layout/StepUpProcess"/>
    <dgm:cxn modelId="{928C08B9-6083-4AF4-8D8D-67670C1C2C05}" type="presParOf" srcId="{D6ECCA9D-61AA-4DE9-82A0-18C95571229B}" destId="{87817C0F-98FA-4986-8D03-3A16488AD42F}" srcOrd="0" destOrd="0" presId="urn:microsoft.com/office/officeart/2009/3/layout/StepUpProcess"/>
    <dgm:cxn modelId="{17E31F03-7D9C-46EA-AEFE-C0A07BC7BA16}" type="presParOf" srcId="{E5154A4C-639F-4415-A11D-D5F66E8B87C3}" destId="{9615F42F-5DAA-4859-80C0-8D7866095377}" srcOrd="4" destOrd="0" presId="urn:microsoft.com/office/officeart/2009/3/layout/StepUpProcess"/>
    <dgm:cxn modelId="{319BE39D-AFC2-4804-B587-56A8BB1E7E8B}" type="presParOf" srcId="{9615F42F-5DAA-4859-80C0-8D7866095377}" destId="{BE4F0DED-3EBE-4494-985C-C2B2CF727794}" srcOrd="0" destOrd="0" presId="urn:microsoft.com/office/officeart/2009/3/layout/StepUpProcess"/>
    <dgm:cxn modelId="{6387E2BE-0661-4F58-BAEA-7EAC0C4C05B4}" type="presParOf" srcId="{9615F42F-5DAA-4859-80C0-8D7866095377}" destId="{F041E7C1-37BA-4399-AF04-D1624D2C724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0F803-79ED-4C6B-B6CE-32764C9C7CA1}">
      <dsp:nvSpPr>
        <dsp:cNvPr id="0" name=""/>
        <dsp:cNvSpPr/>
      </dsp:nvSpPr>
      <dsp:spPr>
        <a:xfrm rot="5400000">
          <a:off x="381954" y="820206"/>
          <a:ext cx="1138988" cy="1895251"/>
        </a:xfrm>
        <a:prstGeom prst="corner">
          <a:avLst>
            <a:gd name="adj1" fmla="val 16120"/>
            <a:gd name="adj2" fmla="val 16110"/>
          </a:avLst>
        </a:prstGeom>
        <a:solidFill>
          <a:schemeClr val="accent4">
            <a:lumMod val="60000"/>
            <a:lumOff val="40000"/>
          </a:schemeClr>
        </a:solidFill>
        <a:ln w="254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95AC86DF-F465-4961-B999-9B8E4956B238}">
      <dsp:nvSpPr>
        <dsp:cNvPr id="0" name=""/>
        <dsp:cNvSpPr/>
      </dsp:nvSpPr>
      <dsp:spPr>
        <a:xfrm>
          <a:off x="191829" y="1386478"/>
          <a:ext cx="1711043" cy="1499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fr-FR" sz="2100" kern="1200" dirty="0" err="1" smtClean="0"/>
            <a:t>Preprocessing</a:t>
          </a:r>
          <a:endParaRPr lang="fr-FR" sz="2100" kern="1200" dirty="0"/>
        </a:p>
      </dsp:txBody>
      <dsp:txXfrm>
        <a:off x="191829" y="1386478"/>
        <a:ext cx="1711043" cy="1499830"/>
      </dsp:txXfrm>
    </dsp:sp>
    <dsp:sp modelId="{373A196F-8BFC-4433-8D66-F569FBA386BE}">
      <dsp:nvSpPr>
        <dsp:cNvPr id="0" name=""/>
        <dsp:cNvSpPr/>
      </dsp:nvSpPr>
      <dsp:spPr>
        <a:xfrm>
          <a:off x="1580034" y="680676"/>
          <a:ext cx="322838" cy="322838"/>
        </a:xfrm>
        <a:prstGeom prst="triangle">
          <a:avLst>
            <a:gd name="adj" fmla="val 100000"/>
          </a:avLst>
        </a:prstGeom>
        <a:solidFill>
          <a:schemeClr val="accent4">
            <a:lumMod val="60000"/>
            <a:lumOff val="40000"/>
          </a:schemeClr>
        </a:solidFill>
        <a:ln w="25400"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00C220E1-9F8F-4165-BFA6-3D33F1512406}">
      <dsp:nvSpPr>
        <dsp:cNvPr id="0" name=""/>
        <dsp:cNvSpPr/>
      </dsp:nvSpPr>
      <dsp:spPr>
        <a:xfrm rot="5400000">
          <a:off x="2476606" y="301883"/>
          <a:ext cx="1138988" cy="1895251"/>
        </a:xfrm>
        <a:prstGeom prst="corner">
          <a:avLst>
            <a:gd name="adj1" fmla="val 16120"/>
            <a:gd name="adj2" fmla="val 16110"/>
          </a:avLst>
        </a:prstGeom>
        <a:solidFill>
          <a:schemeClr val="accent5">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34396-E34D-4D8C-87B9-12EFC571132E}">
      <dsp:nvSpPr>
        <dsp:cNvPr id="0" name=""/>
        <dsp:cNvSpPr/>
      </dsp:nvSpPr>
      <dsp:spPr>
        <a:xfrm>
          <a:off x="2286481" y="868155"/>
          <a:ext cx="1711043" cy="1499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fr-FR" sz="2100" kern="1200" dirty="0" err="1" smtClean="0"/>
            <a:t>Clustering</a:t>
          </a:r>
          <a:endParaRPr lang="fr-FR" sz="2100" kern="1200" dirty="0"/>
        </a:p>
      </dsp:txBody>
      <dsp:txXfrm>
        <a:off x="2286481" y="868155"/>
        <a:ext cx="1711043" cy="1499830"/>
      </dsp:txXfrm>
    </dsp:sp>
    <dsp:sp modelId="{D8683B42-8B68-455F-BD06-BF4D7A64D046}">
      <dsp:nvSpPr>
        <dsp:cNvPr id="0" name=""/>
        <dsp:cNvSpPr/>
      </dsp:nvSpPr>
      <dsp:spPr>
        <a:xfrm>
          <a:off x="3674686" y="162352"/>
          <a:ext cx="322838" cy="322838"/>
        </a:xfrm>
        <a:prstGeom prst="triangle">
          <a:avLst>
            <a:gd name="adj" fmla="val 100000"/>
          </a:avLst>
        </a:prstGeom>
        <a:solidFill>
          <a:schemeClr val="accent5">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F0DED-3EBE-4494-985C-C2B2CF727794}">
      <dsp:nvSpPr>
        <dsp:cNvPr id="0" name=""/>
        <dsp:cNvSpPr/>
      </dsp:nvSpPr>
      <dsp:spPr>
        <a:xfrm rot="5400000">
          <a:off x="4571258" y="-216440"/>
          <a:ext cx="1138988" cy="1895251"/>
        </a:xfrm>
        <a:prstGeom prst="corner">
          <a:avLst>
            <a:gd name="adj1" fmla="val 16120"/>
            <a:gd name="adj2" fmla="val 16110"/>
          </a:avLst>
        </a:prstGeom>
        <a:solidFill>
          <a:schemeClr val="accent2">
            <a:lumMod val="60000"/>
            <a:lumOff val="4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sp>
    <dsp:sp modelId="{F041E7C1-37BA-4399-AF04-D1624D2C724E}">
      <dsp:nvSpPr>
        <dsp:cNvPr id="0" name=""/>
        <dsp:cNvSpPr/>
      </dsp:nvSpPr>
      <dsp:spPr>
        <a:xfrm>
          <a:off x="4381132" y="349831"/>
          <a:ext cx="1711043" cy="1499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fr-FR" sz="2100" kern="1200" dirty="0" smtClean="0"/>
            <a:t>Analyse</a:t>
          </a:r>
          <a:endParaRPr lang="fr-FR" sz="2100" kern="1200" dirty="0"/>
        </a:p>
      </dsp:txBody>
      <dsp:txXfrm>
        <a:off x="4381132" y="349831"/>
        <a:ext cx="1711043" cy="149983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lvl1pPr>
              <a:defRPr b="1">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308247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262967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79"/>
            <a:ext cx="2057400" cy="4388644"/>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241827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808" y="33468"/>
            <a:ext cx="8229600" cy="857250"/>
          </a:xfrm>
        </p:spPr>
        <p:txBody>
          <a:bodyPr/>
          <a:lstStyle>
            <a:lvl1pPr algn="l">
              <a:defRPr b="1">
                <a:solidFill>
                  <a:schemeClr val="bg1"/>
                </a:solidFill>
                <a:effectLst>
                  <a:outerShdw blurRad="38100" dist="38100" dir="2700000" algn="tl">
                    <a:srgbClr val="000000">
                      <a:alpha val="43137"/>
                    </a:srgbClr>
                  </a:outerShdw>
                </a:effectLst>
              </a:defRPr>
            </a:lvl1p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D2B06F5-028B-4EFF-A0DA-5E72E0F3A417}" type="slidenum">
              <a:rPr lang="fr-FR" smtClean="0"/>
              <a:t>‹N°›</a:t>
            </a:fld>
            <a:endParaRPr lang="fr-FR" dirty="0"/>
          </a:p>
        </p:txBody>
      </p:sp>
      <p:sp>
        <p:nvSpPr>
          <p:cNvPr id="7" name="Rectangle 6"/>
          <p:cNvSpPr/>
          <p:nvPr userDrawn="1"/>
        </p:nvSpPr>
        <p:spPr>
          <a:xfrm>
            <a:off x="0" y="0"/>
            <a:ext cx="9144000" cy="1005576"/>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2784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299022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259986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423491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166646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314233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229248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304E6D-1BA3-448B-9194-E0091278A86E}" type="datetimeFigureOut">
              <a:rPr lang="fr-FR" smtClean="0"/>
              <a:t>29/03/2023</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D2B06F5-028B-4EFF-A0DA-5E72E0F3A417}" type="slidenum">
              <a:rPr lang="fr-FR" smtClean="0"/>
              <a:t>‹N°›</a:t>
            </a:fld>
            <a:endParaRPr lang="fr-FR" dirty="0"/>
          </a:p>
        </p:txBody>
      </p:sp>
    </p:spTree>
    <p:extLst>
      <p:ext uri="{BB962C8B-B14F-4D97-AF65-F5344CB8AC3E}">
        <p14:creationId xmlns:p14="http://schemas.microsoft.com/office/powerpoint/2010/main" val="34197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9304E6D-1BA3-448B-9194-E0091278A86E}" type="datetimeFigureOut">
              <a:rPr lang="fr-FR" smtClean="0"/>
              <a:t>29/03/2023</a:t>
            </a:fld>
            <a:endParaRPr lang="fr-FR" dirty="0"/>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D2B06F5-028B-4EFF-A0DA-5E72E0F3A417}" type="slidenum">
              <a:rPr lang="fr-FR" smtClean="0"/>
              <a:t>‹N°›</a:t>
            </a:fld>
            <a:endParaRPr lang="fr-FR" dirty="0"/>
          </a:p>
        </p:txBody>
      </p:sp>
    </p:spTree>
    <p:extLst>
      <p:ext uri="{BB962C8B-B14F-4D97-AF65-F5344CB8AC3E}">
        <p14:creationId xmlns:p14="http://schemas.microsoft.com/office/powerpoint/2010/main" val="1518413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4800" dirty="0" smtClean="0"/>
              <a:t>METHODES DE CLUSTERING</a:t>
            </a:r>
            <a:endParaRPr lang="fr-FR" sz="4800" b="1" dirty="0"/>
          </a:p>
        </p:txBody>
      </p:sp>
      <p:sp>
        <p:nvSpPr>
          <p:cNvPr id="3" name="ZoneTexte 2"/>
          <p:cNvSpPr txBox="1"/>
          <p:nvPr/>
        </p:nvSpPr>
        <p:spPr>
          <a:xfrm>
            <a:off x="251521" y="4840002"/>
            <a:ext cx="3298339" cy="369332"/>
          </a:xfrm>
          <a:prstGeom prst="rect">
            <a:avLst/>
          </a:prstGeom>
          <a:noFill/>
        </p:spPr>
        <p:txBody>
          <a:bodyPr wrap="none" rtlCol="0">
            <a:spAutoFit/>
          </a:bodyPr>
          <a:lstStyle/>
          <a:p>
            <a:r>
              <a:rPr lang="fr-FR" dirty="0" smtClean="0">
                <a:solidFill>
                  <a:schemeClr val="bg1"/>
                </a:solidFill>
              </a:rPr>
              <a:t>Sébastien Quinault / IRIAF / 2023</a:t>
            </a:r>
            <a:endParaRPr lang="fr-FR" dirty="0">
              <a:solidFill>
                <a:schemeClr val="bg1"/>
              </a:solidFill>
            </a:endParaRPr>
          </a:p>
        </p:txBody>
      </p:sp>
    </p:spTree>
    <p:extLst>
      <p:ext uri="{BB962C8B-B14F-4D97-AF65-F5344CB8AC3E}">
        <p14:creationId xmlns:p14="http://schemas.microsoft.com/office/powerpoint/2010/main" val="3740546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APPROCHE STANDARD POUR UN CLUSTERING</a:t>
            </a:r>
            <a:endParaRPr lang="fr-FR" sz="3200" dirty="0"/>
          </a:p>
        </p:txBody>
      </p:sp>
      <p:graphicFrame>
        <p:nvGraphicFramePr>
          <p:cNvPr id="6" name="Diagramme 5"/>
          <p:cNvGraphicFramePr/>
          <p:nvPr>
            <p:extLst>
              <p:ext uri="{D42A27DB-BD31-4B8C-83A1-F6EECF244321}">
                <p14:modId xmlns:p14="http://schemas.microsoft.com/office/powerpoint/2010/main" val="2851518747"/>
              </p:ext>
            </p:extLst>
          </p:nvPr>
        </p:nvGraphicFramePr>
        <p:xfrm>
          <a:off x="1524000" y="1047750"/>
          <a:ext cx="6096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4560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L’affectation des individus aux clusters repose sur la distance, il est donc important de comparer des variables de même ordre de grandeur</a:t>
            </a:r>
          </a:p>
          <a:p>
            <a:pPr marL="0" indent="0">
              <a:buNone/>
            </a:pPr>
            <a:endParaRPr lang="fr-F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78817"/>
            <a:ext cx="3960000" cy="1845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56" y="2746266"/>
            <a:ext cx="3960000" cy="187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1547664" y="4677984"/>
            <a:ext cx="1436932" cy="369332"/>
          </a:xfrm>
          <a:prstGeom prst="rect">
            <a:avLst/>
          </a:prstGeom>
          <a:noFill/>
        </p:spPr>
        <p:txBody>
          <a:bodyPr wrap="none" rtlCol="0">
            <a:spAutoFit/>
          </a:bodyPr>
          <a:lstStyle/>
          <a:p>
            <a:r>
              <a:rPr lang="fr-FR" b="1" dirty="0" smtClean="0"/>
              <a:t>Avant </a:t>
            </a:r>
            <a:r>
              <a:rPr lang="fr-FR" b="1" dirty="0" err="1" smtClean="0"/>
              <a:t>scaling</a:t>
            </a:r>
            <a:endParaRPr lang="fr-FR" b="1" dirty="0"/>
          </a:p>
        </p:txBody>
      </p:sp>
      <p:sp>
        <p:nvSpPr>
          <p:cNvPr id="8" name="ZoneTexte 7"/>
          <p:cNvSpPr txBox="1"/>
          <p:nvPr/>
        </p:nvSpPr>
        <p:spPr>
          <a:xfrm>
            <a:off x="6084169" y="4677984"/>
            <a:ext cx="1431097" cy="369332"/>
          </a:xfrm>
          <a:prstGeom prst="rect">
            <a:avLst/>
          </a:prstGeom>
          <a:noFill/>
        </p:spPr>
        <p:txBody>
          <a:bodyPr wrap="none" rtlCol="0">
            <a:spAutoFit/>
          </a:bodyPr>
          <a:lstStyle/>
          <a:p>
            <a:r>
              <a:rPr lang="fr-FR" b="1" dirty="0" smtClean="0"/>
              <a:t>Après </a:t>
            </a:r>
            <a:r>
              <a:rPr lang="fr-FR" b="1" dirty="0" err="1" smtClean="0"/>
              <a:t>scaling</a:t>
            </a:r>
            <a:endParaRPr lang="fr-FR" b="1" dirty="0"/>
          </a:p>
        </p:txBody>
      </p:sp>
      <p:sp>
        <p:nvSpPr>
          <p:cNvPr id="5" name="Titre 4"/>
          <p:cNvSpPr>
            <a:spLocks noGrp="1"/>
          </p:cNvSpPr>
          <p:nvPr>
            <p:ph type="title"/>
          </p:nvPr>
        </p:nvSpPr>
        <p:spPr/>
        <p:txBody>
          <a:bodyPr/>
          <a:lstStyle/>
          <a:p>
            <a:r>
              <a:rPr lang="fr-FR" dirty="0" err="1" smtClean="0"/>
              <a:t>Preprocessing</a:t>
            </a:r>
            <a:r>
              <a:rPr lang="fr-FR" dirty="0" smtClean="0"/>
              <a:t> - standardiser </a:t>
            </a:r>
            <a:endParaRPr lang="fr-FR" dirty="0"/>
          </a:p>
        </p:txBody>
      </p:sp>
    </p:spTree>
    <p:extLst>
      <p:ext uri="{BB962C8B-B14F-4D97-AF65-F5344CB8AC3E}">
        <p14:creationId xmlns:p14="http://schemas.microsoft.com/office/powerpoint/2010/main" val="2004253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Possible d’utiliser des variables qualitatives en les recodant </a:t>
            </a:r>
            <a:r>
              <a:rPr lang="fr-FR" sz="2400" dirty="0" smtClean="0"/>
              <a:t>(</a:t>
            </a:r>
            <a:r>
              <a:rPr lang="fr-FR" sz="2400" dirty="0" err="1" smtClean="0"/>
              <a:t>dummy</a:t>
            </a:r>
            <a:r>
              <a:rPr lang="fr-FR" sz="2400" dirty="0" smtClean="0"/>
              <a:t> </a:t>
            </a:r>
            <a:r>
              <a:rPr lang="fr-FR" sz="2400" dirty="0" err="1" smtClean="0"/>
              <a:t>encoding</a:t>
            </a:r>
            <a:r>
              <a:rPr lang="fr-FR" sz="2400" dirty="0" smtClean="0"/>
              <a:t>)</a:t>
            </a:r>
          </a:p>
          <a:p>
            <a:endParaRPr lang="fr-FR" dirty="0"/>
          </a:p>
        </p:txBody>
      </p:sp>
      <p:pic>
        <p:nvPicPr>
          <p:cNvPr id="9218" name="Picture 2" descr="RÃ©sultat de recherche d'images pour &quot;hot encoding&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01720"/>
            <a:ext cx="6800850" cy="200025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normAutofit fontScale="90000"/>
          </a:bodyPr>
          <a:lstStyle/>
          <a:p>
            <a:r>
              <a:rPr lang="fr-FR" dirty="0" err="1"/>
              <a:t>Preprocessing</a:t>
            </a:r>
            <a:r>
              <a:rPr lang="fr-FR" dirty="0"/>
              <a:t> </a:t>
            </a:r>
            <a:r>
              <a:rPr lang="fr-FR" dirty="0" smtClean="0"/>
              <a:t>– variables catégorielles</a:t>
            </a:r>
            <a:endParaRPr lang="fr-FR" dirty="0"/>
          </a:p>
        </p:txBody>
      </p:sp>
    </p:spTree>
    <p:extLst>
      <p:ext uri="{BB962C8B-B14F-4D97-AF65-F5344CB8AC3E}">
        <p14:creationId xmlns:p14="http://schemas.microsoft.com/office/powerpoint/2010/main" val="1056093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lgn="just"/>
            <a:r>
              <a:rPr lang="fr-FR" dirty="0" smtClean="0"/>
              <a:t>Dans le cas de </a:t>
            </a:r>
            <a:r>
              <a:rPr lang="fr-FR" dirty="0" err="1" smtClean="0"/>
              <a:t>dataset</a:t>
            </a:r>
            <a:r>
              <a:rPr lang="fr-FR" dirty="0" smtClean="0"/>
              <a:t> avec un nombre important de variables (</a:t>
            </a:r>
            <a:r>
              <a:rPr lang="fr-FR" dirty="0" err="1" smtClean="0"/>
              <a:t>features</a:t>
            </a:r>
            <a:r>
              <a:rPr lang="fr-FR" dirty="0" smtClean="0"/>
              <a:t>), il est conseillé de réaliser une ACP pour réduire le nombre de dimensions</a:t>
            </a:r>
          </a:p>
          <a:p>
            <a:pPr algn="just"/>
            <a:r>
              <a:rPr lang="fr-FR" dirty="0" smtClean="0"/>
              <a:t>On réalisera le </a:t>
            </a:r>
            <a:r>
              <a:rPr lang="fr-FR" dirty="0" err="1" smtClean="0"/>
              <a:t>clustering</a:t>
            </a:r>
            <a:r>
              <a:rPr lang="fr-FR" dirty="0" smtClean="0"/>
              <a:t> sur les coordonnées des individus sur chaque composante principale retenue</a:t>
            </a:r>
            <a:endParaRPr lang="fr-FR" dirty="0"/>
          </a:p>
        </p:txBody>
      </p:sp>
      <p:sp>
        <p:nvSpPr>
          <p:cNvPr id="4" name="Titre 3"/>
          <p:cNvSpPr>
            <a:spLocks noGrp="1"/>
          </p:cNvSpPr>
          <p:nvPr>
            <p:ph type="title"/>
          </p:nvPr>
        </p:nvSpPr>
        <p:spPr/>
        <p:txBody>
          <a:bodyPr/>
          <a:lstStyle/>
          <a:p>
            <a:r>
              <a:rPr lang="fr-FR" dirty="0" err="1"/>
              <a:t>Preprocessing</a:t>
            </a:r>
            <a:r>
              <a:rPr lang="fr-FR" dirty="0"/>
              <a:t> - </a:t>
            </a:r>
            <a:r>
              <a:rPr lang="fr-FR" dirty="0" smtClean="0"/>
              <a:t>ACP</a:t>
            </a:r>
            <a:endParaRPr lang="fr-FR" dirty="0"/>
          </a:p>
        </p:txBody>
      </p:sp>
    </p:spTree>
    <p:extLst>
      <p:ext uri="{BB962C8B-B14F-4D97-AF65-F5344CB8AC3E}">
        <p14:creationId xmlns:p14="http://schemas.microsoft.com/office/powerpoint/2010/main" val="232536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just">
              <a:buNone/>
            </a:pPr>
            <a:r>
              <a:rPr lang="fr-FR" sz="2400" dirty="0" smtClean="0"/>
              <a:t>Méthode statistique qui permet de  :</a:t>
            </a:r>
            <a:endParaRPr lang="fr-FR" sz="2400" dirty="0"/>
          </a:p>
          <a:p>
            <a:r>
              <a:rPr lang="fr-FR" sz="2400" dirty="0"/>
              <a:t>décrire et visualiser des données ;</a:t>
            </a:r>
          </a:p>
          <a:p>
            <a:r>
              <a:rPr lang="fr-FR" sz="2400" dirty="0"/>
              <a:t>les </a:t>
            </a:r>
            <a:r>
              <a:rPr lang="fr-FR" sz="2400" dirty="0" err="1"/>
              <a:t>décorréler</a:t>
            </a:r>
            <a:r>
              <a:rPr lang="fr-FR" sz="2400" dirty="0"/>
              <a:t> ; la nouvelle base est constituée d'axes qui ne sont pas corrélés entre eux ;</a:t>
            </a:r>
          </a:p>
          <a:p>
            <a:r>
              <a:rPr lang="fr-FR" sz="2400" dirty="0" smtClean="0"/>
              <a:t>effectuer </a:t>
            </a:r>
            <a:r>
              <a:rPr lang="fr-FR" sz="2400" dirty="0"/>
              <a:t>une réduction de dimension des données </a:t>
            </a:r>
            <a:r>
              <a:rPr lang="fr-FR" sz="2400" dirty="0" smtClean="0"/>
              <a:t>d'entrainement</a:t>
            </a:r>
            <a:endParaRPr lang="fr-FR" sz="2400" dirty="0"/>
          </a:p>
        </p:txBody>
      </p:sp>
      <p:sp>
        <p:nvSpPr>
          <p:cNvPr id="4" name="Titre 3"/>
          <p:cNvSpPr>
            <a:spLocks noGrp="1"/>
          </p:cNvSpPr>
          <p:nvPr>
            <p:ph type="title"/>
          </p:nvPr>
        </p:nvSpPr>
        <p:spPr/>
        <p:txBody>
          <a:bodyPr/>
          <a:lstStyle/>
          <a:p>
            <a:r>
              <a:rPr lang="fr-FR" dirty="0" smtClean="0"/>
              <a:t>ACP - Rappels</a:t>
            </a:r>
            <a:endParaRPr lang="fr-FR" dirty="0"/>
          </a:p>
        </p:txBody>
      </p:sp>
    </p:spTree>
    <p:extLst>
      <p:ext uri="{BB962C8B-B14F-4D97-AF65-F5344CB8AC3E}">
        <p14:creationId xmlns:p14="http://schemas.microsoft.com/office/powerpoint/2010/main" val="1012092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 - </a:t>
            </a:r>
            <a:r>
              <a:rPr lang="fr-FR" dirty="0" err="1" smtClean="0"/>
              <a:t>preprocessing</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750210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Les attendus</a:t>
            </a:r>
            <a:endParaRPr lang="fr-FR" dirty="0"/>
          </a:p>
        </p:txBody>
      </p:sp>
      <p:sp>
        <p:nvSpPr>
          <p:cNvPr id="3" name="Espace réservé du contenu 2"/>
          <p:cNvSpPr>
            <a:spLocks noGrp="1"/>
          </p:cNvSpPr>
          <p:nvPr>
            <p:ph idx="1"/>
          </p:nvPr>
        </p:nvSpPr>
        <p:spPr/>
        <p:txBody>
          <a:bodyPr>
            <a:normAutofit/>
          </a:bodyPr>
          <a:lstStyle/>
          <a:p>
            <a:pPr algn="just">
              <a:buFont typeface="Wingdings" panose="05000000000000000000" pitchFamily="2" charset="2"/>
              <a:buChar char="q"/>
            </a:pPr>
            <a:r>
              <a:rPr lang="en-US" sz="2000" dirty="0" smtClean="0"/>
              <a:t>Lire le </a:t>
            </a:r>
            <a:r>
              <a:rPr lang="en-US" sz="2000" dirty="0" err="1" smtClean="0"/>
              <a:t>fichier</a:t>
            </a:r>
            <a:r>
              <a:rPr lang="en-US" sz="2000" dirty="0" smtClean="0"/>
              <a:t> csv </a:t>
            </a:r>
            <a:r>
              <a:rPr lang="en-US" sz="2000" dirty="0" err="1" smtClean="0"/>
              <a:t>dans</a:t>
            </a:r>
            <a:r>
              <a:rPr lang="en-US" sz="2000" dirty="0" smtClean="0"/>
              <a:t> un </a:t>
            </a:r>
            <a:r>
              <a:rPr lang="en-US" sz="2000" dirty="0" err="1" smtClean="0"/>
              <a:t>dataframe</a:t>
            </a:r>
            <a:endParaRPr lang="en-US" sz="2000" dirty="0" smtClean="0"/>
          </a:p>
          <a:p>
            <a:pPr algn="just">
              <a:buFont typeface="Wingdings" panose="05000000000000000000" pitchFamily="2" charset="2"/>
              <a:buChar char="q"/>
            </a:pPr>
            <a:r>
              <a:rPr lang="en-US" sz="2000" dirty="0" smtClean="0"/>
              <a:t>Donner le </a:t>
            </a:r>
            <a:r>
              <a:rPr lang="en-US" sz="2000" dirty="0" err="1" smtClean="0"/>
              <a:t>nombre</a:t>
            </a:r>
            <a:r>
              <a:rPr lang="en-US" sz="2000" dirty="0" smtClean="0"/>
              <a:t> de </a:t>
            </a:r>
            <a:r>
              <a:rPr lang="en-US" sz="2000" dirty="0" err="1" smtClean="0"/>
              <a:t>lignes</a:t>
            </a:r>
            <a:r>
              <a:rPr lang="en-US" sz="2000" dirty="0" smtClean="0"/>
              <a:t> et </a:t>
            </a:r>
            <a:r>
              <a:rPr lang="en-US" sz="2000" dirty="0" err="1" smtClean="0"/>
              <a:t>colonnes</a:t>
            </a:r>
            <a:r>
              <a:rPr lang="en-US" sz="2000" dirty="0" smtClean="0"/>
              <a:t> du </a:t>
            </a:r>
            <a:r>
              <a:rPr lang="en-US" sz="2000" dirty="0" err="1" smtClean="0"/>
              <a:t>fichier</a:t>
            </a:r>
            <a:endParaRPr lang="en-US" sz="2000" dirty="0" smtClean="0"/>
          </a:p>
          <a:p>
            <a:pPr algn="just">
              <a:buFont typeface="Wingdings" panose="05000000000000000000" pitchFamily="2" charset="2"/>
              <a:buChar char="q"/>
            </a:pPr>
            <a:r>
              <a:rPr lang="en-US" sz="2000" dirty="0" err="1" smtClean="0"/>
              <a:t>Sortir</a:t>
            </a:r>
            <a:r>
              <a:rPr lang="en-US" sz="2000" dirty="0" smtClean="0"/>
              <a:t> des </a:t>
            </a:r>
            <a:r>
              <a:rPr lang="en-US" sz="2000" dirty="0" err="1" smtClean="0"/>
              <a:t>statistiques</a:t>
            </a:r>
            <a:r>
              <a:rPr lang="en-US" sz="2000" dirty="0" smtClean="0"/>
              <a:t> (mean, med, percentile, null) par variable</a:t>
            </a:r>
          </a:p>
          <a:p>
            <a:pPr algn="just">
              <a:buFont typeface="Wingdings" panose="05000000000000000000" pitchFamily="2" charset="2"/>
              <a:buChar char="q"/>
            </a:pPr>
            <a:r>
              <a:rPr lang="en-US" sz="2000" dirty="0" err="1" smtClean="0"/>
              <a:t>Afficher</a:t>
            </a:r>
            <a:r>
              <a:rPr lang="en-US" sz="2000" dirty="0" smtClean="0"/>
              <a:t> la </a:t>
            </a:r>
            <a:r>
              <a:rPr lang="en-US" sz="2000" dirty="0" err="1" smtClean="0"/>
              <a:t>courbe</a:t>
            </a:r>
            <a:r>
              <a:rPr lang="en-US" sz="2000" dirty="0" smtClean="0"/>
              <a:t> de </a:t>
            </a:r>
            <a:r>
              <a:rPr lang="en-US" sz="2000" dirty="0" err="1" smtClean="0"/>
              <a:t>densité</a:t>
            </a:r>
            <a:r>
              <a:rPr lang="en-US" sz="2000" dirty="0" smtClean="0"/>
              <a:t> de la variable overall</a:t>
            </a:r>
          </a:p>
          <a:p>
            <a:pPr algn="just">
              <a:buFont typeface="Wingdings" panose="05000000000000000000" pitchFamily="2" charset="2"/>
              <a:buChar char="q"/>
            </a:pPr>
            <a:r>
              <a:rPr lang="en-US" sz="2000" dirty="0" err="1" smtClean="0"/>
              <a:t>Afficher</a:t>
            </a:r>
            <a:r>
              <a:rPr lang="en-US" sz="2000" dirty="0" smtClean="0"/>
              <a:t> la </a:t>
            </a:r>
            <a:r>
              <a:rPr lang="en-US" sz="2000" dirty="0" err="1" smtClean="0"/>
              <a:t>courbe</a:t>
            </a:r>
            <a:r>
              <a:rPr lang="en-US" sz="2000" dirty="0" smtClean="0"/>
              <a:t> de </a:t>
            </a:r>
            <a:r>
              <a:rPr lang="en-US" sz="2000" dirty="0" err="1" smtClean="0"/>
              <a:t>densité</a:t>
            </a:r>
            <a:r>
              <a:rPr lang="en-US" sz="2000" dirty="0" smtClean="0"/>
              <a:t> de la variable </a:t>
            </a:r>
            <a:r>
              <a:rPr lang="en-US" sz="2000" dirty="0" err="1" smtClean="0"/>
              <a:t>weight_kg</a:t>
            </a:r>
            <a:r>
              <a:rPr lang="en-US" sz="2000" dirty="0" smtClean="0"/>
              <a:t> par Role</a:t>
            </a:r>
          </a:p>
          <a:p>
            <a:pPr algn="just">
              <a:buFont typeface="Wingdings" panose="05000000000000000000" pitchFamily="2" charset="2"/>
              <a:buChar char="q"/>
            </a:pPr>
            <a:endParaRPr lang="en-US" sz="2000" dirty="0"/>
          </a:p>
          <a:p>
            <a:pPr algn="just">
              <a:buFont typeface="Wingdings" panose="05000000000000000000" pitchFamily="2" charset="2"/>
              <a:buChar char="q"/>
            </a:pPr>
            <a:r>
              <a:rPr lang="en-US" sz="2000" dirty="0" smtClean="0"/>
              <a:t>Identifier les variables sans variance</a:t>
            </a:r>
          </a:p>
          <a:p>
            <a:pPr algn="just">
              <a:buFont typeface="Wingdings" panose="05000000000000000000" pitchFamily="2" charset="2"/>
              <a:buChar char="q"/>
            </a:pPr>
            <a:r>
              <a:rPr lang="en-US" sz="2000" dirty="0" smtClean="0"/>
              <a:t>Identifier les variables </a:t>
            </a:r>
            <a:r>
              <a:rPr lang="en-US" sz="2000" dirty="0" err="1" smtClean="0"/>
              <a:t>corrélées</a:t>
            </a:r>
            <a:endParaRPr lang="en-US" sz="2000" dirty="0" smtClean="0"/>
          </a:p>
          <a:p>
            <a:pPr algn="just">
              <a:buFont typeface="Wingdings" panose="05000000000000000000" pitchFamily="2" charset="2"/>
              <a:buChar char="q"/>
            </a:pPr>
            <a:r>
              <a:rPr lang="en-US" sz="2000" dirty="0" err="1" smtClean="0"/>
              <a:t>Afficher</a:t>
            </a:r>
            <a:r>
              <a:rPr lang="en-US" sz="2000" dirty="0" smtClean="0"/>
              <a:t> la </a:t>
            </a:r>
            <a:r>
              <a:rPr lang="en-US" sz="2000" dirty="0" err="1" smtClean="0"/>
              <a:t>matrice</a:t>
            </a:r>
            <a:r>
              <a:rPr lang="en-US" sz="2000" dirty="0" smtClean="0"/>
              <a:t> de correlation</a:t>
            </a:r>
            <a:endParaRPr lang="en-US" sz="2000" dirty="0"/>
          </a:p>
          <a:p>
            <a:pPr algn="just">
              <a:buFontTx/>
              <a:buChar char="-"/>
            </a:pPr>
            <a:endParaRPr lang="en-US" sz="2000" dirty="0" smtClean="0"/>
          </a:p>
        </p:txBody>
      </p:sp>
    </p:spTree>
    <p:extLst>
      <p:ext uri="{BB962C8B-B14F-4D97-AF65-F5344CB8AC3E}">
        <p14:creationId xmlns:p14="http://schemas.microsoft.com/office/powerpoint/2010/main" val="3116361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Les attendus</a:t>
            </a:r>
            <a:endParaRPr lang="fr-FR" dirty="0"/>
          </a:p>
        </p:txBody>
      </p:sp>
      <p:sp>
        <p:nvSpPr>
          <p:cNvPr id="3" name="Espace réservé du contenu 2"/>
          <p:cNvSpPr>
            <a:spLocks noGrp="1"/>
          </p:cNvSpPr>
          <p:nvPr>
            <p:ph idx="1"/>
          </p:nvPr>
        </p:nvSpPr>
        <p:spPr/>
        <p:txBody>
          <a:bodyPr>
            <a:normAutofit/>
          </a:bodyPr>
          <a:lstStyle/>
          <a:p>
            <a:pPr algn="just">
              <a:buFont typeface="Wingdings" panose="05000000000000000000" pitchFamily="2" charset="2"/>
              <a:buChar char="q"/>
            </a:pPr>
            <a:r>
              <a:rPr lang="en-US" sz="2000" dirty="0" err="1" smtClean="0"/>
              <a:t>Réaliser</a:t>
            </a:r>
            <a:r>
              <a:rPr lang="en-US" sz="2000" dirty="0" smtClean="0"/>
              <a:t> </a:t>
            </a:r>
            <a:r>
              <a:rPr lang="en-US" sz="2000" dirty="0" err="1" smtClean="0"/>
              <a:t>une</a:t>
            </a:r>
            <a:r>
              <a:rPr lang="en-US" sz="2000" dirty="0" smtClean="0"/>
              <a:t> ACP</a:t>
            </a:r>
          </a:p>
          <a:p>
            <a:pPr algn="just">
              <a:buFont typeface="Wingdings" panose="05000000000000000000" pitchFamily="2" charset="2"/>
              <a:buChar char="q"/>
            </a:pPr>
            <a:r>
              <a:rPr lang="en-US" sz="2000" dirty="0" err="1" smtClean="0"/>
              <a:t>Afficher</a:t>
            </a:r>
            <a:r>
              <a:rPr lang="en-US" sz="2000" dirty="0" smtClean="0"/>
              <a:t> le </a:t>
            </a:r>
            <a:r>
              <a:rPr lang="en-US" sz="2000" dirty="0" err="1" smtClean="0"/>
              <a:t>screeplot</a:t>
            </a:r>
            <a:r>
              <a:rPr lang="en-US" sz="2000" dirty="0" smtClean="0"/>
              <a:t> =&gt; </a:t>
            </a:r>
            <a:r>
              <a:rPr lang="en-US" sz="2000" dirty="0" err="1" smtClean="0"/>
              <a:t>combien</a:t>
            </a:r>
            <a:r>
              <a:rPr lang="en-US" sz="2000" dirty="0" smtClean="0"/>
              <a:t> </a:t>
            </a:r>
            <a:r>
              <a:rPr lang="en-US" sz="2000" dirty="0" err="1" smtClean="0"/>
              <a:t>d’axes</a:t>
            </a:r>
            <a:r>
              <a:rPr lang="en-US" sz="2000" dirty="0" smtClean="0"/>
              <a:t> on </a:t>
            </a:r>
            <a:r>
              <a:rPr lang="en-US" sz="2000" dirty="0" err="1" smtClean="0"/>
              <a:t>retient</a:t>
            </a:r>
            <a:r>
              <a:rPr lang="en-US" sz="2000" dirty="0" smtClean="0"/>
              <a:t> ?</a:t>
            </a:r>
          </a:p>
          <a:p>
            <a:pPr algn="just">
              <a:buFont typeface="Wingdings" panose="05000000000000000000" pitchFamily="2" charset="2"/>
              <a:buChar char="q"/>
            </a:pPr>
            <a:endParaRPr lang="en-US" sz="2000" dirty="0"/>
          </a:p>
          <a:p>
            <a:pPr algn="just">
              <a:buFont typeface="Wingdings" panose="05000000000000000000" pitchFamily="2" charset="2"/>
              <a:buChar char="q"/>
            </a:pPr>
            <a:r>
              <a:rPr lang="en-US" sz="2000" dirty="0" err="1" smtClean="0"/>
              <a:t>Afficher</a:t>
            </a:r>
            <a:r>
              <a:rPr lang="en-US" sz="2000" dirty="0" smtClean="0"/>
              <a:t> les contributions des variables sur les axes </a:t>
            </a:r>
            <a:r>
              <a:rPr lang="en-US" sz="2000" dirty="0" err="1" smtClean="0"/>
              <a:t>retenus</a:t>
            </a:r>
            <a:endParaRPr lang="en-US" sz="2000" dirty="0" smtClean="0"/>
          </a:p>
          <a:p>
            <a:pPr algn="just">
              <a:buFont typeface="Wingdings" panose="05000000000000000000" pitchFamily="2" charset="2"/>
              <a:buChar char="q"/>
            </a:pPr>
            <a:r>
              <a:rPr lang="en-US" sz="2000" dirty="0" err="1" smtClean="0"/>
              <a:t>Décrire</a:t>
            </a:r>
            <a:r>
              <a:rPr lang="en-US" sz="2000" dirty="0" smtClean="0"/>
              <a:t> </a:t>
            </a:r>
            <a:r>
              <a:rPr lang="en-US" sz="2000" dirty="0" err="1" smtClean="0"/>
              <a:t>chaque</a:t>
            </a:r>
            <a:r>
              <a:rPr lang="en-US" sz="2000" dirty="0" smtClean="0"/>
              <a:t> axe</a:t>
            </a:r>
          </a:p>
          <a:p>
            <a:pPr algn="just">
              <a:buFont typeface="Wingdings" panose="05000000000000000000" pitchFamily="2" charset="2"/>
              <a:buChar char="q"/>
            </a:pPr>
            <a:endParaRPr lang="en-US" sz="2000" dirty="0" smtClean="0"/>
          </a:p>
          <a:p>
            <a:pPr algn="just">
              <a:buFont typeface="Wingdings" panose="05000000000000000000" pitchFamily="2" charset="2"/>
              <a:buChar char="q"/>
            </a:pPr>
            <a:r>
              <a:rPr lang="en-US" sz="2000" dirty="0" err="1" smtClean="0"/>
              <a:t>Afficher</a:t>
            </a:r>
            <a:r>
              <a:rPr lang="en-US" sz="2000" dirty="0" smtClean="0"/>
              <a:t> le graph des </a:t>
            </a:r>
            <a:r>
              <a:rPr lang="en-US" sz="2000" dirty="0" err="1" smtClean="0"/>
              <a:t>individus</a:t>
            </a:r>
            <a:r>
              <a:rPr lang="en-US" sz="2000" dirty="0" smtClean="0"/>
              <a:t> sur les axes 1 et 2</a:t>
            </a:r>
            <a:endParaRPr lang="en-US" sz="2000" dirty="0"/>
          </a:p>
          <a:p>
            <a:pPr algn="just">
              <a:buFontTx/>
              <a:buChar char="-"/>
            </a:pPr>
            <a:endParaRPr lang="en-US" sz="2000" dirty="0" smtClean="0"/>
          </a:p>
        </p:txBody>
      </p:sp>
    </p:spTree>
    <p:extLst>
      <p:ext uri="{BB962C8B-B14F-4D97-AF65-F5344CB8AC3E}">
        <p14:creationId xmlns:p14="http://schemas.microsoft.com/office/powerpoint/2010/main" val="4256950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Kmeans</a:t>
            </a:r>
            <a:r>
              <a:rPr lang="fr-FR" dirty="0" smtClean="0"/>
              <a:t> </a:t>
            </a:r>
            <a:r>
              <a:rPr lang="fr-FR" dirty="0" err="1" smtClean="0"/>
              <a:t>Clustering</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61708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smtClean="0"/>
              <a:t>La méthode des </a:t>
            </a:r>
            <a:r>
              <a:rPr lang="fr-FR" dirty="0" err="1" smtClean="0"/>
              <a:t>kmeans</a:t>
            </a:r>
            <a:endParaRPr lang="fr-FR" dirty="0"/>
          </a:p>
        </p:txBody>
      </p:sp>
      <p:sp>
        <p:nvSpPr>
          <p:cNvPr id="3" name="Espace réservé du contenu 2"/>
          <p:cNvSpPr>
            <a:spLocks noGrp="1"/>
          </p:cNvSpPr>
          <p:nvPr>
            <p:ph idx="1"/>
          </p:nvPr>
        </p:nvSpPr>
        <p:spPr/>
        <p:txBody>
          <a:bodyPr>
            <a:normAutofit lnSpcReduction="10000"/>
          </a:bodyPr>
          <a:lstStyle/>
          <a:p>
            <a:pPr marL="0" indent="0" algn="just">
              <a:buNone/>
            </a:pPr>
            <a:r>
              <a:rPr lang="en-US" dirty="0" err="1" smtClean="0"/>
              <a:t>Méthode</a:t>
            </a:r>
            <a:r>
              <a:rPr lang="en-US" dirty="0" smtClean="0"/>
              <a:t> </a:t>
            </a:r>
            <a:r>
              <a:rPr lang="en-US" b="1" dirty="0" err="1" smtClean="0"/>
              <a:t>d’apprentissage</a:t>
            </a:r>
            <a:r>
              <a:rPr lang="en-US" b="1" dirty="0" smtClean="0"/>
              <a:t> non </a:t>
            </a:r>
            <a:r>
              <a:rPr lang="en-US" b="1" dirty="0" err="1" smtClean="0"/>
              <a:t>supervisé</a:t>
            </a:r>
            <a:r>
              <a:rPr lang="en-US" b="1" dirty="0"/>
              <a:t> </a:t>
            </a:r>
            <a:r>
              <a:rPr lang="en-US" dirty="0" err="1" smtClean="0"/>
              <a:t>utilisée</a:t>
            </a:r>
            <a:r>
              <a:rPr lang="en-US" dirty="0" smtClean="0"/>
              <a:t> sur des </a:t>
            </a:r>
            <a:r>
              <a:rPr lang="en-US" b="1" dirty="0" err="1" smtClean="0"/>
              <a:t>données</a:t>
            </a:r>
            <a:r>
              <a:rPr lang="en-US" b="1" dirty="0" smtClean="0"/>
              <a:t> non </a:t>
            </a:r>
            <a:r>
              <a:rPr lang="en-US" b="1" dirty="0" err="1" smtClean="0"/>
              <a:t>labellisées</a:t>
            </a:r>
            <a:r>
              <a:rPr lang="en-US" b="1" dirty="0" smtClean="0"/>
              <a:t> </a:t>
            </a:r>
            <a:r>
              <a:rPr lang="en-US" dirty="0" smtClean="0"/>
              <a:t>(sans target </a:t>
            </a:r>
            <a:r>
              <a:rPr lang="en-US" dirty="0" err="1" smtClean="0"/>
              <a:t>connue</a:t>
            </a:r>
            <a:r>
              <a:rPr lang="en-US" dirty="0" smtClean="0"/>
              <a:t>)</a:t>
            </a:r>
            <a:endParaRPr lang="en-US" b="1" dirty="0" smtClean="0"/>
          </a:p>
          <a:p>
            <a:pPr marL="0" indent="0" algn="just">
              <a:buNone/>
            </a:pPr>
            <a:endParaRPr lang="en-US" b="1" dirty="0" smtClean="0"/>
          </a:p>
          <a:p>
            <a:pPr marL="0" indent="0" algn="just">
              <a:buNone/>
            </a:pPr>
            <a:r>
              <a:rPr lang="en-US" b="1" dirty="0" err="1" smtClean="0"/>
              <a:t>Objectif</a:t>
            </a:r>
            <a:r>
              <a:rPr lang="en-US" dirty="0" smtClean="0"/>
              <a:t> : </a:t>
            </a:r>
            <a:r>
              <a:rPr lang="en-US" dirty="0" err="1" smtClean="0"/>
              <a:t>regrouper</a:t>
            </a:r>
            <a:r>
              <a:rPr lang="en-US" dirty="0" smtClean="0"/>
              <a:t> des observations </a:t>
            </a:r>
            <a:r>
              <a:rPr lang="en-US" dirty="0" err="1" smtClean="0"/>
              <a:t>similaires</a:t>
            </a:r>
            <a:r>
              <a:rPr lang="en-US" dirty="0" smtClean="0"/>
              <a:t> ensemble </a:t>
            </a:r>
            <a:r>
              <a:rPr lang="en-US" dirty="0" err="1" smtClean="0"/>
              <a:t>dans</a:t>
            </a:r>
            <a:r>
              <a:rPr lang="en-US" dirty="0" smtClean="0"/>
              <a:t> un </a:t>
            </a:r>
            <a:r>
              <a:rPr lang="en-US" dirty="0" err="1" smtClean="0"/>
              <a:t>nombre</a:t>
            </a:r>
            <a:r>
              <a:rPr lang="en-US" dirty="0" smtClean="0"/>
              <a:t> (k) de clusters </a:t>
            </a:r>
            <a:r>
              <a:rPr lang="en-US" dirty="0" err="1" smtClean="0"/>
              <a:t>prédéfinis</a:t>
            </a:r>
            <a:r>
              <a:rPr lang="en-US" dirty="0" smtClean="0"/>
              <a:t>.</a:t>
            </a:r>
          </a:p>
          <a:p>
            <a:pPr marL="0" indent="0" algn="just">
              <a:buNone/>
            </a:pPr>
            <a:endParaRPr lang="en-US" dirty="0" smtClean="0"/>
          </a:p>
        </p:txBody>
      </p:sp>
    </p:spTree>
    <p:extLst>
      <p:ext uri="{BB962C8B-B14F-4D97-AF65-F5344CB8AC3E}">
        <p14:creationId xmlns:p14="http://schemas.microsoft.com/office/powerpoint/2010/main" val="3157649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texte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10813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a:t>
            </a:r>
            <a:endParaRPr lang="fr-FR" dirty="0"/>
          </a:p>
        </p:txBody>
      </p:sp>
      <p:sp>
        <p:nvSpPr>
          <p:cNvPr id="3" name="Espace réservé du contenu 2"/>
          <p:cNvSpPr>
            <a:spLocks noGrp="1"/>
          </p:cNvSpPr>
          <p:nvPr>
            <p:ph idx="1"/>
          </p:nvPr>
        </p:nvSpPr>
        <p:spPr>
          <a:xfrm>
            <a:off x="457200" y="1059582"/>
            <a:ext cx="8229600" cy="3394472"/>
          </a:xfrm>
        </p:spPr>
        <p:txBody>
          <a:bodyPr>
            <a:noAutofit/>
          </a:bodyPr>
          <a:lstStyle/>
          <a:p>
            <a:pPr marL="0" indent="0" algn="just">
              <a:buNone/>
            </a:pPr>
            <a:r>
              <a:rPr lang="en-US" dirty="0" err="1" smtClean="0"/>
              <a:t>Définir</a:t>
            </a:r>
            <a:r>
              <a:rPr lang="en-US" dirty="0" smtClean="0"/>
              <a:t> </a:t>
            </a:r>
            <a:r>
              <a:rPr lang="en-US" b="1" i="1" dirty="0"/>
              <a:t>k</a:t>
            </a:r>
            <a:r>
              <a:rPr lang="en-US" dirty="0"/>
              <a:t> </a:t>
            </a:r>
            <a:r>
              <a:rPr lang="en-US" dirty="0" err="1"/>
              <a:t>groupes</a:t>
            </a:r>
            <a:r>
              <a:rPr lang="en-US" dirty="0"/>
              <a:t> </a:t>
            </a:r>
            <a:r>
              <a:rPr lang="fr-FR" dirty="0" smtClean="0"/>
              <a:t>homogènes</a:t>
            </a:r>
            <a:r>
              <a:rPr lang="en-US" dirty="0" smtClean="0"/>
              <a:t> </a:t>
            </a:r>
            <a:r>
              <a:rPr lang="en-US" dirty="0" err="1"/>
              <a:t>parmi</a:t>
            </a:r>
            <a:r>
              <a:rPr lang="en-US" dirty="0"/>
              <a:t> les observations</a:t>
            </a:r>
            <a:endParaRPr lang="fr-FR" dirty="0"/>
          </a:p>
          <a:p>
            <a:pPr marL="0" lvl="2" indent="0">
              <a:buNone/>
            </a:pPr>
            <a:endParaRPr lang="fr-FR"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193708"/>
            <a:ext cx="6120680" cy="2444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435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Means Clustering Flow Chart 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90" y="1431042"/>
            <a:ext cx="4410075" cy="250031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smtClean="0"/>
              <a:t>L’algorithme des </a:t>
            </a:r>
            <a:r>
              <a:rPr lang="fr-FR" dirty="0" err="1" smtClean="0"/>
              <a:t>kmeans</a:t>
            </a:r>
            <a:endParaRPr lang="fr-FR" dirty="0"/>
          </a:p>
        </p:txBody>
      </p:sp>
      <p:sp>
        <p:nvSpPr>
          <p:cNvPr id="3" name="ZoneTexte 2"/>
          <p:cNvSpPr txBox="1"/>
          <p:nvPr/>
        </p:nvSpPr>
        <p:spPr>
          <a:xfrm>
            <a:off x="4454664" y="1113588"/>
            <a:ext cx="4365808" cy="3539430"/>
          </a:xfrm>
          <a:prstGeom prst="rect">
            <a:avLst/>
          </a:prstGeom>
          <a:noFill/>
        </p:spPr>
        <p:txBody>
          <a:bodyPr wrap="square" rtlCol="0">
            <a:spAutoFit/>
          </a:bodyPr>
          <a:lstStyle/>
          <a:p>
            <a:pPr algn="just"/>
            <a:r>
              <a:rPr lang="fr-FR" sz="1400" b="1" dirty="0" err="1" smtClean="0"/>
              <a:t>Step</a:t>
            </a:r>
            <a:r>
              <a:rPr lang="fr-FR" sz="1400" b="1" dirty="0" smtClean="0"/>
              <a:t> 1 :</a:t>
            </a:r>
          </a:p>
          <a:p>
            <a:pPr algn="just"/>
            <a:r>
              <a:rPr lang="fr-FR" sz="1400" dirty="0" smtClean="0"/>
              <a:t>On choisit k éléments aléatoires dans le plan – ce sont les « centres » des clusters</a:t>
            </a:r>
          </a:p>
          <a:p>
            <a:pPr algn="just"/>
            <a:endParaRPr lang="fr-FR" sz="1400" dirty="0" smtClean="0"/>
          </a:p>
          <a:p>
            <a:pPr algn="just"/>
            <a:r>
              <a:rPr lang="fr-FR" sz="1400" b="1" dirty="0" err="1" smtClean="0"/>
              <a:t>Step</a:t>
            </a:r>
            <a:r>
              <a:rPr lang="fr-FR" sz="1400" b="1" dirty="0" smtClean="0"/>
              <a:t> 2 : </a:t>
            </a:r>
          </a:p>
          <a:p>
            <a:pPr algn="just"/>
            <a:r>
              <a:rPr lang="fr-FR" sz="1400" dirty="0" smtClean="0"/>
              <a:t>on affecte chaque individu à un cluster</a:t>
            </a:r>
          </a:p>
          <a:p>
            <a:pPr algn="just"/>
            <a:endParaRPr lang="fr-FR" sz="1400" dirty="0" smtClean="0"/>
          </a:p>
          <a:p>
            <a:pPr algn="just"/>
            <a:r>
              <a:rPr lang="fr-FR" sz="1400" b="1" dirty="0" err="1" smtClean="0"/>
              <a:t>Step</a:t>
            </a:r>
            <a:r>
              <a:rPr lang="fr-FR" sz="1400" b="1" dirty="0" smtClean="0"/>
              <a:t> 3 :</a:t>
            </a:r>
          </a:p>
          <a:p>
            <a:pPr algn="just"/>
            <a:r>
              <a:rPr lang="fr-FR" sz="1400" dirty="0" smtClean="0"/>
              <a:t>Chaque groupe constitué permet de recalculer un élément « centre »  (centre de gravité)</a:t>
            </a:r>
          </a:p>
          <a:p>
            <a:pPr algn="just"/>
            <a:endParaRPr lang="fr-FR" sz="1400" dirty="0" smtClean="0"/>
          </a:p>
          <a:p>
            <a:pPr algn="just"/>
            <a:r>
              <a:rPr lang="fr-FR" sz="1400" b="1" dirty="0" err="1" smtClean="0"/>
              <a:t>Step</a:t>
            </a:r>
            <a:r>
              <a:rPr lang="fr-FR" sz="1400" b="1" dirty="0" smtClean="0"/>
              <a:t> 4 :</a:t>
            </a:r>
          </a:p>
          <a:p>
            <a:pPr algn="just"/>
            <a:r>
              <a:rPr lang="fr-FR" sz="1400" dirty="0" smtClean="0"/>
              <a:t>On réaffecte les </a:t>
            </a:r>
            <a:r>
              <a:rPr lang="fr-FR" sz="1400" dirty="0" err="1" smtClean="0"/>
              <a:t>indivdus</a:t>
            </a:r>
            <a:r>
              <a:rPr lang="fr-FR" sz="1400" dirty="0" smtClean="0"/>
              <a:t> aux nouveaux centres définis au </a:t>
            </a:r>
            <a:r>
              <a:rPr lang="fr-FR" sz="1400" dirty="0" err="1" smtClean="0"/>
              <a:t>step</a:t>
            </a:r>
            <a:r>
              <a:rPr lang="fr-FR" sz="1400" dirty="0" smtClean="0"/>
              <a:t> 3</a:t>
            </a:r>
          </a:p>
          <a:p>
            <a:pPr algn="just"/>
            <a:r>
              <a:rPr lang="fr-FR" sz="1400" dirty="0" smtClean="0"/>
              <a:t>On itère jusqu’à ce que les groupes d’individus soient stables </a:t>
            </a:r>
            <a:r>
              <a:rPr lang="fr-FR" sz="1400" i="1" dirty="0" smtClean="0"/>
              <a:t>(</a:t>
            </a:r>
            <a:r>
              <a:rPr lang="fr-FR" sz="1400" i="1" dirty="0" err="1" smtClean="0"/>
              <a:t>ie</a:t>
            </a:r>
            <a:r>
              <a:rPr lang="fr-FR" sz="1400" i="1" dirty="0" smtClean="0"/>
              <a:t> aucun </a:t>
            </a:r>
            <a:r>
              <a:rPr lang="fr-FR" sz="1400" i="1" dirty="0" err="1" smtClean="0"/>
              <a:t>indivdu</a:t>
            </a:r>
            <a:r>
              <a:rPr lang="fr-FR" sz="1400" i="1" dirty="0" smtClean="0"/>
              <a:t> ne change plus de groupe)</a:t>
            </a:r>
            <a:endParaRPr lang="fr-FR" sz="1400" i="1" dirty="0"/>
          </a:p>
        </p:txBody>
      </p:sp>
    </p:spTree>
    <p:extLst>
      <p:ext uri="{BB962C8B-B14F-4D97-AF65-F5344CB8AC3E}">
        <p14:creationId xmlns:p14="http://schemas.microsoft.com/office/powerpoint/2010/main" val="1216194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753" y="1329613"/>
            <a:ext cx="4525963" cy="3394472"/>
          </a:xfrm>
        </p:spPr>
      </p:pic>
      <p:sp>
        <p:nvSpPr>
          <p:cNvPr id="2" name="Titre 1"/>
          <p:cNvSpPr>
            <a:spLocks noGrp="1"/>
          </p:cNvSpPr>
          <p:nvPr>
            <p:ph type="title"/>
          </p:nvPr>
        </p:nvSpPr>
        <p:spPr/>
        <p:txBody>
          <a:bodyPr/>
          <a:lstStyle/>
          <a:p>
            <a:r>
              <a:rPr lang="fr-FR" dirty="0" smtClean="0"/>
              <a:t>Visuellement</a:t>
            </a:r>
            <a:endParaRPr lang="fr-FR" dirty="0"/>
          </a:p>
        </p:txBody>
      </p:sp>
    </p:spTree>
    <p:extLst>
      <p:ext uri="{BB962C8B-B14F-4D97-AF65-F5344CB8AC3E}">
        <p14:creationId xmlns:p14="http://schemas.microsoft.com/office/powerpoint/2010/main" val="3416843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Inconvénients de </a:t>
            </a:r>
            <a:r>
              <a:rPr lang="fr-FR" dirty="0" smtClean="0"/>
              <a:t>l’algorithme</a:t>
            </a:r>
            <a:endParaRPr lang="fr-FR" dirty="0"/>
          </a:p>
        </p:txBody>
      </p:sp>
      <p:sp>
        <p:nvSpPr>
          <p:cNvPr id="3" name="Espace réservé du contenu 2"/>
          <p:cNvSpPr>
            <a:spLocks noGrp="1"/>
          </p:cNvSpPr>
          <p:nvPr>
            <p:ph idx="1"/>
          </p:nvPr>
        </p:nvSpPr>
        <p:spPr>
          <a:xfrm>
            <a:off x="457200" y="1229506"/>
            <a:ext cx="8229600" cy="3394472"/>
          </a:xfrm>
        </p:spPr>
        <p:txBody>
          <a:bodyPr>
            <a:normAutofit fontScale="92500" lnSpcReduction="10000"/>
          </a:bodyPr>
          <a:lstStyle/>
          <a:p>
            <a:pPr marL="514350" indent="-514350">
              <a:buFont typeface="+mj-lt"/>
              <a:buAutoNum type="arabicPeriod"/>
            </a:pPr>
            <a:r>
              <a:rPr lang="fr-FR" dirty="0" smtClean="0"/>
              <a:t>Le </a:t>
            </a:r>
            <a:r>
              <a:rPr lang="fr-FR" dirty="0"/>
              <a:t>nombre de classe doit être fixé au </a:t>
            </a:r>
            <a:r>
              <a:rPr lang="fr-FR" dirty="0" smtClean="0"/>
              <a:t>départ </a:t>
            </a:r>
          </a:p>
          <a:p>
            <a:pPr marL="514350" indent="-514350">
              <a:buFont typeface="+mj-lt"/>
              <a:buAutoNum type="arabicPeriod"/>
            </a:pPr>
            <a:r>
              <a:rPr lang="fr-FR" dirty="0" smtClean="0"/>
              <a:t>Le </a:t>
            </a:r>
            <a:r>
              <a:rPr lang="fr-FR" dirty="0"/>
              <a:t>résultat dépend </a:t>
            </a:r>
            <a:r>
              <a:rPr lang="fr-FR" dirty="0" smtClean="0"/>
              <a:t>du tirage aléatoire </a:t>
            </a:r>
            <a:r>
              <a:rPr lang="fr-FR" dirty="0"/>
              <a:t>initial des centres des </a:t>
            </a:r>
            <a:r>
              <a:rPr lang="fr-FR" dirty="0" smtClean="0"/>
              <a:t>classes</a:t>
            </a:r>
          </a:p>
          <a:p>
            <a:pPr marL="514350" indent="-514350">
              <a:buFont typeface="+mj-lt"/>
              <a:buAutoNum type="arabicPeriod"/>
            </a:pPr>
            <a:r>
              <a:rPr lang="fr-FR" dirty="0" smtClean="0"/>
              <a:t>Labels des classes pas stables d’une exécution à l’autre</a:t>
            </a:r>
          </a:p>
          <a:p>
            <a:pPr marL="514350" indent="-514350">
              <a:buFont typeface="+mj-lt"/>
              <a:buAutoNum type="arabicPeriod"/>
            </a:pPr>
            <a:r>
              <a:rPr lang="fr-FR" dirty="0" smtClean="0"/>
              <a:t>Les clusters générés sont sphériques (pas adapté à tous les </a:t>
            </a:r>
            <a:r>
              <a:rPr lang="fr-FR" dirty="0" err="1" smtClean="0"/>
              <a:t>datasets</a:t>
            </a:r>
            <a:r>
              <a:rPr lang="fr-FR" dirty="0"/>
              <a:t>)</a:t>
            </a:r>
            <a:endParaRPr lang="fr-FR" dirty="0" smtClean="0"/>
          </a:p>
        </p:txBody>
      </p:sp>
    </p:spTree>
    <p:extLst>
      <p:ext uri="{BB962C8B-B14F-4D97-AF65-F5344CB8AC3E}">
        <p14:creationId xmlns:p14="http://schemas.microsoft.com/office/powerpoint/2010/main" val="335896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Minimiser la variance intra</a:t>
            </a:r>
            <a:endParaRPr lang="fr-FR" dirty="0"/>
          </a:p>
        </p:txBody>
      </p:sp>
      <p:sp>
        <p:nvSpPr>
          <p:cNvPr id="3" name="Espace réservé du contenu 2"/>
          <p:cNvSpPr>
            <a:spLocks noGrp="1"/>
          </p:cNvSpPr>
          <p:nvPr>
            <p:ph idx="1"/>
          </p:nvPr>
        </p:nvSpPr>
        <p:spPr/>
        <p:txBody>
          <a:bodyPr/>
          <a:lstStyle/>
          <a:p>
            <a:pPr marL="0" indent="0" algn="just">
              <a:buNone/>
            </a:pPr>
            <a:r>
              <a:rPr lang="fr-FR" dirty="0" smtClean="0"/>
              <a:t>Affecter un individu à son « centre » le plus proche revient à minimiser la variance intra du </a:t>
            </a:r>
            <a:r>
              <a:rPr lang="fr-FR" dirty="0" err="1" smtClean="0"/>
              <a:t>centroïd</a:t>
            </a:r>
            <a:r>
              <a:rPr lang="fr-FR" dirty="0" smtClean="0"/>
              <a:t>.</a:t>
            </a:r>
          </a:p>
          <a:p>
            <a:pPr marL="0" indent="0" algn="just">
              <a:buNone/>
            </a:pPr>
            <a:endParaRPr lang="fr-FR" dirty="0" smtClean="0"/>
          </a:p>
          <a:p>
            <a:pPr marL="0" indent="0" algn="just">
              <a:buNone/>
            </a:pPr>
            <a:r>
              <a:rPr lang="fr-FR" dirty="0" smtClean="0"/>
              <a:t>Formule variance intra </a:t>
            </a:r>
          </a:p>
          <a:p>
            <a:pPr marL="0" indent="0" algn="just">
              <a:buNone/>
            </a:pPr>
            <a:endParaRPr lang="fr-F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65"/>
          <a:stretch/>
        </p:blipFill>
        <p:spPr bwMode="auto">
          <a:xfrm>
            <a:off x="4716016" y="3147814"/>
            <a:ext cx="2969778"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306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3851920" y="1087245"/>
            <a:ext cx="5292080" cy="3727088"/>
            <a:chOff x="3851920" y="1449660"/>
            <a:chExt cx="5292080" cy="496945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125"/>
            <a:stretch/>
          </p:blipFill>
          <p:spPr bwMode="auto">
            <a:xfrm>
              <a:off x="3916680" y="1449660"/>
              <a:ext cx="5227320" cy="496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e 14"/>
            <p:cNvGrpSpPr/>
            <p:nvPr/>
          </p:nvGrpSpPr>
          <p:grpSpPr>
            <a:xfrm>
              <a:off x="3851920" y="2609292"/>
              <a:ext cx="1591424" cy="1539788"/>
              <a:chOff x="3851920" y="2609292"/>
              <a:chExt cx="1591424" cy="1539788"/>
            </a:xfrm>
          </p:grpSpPr>
          <p:cxnSp>
            <p:nvCxnSpPr>
              <p:cNvPr id="6" name="Connecteur droit 5"/>
              <p:cNvCxnSpPr/>
              <p:nvPr/>
            </p:nvCxnSpPr>
            <p:spPr>
              <a:xfrm flipV="1">
                <a:off x="3851920" y="2636912"/>
                <a:ext cx="1512168" cy="360040"/>
              </a:xfrm>
              <a:prstGeom prst="line">
                <a:avLst/>
              </a:prstGeom>
              <a:ln w="66675">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2" name="Connecteur droit 11"/>
              <p:cNvCxnSpPr/>
              <p:nvPr/>
            </p:nvCxnSpPr>
            <p:spPr>
              <a:xfrm>
                <a:off x="3916680" y="3717032"/>
                <a:ext cx="1519416" cy="432048"/>
              </a:xfrm>
              <a:prstGeom prst="line">
                <a:avLst/>
              </a:prstGeom>
              <a:ln w="66675">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6" name="Connecteur droit 15"/>
              <p:cNvCxnSpPr/>
              <p:nvPr/>
            </p:nvCxnSpPr>
            <p:spPr>
              <a:xfrm>
                <a:off x="3923928" y="3689000"/>
                <a:ext cx="1519416" cy="432048"/>
              </a:xfrm>
              <a:prstGeom prst="line">
                <a:avLst/>
              </a:prstGeom>
              <a:ln w="66675">
                <a:solidFill>
                  <a:schemeClr val="bg1"/>
                </a:solidFill>
              </a:ln>
            </p:spPr>
            <p:style>
              <a:lnRef idx="1">
                <a:schemeClr val="accent2"/>
              </a:lnRef>
              <a:fillRef idx="0">
                <a:schemeClr val="accent2"/>
              </a:fillRef>
              <a:effectRef idx="0">
                <a:schemeClr val="accent2"/>
              </a:effectRef>
              <a:fontRef idx="minor">
                <a:schemeClr val="tx1"/>
              </a:fontRef>
            </p:style>
          </p:cxnSp>
          <p:cxnSp>
            <p:nvCxnSpPr>
              <p:cNvPr id="17" name="Connecteur droit 16"/>
              <p:cNvCxnSpPr/>
              <p:nvPr/>
            </p:nvCxnSpPr>
            <p:spPr>
              <a:xfrm flipV="1">
                <a:off x="3923928" y="2609292"/>
                <a:ext cx="1512168" cy="360040"/>
              </a:xfrm>
              <a:prstGeom prst="line">
                <a:avLst/>
              </a:prstGeom>
              <a:ln w="66675">
                <a:solidFill>
                  <a:schemeClr val="bg1"/>
                </a:solidFill>
              </a:ln>
            </p:spPr>
            <p:style>
              <a:lnRef idx="1">
                <a:schemeClr val="accent2"/>
              </a:lnRef>
              <a:fillRef idx="0">
                <a:schemeClr val="accent2"/>
              </a:fillRef>
              <a:effectRef idx="0">
                <a:schemeClr val="accent2"/>
              </a:effectRef>
              <a:fontRef idx="minor">
                <a:schemeClr val="tx1"/>
              </a:fontRef>
            </p:style>
          </p:cxnSp>
        </p:grpSp>
      </p:grpSp>
      <p:sp>
        <p:nvSpPr>
          <p:cNvPr id="20" name="Espace réservé du contenu 2"/>
          <p:cNvSpPr>
            <a:spLocks noGrp="1"/>
          </p:cNvSpPr>
          <p:nvPr>
            <p:ph idx="1"/>
          </p:nvPr>
        </p:nvSpPr>
        <p:spPr>
          <a:xfrm>
            <a:off x="179512" y="1200151"/>
            <a:ext cx="3744416" cy="3394472"/>
          </a:xfrm>
        </p:spPr>
        <p:txBody>
          <a:bodyPr>
            <a:normAutofit lnSpcReduction="10000"/>
          </a:bodyPr>
          <a:lstStyle/>
          <a:p>
            <a:pPr marL="0" indent="0">
              <a:buNone/>
            </a:pPr>
            <a:r>
              <a:rPr lang="fr-FR" sz="2800" dirty="0" smtClean="0"/>
              <a:t>Le choix des clusters initiaux étant aléatoire, il faut procéder à plusieurs exécutions pour trouver le modèle qui minimise la variance </a:t>
            </a:r>
            <a:r>
              <a:rPr lang="fr-FR" sz="2800" i="1" dirty="0" smtClean="0"/>
              <a:t>intra (total </a:t>
            </a:r>
            <a:r>
              <a:rPr lang="fr-FR" sz="2800" i="1" dirty="0" err="1" smtClean="0"/>
              <a:t>within</a:t>
            </a:r>
            <a:r>
              <a:rPr lang="fr-FR" sz="2800" i="1" dirty="0" smtClean="0"/>
              <a:t> </a:t>
            </a:r>
            <a:r>
              <a:rPr lang="fr-FR" sz="2800" i="1" dirty="0" err="1" smtClean="0"/>
              <a:t>Sum</a:t>
            </a:r>
            <a:r>
              <a:rPr lang="fr-FR" sz="2800" i="1" dirty="0" smtClean="0"/>
              <a:t> of Squares)</a:t>
            </a:r>
            <a:endParaRPr lang="fr-FR" sz="2800" i="1" dirty="0"/>
          </a:p>
        </p:txBody>
      </p:sp>
      <p:sp>
        <p:nvSpPr>
          <p:cNvPr id="3" name="Titre 2"/>
          <p:cNvSpPr>
            <a:spLocks noGrp="1"/>
          </p:cNvSpPr>
          <p:nvPr>
            <p:ph type="title"/>
          </p:nvPr>
        </p:nvSpPr>
        <p:spPr/>
        <p:txBody>
          <a:bodyPr/>
          <a:lstStyle/>
          <a:p>
            <a:r>
              <a:rPr lang="fr-FR" dirty="0" smtClean="0"/>
              <a:t>Itérer pour minimiser la variance</a:t>
            </a:r>
            <a:endParaRPr lang="fr-FR" dirty="0"/>
          </a:p>
        </p:txBody>
      </p:sp>
    </p:spTree>
    <p:extLst>
      <p:ext uri="{BB962C8B-B14F-4D97-AF65-F5344CB8AC3E}">
        <p14:creationId xmlns:p14="http://schemas.microsoft.com/office/powerpoint/2010/main" val="631248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652" y="1329613"/>
            <a:ext cx="8985975" cy="3186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re 2"/>
          <p:cNvSpPr>
            <a:spLocks noGrp="1"/>
          </p:cNvSpPr>
          <p:nvPr>
            <p:ph type="title"/>
          </p:nvPr>
        </p:nvSpPr>
        <p:spPr/>
        <p:txBody>
          <a:bodyPr>
            <a:normAutofit/>
          </a:bodyPr>
          <a:lstStyle/>
          <a:p>
            <a:r>
              <a:rPr lang="fr-FR" dirty="0" smtClean="0"/>
              <a:t>Choix de k - Méthode </a:t>
            </a:r>
            <a:r>
              <a:rPr lang="fr-FR" dirty="0"/>
              <a:t>du coude</a:t>
            </a:r>
          </a:p>
        </p:txBody>
      </p:sp>
    </p:spTree>
    <p:extLst>
      <p:ext uri="{BB962C8B-B14F-4D97-AF65-F5344CB8AC3E}">
        <p14:creationId xmlns:p14="http://schemas.microsoft.com/office/powerpoint/2010/main" val="3668801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marL="0" indent="0">
              <a:buNone/>
            </a:pPr>
            <a:r>
              <a:rPr lang="fr-FR" sz="2800" dirty="0" smtClean="0"/>
              <a:t>Permet de vérifier la pertinence de l’affectation d’un individu à une classe en calculant :</a:t>
            </a:r>
          </a:p>
          <a:p>
            <a:pPr>
              <a:buFontTx/>
              <a:buChar char="-"/>
            </a:pPr>
            <a:r>
              <a:rPr lang="fr-FR" sz="2800" dirty="0"/>
              <a:t>s</a:t>
            </a:r>
            <a:r>
              <a:rPr lang="fr-FR" sz="2800" dirty="0" smtClean="0"/>
              <a:t>a distance moyenne aux individus de sa classe (C)</a:t>
            </a:r>
          </a:p>
          <a:p>
            <a:pPr>
              <a:buFontTx/>
              <a:buChar char="-"/>
            </a:pPr>
            <a:r>
              <a:rPr lang="fr-FR" sz="2800" dirty="0"/>
              <a:t>s</a:t>
            </a:r>
            <a:r>
              <a:rPr lang="fr-FR" sz="2800" dirty="0" smtClean="0"/>
              <a:t>a distance moyenne aux individus de la classe la plus proche (N)</a:t>
            </a:r>
          </a:p>
          <a:p>
            <a:pPr marL="2962275" lvl="6" indent="0">
              <a:buNone/>
            </a:pPr>
            <a:r>
              <a:rPr lang="fr-FR" sz="2400" dirty="0" smtClean="0"/>
              <a:t>Plus s est proche de 1, plus l’affectation est bonne</a:t>
            </a:r>
          </a:p>
          <a:p>
            <a:pPr marL="2962275" lvl="6" indent="0">
              <a:buNone/>
            </a:pPr>
            <a:r>
              <a:rPr lang="fr-FR" sz="2400" dirty="0" smtClean="0"/>
              <a:t>Si s est proche de 0, l’individu est à la frontière de deux clusters</a:t>
            </a:r>
          </a:p>
          <a:p>
            <a:pPr marL="2962275" lvl="6" indent="0">
              <a:buNone/>
            </a:pPr>
            <a:r>
              <a:rPr lang="fr-FR" sz="2400" dirty="0" smtClean="0"/>
              <a:t>Si s est &lt;0, l’individu est mal classé</a:t>
            </a:r>
          </a:p>
          <a:p>
            <a:pPr>
              <a:buFontTx/>
              <a:buChar char="-"/>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15612"/>
            <a:ext cx="2857500" cy="66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re 3"/>
          <p:cNvSpPr>
            <a:spLocks noGrp="1"/>
          </p:cNvSpPr>
          <p:nvPr>
            <p:ph type="title"/>
          </p:nvPr>
        </p:nvSpPr>
        <p:spPr/>
        <p:txBody>
          <a:bodyPr/>
          <a:lstStyle/>
          <a:p>
            <a:r>
              <a:rPr lang="fr-FR" dirty="0" smtClean="0"/>
              <a:t>Choix de k – la silhouette</a:t>
            </a:r>
            <a:endParaRPr lang="fr-FR" dirty="0"/>
          </a:p>
        </p:txBody>
      </p:sp>
    </p:spTree>
    <p:extLst>
      <p:ext uri="{BB962C8B-B14F-4D97-AF65-F5344CB8AC3E}">
        <p14:creationId xmlns:p14="http://schemas.microsoft.com/office/powerpoint/2010/main" val="2713431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ustering validation statistics - Unsupervised Machine 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t="2947" b="9449"/>
          <a:stretch/>
        </p:blipFill>
        <p:spPr bwMode="auto">
          <a:xfrm>
            <a:off x="1547664" y="1113588"/>
            <a:ext cx="6237394" cy="379749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253271" y="1815667"/>
            <a:ext cx="1310423" cy="646331"/>
          </a:xfrm>
          <a:prstGeom prst="rect">
            <a:avLst/>
          </a:prstGeom>
          <a:noFill/>
        </p:spPr>
        <p:txBody>
          <a:bodyPr wrap="none" rtlCol="0">
            <a:spAutoFit/>
          </a:bodyPr>
          <a:lstStyle/>
          <a:p>
            <a:r>
              <a:rPr lang="fr-FR" b="1" dirty="0" smtClean="0"/>
              <a:t>Un bâton-&gt; </a:t>
            </a:r>
          </a:p>
          <a:p>
            <a:r>
              <a:rPr lang="fr-FR" b="1" dirty="0" smtClean="0"/>
              <a:t>un individu</a:t>
            </a:r>
            <a:endParaRPr lang="fr-FR" b="1" dirty="0"/>
          </a:p>
        </p:txBody>
      </p:sp>
      <p:sp>
        <p:nvSpPr>
          <p:cNvPr id="6" name="ZoneTexte 5"/>
          <p:cNvSpPr txBox="1"/>
          <p:nvPr/>
        </p:nvSpPr>
        <p:spPr>
          <a:xfrm>
            <a:off x="282264" y="2557354"/>
            <a:ext cx="1000595" cy="646331"/>
          </a:xfrm>
          <a:prstGeom prst="rect">
            <a:avLst/>
          </a:prstGeom>
          <a:noFill/>
        </p:spPr>
        <p:txBody>
          <a:bodyPr wrap="none" rtlCol="0">
            <a:spAutoFit/>
          </a:bodyPr>
          <a:lstStyle/>
          <a:p>
            <a:r>
              <a:rPr lang="fr-FR" b="1" dirty="0" smtClean="0"/>
              <a:t>Des mal</a:t>
            </a:r>
          </a:p>
          <a:p>
            <a:r>
              <a:rPr lang="fr-FR" b="1" dirty="0" smtClean="0"/>
              <a:t>classés ?</a:t>
            </a:r>
            <a:endParaRPr lang="fr-FR" b="1" dirty="0"/>
          </a:p>
        </p:txBody>
      </p:sp>
      <p:sp>
        <p:nvSpPr>
          <p:cNvPr id="3" name="Titre 2"/>
          <p:cNvSpPr>
            <a:spLocks noGrp="1"/>
          </p:cNvSpPr>
          <p:nvPr>
            <p:ph type="title"/>
          </p:nvPr>
        </p:nvSpPr>
        <p:spPr/>
        <p:txBody>
          <a:bodyPr/>
          <a:lstStyle/>
          <a:p>
            <a:r>
              <a:rPr lang="fr-FR" dirty="0"/>
              <a:t>Choix de k – la silhouette</a:t>
            </a:r>
          </a:p>
        </p:txBody>
      </p:sp>
    </p:spTree>
    <p:extLst>
      <p:ext uri="{BB962C8B-B14F-4D97-AF65-F5344CB8AC3E}">
        <p14:creationId xmlns:p14="http://schemas.microsoft.com/office/powerpoint/2010/main" val="2407388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Autofit/>
          </a:bodyPr>
          <a:lstStyle/>
          <a:p>
            <a:pPr marL="0" indent="0" algn="just">
              <a:buNone/>
            </a:pPr>
            <a:r>
              <a:rPr lang="fr-FR" sz="2000" dirty="0" smtClean="0"/>
              <a:t>La moyenne des silhouettes des individus permet de définir une métrique de performance : plus cette valeur est proche de 1 meilleur est le modèle</a:t>
            </a:r>
          </a:p>
          <a:p>
            <a:pPr marL="0" indent="0" algn="just">
              <a:buNone/>
            </a:pPr>
            <a:r>
              <a:rPr lang="fr-FR" sz="2000" dirty="0" smtClean="0"/>
              <a:t>On peut ainsi calculer les silhouettes pour k:1…n clusters et choisir la valeur de k qui maximise la silhouette moyenne</a:t>
            </a:r>
            <a:endParaRPr lang="fr-FR" sz="2000" dirty="0"/>
          </a:p>
        </p:txBody>
      </p:sp>
      <p:pic>
        <p:nvPicPr>
          <p:cNvPr id="3074" name="Picture 2" descr="The average Silhouette index vs. the number of clusters (K) assume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386" y="3003798"/>
            <a:ext cx="6542393" cy="1864582"/>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r>
              <a:rPr lang="fr-FR" dirty="0"/>
              <a:t>Choix de k – la silhouette</a:t>
            </a:r>
          </a:p>
        </p:txBody>
      </p:sp>
    </p:spTree>
    <p:extLst>
      <p:ext uri="{BB962C8B-B14F-4D97-AF65-F5344CB8AC3E}">
        <p14:creationId xmlns:p14="http://schemas.microsoft.com/office/powerpoint/2010/main" val="444640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Définitions</a:t>
            </a:r>
            <a:endParaRPr lang="fr-FR" dirty="0"/>
          </a:p>
        </p:txBody>
      </p:sp>
      <p:sp>
        <p:nvSpPr>
          <p:cNvPr id="4" name="Espace réservé du contenu 3"/>
          <p:cNvSpPr>
            <a:spLocks noGrp="1"/>
          </p:cNvSpPr>
          <p:nvPr>
            <p:ph idx="1"/>
          </p:nvPr>
        </p:nvSpPr>
        <p:spPr/>
        <p:txBody>
          <a:bodyPr>
            <a:normAutofit/>
          </a:bodyPr>
          <a:lstStyle/>
          <a:p>
            <a:pPr marL="0" indent="0">
              <a:buNone/>
            </a:pPr>
            <a:r>
              <a:rPr lang="fr-FR" sz="2000" dirty="0" smtClean="0"/>
              <a:t>Technique d’analyse de données qui consiste à regrouper un ensemble de données non étiquetées en plusieurs groupes.</a:t>
            </a:r>
          </a:p>
          <a:p>
            <a:pPr marL="0" indent="0">
              <a:buNone/>
            </a:pPr>
            <a:r>
              <a:rPr lang="fr-FR" sz="2000" b="1" dirty="0" smtClean="0"/>
              <a:t>Objectif</a:t>
            </a:r>
            <a:r>
              <a:rPr lang="fr-FR" sz="2000" dirty="0" smtClean="0"/>
              <a:t> : trouver des groupes de données similaires (homogénéité intra-classes) et les séparer des autres groupes (hétérogénéité </a:t>
            </a:r>
            <a:r>
              <a:rPr lang="fr-FR" sz="2000" dirty="0" err="1" smtClean="0"/>
              <a:t>inter-classes</a:t>
            </a:r>
            <a:r>
              <a:rPr lang="fr-FR" sz="2000" dirty="0" smtClean="0"/>
              <a:t>)</a:t>
            </a:r>
            <a:endParaRPr lang="fr-FR"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6773" y="3003798"/>
            <a:ext cx="4493299"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96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sz="2000" dirty="0" smtClean="0"/>
              <a:t>Pour chaque cluster</a:t>
            </a:r>
          </a:p>
          <a:p>
            <a:r>
              <a:rPr lang="fr-FR" sz="2000" dirty="0" smtClean="0"/>
              <a:t>sortir les statistiques descriptives</a:t>
            </a:r>
          </a:p>
          <a:p>
            <a:r>
              <a:rPr lang="fr-FR" sz="2000" dirty="0" smtClean="0"/>
              <a:t>étudier les différences entre les clusters</a:t>
            </a:r>
          </a:p>
          <a:p>
            <a:pPr>
              <a:buFont typeface="Wingdings" panose="05000000000000000000" pitchFamily="2" charset="2"/>
              <a:buChar char="ü"/>
            </a:pPr>
            <a:endParaRPr lang="fr-FR"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2733768"/>
            <a:ext cx="4000444" cy="1890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re 3"/>
          <p:cNvSpPr>
            <a:spLocks noGrp="1"/>
          </p:cNvSpPr>
          <p:nvPr>
            <p:ph type="title"/>
          </p:nvPr>
        </p:nvSpPr>
        <p:spPr/>
        <p:txBody>
          <a:bodyPr/>
          <a:lstStyle/>
          <a:p>
            <a:r>
              <a:rPr lang="fr-FR" dirty="0" smtClean="0"/>
              <a:t>Analyser les clusters</a:t>
            </a:r>
            <a:endParaRPr lang="fr-FR" dirty="0"/>
          </a:p>
        </p:txBody>
      </p:sp>
    </p:spTree>
    <p:extLst>
      <p:ext uri="{BB962C8B-B14F-4D97-AF65-F5344CB8AC3E}">
        <p14:creationId xmlns:p14="http://schemas.microsoft.com/office/powerpoint/2010/main" val="3564509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Identifier les variables marquantes de chaque cluster</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r>
              <a:rPr lang="fr-FR" sz="2000" i="1" dirty="0" smtClean="0"/>
              <a:t>Écart relatif de la moyenne du cluster à la moyenne de la population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3" y="2193708"/>
            <a:ext cx="547687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re 3"/>
          <p:cNvSpPr>
            <a:spLocks noGrp="1"/>
          </p:cNvSpPr>
          <p:nvPr>
            <p:ph type="title"/>
          </p:nvPr>
        </p:nvSpPr>
        <p:spPr/>
        <p:txBody>
          <a:bodyPr/>
          <a:lstStyle/>
          <a:p>
            <a:r>
              <a:rPr lang="fr-FR" dirty="0" smtClean="0"/>
              <a:t>Analyser les clusters</a:t>
            </a:r>
            <a:endParaRPr lang="fr-FR" dirty="0"/>
          </a:p>
        </p:txBody>
      </p:sp>
    </p:spTree>
    <p:extLst>
      <p:ext uri="{BB962C8B-B14F-4D97-AF65-F5344CB8AC3E}">
        <p14:creationId xmlns:p14="http://schemas.microsoft.com/office/powerpoint/2010/main" val="585321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 - </a:t>
            </a:r>
            <a:r>
              <a:rPr lang="fr-FR" dirty="0" err="1" smtClean="0"/>
              <a:t>kmeans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41620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Clustering</a:t>
            </a:r>
            <a:r>
              <a:rPr lang="fr-FR" dirty="0" smtClean="0"/>
              <a:t> </a:t>
            </a:r>
            <a:r>
              <a:rPr lang="fr-FR" dirty="0" err="1" smtClean="0"/>
              <a:t>hierarchique</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422674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Classification ascendante </a:t>
            </a:r>
            <a:r>
              <a:rPr lang="fr-FR" dirty="0" err="1" smtClean="0"/>
              <a:t>hierarchique</a:t>
            </a:r>
            <a:endParaRPr lang="fr-FR" dirty="0"/>
          </a:p>
        </p:txBody>
      </p:sp>
      <p:sp>
        <p:nvSpPr>
          <p:cNvPr id="3" name="Espace réservé du contenu 2"/>
          <p:cNvSpPr>
            <a:spLocks noGrp="1"/>
          </p:cNvSpPr>
          <p:nvPr>
            <p:ph idx="1"/>
          </p:nvPr>
        </p:nvSpPr>
        <p:spPr/>
        <p:txBody>
          <a:bodyPr/>
          <a:lstStyle/>
          <a:p>
            <a:pPr marL="0" indent="0">
              <a:buNone/>
            </a:pPr>
            <a:r>
              <a:rPr lang="fr-FR" dirty="0" smtClean="0"/>
              <a:t>Approche </a:t>
            </a:r>
            <a:r>
              <a:rPr lang="fr-FR" dirty="0" err="1"/>
              <a:t>agglomérative</a:t>
            </a:r>
            <a:r>
              <a:rPr lang="fr-FR" dirty="0"/>
              <a:t>, c'est-à-dire qu'elle commence par </a:t>
            </a:r>
            <a:r>
              <a:rPr lang="fr-FR" b="1" dirty="0"/>
              <a:t>considérer chaque individu comme un cluster </a:t>
            </a:r>
            <a:r>
              <a:rPr lang="fr-FR" dirty="0"/>
              <a:t>et </a:t>
            </a:r>
            <a:r>
              <a:rPr lang="fr-FR" b="1" dirty="0"/>
              <a:t>fusionne progressivement </a:t>
            </a:r>
            <a:r>
              <a:rPr lang="fr-FR" dirty="0"/>
              <a:t>les clusters les plus similaires jusqu'à atteindre un seul cluster contenant tous les individus</a:t>
            </a:r>
          </a:p>
        </p:txBody>
      </p:sp>
    </p:spTree>
    <p:extLst>
      <p:ext uri="{BB962C8B-B14F-4D97-AF65-F5344CB8AC3E}">
        <p14:creationId xmlns:p14="http://schemas.microsoft.com/office/powerpoint/2010/main" val="2363796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Classification ascendante </a:t>
            </a:r>
            <a:r>
              <a:rPr lang="fr-FR" dirty="0" err="1" smtClean="0"/>
              <a:t>hierarchique</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On </a:t>
            </a:r>
            <a:r>
              <a:rPr lang="fr-FR" dirty="0"/>
              <a:t>commence par calculer une </a:t>
            </a:r>
            <a:r>
              <a:rPr lang="fr-FR" b="1" dirty="0"/>
              <a:t>matrice de distance</a:t>
            </a:r>
            <a:r>
              <a:rPr lang="fr-FR" dirty="0"/>
              <a:t> ou de similarité entre tous les individus. </a:t>
            </a:r>
            <a:endParaRPr lang="fr-FR" dirty="0" smtClean="0"/>
          </a:p>
          <a:p>
            <a:pPr marL="0" indent="0">
              <a:buNone/>
            </a:pPr>
            <a:r>
              <a:rPr lang="fr-FR" dirty="0" smtClean="0"/>
              <a:t>Cette </a:t>
            </a:r>
            <a:r>
              <a:rPr lang="fr-FR" dirty="0"/>
              <a:t>matrice est utilisée pour construire un arbre hiérarchique, appelé dendrogramme, qui représente la structure de la classification. </a:t>
            </a:r>
          </a:p>
        </p:txBody>
      </p:sp>
    </p:spTree>
    <p:extLst>
      <p:ext uri="{BB962C8B-B14F-4D97-AF65-F5344CB8AC3E}">
        <p14:creationId xmlns:p14="http://schemas.microsoft.com/office/powerpoint/2010/main" val="380361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Classification ascendante </a:t>
            </a:r>
            <a:r>
              <a:rPr lang="fr-FR" dirty="0" err="1" smtClean="0"/>
              <a:t>hierarchique</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Une </a:t>
            </a:r>
            <a:r>
              <a:rPr lang="fr-FR" dirty="0"/>
              <a:t>fois que l'arbre de la CAH est construit, le nombre de clusters doit être déterminé en utilisant des critères tels que la méthode du coude ou la méthode de la silhouette</a:t>
            </a:r>
          </a:p>
        </p:txBody>
      </p:sp>
    </p:spTree>
    <p:extLst>
      <p:ext uri="{BB962C8B-B14F-4D97-AF65-F5344CB8AC3E}">
        <p14:creationId xmlns:p14="http://schemas.microsoft.com/office/powerpoint/2010/main" val="215656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Classification ascendante </a:t>
            </a:r>
            <a:r>
              <a:rPr lang="fr-FR" dirty="0" err="1" smtClean="0"/>
              <a:t>hierarchique</a:t>
            </a:r>
            <a:endParaRPr lang="fr-FR" dirty="0"/>
          </a:p>
        </p:txBody>
      </p:sp>
      <p:sp>
        <p:nvSpPr>
          <p:cNvPr id="3" name="Espace réservé du contenu 2"/>
          <p:cNvSpPr>
            <a:spLocks noGrp="1"/>
          </p:cNvSpPr>
          <p:nvPr>
            <p:ph idx="1"/>
          </p:nvPr>
        </p:nvSpPr>
        <p:spPr/>
        <p:txBody>
          <a:bodyPr>
            <a:normAutofit/>
          </a:bodyPr>
          <a:lstStyle/>
          <a:p>
            <a:pPr marL="0" indent="0">
              <a:buNone/>
            </a:pPr>
            <a:r>
              <a:rPr lang="fr-FR" sz="2400" b="1" dirty="0" smtClean="0"/>
              <a:t>Avantages :</a:t>
            </a:r>
          </a:p>
          <a:p>
            <a:r>
              <a:rPr lang="fr-FR" sz="2400" dirty="0"/>
              <a:t>la CAH ne nécessite pas de connaissances préalables sur les groupes d'individus dans les </a:t>
            </a:r>
            <a:r>
              <a:rPr lang="fr-FR" sz="2400" dirty="0" smtClean="0"/>
              <a:t>données</a:t>
            </a:r>
          </a:p>
          <a:p>
            <a:r>
              <a:rPr lang="fr-FR" sz="2400" dirty="0"/>
              <a:t>La CAH permet de représenter les résultats de manière graphique sous forme de dendrogramme</a:t>
            </a:r>
            <a:endParaRPr lang="fr-FR" sz="2400" dirty="0" smtClean="0"/>
          </a:p>
        </p:txBody>
      </p:sp>
    </p:spTree>
    <p:extLst>
      <p:ext uri="{BB962C8B-B14F-4D97-AF65-F5344CB8AC3E}">
        <p14:creationId xmlns:p14="http://schemas.microsoft.com/office/powerpoint/2010/main" val="1496574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Classification ascendante </a:t>
            </a:r>
            <a:r>
              <a:rPr lang="fr-FR" dirty="0" err="1" smtClean="0"/>
              <a:t>hierarchique</a:t>
            </a:r>
            <a:endParaRPr lang="fr-FR" dirty="0"/>
          </a:p>
        </p:txBody>
      </p:sp>
      <p:sp>
        <p:nvSpPr>
          <p:cNvPr id="3" name="Espace réservé du contenu 2"/>
          <p:cNvSpPr>
            <a:spLocks noGrp="1"/>
          </p:cNvSpPr>
          <p:nvPr>
            <p:ph idx="1"/>
          </p:nvPr>
        </p:nvSpPr>
        <p:spPr/>
        <p:txBody>
          <a:bodyPr>
            <a:normAutofit/>
          </a:bodyPr>
          <a:lstStyle/>
          <a:p>
            <a:pPr marL="0" indent="0">
              <a:buNone/>
            </a:pPr>
            <a:r>
              <a:rPr lang="fr-FR" sz="2400" b="1" dirty="0" smtClean="0"/>
              <a:t>Inconvénients :</a:t>
            </a:r>
          </a:p>
          <a:p>
            <a:r>
              <a:rPr lang="fr-FR" sz="2400" dirty="0" smtClean="0"/>
              <a:t>sensibilité </a:t>
            </a:r>
            <a:r>
              <a:rPr lang="fr-FR" sz="2400" dirty="0"/>
              <a:t>aux valeurs </a:t>
            </a:r>
            <a:r>
              <a:rPr lang="fr-FR" sz="2400" dirty="0" smtClean="0"/>
              <a:t>aberrantes</a:t>
            </a:r>
          </a:p>
          <a:p>
            <a:r>
              <a:rPr lang="fr-FR" sz="2400" dirty="0"/>
              <a:t>choix subjectif du nombre de cluster</a:t>
            </a:r>
            <a:endParaRPr lang="fr-FR" sz="2400" dirty="0" smtClean="0"/>
          </a:p>
        </p:txBody>
      </p:sp>
    </p:spTree>
    <p:extLst>
      <p:ext uri="{BB962C8B-B14F-4D97-AF65-F5344CB8AC3E}">
        <p14:creationId xmlns:p14="http://schemas.microsoft.com/office/powerpoint/2010/main" val="3099492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TD – Classification </a:t>
            </a:r>
            <a:r>
              <a:rPr lang="fr-FR" dirty="0" err="1" smtClean="0"/>
              <a:t>hierarchique</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711738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d’usages</a:t>
            </a:r>
            <a:endParaRPr lang="fr-FR" dirty="0"/>
          </a:p>
        </p:txBody>
      </p:sp>
      <p:sp>
        <p:nvSpPr>
          <p:cNvPr id="3" name="Espace réservé du contenu 2"/>
          <p:cNvSpPr>
            <a:spLocks noGrp="1"/>
          </p:cNvSpPr>
          <p:nvPr>
            <p:ph idx="1"/>
          </p:nvPr>
        </p:nvSpPr>
        <p:spPr>
          <a:xfrm>
            <a:off x="457200" y="1059582"/>
            <a:ext cx="8229600" cy="3394472"/>
          </a:xfrm>
        </p:spPr>
        <p:txBody>
          <a:bodyPr>
            <a:noAutofit/>
          </a:bodyPr>
          <a:lstStyle/>
          <a:p>
            <a:pPr marL="0" lvl="2" indent="0">
              <a:buNone/>
            </a:pPr>
            <a:r>
              <a:rPr lang="fr-FR" b="1" dirty="0" smtClean="0"/>
              <a:t>Segmentation de la clientèle : </a:t>
            </a:r>
            <a:r>
              <a:rPr lang="fr-FR" dirty="0" smtClean="0"/>
              <a:t>séparer les clients en fonction de leur comportement, de leur équipement…</a:t>
            </a:r>
          </a:p>
          <a:p>
            <a:pPr marL="0" lvl="2" indent="0">
              <a:buNone/>
            </a:pPr>
            <a:endParaRPr lang="fr-FR" dirty="0"/>
          </a:p>
          <a:p>
            <a:pPr marL="0" lvl="2" indent="0">
              <a:buNone/>
            </a:pPr>
            <a:r>
              <a:rPr lang="fr-FR" b="1" dirty="0" smtClean="0"/>
              <a:t>Détection de fraudes </a:t>
            </a:r>
            <a:r>
              <a:rPr lang="fr-FR" dirty="0" smtClean="0"/>
              <a:t>: identification de comportements/transactions suspects dans un cluster isolé</a:t>
            </a:r>
          </a:p>
          <a:p>
            <a:pPr marL="0" lvl="2" indent="0">
              <a:buNone/>
            </a:pPr>
            <a:endParaRPr lang="fr-FR" dirty="0"/>
          </a:p>
          <a:p>
            <a:pPr marL="0" lvl="2" indent="0">
              <a:buNone/>
            </a:pPr>
            <a:r>
              <a:rPr lang="fr-FR" b="1" dirty="0" smtClean="0"/>
              <a:t>Traitement du langage</a:t>
            </a:r>
            <a:r>
              <a:rPr lang="fr-FR" dirty="0" smtClean="0"/>
              <a:t> : création de clusters pour identifier des textes (verbatim) qui peuvent se regrouper</a:t>
            </a:r>
            <a:endParaRPr lang="fr-FR" dirty="0"/>
          </a:p>
        </p:txBody>
      </p:sp>
    </p:spTree>
    <p:extLst>
      <p:ext uri="{BB962C8B-B14F-4D97-AF65-F5344CB8AC3E}">
        <p14:creationId xmlns:p14="http://schemas.microsoft.com/office/powerpoint/2010/main" val="10352280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dbscan</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23855341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dbscan</a:t>
            </a:r>
            <a:endParaRPr lang="fr-FR" dirty="0"/>
          </a:p>
        </p:txBody>
      </p:sp>
      <p:sp>
        <p:nvSpPr>
          <p:cNvPr id="3" name="Espace réservé du contenu 2"/>
          <p:cNvSpPr>
            <a:spLocks noGrp="1"/>
          </p:cNvSpPr>
          <p:nvPr>
            <p:ph idx="1"/>
          </p:nvPr>
        </p:nvSpPr>
        <p:spPr/>
        <p:txBody>
          <a:bodyPr>
            <a:normAutofit/>
          </a:bodyPr>
          <a:lstStyle/>
          <a:p>
            <a:pPr marL="0" indent="0">
              <a:buNone/>
            </a:pPr>
            <a:r>
              <a:rPr lang="en-US" sz="2400" dirty="0"/>
              <a:t>Density-Based Spatial Clustering of Applications with Noise (Clustering spatial </a:t>
            </a:r>
            <a:r>
              <a:rPr lang="en-US" sz="2400" dirty="0" err="1"/>
              <a:t>basé</a:t>
            </a:r>
            <a:r>
              <a:rPr lang="en-US" sz="2400" dirty="0"/>
              <a:t> sur la </a:t>
            </a:r>
            <a:r>
              <a:rPr lang="en-US" sz="2400" dirty="0" err="1"/>
              <a:t>densité</a:t>
            </a:r>
            <a:r>
              <a:rPr lang="en-US" sz="2400" dirty="0"/>
              <a:t> avec applications au bruit</a:t>
            </a:r>
            <a:r>
              <a:rPr lang="en-US" sz="2400" dirty="0" smtClean="0"/>
              <a:t>)</a:t>
            </a:r>
          </a:p>
          <a:p>
            <a:pPr marL="0" indent="0">
              <a:buNone/>
            </a:pPr>
            <a:r>
              <a:rPr lang="fr-FR" sz="2400" dirty="0"/>
              <a:t>La méthode DBSCAN fonctionne en identifiant les points centraux et les points de bord dans un ensemble de données. Les points centraux sont des points qui ont suffisamment de voisins à proximité pour former un groupe, tandis que les points de bord ont moins de voisins à proximité et sont donc plus éloignés du groupe central.</a:t>
            </a:r>
            <a:endParaRPr lang="en-US" sz="2400" dirty="0" smtClean="0"/>
          </a:p>
          <a:p>
            <a:pPr marL="0" indent="0">
              <a:buNone/>
            </a:pPr>
            <a:endParaRPr lang="fr-FR" sz="2400" dirty="0"/>
          </a:p>
        </p:txBody>
      </p:sp>
    </p:spTree>
    <p:extLst>
      <p:ext uri="{BB962C8B-B14F-4D97-AF65-F5344CB8AC3E}">
        <p14:creationId xmlns:p14="http://schemas.microsoft.com/office/powerpoint/2010/main" val="2741324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dbscan</a:t>
            </a:r>
            <a:endParaRPr lang="fr-FR" dirty="0"/>
          </a:p>
        </p:txBody>
      </p:sp>
      <p:sp>
        <p:nvSpPr>
          <p:cNvPr id="3" name="Espace réservé du contenu 2"/>
          <p:cNvSpPr>
            <a:spLocks noGrp="1"/>
          </p:cNvSpPr>
          <p:nvPr>
            <p:ph idx="1"/>
          </p:nvPr>
        </p:nvSpPr>
        <p:spPr/>
        <p:txBody>
          <a:bodyPr>
            <a:normAutofit/>
          </a:bodyPr>
          <a:lstStyle/>
          <a:p>
            <a:pPr marL="0" indent="0">
              <a:buNone/>
            </a:pPr>
            <a:r>
              <a:rPr lang="fr-FR" sz="2400" dirty="0"/>
              <a:t>La méthode DBSCAN utilise deux paramètres principaux :</a:t>
            </a:r>
          </a:p>
          <a:p>
            <a:r>
              <a:rPr lang="fr-FR" sz="2400" dirty="0"/>
              <a:t>Le rayon de voisinage : la distance maximale entre deux points pour qu'ils soient considérés comme voisins.</a:t>
            </a:r>
          </a:p>
          <a:p>
            <a:r>
              <a:rPr lang="fr-FR" sz="2400" dirty="0"/>
              <a:t>Le nombre minimal de voisins : le nombre minimum de points qui doivent se trouver dans le rayon de voisinage d'un point pour que ce point soit considéré comme un point central.</a:t>
            </a:r>
          </a:p>
          <a:p>
            <a:pPr marL="0" indent="0">
              <a:buNone/>
            </a:pPr>
            <a:endParaRPr lang="fr-FR" sz="2400" dirty="0"/>
          </a:p>
        </p:txBody>
      </p:sp>
    </p:spTree>
    <p:extLst>
      <p:ext uri="{BB962C8B-B14F-4D97-AF65-F5344CB8AC3E}">
        <p14:creationId xmlns:p14="http://schemas.microsoft.com/office/powerpoint/2010/main" val="329706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dbscan</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sz="2400" dirty="0"/>
              <a:t>Le processus de DBSCAN se déroule comme suit :</a:t>
            </a:r>
          </a:p>
          <a:p>
            <a:r>
              <a:rPr lang="fr-FR" sz="2400" dirty="0" smtClean="0"/>
              <a:t>1/ Sélectionnez </a:t>
            </a:r>
            <a:r>
              <a:rPr lang="fr-FR" sz="2400" dirty="0"/>
              <a:t>un point au hasard qui n'a pas encore été affecté à un cluster.</a:t>
            </a:r>
          </a:p>
          <a:p>
            <a:r>
              <a:rPr lang="fr-FR" sz="2400" dirty="0" smtClean="0"/>
              <a:t>2/ Trouvez </a:t>
            </a:r>
            <a:r>
              <a:rPr lang="fr-FR" sz="2400" dirty="0"/>
              <a:t>tous les points dans le rayon de voisinage du point sélectionné.</a:t>
            </a:r>
          </a:p>
          <a:p>
            <a:r>
              <a:rPr lang="fr-FR" sz="2400" dirty="0" smtClean="0"/>
              <a:t>3/ Si </a:t>
            </a:r>
            <a:r>
              <a:rPr lang="fr-FR" sz="2400" dirty="0"/>
              <a:t>le nombre de voisins est supérieur ou égal au nombre minimal de voisins, le point est considéré comme un point central et tous les points dans son rayon de voisinage sont ajoutés à son cluster.</a:t>
            </a:r>
          </a:p>
          <a:p>
            <a:r>
              <a:rPr lang="fr-FR" sz="2400" dirty="0" smtClean="0"/>
              <a:t>4/ Si </a:t>
            </a:r>
            <a:r>
              <a:rPr lang="fr-FR" sz="2400" dirty="0"/>
              <a:t>le nombre de voisins est inférieur au nombre minimal de voisins, le point est considéré comme un point de bord et ne rejoint pas le cluster.</a:t>
            </a:r>
          </a:p>
          <a:p>
            <a:r>
              <a:rPr lang="fr-FR" sz="2400" dirty="0" smtClean="0"/>
              <a:t>5/ Répétez </a:t>
            </a:r>
            <a:r>
              <a:rPr lang="fr-FR" sz="2400" dirty="0"/>
              <a:t>les étapes 2 à 4 pour tous les points dans le cluster nouvellement créé.</a:t>
            </a:r>
          </a:p>
          <a:p>
            <a:r>
              <a:rPr lang="fr-FR" sz="2400" dirty="0"/>
              <a:t>Répétez les étapes 1 à 5 jusqu'à ce que tous les points soient affectés à un cluster.</a:t>
            </a:r>
          </a:p>
          <a:p>
            <a:pPr marL="0" indent="0">
              <a:buNone/>
            </a:pPr>
            <a:endParaRPr lang="fr-FR" sz="2400" dirty="0"/>
          </a:p>
        </p:txBody>
      </p:sp>
    </p:spTree>
    <p:extLst>
      <p:ext uri="{BB962C8B-B14F-4D97-AF65-F5344CB8AC3E}">
        <p14:creationId xmlns:p14="http://schemas.microsoft.com/office/powerpoint/2010/main" val="595998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dbscan</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r>
              <a:rPr lang="fr-FR" sz="2400" b="1" dirty="0"/>
              <a:t>Avantages</a:t>
            </a:r>
            <a:r>
              <a:rPr lang="fr-FR" sz="2400" dirty="0"/>
              <a:t> </a:t>
            </a:r>
          </a:p>
          <a:p>
            <a:r>
              <a:rPr lang="fr-FR" sz="2400" dirty="0"/>
              <a:t>Le DBSCAN est capable de détecter des clusters de forme arbitraire et de taille variable. Contrairement à d'autres algorithmes de </a:t>
            </a:r>
            <a:r>
              <a:rPr lang="fr-FR" sz="2400" dirty="0" err="1"/>
              <a:t>clustering</a:t>
            </a:r>
            <a:r>
              <a:rPr lang="fr-FR" sz="2400" dirty="0"/>
              <a:t> qui supposent des formes de clusters spécifiques, telles que des sphères ou des ellipses, le DBSCAN peut identifier des clusters en forme de lune ou d'autres formes irrégulières.</a:t>
            </a:r>
          </a:p>
          <a:p>
            <a:r>
              <a:rPr lang="fr-FR" sz="2400" dirty="0"/>
              <a:t>Le DBSCAN est capable de gérer des ensembles de données avec du bruit. Il est donc utile pour l'analyse de données réelles qui contiennent souvent des valeurs aberrantes.</a:t>
            </a:r>
          </a:p>
          <a:p>
            <a:r>
              <a:rPr lang="fr-FR" sz="2400" dirty="0"/>
              <a:t>Le DBSCAN est capable de traiter des ensembles de données de grande taille et évolue bien avec la dimensionnalité des données.</a:t>
            </a:r>
          </a:p>
          <a:p>
            <a:pPr marL="0" indent="0">
              <a:buNone/>
            </a:pPr>
            <a:endParaRPr lang="fr-FR" sz="2400" dirty="0"/>
          </a:p>
        </p:txBody>
      </p:sp>
    </p:spTree>
    <p:extLst>
      <p:ext uri="{BB962C8B-B14F-4D97-AF65-F5344CB8AC3E}">
        <p14:creationId xmlns:p14="http://schemas.microsoft.com/office/powerpoint/2010/main" val="3795442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dbscan</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sz="2400" b="1" dirty="0"/>
              <a:t>Inconvénients</a:t>
            </a:r>
            <a:r>
              <a:rPr lang="fr-FR" sz="2400" dirty="0"/>
              <a:t> :</a:t>
            </a:r>
          </a:p>
          <a:p>
            <a:r>
              <a:rPr lang="fr-FR" sz="2400" dirty="0"/>
              <a:t>Le choix des paramètres est critique pour la performance de l'algorithme. Le choix du rayon de voisinage et du nombre minimal de voisins est essentiel pour la qualité des clusters. Si les paramètres sont mal choisis, le DBSCAN peut ne pas trouver tous les clusters ou peut considérer du bruit comme des clusters.</a:t>
            </a:r>
          </a:p>
          <a:p>
            <a:r>
              <a:rPr lang="fr-FR" sz="2400" dirty="0"/>
              <a:t>Le DBSCAN ne fonctionne pas bien pour les ensembles de données de densités variables. Si les densités varient considérablement dans un ensemble de données, le DBSCAN peut ne pas être capable de détecter tous les clusters.</a:t>
            </a:r>
          </a:p>
          <a:p>
            <a:r>
              <a:rPr lang="fr-FR" sz="2400" dirty="0"/>
              <a:t>Le DBSCAN peut être sensible à l'échelle des données. Si les données sont à des échelles différentes, la définition de la distance entre les points peut être faussée, ce qui peut affecter la qualité des clusters.</a:t>
            </a:r>
          </a:p>
          <a:p>
            <a:pPr marL="0" indent="0">
              <a:buNone/>
            </a:pPr>
            <a:endParaRPr lang="fr-FR" sz="2400" dirty="0"/>
          </a:p>
        </p:txBody>
      </p:sp>
    </p:spTree>
    <p:extLst>
      <p:ext uri="{BB962C8B-B14F-4D97-AF65-F5344CB8AC3E}">
        <p14:creationId xmlns:p14="http://schemas.microsoft.com/office/powerpoint/2010/main" val="3421188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TD – DBSCAN</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3110397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algorithmes les plus utilisés</a:t>
            </a:r>
          </a:p>
        </p:txBody>
      </p:sp>
      <p:sp>
        <p:nvSpPr>
          <p:cNvPr id="3" name="Espace réservé du texte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12679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Clustering</a:t>
            </a:r>
            <a:r>
              <a:rPr lang="fr-FR" dirty="0" smtClean="0"/>
              <a:t> </a:t>
            </a:r>
            <a:r>
              <a:rPr lang="fr-FR" dirty="0" err="1" smtClean="0"/>
              <a:t>hierachique</a:t>
            </a:r>
            <a:endParaRPr lang="fr-FR" dirty="0"/>
          </a:p>
        </p:txBody>
      </p:sp>
      <p:sp>
        <p:nvSpPr>
          <p:cNvPr id="3" name="Espace réservé du contenu 2"/>
          <p:cNvSpPr>
            <a:spLocks noGrp="1"/>
          </p:cNvSpPr>
          <p:nvPr>
            <p:ph idx="1"/>
          </p:nvPr>
        </p:nvSpPr>
        <p:spPr>
          <a:xfrm>
            <a:off x="457200" y="1059582"/>
            <a:ext cx="8229600" cy="3394472"/>
          </a:xfrm>
        </p:spPr>
        <p:txBody>
          <a:bodyPr>
            <a:noAutofit/>
          </a:bodyPr>
          <a:lstStyle/>
          <a:p>
            <a:pPr marL="0" lvl="2" indent="0">
              <a:buNone/>
            </a:pPr>
            <a:r>
              <a:rPr lang="fr-FR" sz="2000" dirty="0" smtClean="0"/>
              <a:t>Structure d’arbre de données (</a:t>
            </a:r>
            <a:r>
              <a:rPr lang="fr-FR" sz="2000" dirty="0" err="1" smtClean="0"/>
              <a:t>dendogramme</a:t>
            </a:r>
            <a:r>
              <a:rPr lang="fr-FR" sz="2000" dirty="0" smtClean="0"/>
              <a:t>) qui regroupe progressivement les éléments similaires en clusters</a:t>
            </a:r>
          </a:p>
          <a:p>
            <a:pPr marL="0" lvl="2" indent="0">
              <a:buNone/>
            </a:pPr>
            <a:r>
              <a:rPr lang="fr-FR" sz="2000" dirty="0" smtClean="0"/>
              <a:t>Deux types : </a:t>
            </a:r>
          </a:p>
          <a:p>
            <a:pPr marL="800100" lvl="3" indent="-342900">
              <a:buFont typeface="Wingdings" panose="05000000000000000000" pitchFamily="2" charset="2"/>
              <a:buChar char="q"/>
            </a:pPr>
            <a:r>
              <a:rPr lang="fr-FR" sz="1800" dirty="0" smtClean="0"/>
              <a:t>Ascendante (</a:t>
            </a:r>
            <a:r>
              <a:rPr lang="fr-FR" sz="1800" dirty="0" err="1" smtClean="0"/>
              <a:t>agglomerative</a:t>
            </a:r>
            <a:r>
              <a:rPr lang="fr-FR" sz="1800" dirty="0" smtClean="0"/>
              <a:t>) : chaque individu est un cluster et on agrège </a:t>
            </a:r>
          </a:p>
          <a:p>
            <a:pPr marL="800100" lvl="3" indent="-342900">
              <a:buFont typeface="Wingdings" panose="05000000000000000000" pitchFamily="2" charset="2"/>
              <a:buChar char="q"/>
            </a:pPr>
            <a:r>
              <a:rPr lang="fr-FR" sz="1800" dirty="0" smtClean="0"/>
              <a:t>Descendante (divise) : un seul cluster au départ et on divise</a:t>
            </a:r>
            <a:endParaRPr lang="fr-FR" sz="1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2787774"/>
            <a:ext cx="3490200" cy="19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461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Clustering</a:t>
            </a:r>
            <a:r>
              <a:rPr lang="fr-FR" dirty="0" smtClean="0"/>
              <a:t> basé sur le </a:t>
            </a:r>
            <a:r>
              <a:rPr lang="fr-FR" dirty="0" err="1" smtClean="0"/>
              <a:t>centroïde</a:t>
            </a:r>
            <a:endParaRPr lang="fr-FR" dirty="0"/>
          </a:p>
        </p:txBody>
      </p:sp>
      <p:sp>
        <p:nvSpPr>
          <p:cNvPr id="3" name="Espace réservé du contenu 2"/>
          <p:cNvSpPr>
            <a:spLocks noGrp="1"/>
          </p:cNvSpPr>
          <p:nvPr>
            <p:ph idx="1"/>
          </p:nvPr>
        </p:nvSpPr>
        <p:spPr>
          <a:xfrm>
            <a:off x="457200" y="1059582"/>
            <a:ext cx="8229600" cy="3394472"/>
          </a:xfrm>
        </p:spPr>
        <p:txBody>
          <a:bodyPr>
            <a:noAutofit/>
          </a:bodyPr>
          <a:lstStyle/>
          <a:p>
            <a:pPr marL="0" lvl="2" indent="0">
              <a:buNone/>
            </a:pPr>
            <a:r>
              <a:rPr lang="fr-FR" b="1" dirty="0" err="1" smtClean="0"/>
              <a:t>Kmeans</a:t>
            </a:r>
            <a:endParaRPr lang="fr-FR" b="1" dirty="0" smtClean="0"/>
          </a:p>
          <a:p>
            <a:pPr marL="342900" lvl="2" indent="-342900">
              <a:buFont typeface="Wingdings" panose="05000000000000000000" pitchFamily="2" charset="2"/>
              <a:buChar char="q"/>
            </a:pPr>
            <a:r>
              <a:rPr lang="fr-FR" dirty="0" smtClean="0"/>
              <a:t>divise les données en k-clusters, avec k connu à l’avance. </a:t>
            </a:r>
          </a:p>
          <a:p>
            <a:pPr marL="342900" lvl="2" indent="-342900">
              <a:buFont typeface="Wingdings" panose="05000000000000000000" pitchFamily="2" charset="2"/>
              <a:buChar char="q"/>
            </a:pPr>
            <a:r>
              <a:rPr lang="fr-FR" dirty="0" smtClean="0"/>
              <a:t>utilise la distance euclidienne pour mesurer la similarité entre les données</a:t>
            </a:r>
            <a:endParaRPr lang="fr-F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643758"/>
            <a:ext cx="2676793" cy="2139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848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Clustering</a:t>
            </a:r>
            <a:r>
              <a:rPr lang="fr-FR" dirty="0"/>
              <a:t> </a:t>
            </a:r>
            <a:r>
              <a:rPr lang="fr-FR" dirty="0" smtClean="0"/>
              <a:t>basé sur la densité</a:t>
            </a:r>
            <a:endParaRPr lang="fr-FR" dirty="0"/>
          </a:p>
        </p:txBody>
      </p:sp>
      <p:sp>
        <p:nvSpPr>
          <p:cNvPr id="3" name="Espace réservé du contenu 2"/>
          <p:cNvSpPr>
            <a:spLocks noGrp="1"/>
          </p:cNvSpPr>
          <p:nvPr>
            <p:ph idx="1"/>
          </p:nvPr>
        </p:nvSpPr>
        <p:spPr>
          <a:xfrm>
            <a:off x="457200" y="1059582"/>
            <a:ext cx="8229600" cy="3394472"/>
          </a:xfrm>
        </p:spPr>
        <p:txBody>
          <a:bodyPr>
            <a:noAutofit/>
          </a:bodyPr>
          <a:lstStyle/>
          <a:p>
            <a:pPr marL="0" lvl="2" indent="0">
              <a:buNone/>
            </a:pPr>
            <a:r>
              <a:rPr lang="fr-FR" b="1" dirty="0" err="1" smtClean="0"/>
              <a:t>DBScan</a:t>
            </a:r>
            <a:endParaRPr lang="fr-FR" b="1" dirty="0" smtClean="0"/>
          </a:p>
          <a:p>
            <a:pPr marL="342900" lvl="2" indent="-342900">
              <a:buFont typeface="Wingdings" panose="05000000000000000000" pitchFamily="2" charset="2"/>
              <a:buChar char="q"/>
            </a:pPr>
            <a:r>
              <a:rPr lang="fr-FR" dirty="0" smtClean="0"/>
              <a:t>Identifie de manière arbitraire des clusters dans les données</a:t>
            </a:r>
          </a:p>
          <a:p>
            <a:pPr marL="342900" lvl="2" indent="-342900">
              <a:buFont typeface="Wingdings" panose="05000000000000000000" pitchFamily="2" charset="2"/>
              <a:buChar char="q"/>
            </a:pPr>
            <a:r>
              <a:rPr lang="fr-FR" dirty="0" smtClean="0"/>
              <a:t>Se base sur la densité de points dans un espace multidimensionnel</a:t>
            </a:r>
            <a:endParaRPr lang="fr-FR"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5202" y="2859782"/>
            <a:ext cx="2510854" cy="215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071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smtClean="0"/>
              <a:t>Worklfow</a:t>
            </a:r>
            <a:r>
              <a:rPr lang="fr-FR" dirty="0" smtClean="0"/>
              <a:t> de </a:t>
            </a:r>
            <a:r>
              <a:rPr lang="fr-FR" dirty="0" err="1" smtClean="0"/>
              <a:t>clustering</a:t>
            </a:r>
            <a:endParaRPr lang="fr-FR" dirty="0"/>
          </a:p>
        </p:txBody>
      </p:sp>
      <p:sp>
        <p:nvSpPr>
          <p:cNvPr id="3" name="Espace réservé du texte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39147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2224</TotalTime>
  <Words>1483</Words>
  <Application>Microsoft Office PowerPoint</Application>
  <PresentationFormat>Affichage à l'écran (16:9)</PresentationFormat>
  <Paragraphs>169</Paragraphs>
  <Slides>46</Slides>
  <Notes>0</Notes>
  <HiddenSlides>0</HiddenSlides>
  <MMClips>0</MMClips>
  <ScaleCrop>false</ScaleCrop>
  <HeadingPairs>
    <vt:vector size="4" baseType="variant">
      <vt:variant>
        <vt:lpstr>Thème</vt:lpstr>
      </vt:variant>
      <vt:variant>
        <vt:i4>1</vt:i4>
      </vt:variant>
      <vt:variant>
        <vt:lpstr>Titres des diapositives</vt:lpstr>
      </vt:variant>
      <vt:variant>
        <vt:i4>46</vt:i4>
      </vt:variant>
    </vt:vector>
  </HeadingPairs>
  <TitlesOfParts>
    <vt:vector size="47" baseType="lpstr">
      <vt:lpstr>Thème Office</vt:lpstr>
      <vt:lpstr>METHODES DE CLUSTERING</vt:lpstr>
      <vt:lpstr>introduction</vt:lpstr>
      <vt:lpstr>Définitions</vt:lpstr>
      <vt:lpstr>Cas d’usages</vt:lpstr>
      <vt:lpstr>Les algorithmes les plus utilisés</vt:lpstr>
      <vt:lpstr>Clustering hierachique</vt:lpstr>
      <vt:lpstr>Clustering basé sur le centroïde</vt:lpstr>
      <vt:lpstr>Clustering basé sur la densité</vt:lpstr>
      <vt:lpstr>Worklfow de clustering</vt:lpstr>
      <vt:lpstr>APPROCHE STANDARD POUR UN CLUSTERING</vt:lpstr>
      <vt:lpstr>Preprocessing - standardiser </vt:lpstr>
      <vt:lpstr>Preprocessing – variables catégorielles</vt:lpstr>
      <vt:lpstr>Preprocessing - ACP</vt:lpstr>
      <vt:lpstr>ACP - Rappels</vt:lpstr>
      <vt:lpstr>TD - preprocessing</vt:lpstr>
      <vt:lpstr>Les attendus</vt:lpstr>
      <vt:lpstr>Les attendus</vt:lpstr>
      <vt:lpstr>Kmeans Clustering</vt:lpstr>
      <vt:lpstr>La méthode des kmeans</vt:lpstr>
      <vt:lpstr>Objectif</vt:lpstr>
      <vt:lpstr>L’algorithme des kmeans</vt:lpstr>
      <vt:lpstr>Visuellement</vt:lpstr>
      <vt:lpstr>Inconvénients de l’algorithme</vt:lpstr>
      <vt:lpstr>Minimiser la variance intra</vt:lpstr>
      <vt:lpstr>Itérer pour minimiser la variance</vt:lpstr>
      <vt:lpstr>Choix de k - Méthode du coude</vt:lpstr>
      <vt:lpstr>Choix de k – la silhouette</vt:lpstr>
      <vt:lpstr>Choix de k – la silhouette</vt:lpstr>
      <vt:lpstr>Choix de k – la silhouette</vt:lpstr>
      <vt:lpstr>Analyser les clusters</vt:lpstr>
      <vt:lpstr>Analyser les clusters</vt:lpstr>
      <vt:lpstr>TD - kmeans</vt:lpstr>
      <vt:lpstr>Clustering hierarchique</vt:lpstr>
      <vt:lpstr>Classification ascendante hierarchique</vt:lpstr>
      <vt:lpstr>Classification ascendante hierarchique</vt:lpstr>
      <vt:lpstr>Classification ascendante hierarchique</vt:lpstr>
      <vt:lpstr>Classification ascendante hierarchique</vt:lpstr>
      <vt:lpstr>Classification ascendante hierarchique</vt:lpstr>
      <vt:lpstr>TD – Classification hierarchique</vt:lpstr>
      <vt:lpstr>dbscan</vt:lpstr>
      <vt:lpstr>dbscan</vt:lpstr>
      <vt:lpstr>dbscan</vt:lpstr>
      <vt:lpstr>dbscan</vt:lpstr>
      <vt:lpstr>dbscan</vt:lpstr>
      <vt:lpstr>dbscan</vt:lpstr>
      <vt:lpstr>TD – DBSCAN</vt:lpstr>
    </vt:vector>
  </TitlesOfParts>
  <Company>MAAF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Methode de clustering kmeans</dc:title>
  <dc:creator>QUINAULT SEBASTIEN</dc:creator>
  <cp:lastModifiedBy>QUINAULT SEBASTIEN</cp:lastModifiedBy>
  <cp:revision>88</cp:revision>
  <dcterms:created xsi:type="dcterms:W3CDTF">2018-10-16T20:26:00Z</dcterms:created>
  <dcterms:modified xsi:type="dcterms:W3CDTF">2023-03-29T19:41:36Z</dcterms:modified>
</cp:coreProperties>
</file>