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9"/>
  </p:notesMasterIdLst>
  <p:sldIdLst>
    <p:sldId id="303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4D4B33-279E-BAD8-2E47-50BF85F189CF}" name="Garrett Hunter" initials="GH" userId="Garrett Hunt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5BD7C-E462-413B-BAD6-1CDC9709AC52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18E7A5-1EA5-419D-B643-F27D435592AB}">
      <dgm:prSet phldrT="[Text]" custT="1"/>
      <dgm:spPr/>
      <dgm:t>
        <a:bodyPr/>
        <a:lstStyle/>
        <a:p>
          <a:r>
            <a:rPr lang="en-US" sz="1400" dirty="0"/>
            <a:t>Discovery </a:t>
          </a:r>
        </a:p>
      </dgm:t>
    </dgm:pt>
    <dgm:pt modelId="{7D3FF500-D6EA-4C2C-A5E6-E2CE6D82E33E}" type="parTrans" cxnId="{A481FB7F-19BE-4227-9B43-CB653BA9B0D6}">
      <dgm:prSet/>
      <dgm:spPr/>
      <dgm:t>
        <a:bodyPr/>
        <a:lstStyle/>
        <a:p>
          <a:endParaRPr lang="en-US" sz="1400"/>
        </a:p>
      </dgm:t>
    </dgm:pt>
    <dgm:pt modelId="{766D9E9D-760F-452F-B26F-2445A21C9375}" type="sibTrans" cxnId="{A481FB7F-19BE-4227-9B43-CB653BA9B0D6}">
      <dgm:prSet/>
      <dgm:spPr/>
      <dgm:t>
        <a:bodyPr/>
        <a:lstStyle/>
        <a:p>
          <a:endParaRPr lang="en-US" sz="1400"/>
        </a:p>
      </dgm:t>
    </dgm:pt>
    <dgm:pt modelId="{3CB0E711-CCFB-4380-A3A1-A7B0BB8DB12D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Assessment</a:t>
          </a:r>
        </a:p>
      </dgm:t>
    </dgm:pt>
    <dgm:pt modelId="{42CCD4CC-5A72-4D1B-B285-151E80832A4E}" type="parTrans" cxnId="{EB856FF2-E982-4BA9-ADE5-A814C7107770}">
      <dgm:prSet/>
      <dgm:spPr/>
      <dgm:t>
        <a:bodyPr/>
        <a:lstStyle/>
        <a:p>
          <a:endParaRPr lang="en-US" sz="1400"/>
        </a:p>
      </dgm:t>
    </dgm:pt>
    <dgm:pt modelId="{8A4DA3C9-23E3-4761-986F-B6F0668A6B5C}" type="sibTrans" cxnId="{EB856FF2-E982-4BA9-ADE5-A814C7107770}">
      <dgm:prSet/>
      <dgm:spPr/>
      <dgm:t>
        <a:bodyPr/>
        <a:lstStyle/>
        <a:p>
          <a:endParaRPr lang="en-US" sz="1400"/>
        </a:p>
      </dgm:t>
    </dgm:pt>
    <dgm:pt modelId="{F8F3592C-3AAB-43EE-AF22-F7CE6B09401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Deduplication</a:t>
          </a:r>
        </a:p>
      </dgm:t>
    </dgm:pt>
    <dgm:pt modelId="{C146A65D-B819-44BF-B040-F45E812695C0}" type="parTrans" cxnId="{4791817F-E7FC-4E5A-A101-B8E1D4486F21}">
      <dgm:prSet/>
      <dgm:spPr/>
      <dgm:t>
        <a:bodyPr/>
        <a:lstStyle/>
        <a:p>
          <a:endParaRPr lang="en-US" sz="1400"/>
        </a:p>
      </dgm:t>
    </dgm:pt>
    <dgm:pt modelId="{E0E0662D-85D7-4BD1-9316-C2722FACE4C5}" type="sibTrans" cxnId="{4791817F-E7FC-4E5A-A101-B8E1D4486F21}">
      <dgm:prSet/>
      <dgm:spPr/>
      <dgm:t>
        <a:bodyPr/>
        <a:lstStyle/>
        <a:p>
          <a:endParaRPr lang="en-US" sz="1400"/>
        </a:p>
      </dgm:t>
    </dgm:pt>
    <dgm:pt modelId="{E63AED17-F55F-483D-9361-294F97CD113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Enrichment</a:t>
          </a:r>
        </a:p>
      </dgm:t>
    </dgm:pt>
    <dgm:pt modelId="{734F971C-A417-4EE2-A0D0-120C27DDAC15}" type="parTrans" cxnId="{DA26E0B2-46EF-4AC7-92FC-95172C7B6609}">
      <dgm:prSet/>
      <dgm:spPr/>
      <dgm:t>
        <a:bodyPr/>
        <a:lstStyle/>
        <a:p>
          <a:endParaRPr lang="en-US" sz="1400"/>
        </a:p>
      </dgm:t>
    </dgm:pt>
    <dgm:pt modelId="{83033EF1-36DB-4911-8656-B7D82F9666C4}" type="sibTrans" cxnId="{DA26E0B2-46EF-4AC7-92FC-95172C7B6609}">
      <dgm:prSet/>
      <dgm:spPr/>
      <dgm:t>
        <a:bodyPr/>
        <a:lstStyle/>
        <a:p>
          <a:endParaRPr lang="en-US" sz="1400"/>
        </a:p>
      </dgm:t>
    </dgm:pt>
    <dgm:pt modelId="{B55F2252-9936-4164-AB5B-22918EA0AC5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Deployment</a:t>
          </a:r>
          <a:endParaRPr lang="en-US" sz="1400" dirty="0"/>
        </a:p>
      </dgm:t>
    </dgm:pt>
    <dgm:pt modelId="{0FB0E936-1FEE-49A4-9DA1-68C9AB6B1604}" type="parTrans" cxnId="{2AF3B1AF-C91A-4BCB-9170-C1508EF20F4E}">
      <dgm:prSet/>
      <dgm:spPr/>
      <dgm:t>
        <a:bodyPr/>
        <a:lstStyle/>
        <a:p>
          <a:endParaRPr lang="en-US" sz="1400"/>
        </a:p>
      </dgm:t>
    </dgm:pt>
    <dgm:pt modelId="{5DBA725D-77A6-46F8-959C-73B596900AB2}" type="sibTrans" cxnId="{2AF3B1AF-C91A-4BCB-9170-C1508EF20F4E}">
      <dgm:prSet/>
      <dgm:spPr/>
      <dgm:t>
        <a:bodyPr/>
        <a:lstStyle/>
        <a:p>
          <a:endParaRPr lang="en-US" sz="1400"/>
        </a:p>
      </dgm:t>
    </dgm:pt>
    <dgm:pt modelId="{0CF2FBB7-FBA0-4129-B22B-8590A5EFAB67}" type="pres">
      <dgm:prSet presAssocID="{C2C5BD7C-E462-413B-BAD6-1CDC9709AC52}" presName="cycle" presStyleCnt="0">
        <dgm:presLayoutVars>
          <dgm:dir/>
          <dgm:resizeHandles val="exact"/>
        </dgm:presLayoutVars>
      </dgm:prSet>
      <dgm:spPr/>
    </dgm:pt>
    <dgm:pt modelId="{8A69B345-D456-49C9-8227-771B8E64E4D9}" type="pres">
      <dgm:prSet presAssocID="{5C18E7A5-1EA5-419D-B643-F27D435592AB}" presName="dummy" presStyleCnt="0"/>
      <dgm:spPr/>
    </dgm:pt>
    <dgm:pt modelId="{615C6F32-BA7B-442F-B8AC-BD011210706E}" type="pres">
      <dgm:prSet presAssocID="{5C18E7A5-1EA5-419D-B643-F27D435592AB}" presName="node" presStyleLbl="revTx" presStyleIdx="0" presStyleCnt="5">
        <dgm:presLayoutVars>
          <dgm:bulletEnabled val="1"/>
        </dgm:presLayoutVars>
      </dgm:prSet>
      <dgm:spPr/>
    </dgm:pt>
    <dgm:pt modelId="{67DBE5A5-6FCA-4F71-914C-486DBEB93D0C}" type="pres">
      <dgm:prSet presAssocID="{766D9E9D-760F-452F-B26F-2445A21C9375}" presName="sibTrans" presStyleLbl="node1" presStyleIdx="0" presStyleCnt="5"/>
      <dgm:spPr/>
    </dgm:pt>
    <dgm:pt modelId="{B413931D-CFB7-45BC-BBD3-AF4B0D37011E}" type="pres">
      <dgm:prSet presAssocID="{3CB0E711-CCFB-4380-A3A1-A7B0BB8DB12D}" presName="dummy" presStyleCnt="0"/>
      <dgm:spPr/>
    </dgm:pt>
    <dgm:pt modelId="{C63E478C-BB8E-4CDE-B8E8-66F30C8F8670}" type="pres">
      <dgm:prSet presAssocID="{3CB0E711-CCFB-4380-A3A1-A7B0BB8DB12D}" presName="node" presStyleLbl="revTx" presStyleIdx="1" presStyleCnt="5">
        <dgm:presLayoutVars>
          <dgm:bulletEnabled val="1"/>
        </dgm:presLayoutVars>
      </dgm:prSet>
      <dgm:spPr/>
    </dgm:pt>
    <dgm:pt modelId="{3DC62B29-FFCE-49A9-BB94-FF6FB4A7627D}" type="pres">
      <dgm:prSet presAssocID="{8A4DA3C9-23E3-4761-986F-B6F0668A6B5C}" presName="sibTrans" presStyleLbl="node1" presStyleIdx="1" presStyleCnt="5" custLinFactNeighborY="-383"/>
      <dgm:spPr/>
    </dgm:pt>
    <dgm:pt modelId="{0E61A957-19DD-4576-8F00-548420CCF203}" type="pres">
      <dgm:prSet presAssocID="{F8F3592C-3AAB-43EE-AF22-F7CE6B094015}" presName="dummy" presStyleCnt="0"/>
      <dgm:spPr/>
    </dgm:pt>
    <dgm:pt modelId="{3EF0815F-596A-47C7-9504-9C251F5CC1D6}" type="pres">
      <dgm:prSet presAssocID="{F8F3592C-3AAB-43EE-AF22-F7CE6B094015}" presName="node" presStyleLbl="revTx" presStyleIdx="2" presStyleCnt="5">
        <dgm:presLayoutVars>
          <dgm:bulletEnabled val="1"/>
        </dgm:presLayoutVars>
      </dgm:prSet>
      <dgm:spPr/>
    </dgm:pt>
    <dgm:pt modelId="{53C6795C-7225-4476-85BB-B21C941D62D9}" type="pres">
      <dgm:prSet presAssocID="{E0E0662D-85D7-4BD1-9316-C2722FACE4C5}" presName="sibTrans" presStyleLbl="node1" presStyleIdx="2" presStyleCnt="5"/>
      <dgm:spPr/>
    </dgm:pt>
    <dgm:pt modelId="{5CD4B42E-716F-4F0B-87DC-DC67A55DB2B2}" type="pres">
      <dgm:prSet presAssocID="{E63AED17-F55F-483D-9361-294F97CD113E}" presName="dummy" presStyleCnt="0"/>
      <dgm:spPr/>
    </dgm:pt>
    <dgm:pt modelId="{DF5A8FB0-1F32-4440-9246-F7C8EA920840}" type="pres">
      <dgm:prSet presAssocID="{E63AED17-F55F-483D-9361-294F97CD113E}" presName="node" presStyleLbl="revTx" presStyleIdx="3" presStyleCnt="5">
        <dgm:presLayoutVars>
          <dgm:bulletEnabled val="1"/>
        </dgm:presLayoutVars>
      </dgm:prSet>
      <dgm:spPr/>
    </dgm:pt>
    <dgm:pt modelId="{47681D2D-0235-4FB1-BB96-492BFF28755C}" type="pres">
      <dgm:prSet presAssocID="{83033EF1-36DB-4911-8656-B7D82F9666C4}" presName="sibTrans" presStyleLbl="node1" presStyleIdx="3" presStyleCnt="5"/>
      <dgm:spPr/>
    </dgm:pt>
    <dgm:pt modelId="{C918DB43-F2DC-42DE-83CD-8208B217B386}" type="pres">
      <dgm:prSet presAssocID="{B55F2252-9936-4164-AB5B-22918EA0AC56}" presName="dummy" presStyleCnt="0"/>
      <dgm:spPr/>
    </dgm:pt>
    <dgm:pt modelId="{3C0DD3CB-4EF6-499E-ADC0-0D82C337BF0B}" type="pres">
      <dgm:prSet presAssocID="{B55F2252-9936-4164-AB5B-22918EA0AC56}" presName="node" presStyleLbl="revTx" presStyleIdx="4" presStyleCnt="5">
        <dgm:presLayoutVars>
          <dgm:bulletEnabled val="1"/>
        </dgm:presLayoutVars>
      </dgm:prSet>
      <dgm:spPr/>
    </dgm:pt>
    <dgm:pt modelId="{25A141B3-D6C3-4A4D-9D38-6588641DD69C}" type="pres">
      <dgm:prSet presAssocID="{5DBA725D-77A6-46F8-959C-73B596900AB2}" presName="sibTrans" presStyleLbl="node1" presStyleIdx="4" presStyleCnt="5"/>
      <dgm:spPr/>
    </dgm:pt>
  </dgm:ptLst>
  <dgm:cxnLst>
    <dgm:cxn modelId="{81F0C400-446A-4995-8852-F5A471C478EE}" type="presOf" srcId="{F8F3592C-3AAB-43EE-AF22-F7CE6B094015}" destId="{3EF0815F-596A-47C7-9504-9C251F5CC1D6}" srcOrd="0" destOrd="0" presId="urn:microsoft.com/office/officeart/2005/8/layout/cycle1"/>
    <dgm:cxn modelId="{EC1F2026-2781-4B93-B812-44BA0DB6E12F}" type="presOf" srcId="{3CB0E711-CCFB-4380-A3A1-A7B0BB8DB12D}" destId="{C63E478C-BB8E-4CDE-B8E8-66F30C8F8670}" srcOrd="0" destOrd="0" presId="urn:microsoft.com/office/officeart/2005/8/layout/cycle1"/>
    <dgm:cxn modelId="{38406F4F-312D-4AC9-8CBD-6E469C39FCA5}" type="presOf" srcId="{B55F2252-9936-4164-AB5B-22918EA0AC56}" destId="{3C0DD3CB-4EF6-499E-ADC0-0D82C337BF0B}" srcOrd="0" destOrd="0" presId="urn:microsoft.com/office/officeart/2005/8/layout/cycle1"/>
    <dgm:cxn modelId="{4791817F-E7FC-4E5A-A101-B8E1D4486F21}" srcId="{C2C5BD7C-E462-413B-BAD6-1CDC9709AC52}" destId="{F8F3592C-3AAB-43EE-AF22-F7CE6B094015}" srcOrd="2" destOrd="0" parTransId="{C146A65D-B819-44BF-B040-F45E812695C0}" sibTransId="{E0E0662D-85D7-4BD1-9316-C2722FACE4C5}"/>
    <dgm:cxn modelId="{A481FB7F-19BE-4227-9B43-CB653BA9B0D6}" srcId="{C2C5BD7C-E462-413B-BAD6-1CDC9709AC52}" destId="{5C18E7A5-1EA5-419D-B643-F27D435592AB}" srcOrd="0" destOrd="0" parTransId="{7D3FF500-D6EA-4C2C-A5E6-E2CE6D82E33E}" sibTransId="{766D9E9D-760F-452F-B26F-2445A21C9375}"/>
    <dgm:cxn modelId="{F8398387-89F4-4E3F-83CA-F7FDF3DCC093}" type="presOf" srcId="{E0E0662D-85D7-4BD1-9316-C2722FACE4C5}" destId="{53C6795C-7225-4476-85BB-B21C941D62D9}" srcOrd="0" destOrd="0" presId="urn:microsoft.com/office/officeart/2005/8/layout/cycle1"/>
    <dgm:cxn modelId="{72D7C98E-87FC-4A59-80D6-8AA8A83EE472}" type="presOf" srcId="{766D9E9D-760F-452F-B26F-2445A21C9375}" destId="{67DBE5A5-6FCA-4F71-914C-486DBEB93D0C}" srcOrd="0" destOrd="0" presId="urn:microsoft.com/office/officeart/2005/8/layout/cycle1"/>
    <dgm:cxn modelId="{D57EE0A5-0718-490B-84FF-87B717A976E8}" type="presOf" srcId="{5C18E7A5-1EA5-419D-B643-F27D435592AB}" destId="{615C6F32-BA7B-442F-B8AC-BD011210706E}" srcOrd="0" destOrd="0" presId="urn:microsoft.com/office/officeart/2005/8/layout/cycle1"/>
    <dgm:cxn modelId="{2BA206AA-F17D-4E7F-A410-490628E0EC4D}" type="presOf" srcId="{5DBA725D-77A6-46F8-959C-73B596900AB2}" destId="{25A141B3-D6C3-4A4D-9D38-6588641DD69C}" srcOrd="0" destOrd="0" presId="urn:microsoft.com/office/officeart/2005/8/layout/cycle1"/>
    <dgm:cxn modelId="{2AF3B1AF-C91A-4BCB-9170-C1508EF20F4E}" srcId="{C2C5BD7C-E462-413B-BAD6-1CDC9709AC52}" destId="{B55F2252-9936-4164-AB5B-22918EA0AC56}" srcOrd="4" destOrd="0" parTransId="{0FB0E936-1FEE-49A4-9DA1-68C9AB6B1604}" sibTransId="{5DBA725D-77A6-46F8-959C-73B596900AB2}"/>
    <dgm:cxn modelId="{DA26E0B2-46EF-4AC7-92FC-95172C7B6609}" srcId="{C2C5BD7C-E462-413B-BAD6-1CDC9709AC52}" destId="{E63AED17-F55F-483D-9361-294F97CD113E}" srcOrd="3" destOrd="0" parTransId="{734F971C-A417-4EE2-A0D0-120C27DDAC15}" sibTransId="{83033EF1-36DB-4911-8656-B7D82F9666C4}"/>
    <dgm:cxn modelId="{865B1FC7-0AD1-4B60-A5D2-B7CFA16E239B}" type="presOf" srcId="{83033EF1-36DB-4911-8656-B7D82F9666C4}" destId="{47681D2D-0235-4FB1-BB96-492BFF28755C}" srcOrd="0" destOrd="0" presId="urn:microsoft.com/office/officeart/2005/8/layout/cycle1"/>
    <dgm:cxn modelId="{A42193CD-AE65-437A-BBC1-0E057FFC84F4}" type="presOf" srcId="{8A4DA3C9-23E3-4761-986F-B6F0668A6B5C}" destId="{3DC62B29-FFCE-49A9-BB94-FF6FB4A7627D}" srcOrd="0" destOrd="0" presId="urn:microsoft.com/office/officeart/2005/8/layout/cycle1"/>
    <dgm:cxn modelId="{F1A94AE2-9BBD-4993-91F7-B5F4CDC35E73}" type="presOf" srcId="{E63AED17-F55F-483D-9361-294F97CD113E}" destId="{DF5A8FB0-1F32-4440-9246-F7C8EA920840}" srcOrd="0" destOrd="0" presId="urn:microsoft.com/office/officeart/2005/8/layout/cycle1"/>
    <dgm:cxn modelId="{1B7C56EC-3A5E-42A3-A7A9-8D03F9252795}" type="presOf" srcId="{C2C5BD7C-E462-413B-BAD6-1CDC9709AC52}" destId="{0CF2FBB7-FBA0-4129-B22B-8590A5EFAB67}" srcOrd="0" destOrd="0" presId="urn:microsoft.com/office/officeart/2005/8/layout/cycle1"/>
    <dgm:cxn modelId="{EB856FF2-E982-4BA9-ADE5-A814C7107770}" srcId="{C2C5BD7C-E462-413B-BAD6-1CDC9709AC52}" destId="{3CB0E711-CCFB-4380-A3A1-A7B0BB8DB12D}" srcOrd="1" destOrd="0" parTransId="{42CCD4CC-5A72-4D1B-B285-151E80832A4E}" sibTransId="{8A4DA3C9-23E3-4761-986F-B6F0668A6B5C}"/>
    <dgm:cxn modelId="{C064870D-91B9-45A3-B6F7-A1679259DA98}" type="presParOf" srcId="{0CF2FBB7-FBA0-4129-B22B-8590A5EFAB67}" destId="{8A69B345-D456-49C9-8227-771B8E64E4D9}" srcOrd="0" destOrd="0" presId="urn:microsoft.com/office/officeart/2005/8/layout/cycle1"/>
    <dgm:cxn modelId="{5FEDBDF8-983E-4E51-873E-96AC5272C39C}" type="presParOf" srcId="{0CF2FBB7-FBA0-4129-B22B-8590A5EFAB67}" destId="{615C6F32-BA7B-442F-B8AC-BD011210706E}" srcOrd="1" destOrd="0" presId="urn:microsoft.com/office/officeart/2005/8/layout/cycle1"/>
    <dgm:cxn modelId="{7E3748D6-D4E2-4AAE-B03B-7DC25B462423}" type="presParOf" srcId="{0CF2FBB7-FBA0-4129-B22B-8590A5EFAB67}" destId="{67DBE5A5-6FCA-4F71-914C-486DBEB93D0C}" srcOrd="2" destOrd="0" presId="urn:microsoft.com/office/officeart/2005/8/layout/cycle1"/>
    <dgm:cxn modelId="{EBD03B8E-4ECD-4105-BFAC-FD89A0FBEDB4}" type="presParOf" srcId="{0CF2FBB7-FBA0-4129-B22B-8590A5EFAB67}" destId="{B413931D-CFB7-45BC-BBD3-AF4B0D37011E}" srcOrd="3" destOrd="0" presId="urn:microsoft.com/office/officeart/2005/8/layout/cycle1"/>
    <dgm:cxn modelId="{BB140A08-0E17-4533-8741-FC16A04C4509}" type="presParOf" srcId="{0CF2FBB7-FBA0-4129-B22B-8590A5EFAB67}" destId="{C63E478C-BB8E-4CDE-B8E8-66F30C8F8670}" srcOrd="4" destOrd="0" presId="urn:microsoft.com/office/officeart/2005/8/layout/cycle1"/>
    <dgm:cxn modelId="{1064BD72-FEA2-40A9-A62C-9880CEF0CD3F}" type="presParOf" srcId="{0CF2FBB7-FBA0-4129-B22B-8590A5EFAB67}" destId="{3DC62B29-FFCE-49A9-BB94-FF6FB4A7627D}" srcOrd="5" destOrd="0" presId="urn:microsoft.com/office/officeart/2005/8/layout/cycle1"/>
    <dgm:cxn modelId="{08A9C129-B5F0-4931-8B53-E0231A6975A2}" type="presParOf" srcId="{0CF2FBB7-FBA0-4129-B22B-8590A5EFAB67}" destId="{0E61A957-19DD-4576-8F00-548420CCF203}" srcOrd="6" destOrd="0" presId="urn:microsoft.com/office/officeart/2005/8/layout/cycle1"/>
    <dgm:cxn modelId="{1AC7D3D9-E0C2-476D-802A-B1173050114F}" type="presParOf" srcId="{0CF2FBB7-FBA0-4129-B22B-8590A5EFAB67}" destId="{3EF0815F-596A-47C7-9504-9C251F5CC1D6}" srcOrd="7" destOrd="0" presId="urn:microsoft.com/office/officeart/2005/8/layout/cycle1"/>
    <dgm:cxn modelId="{466F4A7F-3F4F-48DD-984B-768AE2589E99}" type="presParOf" srcId="{0CF2FBB7-FBA0-4129-B22B-8590A5EFAB67}" destId="{53C6795C-7225-4476-85BB-B21C941D62D9}" srcOrd="8" destOrd="0" presId="urn:microsoft.com/office/officeart/2005/8/layout/cycle1"/>
    <dgm:cxn modelId="{91F5876C-EFDC-4389-B8CB-89E1B55664F6}" type="presParOf" srcId="{0CF2FBB7-FBA0-4129-B22B-8590A5EFAB67}" destId="{5CD4B42E-716F-4F0B-87DC-DC67A55DB2B2}" srcOrd="9" destOrd="0" presId="urn:microsoft.com/office/officeart/2005/8/layout/cycle1"/>
    <dgm:cxn modelId="{42FAA11B-3B0B-4380-9329-3C5B972E04F0}" type="presParOf" srcId="{0CF2FBB7-FBA0-4129-B22B-8590A5EFAB67}" destId="{DF5A8FB0-1F32-4440-9246-F7C8EA920840}" srcOrd="10" destOrd="0" presId="urn:microsoft.com/office/officeart/2005/8/layout/cycle1"/>
    <dgm:cxn modelId="{E21C57D2-A8BC-49CF-BFB3-14423CEC3784}" type="presParOf" srcId="{0CF2FBB7-FBA0-4129-B22B-8590A5EFAB67}" destId="{47681D2D-0235-4FB1-BB96-492BFF28755C}" srcOrd="11" destOrd="0" presId="urn:microsoft.com/office/officeart/2005/8/layout/cycle1"/>
    <dgm:cxn modelId="{80B756AF-A080-4723-A77D-60722A62CEA5}" type="presParOf" srcId="{0CF2FBB7-FBA0-4129-B22B-8590A5EFAB67}" destId="{C918DB43-F2DC-42DE-83CD-8208B217B386}" srcOrd="12" destOrd="0" presId="urn:microsoft.com/office/officeart/2005/8/layout/cycle1"/>
    <dgm:cxn modelId="{3CD68D78-41E5-4C3A-BAE4-689FF453117C}" type="presParOf" srcId="{0CF2FBB7-FBA0-4129-B22B-8590A5EFAB67}" destId="{3C0DD3CB-4EF6-499E-ADC0-0D82C337BF0B}" srcOrd="13" destOrd="0" presId="urn:microsoft.com/office/officeart/2005/8/layout/cycle1"/>
    <dgm:cxn modelId="{3C338FCC-2FD0-4127-BC25-2A068FDCC21E}" type="presParOf" srcId="{0CF2FBB7-FBA0-4129-B22B-8590A5EFAB67}" destId="{25A141B3-D6C3-4A4D-9D38-6588641DD69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C6F32-BA7B-442F-B8AC-BD011210706E}">
      <dsp:nvSpPr>
        <dsp:cNvPr id="0" name=""/>
        <dsp:cNvSpPr/>
      </dsp:nvSpPr>
      <dsp:spPr>
        <a:xfrm>
          <a:off x="5040047" y="33158"/>
          <a:ext cx="1119650" cy="111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Discovery </a:t>
          </a:r>
        </a:p>
      </dsp:txBody>
      <dsp:txXfrm>
        <a:off x="5040047" y="33158"/>
        <a:ext cx="1119650" cy="1119650"/>
      </dsp:txXfrm>
    </dsp:sp>
    <dsp:sp modelId="{67DBE5A5-6FCA-4F71-914C-486DBEB93D0C}">
      <dsp:nvSpPr>
        <dsp:cNvPr id="0" name=""/>
        <dsp:cNvSpPr/>
      </dsp:nvSpPr>
      <dsp:spPr>
        <a:xfrm>
          <a:off x="2405759" y="710"/>
          <a:ext cx="4198476" cy="4198476"/>
        </a:xfrm>
        <a:prstGeom prst="circularArrow">
          <a:avLst>
            <a:gd name="adj1" fmla="val 5200"/>
            <a:gd name="adj2" fmla="val 335921"/>
            <a:gd name="adj3" fmla="val 21293211"/>
            <a:gd name="adj4" fmla="val 19766266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78C-BB8E-4CDE-B8E8-66F30C8F8670}">
      <dsp:nvSpPr>
        <dsp:cNvPr id="0" name=""/>
        <dsp:cNvSpPr/>
      </dsp:nvSpPr>
      <dsp:spPr>
        <a:xfrm>
          <a:off x="5716717" y="2115733"/>
          <a:ext cx="1119650" cy="111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Assessment</a:t>
          </a:r>
        </a:p>
      </dsp:txBody>
      <dsp:txXfrm>
        <a:off x="5716717" y="2115733"/>
        <a:ext cx="1119650" cy="1119650"/>
      </dsp:txXfrm>
    </dsp:sp>
    <dsp:sp modelId="{3DC62B29-FFCE-49A9-BB94-FF6FB4A7627D}">
      <dsp:nvSpPr>
        <dsp:cNvPr id="0" name=""/>
        <dsp:cNvSpPr/>
      </dsp:nvSpPr>
      <dsp:spPr>
        <a:xfrm>
          <a:off x="2405759" y="-15369"/>
          <a:ext cx="4198476" cy="4198476"/>
        </a:xfrm>
        <a:prstGeom prst="circularArrow">
          <a:avLst>
            <a:gd name="adj1" fmla="val 5200"/>
            <a:gd name="adj2" fmla="val 335921"/>
            <a:gd name="adj3" fmla="val 4014666"/>
            <a:gd name="adj4" fmla="val 2253462"/>
            <a:gd name="adj5" fmla="val 6067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815F-596A-47C7-9504-9C251F5CC1D6}">
      <dsp:nvSpPr>
        <dsp:cNvPr id="0" name=""/>
        <dsp:cNvSpPr/>
      </dsp:nvSpPr>
      <dsp:spPr>
        <a:xfrm>
          <a:off x="3945172" y="3402836"/>
          <a:ext cx="1119650" cy="111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Deduplication</a:t>
          </a:r>
        </a:p>
      </dsp:txBody>
      <dsp:txXfrm>
        <a:off x="3945172" y="3402836"/>
        <a:ext cx="1119650" cy="1119650"/>
      </dsp:txXfrm>
    </dsp:sp>
    <dsp:sp modelId="{53C6795C-7225-4476-85BB-B21C941D62D9}">
      <dsp:nvSpPr>
        <dsp:cNvPr id="0" name=""/>
        <dsp:cNvSpPr/>
      </dsp:nvSpPr>
      <dsp:spPr>
        <a:xfrm>
          <a:off x="2405759" y="710"/>
          <a:ext cx="4198476" cy="4198476"/>
        </a:xfrm>
        <a:prstGeom prst="circularArrow">
          <a:avLst>
            <a:gd name="adj1" fmla="val 5200"/>
            <a:gd name="adj2" fmla="val 335921"/>
            <a:gd name="adj3" fmla="val 8210618"/>
            <a:gd name="adj4" fmla="val 6449413"/>
            <a:gd name="adj5" fmla="val 606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8FB0-1F32-4440-9246-F7C8EA920840}">
      <dsp:nvSpPr>
        <dsp:cNvPr id="0" name=""/>
        <dsp:cNvSpPr/>
      </dsp:nvSpPr>
      <dsp:spPr>
        <a:xfrm>
          <a:off x="2173628" y="2115733"/>
          <a:ext cx="1119650" cy="111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Enrichment</a:t>
          </a:r>
        </a:p>
      </dsp:txBody>
      <dsp:txXfrm>
        <a:off x="2173628" y="2115733"/>
        <a:ext cx="1119650" cy="1119650"/>
      </dsp:txXfrm>
    </dsp:sp>
    <dsp:sp modelId="{47681D2D-0235-4FB1-BB96-492BFF28755C}">
      <dsp:nvSpPr>
        <dsp:cNvPr id="0" name=""/>
        <dsp:cNvSpPr/>
      </dsp:nvSpPr>
      <dsp:spPr>
        <a:xfrm>
          <a:off x="2405759" y="710"/>
          <a:ext cx="4198476" cy="4198476"/>
        </a:xfrm>
        <a:prstGeom prst="circularArrow">
          <a:avLst>
            <a:gd name="adj1" fmla="val 5200"/>
            <a:gd name="adj2" fmla="val 335921"/>
            <a:gd name="adj3" fmla="val 12297813"/>
            <a:gd name="adj4" fmla="val 10770868"/>
            <a:gd name="adj5" fmla="val 6067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DD3CB-4EF6-499E-ADC0-0D82C337BF0B}">
      <dsp:nvSpPr>
        <dsp:cNvPr id="0" name=""/>
        <dsp:cNvSpPr/>
      </dsp:nvSpPr>
      <dsp:spPr>
        <a:xfrm>
          <a:off x="2850298" y="33158"/>
          <a:ext cx="1119650" cy="111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Deployment</a:t>
          </a:r>
          <a:endParaRPr lang="en-US" sz="1400" kern="1200" dirty="0"/>
        </a:p>
      </dsp:txBody>
      <dsp:txXfrm>
        <a:off x="2850298" y="33158"/>
        <a:ext cx="1119650" cy="1119650"/>
      </dsp:txXfrm>
    </dsp:sp>
    <dsp:sp modelId="{25A141B3-D6C3-4A4D-9D38-6588641DD69C}">
      <dsp:nvSpPr>
        <dsp:cNvPr id="0" name=""/>
        <dsp:cNvSpPr/>
      </dsp:nvSpPr>
      <dsp:spPr>
        <a:xfrm>
          <a:off x="2405759" y="710"/>
          <a:ext cx="4198476" cy="4198476"/>
        </a:xfrm>
        <a:prstGeom prst="circularArrow">
          <a:avLst>
            <a:gd name="adj1" fmla="val 5200"/>
            <a:gd name="adj2" fmla="val 335921"/>
            <a:gd name="adj3" fmla="val 16865655"/>
            <a:gd name="adj4" fmla="val 15198425"/>
            <a:gd name="adj5" fmla="val 606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28D7-6234-481C-B0F7-23E0D76F736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454C-ED4F-4B3F-9A15-9138896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subTitle" idx="1"/>
          </p:nvPr>
        </p:nvSpPr>
        <p:spPr>
          <a:xfrm>
            <a:off x="1766325" y="4094127"/>
            <a:ext cx="95874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39F8AC5-4769-4430-A1EB-D0B11CD11AB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18" name="Google Shape;18;p53"/>
          <p:cNvSpPr txBox="1">
            <a:spLocks noGrp="1"/>
          </p:cNvSpPr>
          <p:nvPr>
            <p:ph type="ftr" idx="11"/>
          </p:nvPr>
        </p:nvSpPr>
        <p:spPr>
          <a:xfrm>
            <a:off x="791202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53"/>
          <p:cNvSpPr txBox="1">
            <a:spLocks noGrp="1"/>
          </p:cNvSpPr>
          <p:nvPr>
            <p:ph type="sldNum" idx="12"/>
          </p:nvPr>
        </p:nvSpPr>
        <p:spPr>
          <a:xfrm>
            <a:off x="41479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550AA35-B4D3-470D-AE57-8DEBE4BC96AE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Google Shape;20;p53" descr="A picture containing table, object, indoor&#10;&#10;Description generated with very high confidence"/>
          <p:cNvPicPr preferRelativeResize="0"/>
          <p:nvPr/>
        </p:nvPicPr>
        <p:blipFill rotWithShape="1">
          <a:blip r:embed="rId2">
            <a:alphaModFix amt="68000"/>
          </a:blip>
          <a:srcRect t="5955" r="-3" b="8510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 extrusionOk="0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" name="Google Shape;21;p53"/>
          <p:cNvSpPr/>
          <p:nvPr/>
        </p:nvSpPr>
        <p:spPr>
          <a:xfrm rot="-5400000">
            <a:off x="-1693071" y="2827425"/>
            <a:ext cx="5653087" cy="10668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1838325" y="2540616"/>
            <a:ext cx="1114425" cy="10668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3" descr="A picture containing object, clock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4" y="602492"/>
            <a:ext cx="5334003" cy="133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body" idx="1"/>
          </p:nvPr>
        </p:nvSpPr>
        <p:spPr>
          <a:xfrm>
            <a:off x="412238" y="13542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4"/>
          <p:cNvSpPr txBox="1">
            <a:spLocks noGrp="1"/>
          </p:cNvSpPr>
          <p:nvPr>
            <p:ph type="dt" idx="10"/>
          </p:nvPr>
        </p:nvSpPr>
        <p:spPr>
          <a:xfrm>
            <a:off x="7780919" y="63557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39F8AC5-4769-4430-A1EB-D0B11CD11AB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27" name="Google Shape;27;p54"/>
          <p:cNvSpPr txBox="1">
            <a:spLocks noGrp="1"/>
          </p:cNvSpPr>
          <p:nvPr>
            <p:ph type="ftr" idx="11"/>
          </p:nvPr>
        </p:nvSpPr>
        <p:spPr>
          <a:xfrm>
            <a:off x="7780919" y="63557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8" name="Google Shape;28;p54"/>
          <p:cNvSpPr txBox="1">
            <a:spLocks noGrp="1"/>
          </p:cNvSpPr>
          <p:nvPr>
            <p:ph type="sldNum" idx="12"/>
          </p:nvPr>
        </p:nvSpPr>
        <p:spPr>
          <a:xfrm>
            <a:off x="3152598" y="635579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550AA35-B4D3-470D-AE57-8DEBE4BC96A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Google Shape;29;p54"/>
          <p:cNvSpPr/>
          <p:nvPr/>
        </p:nvSpPr>
        <p:spPr>
          <a:xfrm>
            <a:off x="1" y="0"/>
            <a:ext cx="12192000" cy="10668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0" y="1"/>
            <a:ext cx="966083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1" name="Google Shape;31;p54" descr="A picture containing object, clock&#10;&#10;Description generated with very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424" y="6355796"/>
            <a:ext cx="1134897" cy="283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39F8AC5-4769-4430-A1EB-D0B11CD11AB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550AA35-B4D3-470D-AE57-8DEBE4BC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1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D48F8-8B5F-4390-A48C-EBBFA449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541" y="4085501"/>
            <a:ext cx="7574319" cy="165576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dirty="0"/>
              <a:t>Data… Mastered!</a:t>
            </a:r>
          </a:p>
          <a:p>
            <a:pPr marL="11430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43861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63122-5CE8-43A8-BA5D-2F41F18B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Success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9FA03-8441-4793-A9FB-523CBA82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38" y="1354225"/>
            <a:ext cx="8533354" cy="4779155"/>
          </a:xfrm>
        </p:spPr>
        <p:txBody>
          <a:bodyPr>
            <a:normAutofit/>
          </a:bodyPr>
          <a:lstStyle/>
          <a:p>
            <a:r>
              <a:rPr lang="en-US" dirty="0"/>
              <a:t>Roadmap to curated, cataloged, and governed master data</a:t>
            </a:r>
          </a:p>
          <a:p>
            <a:r>
              <a:rPr lang="en-US" dirty="0"/>
              <a:t>Begins with understanding your master data building blocks</a:t>
            </a:r>
          </a:p>
          <a:p>
            <a:pPr lvl="1"/>
            <a:r>
              <a:rPr lang="en-US" dirty="0"/>
              <a:t>Processes and Sources</a:t>
            </a:r>
          </a:p>
          <a:p>
            <a:pPr lvl="1"/>
            <a:r>
              <a:rPr lang="en-US" dirty="0"/>
              <a:t>People and Ownership</a:t>
            </a:r>
          </a:p>
          <a:p>
            <a:pPr lvl="1"/>
            <a:r>
              <a:rPr lang="en-US" dirty="0"/>
              <a:t>Technology and Systems</a:t>
            </a:r>
          </a:p>
          <a:p>
            <a:r>
              <a:rPr lang="en-US" dirty="0"/>
              <a:t>Data Backbone</a:t>
            </a:r>
          </a:p>
          <a:p>
            <a:pPr lvl="1"/>
            <a:r>
              <a:rPr lang="en-US" dirty="0"/>
              <a:t>Assessment and Scorecard</a:t>
            </a:r>
          </a:p>
          <a:p>
            <a:pPr lvl="1"/>
            <a:r>
              <a:rPr lang="en-US" dirty="0"/>
              <a:t>De-duplication</a:t>
            </a:r>
          </a:p>
          <a:p>
            <a:pPr lvl="1"/>
            <a:r>
              <a:rPr lang="en-US" dirty="0"/>
              <a:t>Enrichment</a:t>
            </a:r>
          </a:p>
          <a:p>
            <a:r>
              <a:rPr lang="en-US" dirty="0"/>
              <a:t>Deployment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029710-95D1-8AB6-5C7E-CC7F991097AE}"/>
              </a:ext>
            </a:extLst>
          </p:cNvPr>
          <p:cNvGrpSpPr/>
          <p:nvPr/>
        </p:nvGrpSpPr>
        <p:grpSpPr>
          <a:xfrm>
            <a:off x="4998867" y="2335090"/>
            <a:ext cx="6507327" cy="3575035"/>
            <a:chOff x="2532113" y="2058644"/>
            <a:chExt cx="6507327" cy="35750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079B27-663C-D986-92BF-0D030296E05A}"/>
                </a:ext>
              </a:extLst>
            </p:cNvPr>
            <p:cNvGrpSpPr/>
            <p:nvPr/>
          </p:nvGrpSpPr>
          <p:grpSpPr>
            <a:xfrm>
              <a:off x="2532113" y="2058644"/>
              <a:ext cx="6021632" cy="3575035"/>
              <a:chOff x="2532113" y="2058644"/>
              <a:chExt cx="6021632" cy="357503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7744345-444B-AD53-3CBC-C487E43C08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009" t="26863" r="69893" b="62277"/>
              <a:stretch/>
            </p:blipFill>
            <p:spPr>
              <a:xfrm rot="20919053">
                <a:off x="6572009" y="2058644"/>
                <a:ext cx="1350193" cy="39100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2AAE9A5-A93E-1249-4888-4B8932FA7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009" t="26863" r="69893" b="62277"/>
              <a:stretch/>
            </p:blipFill>
            <p:spPr>
              <a:xfrm rot="20919053">
                <a:off x="5333464" y="2397335"/>
                <a:ext cx="1350193" cy="39100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9F9929-EBFA-B439-56BC-C0393291E2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009" t="26863" r="69893" b="62277"/>
              <a:stretch/>
            </p:blipFill>
            <p:spPr>
              <a:xfrm rot="20919053">
                <a:off x="4135046" y="2738167"/>
                <a:ext cx="1350193" cy="39100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0AA39C9-234A-B5B2-8054-559A4291FA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009" t="26863" r="69893" b="62277"/>
              <a:stretch/>
            </p:blipFill>
            <p:spPr>
              <a:xfrm rot="20919053">
                <a:off x="2912448" y="3062696"/>
                <a:ext cx="1350193" cy="39100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AF5C01-5F9A-E584-D994-D7B3BC93C105}"/>
                  </a:ext>
                </a:extLst>
              </p:cNvPr>
              <p:cNvSpPr txBox="1"/>
              <p:nvPr/>
            </p:nvSpPr>
            <p:spPr>
              <a:xfrm>
                <a:off x="2532113" y="3685447"/>
                <a:ext cx="1155940" cy="1902113"/>
              </a:xfrm>
              <a:prstGeom prst="roundRect">
                <a:avLst>
                  <a:gd name="adj" fmla="val 11196"/>
                </a:avLst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Little institutional knowledge of data management goals and principles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 practice is followed based on common sense, but not a cohesive practice.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E20C8-DED7-5FFD-C669-ED7E4019FE09}"/>
                  </a:ext>
                </a:extLst>
              </p:cNvPr>
              <p:cNvSpPr txBox="1"/>
              <p:nvPr/>
            </p:nvSpPr>
            <p:spPr>
              <a:xfrm>
                <a:off x="3754710" y="3428999"/>
                <a:ext cx="1155940" cy="1822192"/>
              </a:xfrm>
              <a:prstGeom prst="roundRect">
                <a:avLst>
                  <a:gd name="adj" fmla="val 11196"/>
                </a:avLst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Emerging knowledge of data management principles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 principles are applied in more than one area of the organization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B791B-9133-F259-02BE-663CBD56EC7A}"/>
                  </a:ext>
                </a:extLst>
              </p:cNvPr>
              <p:cNvSpPr txBox="1"/>
              <p:nvPr/>
            </p:nvSpPr>
            <p:spPr>
              <a:xfrm>
                <a:off x="4969075" y="3095975"/>
                <a:ext cx="1155940" cy="1822192"/>
              </a:xfrm>
              <a:prstGeom prst="roundRect">
                <a:avLst>
                  <a:gd name="adj" fmla="val 11196"/>
                </a:avLst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Formal knowledge of data management principles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Techniques become enablers, making processes that rely on them more effective</a:t>
                </a: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ACA1AB-18DB-6D80-4C23-D8FE542A695B}"/>
                  </a:ext>
                </a:extLst>
              </p:cNvPr>
              <p:cNvSpPr txBox="1"/>
              <p:nvPr/>
            </p:nvSpPr>
            <p:spPr>
              <a:xfrm>
                <a:off x="6183440" y="2710414"/>
                <a:ext cx="1155940" cy="1774240"/>
              </a:xfrm>
              <a:prstGeom prst="roundRect">
                <a:avLst>
                  <a:gd name="adj" fmla="val 11196"/>
                </a:avLst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Managed knowledge of data management principles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Principles are centrally owned and articulated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Principles are verified to ensure reliability of data management processes</a:t>
                </a:r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A37503-E145-7FAA-C75C-A7982ABFE1EC}"/>
                  </a:ext>
                </a:extLst>
              </p:cNvPr>
              <p:cNvSpPr txBox="1"/>
              <p:nvPr/>
            </p:nvSpPr>
            <p:spPr>
              <a:xfrm>
                <a:off x="7397805" y="2453966"/>
                <a:ext cx="1155940" cy="1678335"/>
              </a:xfrm>
              <a:prstGeom prst="roundRect">
                <a:avLst>
                  <a:gd name="adj" fmla="val 11196"/>
                </a:avLst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organization measures itself against data management principles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Principles drive data management process improvements</a:t>
                </a: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C8387F-FF7B-2B9D-50FA-0F852D8D314B}"/>
                  </a:ext>
                </a:extLst>
              </p:cNvPr>
              <p:cNvSpPr txBox="1"/>
              <p:nvPr/>
            </p:nvSpPr>
            <p:spPr>
              <a:xfrm>
                <a:off x="3009576" y="5337928"/>
                <a:ext cx="1155940" cy="295751"/>
              </a:xfrm>
              <a:prstGeom prst="roundRect">
                <a:avLst>
                  <a:gd name="adj" fmla="val 11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 Ad Hoc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74319-71E1-9590-84A3-D11FD73649B7}"/>
                  </a:ext>
                </a:extLst>
              </p:cNvPr>
              <p:cNvSpPr txBox="1"/>
              <p:nvPr/>
            </p:nvSpPr>
            <p:spPr>
              <a:xfrm>
                <a:off x="4232173" y="5020263"/>
                <a:ext cx="1155940" cy="295751"/>
              </a:xfrm>
              <a:prstGeom prst="roundRect">
                <a:avLst>
                  <a:gd name="adj" fmla="val 11196"/>
                </a:avLst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Repeatable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2D21E6-F72C-BD61-4AEE-5FFB87957128}"/>
                  </a:ext>
                </a:extLst>
              </p:cNvPr>
              <p:cNvSpPr txBox="1"/>
              <p:nvPr/>
            </p:nvSpPr>
            <p:spPr>
              <a:xfrm>
                <a:off x="5454770" y="4672154"/>
                <a:ext cx="1155940" cy="295751"/>
              </a:xfrm>
              <a:prstGeom prst="roundRect">
                <a:avLst>
                  <a:gd name="adj" fmla="val 11196"/>
                </a:avLst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DB437D-8196-C129-918C-4B467E2416B6}"/>
                  </a:ext>
                </a:extLst>
              </p:cNvPr>
              <p:cNvSpPr txBox="1"/>
              <p:nvPr/>
            </p:nvSpPr>
            <p:spPr>
              <a:xfrm>
                <a:off x="6669135" y="4292782"/>
                <a:ext cx="1155940" cy="295751"/>
              </a:xfrm>
              <a:prstGeom prst="roundRect">
                <a:avLst>
                  <a:gd name="adj" fmla="val 11196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Managed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DA33B0-06F1-2517-59AD-271FB2615666}"/>
                </a:ext>
              </a:extLst>
            </p:cNvPr>
            <p:cNvSpPr txBox="1"/>
            <p:nvPr/>
          </p:nvSpPr>
          <p:spPr>
            <a:xfrm>
              <a:off x="7883500" y="4013164"/>
              <a:ext cx="1155940" cy="295751"/>
            </a:xfrm>
            <a:prstGeom prst="roundRect">
              <a:avLst>
                <a:gd name="adj" fmla="val 11196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Optimized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78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2ECE0-BDD9-9B6B-0C84-11864AA6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106" y="119032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Pre-built and defined models for common master data objects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Products</a:t>
            </a:r>
          </a:p>
          <a:p>
            <a:r>
              <a:rPr lang="en-US" dirty="0"/>
              <a:t>Standardized Data Profiling</a:t>
            </a:r>
          </a:p>
          <a:p>
            <a:pPr lvl="1"/>
            <a:r>
              <a:rPr lang="en-US" dirty="0"/>
              <a:t>Completeness</a:t>
            </a:r>
          </a:p>
          <a:p>
            <a:pPr lvl="1"/>
            <a:r>
              <a:rPr lang="en-US" dirty="0"/>
              <a:t>Distinctness</a:t>
            </a:r>
          </a:p>
          <a:p>
            <a:pPr lvl="1"/>
            <a:r>
              <a:rPr lang="en-US" dirty="0"/>
              <a:t>Uniqueness</a:t>
            </a:r>
          </a:p>
          <a:p>
            <a:pPr lvl="1"/>
            <a:r>
              <a:rPr lang="en-US" dirty="0"/>
              <a:t>Pattern Matched</a:t>
            </a:r>
          </a:p>
          <a:p>
            <a:r>
              <a:rPr lang="en-US" dirty="0"/>
              <a:t>De-duplications</a:t>
            </a:r>
          </a:p>
          <a:p>
            <a:pPr lvl="1"/>
            <a:r>
              <a:rPr lang="en-US" dirty="0"/>
              <a:t>Propose common, like-for-like objects </a:t>
            </a:r>
          </a:p>
          <a:p>
            <a:r>
              <a:rPr lang="en-US" dirty="0"/>
              <a:t>Enrichments</a:t>
            </a:r>
          </a:p>
          <a:p>
            <a:pPr lvl="1"/>
            <a:r>
              <a:rPr lang="en-US" dirty="0"/>
              <a:t>Third-party engines to standardize naming conventions</a:t>
            </a:r>
          </a:p>
          <a:p>
            <a:pPr lvl="1"/>
            <a:r>
              <a:rPr lang="en-US" dirty="0"/>
              <a:t>Geo Location Data</a:t>
            </a:r>
          </a:p>
          <a:p>
            <a:pPr lvl="1"/>
            <a:r>
              <a:rPr lang="en-US" dirty="0"/>
              <a:t>Classifications and Industry-wide attribution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90DE2-4A5D-5F31-147A-9F9783E2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truData: Accelerate Your Data Backbone</a:t>
            </a:r>
          </a:p>
        </p:txBody>
      </p:sp>
    </p:spTree>
    <p:extLst>
      <p:ext uri="{BB962C8B-B14F-4D97-AF65-F5344CB8AC3E}">
        <p14:creationId xmlns:p14="http://schemas.microsoft.com/office/powerpoint/2010/main" val="1102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35EBB-550A-EB7A-E9B2-D2A769E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Model and 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B1AEB3-425D-1F3A-C0D8-AFEB23D7C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912715"/>
              </p:ext>
            </p:extLst>
          </p:nvPr>
        </p:nvGraphicFramePr>
        <p:xfrm>
          <a:off x="4477446" y="1669168"/>
          <a:ext cx="9009996" cy="4524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188F3C8-1376-F4EF-F36E-29BFB495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96" y="1319720"/>
            <a:ext cx="5919550" cy="4874045"/>
          </a:xfrm>
        </p:spPr>
        <p:txBody>
          <a:bodyPr>
            <a:normAutofit/>
          </a:bodyPr>
          <a:lstStyle/>
          <a:p>
            <a:r>
              <a:rPr lang="en-US" sz="2000" dirty="0"/>
              <a:t>Initial scoping sessions define the primary enterprise objects </a:t>
            </a:r>
          </a:p>
          <a:p>
            <a:r>
              <a:rPr lang="en-US" sz="2000" dirty="0"/>
              <a:t>Target timeline for Discovery thru De-duplication approximately 4 weeks</a:t>
            </a:r>
          </a:p>
          <a:p>
            <a:r>
              <a:rPr lang="en-US" sz="2000" dirty="0"/>
              <a:t>Enrichment options and costs dependent on 3</a:t>
            </a:r>
            <a:r>
              <a:rPr lang="en-US" sz="2000" baseline="30000" dirty="0"/>
              <a:t>rd</a:t>
            </a:r>
            <a:r>
              <a:rPr lang="en-US" sz="2000" dirty="0"/>
              <a:t> party data and population of data file</a:t>
            </a:r>
          </a:p>
          <a:p>
            <a:r>
              <a:rPr lang="en-US" sz="2000" dirty="0"/>
              <a:t>Deployment tasks to include: </a:t>
            </a:r>
          </a:p>
          <a:p>
            <a:pPr lvl="1"/>
            <a:r>
              <a:rPr lang="en-US" sz="1600" dirty="0"/>
              <a:t>Action lists for clean-up in source system where possible</a:t>
            </a:r>
          </a:p>
          <a:p>
            <a:pPr lvl="1"/>
            <a:r>
              <a:rPr lang="en-US" sz="1600" dirty="0"/>
              <a:t>Enterprise Data Warehouse or Reference Data Repository </a:t>
            </a:r>
          </a:p>
          <a:p>
            <a:pPr lvl="1"/>
            <a:r>
              <a:rPr lang="en-US" sz="1600" dirty="0"/>
              <a:t>Build out routine data assessments to future-proof and institutionalize data stewardship</a:t>
            </a:r>
          </a:p>
          <a:p>
            <a:pPr lvl="1"/>
            <a:r>
              <a:rPr lang="en-US" sz="1600" dirty="0"/>
              <a:t>Published data catalogue of available fields and information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2195477"/>
      </p:ext>
    </p:extLst>
  </p:cSld>
  <p:clrMapOvr>
    <a:masterClrMapping/>
  </p:clrMapOvr>
</p:sld>
</file>

<file path=ppt/theme/theme1.xml><?xml version="1.0" encoding="utf-8"?>
<a:theme xmlns:a="http://schemas.openxmlformats.org/drawingml/2006/main" name="truData 2022 MCO Regent^J discovery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ebcad6-968b-422c-9398-db66c2d50e0d"/>
    <lcf76f155ced4ddcb4097134ff3c332f xmlns="830333fe-9633-45ed-94dd-a22cd15f58e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F26CF7A254348913AD69F0ABD8CDD" ma:contentTypeVersion="7" ma:contentTypeDescription="Create a new document." ma:contentTypeScope="" ma:versionID="48402221ebb052451c34481d82c76e5b">
  <xsd:schema xmlns:xsd="http://www.w3.org/2001/XMLSchema" xmlns:xs="http://www.w3.org/2001/XMLSchema" xmlns:p="http://schemas.microsoft.com/office/2006/metadata/properties" xmlns:ns2="830333fe-9633-45ed-94dd-a22cd15f58e8" xmlns:ns3="24ebcad6-968b-422c-9398-db66c2d50e0d" targetNamespace="http://schemas.microsoft.com/office/2006/metadata/properties" ma:root="true" ma:fieldsID="5a12888ae9de419725de75e0122c758e" ns2:_="" ns3:_="">
    <xsd:import namespace="830333fe-9633-45ed-94dd-a22cd15f58e8"/>
    <xsd:import namespace="24ebcad6-968b-422c-9398-db66c2d5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333fe-9633-45ed-94dd-a22cd15f5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50fe324-cc6f-4973-95ed-506fa21a66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ebcad6-968b-422c-9398-db66c2d50e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f46c72-09db-4518-a84f-09630e33349f}" ma:internalName="TaxCatchAll" ma:showField="CatchAllData" ma:web="24ebcad6-968b-422c-9398-db66c2d50e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791F5-E611-45E2-ACCC-E85BCDD0DE41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4ebcad6-968b-422c-9398-db66c2d50e0d"/>
    <ds:schemaRef ds:uri="830333fe-9633-45ed-94dd-a22cd15f58e8"/>
  </ds:schemaRefs>
</ds:datastoreItem>
</file>

<file path=customXml/itemProps2.xml><?xml version="1.0" encoding="utf-8"?>
<ds:datastoreItem xmlns:ds="http://schemas.openxmlformats.org/officeDocument/2006/customXml" ds:itemID="{5C24742F-991C-41C2-9183-8BC29022CD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8A2C93-5615-4E76-935F-4B70C6F44C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333fe-9633-45ed-94dd-a22cd15f58e8"/>
    <ds:schemaRef ds:uri="24ebcad6-968b-422c-9398-db66c2d50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TruData Roles and Skills Matrix</Template>
  <TotalTime>3753</TotalTime>
  <Words>271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truData 2022 MCO Regent^J discovery </vt:lpstr>
      <vt:lpstr>PowerPoint Presentation</vt:lpstr>
      <vt:lpstr>Data Governance Success</vt:lpstr>
      <vt:lpstr>truData: Accelerate Your Data Backbone</vt:lpstr>
      <vt:lpstr>Engagement Model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McGee</dc:creator>
  <cp:lastModifiedBy>Eric McGee</cp:lastModifiedBy>
  <cp:revision>63</cp:revision>
  <cp:lastPrinted>2022-09-21T15:17:57Z</cp:lastPrinted>
  <dcterms:created xsi:type="dcterms:W3CDTF">2022-01-03T13:34:10Z</dcterms:created>
  <dcterms:modified xsi:type="dcterms:W3CDTF">2022-10-05T23:06:52Z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0x010100488F26CF7A254348913AD69F0ABD8CDD</vt:lpwstr>
  </property>
</Properties>
</file>