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u4Xb06W8v7SB9N9enk7Am0H+7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477" autoAdjust="0"/>
  </p:normalViewPr>
  <p:slideViewPr>
    <p:cSldViewPr snapToGrid="0" snapToObjects="1">
      <p:cViewPr varScale="1">
        <p:scale>
          <a:sx n="72" d="100"/>
          <a:sy n="72" d="100"/>
        </p:scale>
        <p:origin x="15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73" name="Google Shape;17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83" name="Google Shape;1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93" name="Google Shape;19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03" name="Google Shape;20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13" name="Google Shape;21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23" name="Google Shape;22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33" name="Google Shape;23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43" name="Google Shape;24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53" name="Google Shape;25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63" name="Google Shape;1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0"/>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0"/>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628651"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2396332"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623095" y="370682"/>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628651"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1"/>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 name="Google Shape;22;p21"/>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1"/>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1"/>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2"/>
          <p:cNvSpPr txBox="1">
            <a:spLocks noGrp="1"/>
          </p:cNvSpPr>
          <p:nvPr>
            <p:ph type="ctrTitle"/>
          </p:nvPr>
        </p:nvSpPr>
        <p:spPr>
          <a:xfrm>
            <a:off x="1143000" y="1122364"/>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1"/>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1"/>
              <a:buNone/>
              <a:defRPr sz="1351"/>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8" name="Google Shape;28;p22"/>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623889" y="1709742"/>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623889" y="4589467"/>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1"/>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1"/>
              <a:buNone/>
              <a:defRPr sz="1351">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23"/>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3"/>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628651"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628651"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24"/>
          <p:cNvSpPr txBox="1">
            <a:spLocks noGrp="1"/>
          </p:cNvSpPr>
          <p:nvPr>
            <p:ph type="body" idx="2"/>
          </p:nvPr>
        </p:nvSpPr>
        <p:spPr>
          <a:xfrm>
            <a:off x="4629151"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24"/>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629842"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629842" y="1681164"/>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1"/>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1"/>
              <a:buNone/>
              <a:defRPr sz="1351"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2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25"/>
          <p:cNvSpPr txBox="1">
            <a:spLocks noGrp="1"/>
          </p:cNvSpPr>
          <p:nvPr>
            <p:ph type="body" idx="3"/>
          </p:nvPr>
        </p:nvSpPr>
        <p:spPr>
          <a:xfrm>
            <a:off x="4629152" y="1681164"/>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1"/>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1"/>
              <a:buNone/>
              <a:defRPr sz="1351"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25"/>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5"/>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628651"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6"/>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629842" y="457200"/>
            <a:ext cx="2949179"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3887392" y="987429"/>
            <a:ext cx="4629151"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1"/>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27"/>
          <p:cNvSpPr txBox="1">
            <a:spLocks noGrp="1"/>
          </p:cNvSpPr>
          <p:nvPr>
            <p:ph type="body" idx="2"/>
          </p:nvPr>
        </p:nvSpPr>
        <p:spPr>
          <a:xfrm>
            <a:off x="629842" y="2057400"/>
            <a:ext cx="2949179"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1"/>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1"/>
              <a:buNone/>
              <a:defRPr sz="1051"/>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1"/>
              <a:buNone/>
              <a:defRPr sz="751"/>
            </a:lvl4pPr>
            <a:lvl5pPr marL="2286000" lvl="4" indent="-228600" algn="l">
              <a:lnSpc>
                <a:spcPct val="90000"/>
              </a:lnSpc>
              <a:spcBef>
                <a:spcPts val="375"/>
              </a:spcBef>
              <a:spcAft>
                <a:spcPts val="0"/>
              </a:spcAft>
              <a:buClr>
                <a:schemeClr val="dk1"/>
              </a:buClr>
              <a:buSzPts val="751"/>
              <a:buNone/>
              <a:defRPr sz="751"/>
            </a:lvl5pPr>
            <a:lvl6pPr marL="2743200" lvl="5" indent="-228600" algn="l">
              <a:lnSpc>
                <a:spcPct val="90000"/>
              </a:lnSpc>
              <a:spcBef>
                <a:spcPts val="375"/>
              </a:spcBef>
              <a:spcAft>
                <a:spcPts val="0"/>
              </a:spcAft>
              <a:buClr>
                <a:schemeClr val="dk1"/>
              </a:buClr>
              <a:buSzPts val="751"/>
              <a:buNone/>
              <a:defRPr sz="751"/>
            </a:lvl6pPr>
            <a:lvl7pPr marL="3200400" lvl="6" indent="-228600" algn="l">
              <a:lnSpc>
                <a:spcPct val="90000"/>
              </a:lnSpc>
              <a:spcBef>
                <a:spcPts val="375"/>
              </a:spcBef>
              <a:spcAft>
                <a:spcPts val="0"/>
              </a:spcAft>
              <a:buClr>
                <a:schemeClr val="dk1"/>
              </a:buClr>
              <a:buSzPts val="751"/>
              <a:buNone/>
              <a:defRPr sz="751"/>
            </a:lvl7pPr>
            <a:lvl8pPr marL="3657600" lvl="7" indent="-228600" algn="l">
              <a:lnSpc>
                <a:spcPct val="90000"/>
              </a:lnSpc>
              <a:spcBef>
                <a:spcPts val="375"/>
              </a:spcBef>
              <a:spcAft>
                <a:spcPts val="0"/>
              </a:spcAft>
              <a:buClr>
                <a:schemeClr val="dk1"/>
              </a:buClr>
              <a:buSzPts val="751"/>
              <a:buNone/>
              <a:defRPr sz="751"/>
            </a:lvl8pPr>
            <a:lvl9pPr marL="4114800" lvl="8" indent="-228600" algn="l">
              <a:lnSpc>
                <a:spcPct val="90000"/>
              </a:lnSpc>
              <a:spcBef>
                <a:spcPts val="375"/>
              </a:spcBef>
              <a:spcAft>
                <a:spcPts val="0"/>
              </a:spcAft>
              <a:buClr>
                <a:schemeClr val="dk1"/>
              </a:buClr>
              <a:buSzPts val="751"/>
              <a:buNone/>
              <a:defRPr sz="751"/>
            </a:lvl9pPr>
          </a:lstStyle>
          <a:p>
            <a:endParaRPr/>
          </a:p>
        </p:txBody>
      </p:sp>
      <p:sp>
        <p:nvSpPr>
          <p:cNvPr id="62" name="Google Shape;62;p27"/>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629842" y="457200"/>
            <a:ext cx="2949179"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3887392" y="987429"/>
            <a:ext cx="4629151"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1"/>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629842" y="2057400"/>
            <a:ext cx="2949179"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1"/>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1"/>
              <a:buNone/>
              <a:defRPr sz="1051"/>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1"/>
              <a:buNone/>
              <a:defRPr sz="751"/>
            </a:lvl4pPr>
            <a:lvl5pPr marL="2286000" lvl="4" indent="-228600" algn="l">
              <a:lnSpc>
                <a:spcPct val="90000"/>
              </a:lnSpc>
              <a:spcBef>
                <a:spcPts val="375"/>
              </a:spcBef>
              <a:spcAft>
                <a:spcPts val="0"/>
              </a:spcAft>
              <a:buClr>
                <a:schemeClr val="dk1"/>
              </a:buClr>
              <a:buSzPts val="751"/>
              <a:buNone/>
              <a:defRPr sz="751"/>
            </a:lvl5pPr>
            <a:lvl6pPr marL="2743200" lvl="5" indent="-228600" algn="l">
              <a:lnSpc>
                <a:spcPct val="90000"/>
              </a:lnSpc>
              <a:spcBef>
                <a:spcPts val="375"/>
              </a:spcBef>
              <a:spcAft>
                <a:spcPts val="0"/>
              </a:spcAft>
              <a:buClr>
                <a:schemeClr val="dk1"/>
              </a:buClr>
              <a:buSzPts val="751"/>
              <a:buNone/>
              <a:defRPr sz="751"/>
            </a:lvl6pPr>
            <a:lvl7pPr marL="3200400" lvl="6" indent="-228600" algn="l">
              <a:lnSpc>
                <a:spcPct val="90000"/>
              </a:lnSpc>
              <a:spcBef>
                <a:spcPts val="375"/>
              </a:spcBef>
              <a:spcAft>
                <a:spcPts val="0"/>
              </a:spcAft>
              <a:buClr>
                <a:schemeClr val="dk1"/>
              </a:buClr>
              <a:buSzPts val="751"/>
              <a:buNone/>
              <a:defRPr sz="751"/>
            </a:lvl7pPr>
            <a:lvl8pPr marL="3657600" lvl="7" indent="-228600" algn="l">
              <a:lnSpc>
                <a:spcPct val="90000"/>
              </a:lnSpc>
              <a:spcBef>
                <a:spcPts val="375"/>
              </a:spcBef>
              <a:spcAft>
                <a:spcPts val="0"/>
              </a:spcAft>
              <a:buClr>
                <a:schemeClr val="dk1"/>
              </a:buClr>
              <a:buSzPts val="751"/>
              <a:buNone/>
              <a:defRPr sz="751"/>
            </a:lvl8pPr>
            <a:lvl9pPr marL="4114800" lvl="8" indent="-228600" algn="l">
              <a:lnSpc>
                <a:spcPct val="90000"/>
              </a:lnSpc>
              <a:spcBef>
                <a:spcPts val="375"/>
              </a:spcBef>
              <a:spcAft>
                <a:spcPts val="0"/>
              </a:spcAft>
              <a:buClr>
                <a:schemeClr val="dk1"/>
              </a:buClr>
              <a:buSzPts val="751"/>
              <a:buNone/>
              <a:defRPr sz="751"/>
            </a:lvl9pPr>
          </a:lstStyle>
          <a:p>
            <a:endParaRPr/>
          </a:p>
        </p:txBody>
      </p:sp>
      <p:sp>
        <p:nvSpPr>
          <p:cNvPr id="69" name="Google Shape;69;p28"/>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628651" y="365129"/>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1"/>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88" algn="l" rtl="0">
              <a:lnSpc>
                <a:spcPct val="90000"/>
              </a:lnSpc>
              <a:spcBef>
                <a:spcPts val="375"/>
              </a:spcBef>
              <a:spcAft>
                <a:spcPts val="0"/>
              </a:spcAft>
              <a:buClr>
                <a:schemeClr val="dk1"/>
              </a:buClr>
              <a:buSzPts val="1351"/>
              <a:buFont typeface="Arial"/>
              <a:buChar char="•"/>
              <a:defRPr sz="1351" b="0" i="0" u="none" strike="noStrike" cap="none">
                <a:solidFill>
                  <a:schemeClr val="dk1"/>
                </a:solidFill>
                <a:latin typeface="Calibri"/>
                <a:ea typeface="Calibri"/>
                <a:cs typeface="Calibri"/>
                <a:sym typeface="Calibri"/>
              </a:defRPr>
            </a:lvl4pPr>
            <a:lvl5pPr marL="2286000" marR="0" lvl="4" indent="-314388" algn="l" rtl="0">
              <a:lnSpc>
                <a:spcPct val="90000"/>
              </a:lnSpc>
              <a:spcBef>
                <a:spcPts val="375"/>
              </a:spcBef>
              <a:spcAft>
                <a:spcPts val="0"/>
              </a:spcAft>
              <a:buClr>
                <a:schemeClr val="dk1"/>
              </a:buClr>
              <a:buSzPts val="1351"/>
              <a:buFont typeface="Arial"/>
              <a:buChar char="•"/>
              <a:defRPr sz="1351" b="0" i="0" u="none" strike="noStrike" cap="none">
                <a:solidFill>
                  <a:schemeClr val="dk1"/>
                </a:solidFill>
                <a:latin typeface="Calibri"/>
                <a:ea typeface="Calibri"/>
                <a:cs typeface="Calibri"/>
                <a:sym typeface="Calibri"/>
              </a:defRPr>
            </a:lvl5pPr>
            <a:lvl6pPr marL="2743200" marR="0" lvl="5" indent="-314388" algn="l" rtl="0">
              <a:lnSpc>
                <a:spcPct val="90000"/>
              </a:lnSpc>
              <a:spcBef>
                <a:spcPts val="375"/>
              </a:spcBef>
              <a:spcAft>
                <a:spcPts val="0"/>
              </a:spcAft>
              <a:buClr>
                <a:schemeClr val="dk1"/>
              </a:buClr>
              <a:buSzPts val="1351"/>
              <a:buFont typeface="Arial"/>
              <a:buChar char="•"/>
              <a:defRPr sz="1351" b="0" i="0" u="none" strike="noStrike" cap="none">
                <a:solidFill>
                  <a:schemeClr val="dk1"/>
                </a:solidFill>
                <a:latin typeface="Calibri"/>
                <a:ea typeface="Calibri"/>
                <a:cs typeface="Calibri"/>
                <a:sym typeface="Calibri"/>
              </a:defRPr>
            </a:lvl6pPr>
            <a:lvl7pPr marL="3200400" marR="0" lvl="6" indent="-314388" algn="l" rtl="0">
              <a:lnSpc>
                <a:spcPct val="90000"/>
              </a:lnSpc>
              <a:spcBef>
                <a:spcPts val="375"/>
              </a:spcBef>
              <a:spcAft>
                <a:spcPts val="0"/>
              </a:spcAft>
              <a:buClr>
                <a:schemeClr val="dk1"/>
              </a:buClr>
              <a:buSzPts val="1351"/>
              <a:buFont typeface="Arial"/>
              <a:buChar char="•"/>
              <a:defRPr sz="1351" b="0" i="0" u="none" strike="noStrike" cap="none">
                <a:solidFill>
                  <a:schemeClr val="dk1"/>
                </a:solidFill>
                <a:latin typeface="Calibri"/>
                <a:ea typeface="Calibri"/>
                <a:cs typeface="Calibri"/>
                <a:sym typeface="Calibri"/>
              </a:defRPr>
            </a:lvl7pPr>
            <a:lvl8pPr marL="3657600" marR="0" lvl="7" indent="-314388" algn="l" rtl="0">
              <a:lnSpc>
                <a:spcPct val="90000"/>
              </a:lnSpc>
              <a:spcBef>
                <a:spcPts val="375"/>
              </a:spcBef>
              <a:spcAft>
                <a:spcPts val="0"/>
              </a:spcAft>
              <a:buClr>
                <a:schemeClr val="dk1"/>
              </a:buClr>
              <a:buSzPts val="1351"/>
              <a:buFont typeface="Arial"/>
              <a:buChar char="•"/>
              <a:defRPr sz="1351" b="0" i="0" u="none" strike="noStrike" cap="none">
                <a:solidFill>
                  <a:schemeClr val="dk1"/>
                </a:solidFill>
                <a:latin typeface="Calibri"/>
                <a:ea typeface="Calibri"/>
                <a:cs typeface="Calibri"/>
                <a:sym typeface="Calibri"/>
              </a:defRPr>
            </a:lvl8pPr>
            <a:lvl9pPr marL="4114800" marR="0" lvl="8" indent="-314388" algn="l" rtl="0">
              <a:lnSpc>
                <a:spcPct val="90000"/>
              </a:lnSpc>
              <a:spcBef>
                <a:spcPts val="375"/>
              </a:spcBef>
              <a:spcAft>
                <a:spcPts val="0"/>
              </a:spcAft>
              <a:buClr>
                <a:schemeClr val="dk1"/>
              </a:buClr>
              <a:buSzPts val="1351"/>
              <a:buFont typeface="Arial"/>
              <a:buChar char="•"/>
              <a:defRPr sz="1351"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628651" y="6356354"/>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 name="Google Shape;13;p19"/>
          <p:cNvSpPr txBox="1">
            <a:spLocks noGrp="1"/>
          </p:cNvSpPr>
          <p:nvPr>
            <p:ph type="ftr" idx="11"/>
          </p:nvPr>
        </p:nvSpPr>
        <p:spPr>
          <a:xfrm>
            <a:off x="3028951" y="6356354"/>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19"/>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aceevents.info/guidelin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a:t>
            </a:fld>
            <a:endParaRPr/>
          </a:p>
        </p:txBody>
      </p:sp>
      <p:pic>
        <p:nvPicPr>
          <p:cNvPr id="89" name="Google Shape;89;p1" descr="A picture containing text&#10;&#10;Description automatically generated"/>
          <p:cNvPicPr preferRelativeResize="0"/>
          <p:nvPr/>
        </p:nvPicPr>
        <p:blipFill rotWithShape="1">
          <a:blip r:embed="rId3">
            <a:alphaModFix/>
          </a:blip>
          <a:srcRect/>
          <a:stretch/>
        </p:blipFill>
        <p:spPr>
          <a:xfrm>
            <a:off x="-54428" y="0"/>
            <a:ext cx="9220200" cy="6858000"/>
          </a:xfrm>
          <a:prstGeom prst="rect">
            <a:avLst/>
          </a:prstGeom>
          <a:noFill/>
          <a:ln>
            <a:noFill/>
          </a:ln>
        </p:spPr>
      </p:pic>
      <p:pic>
        <p:nvPicPr>
          <p:cNvPr id="90" name="Google Shape;90;p1" descr="A close-up of a logo&#10;&#10;Description automatically generated with medium confidence"/>
          <p:cNvPicPr preferRelativeResize="0"/>
          <p:nvPr/>
        </p:nvPicPr>
        <p:blipFill rotWithShape="1">
          <a:blip r:embed="rId4">
            <a:alphaModFix/>
          </a:blip>
          <a:srcRect/>
          <a:stretch/>
        </p:blipFill>
        <p:spPr>
          <a:xfrm>
            <a:off x="6262579" y="2162109"/>
            <a:ext cx="2448147" cy="2533782"/>
          </a:xfrm>
          <a:prstGeom prst="rect">
            <a:avLst/>
          </a:prstGeom>
          <a:noFill/>
          <a:ln>
            <a:noFill/>
          </a:ln>
        </p:spPr>
      </p:pic>
      <p:sp>
        <p:nvSpPr>
          <p:cNvPr id="2" name="TextBox 1">
            <a:extLst>
              <a:ext uri="{FF2B5EF4-FFF2-40B4-BE49-F238E27FC236}">
                <a16:creationId xmlns:a16="http://schemas.microsoft.com/office/drawing/2014/main" id="{48C48A78-15FF-9D4E-B43A-E1F22241C6EC}"/>
              </a:ext>
            </a:extLst>
          </p:cNvPr>
          <p:cNvSpPr txBox="1"/>
          <p:nvPr/>
        </p:nvSpPr>
        <p:spPr>
          <a:xfrm>
            <a:off x="1970314" y="4136570"/>
            <a:ext cx="3124200" cy="369332"/>
          </a:xfrm>
          <a:prstGeom prst="rect">
            <a:avLst/>
          </a:prstGeom>
          <a:noFill/>
        </p:spPr>
        <p:txBody>
          <a:bodyPr wrap="square" rtlCol="0">
            <a:spAutoFit/>
          </a:bodyPr>
          <a:lstStyle/>
          <a:p>
            <a:r>
              <a:rPr lang="en-US" sz="1800" dirty="0">
                <a:solidFill>
                  <a:schemeClr val="bg1"/>
                </a:solidFill>
              </a:rPr>
              <a:t>INSERT HERE</a:t>
            </a:r>
          </a:p>
        </p:txBody>
      </p:sp>
      <p:sp>
        <p:nvSpPr>
          <p:cNvPr id="6" name="TextBox 5">
            <a:extLst>
              <a:ext uri="{FF2B5EF4-FFF2-40B4-BE49-F238E27FC236}">
                <a16:creationId xmlns:a16="http://schemas.microsoft.com/office/drawing/2014/main" id="{200E1002-2FE2-904F-8B64-2EF208CED226}"/>
              </a:ext>
            </a:extLst>
          </p:cNvPr>
          <p:cNvSpPr txBox="1"/>
          <p:nvPr/>
        </p:nvSpPr>
        <p:spPr>
          <a:xfrm>
            <a:off x="1970314" y="4674119"/>
            <a:ext cx="3124200" cy="369332"/>
          </a:xfrm>
          <a:prstGeom prst="rect">
            <a:avLst/>
          </a:prstGeom>
          <a:noFill/>
        </p:spPr>
        <p:txBody>
          <a:bodyPr wrap="square" rtlCol="0">
            <a:spAutoFit/>
          </a:bodyPr>
          <a:lstStyle/>
          <a:p>
            <a:r>
              <a:rPr lang="en-US" sz="1800" dirty="0">
                <a:solidFill>
                  <a:schemeClr val="bg1"/>
                </a:solidFill>
              </a:rPr>
              <a:t>INSERT HERE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body" idx="1"/>
          </p:nvPr>
        </p:nvSpPr>
        <p:spPr>
          <a:xfrm>
            <a:off x="-8523667" y="1339016"/>
            <a:ext cx="8338500" cy="5199900"/>
          </a:xfrm>
          <a:prstGeom prst="rect">
            <a:avLst/>
          </a:prstGeom>
          <a:noFill/>
          <a:ln>
            <a:noFill/>
          </a:ln>
        </p:spPr>
        <p:txBody>
          <a:bodyPr spcFirstLastPara="1" wrap="square" lIns="91425" tIns="45700" rIns="91425" bIns="45700" anchor="t" anchorCtr="0">
            <a:normAutofit fontScale="62500" lnSpcReduction="20000"/>
          </a:bodyPr>
          <a:lstStyle/>
          <a:p>
            <a:pPr marL="457189" lvl="0" indent="-357148" algn="l" rtl="0">
              <a:lnSpc>
                <a:spcPct val="90000"/>
              </a:lnSpc>
              <a:spcBef>
                <a:spcPts val="0"/>
              </a:spcBef>
              <a:spcAft>
                <a:spcPts val="0"/>
              </a:spcAft>
              <a:buClr>
                <a:schemeClr val="dk1"/>
              </a:buClr>
              <a:buSzPct val="99833"/>
              <a:buChar char="•"/>
            </a:pPr>
            <a:r>
              <a:rPr lang="en-US" sz="3244" b="1" dirty="0"/>
              <a:t>Describe the power source</a:t>
            </a:r>
            <a:endParaRPr sz="2744" dirty="0"/>
          </a:p>
          <a:p>
            <a:pPr marL="990587" lvl="1" indent="-433358" algn="l" rtl="0">
              <a:lnSpc>
                <a:spcPct val="90000"/>
              </a:lnSpc>
              <a:spcBef>
                <a:spcPts val="0"/>
              </a:spcBef>
              <a:spcAft>
                <a:spcPts val="0"/>
              </a:spcAft>
              <a:buClr>
                <a:schemeClr val="dk1"/>
              </a:buClr>
              <a:buSzPct val="99833"/>
              <a:buChar char="•"/>
            </a:pPr>
            <a:r>
              <a:rPr lang="en-US" sz="3244" dirty="0"/>
              <a:t>Battery selection, nominal voltage, chemistry, continuous current, instantaneous current (if applicable) and capacity.</a:t>
            </a:r>
            <a:endParaRPr sz="2444" dirty="0"/>
          </a:p>
          <a:p>
            <a:pPr marL="533387" lvl="1" indent="0" algn="l" rtl="0">
              <a:lnSpc>
                <a:spcPct val="90000"/>
              </a:lnSpc>
              <a:spcBef>
                <a:spcPts val="0"/>
              </a:spcBef>
              <a:spcAft>
                <a:spcPts val="0"/>
              </a:spcAft>
              <a:buClr>
                <a:schemeClr val="dk1"/>
              </a:buClr>
              <a:buSzPct val="79964"/>
              <a:buNone/>
            </a:pPr>
            <a:endParaRPr sz="3244" dirty="0"/>
          </a:p>
          <a:p>
            <a:pPr marL="342891" lvl="0" indent="-319049" algn="l" rtl="0">
              <a:lnSpc>
                <a:spcPct val="90000"/>
              </a:lnSpc>
              <a:spcBef>
                <a:spcPts val="480"/>
              </a:spcBef>
              <a:spcAft>
                <a:spcPts val="0"/>
              </a:spcAft>
              <a:buClr>
                <a:schemeClr val="dk1"/>
              </a:buClr>
              <a:buSzPct val="99833"/>
              <a:buFont typeface="Arial"/>
              <a:buChar char="•"/>
            </a:pPr>
            <a:r>
              <a:rPr lang="en-US" sz="3244" dirty="0">
                <a:solidFill>
                  <a:schemeClr val="dk1"/>
                </a:solidFill>
              </a:rPr>
              <a:t>Explain how power will be controlled, e.g. an easily accessible external switch.</a:t>
            </a:r>
            <a:endParaRPr sz="3244" dirty="0"/>
          </a:p>
          <a:p>
            <a:pPr marL="914377" lvl="1" indent="-228590" algn="l" rtl="0">
              <a:lnSpc>
                <a:spcPct val="90000"/>
              </a:lnSpc>
              <a:spcBef>
                <a:spcPts val="0"/>
              </a:spcBef>
              <a:spcAft>
                <a:spcPts val="0"/>
              </a:spcAft>
              <a:buClr>
                <a:schemeClr val="dk1"/>
              </a:buClr>
              <a:buSzPct val="79964"/>
              <a:buNone/>
            </a:pPr>
            <a:endParaRPr sz="3244" dirty="0"/>
          </a:p>
          <a:p>
            <a:pPr marL="342891" lvl="0" indent="-319049" algn="l" rtl="0">
              <a:lnSpc>
                <a:spcPct val="90000"/>
              </a:lnSpc>
              <a:spcBef>
                <a:spcPts val="0"/>
              </a:spcBef>
              <a:spcAft>
                <a:spcPts val="0"/>
              </a:spcAft>
              <a:buClr>
                <a:schemeClr val="dk1"/>
              </a:buClr>
              <a:buSzPct val="99833"/>
              <a:buFont typeface="Arial"/>
              <a:buChar char="•"/>
            </a:pPr>
            <a:r>
              <a:rPr lang="en-US" sz="3244" b="1" dirty="0">
                <a:solidFill>
                  <a:schemeClr val="dk1"/>
                </a:solidFill>
              </a:rPr>
              <a:t>Show power budget in a table, which includes:</a:t>
            </a:r>
            <a:endParaRPr sz="3244" dirty="0"/>
          </a:p>
          <a:p>
            <a:pPr marL="914388" lvl="1" indent="-433358" algn="l" rtl="0">
              <a:lnSpc>
                <a:spcPct val="90000"/>
              </a:lnSpc>
              <a:spcBef>
                <a:spcPts val="480"/>
              </a:spcBef>
              <a:spcAft>
                <a:spcPts val="0"/>
              </a:spcAft>
              <a:buClr>
                <a:schemeClr val="dk1"/>
              </a:buClr>
              <a:buSzPct val="99833"/>
              <a:buChar char="•"/>
            </a:pPr>
            <a:r>
              <a:rPr lang="en-US" sz="3244" dirty="0">
                <a:solidFill>
                  <a:schemeClr val="dk1"/>
                </a:solidFill>
              </a:rPr>
              <a:t>Power consumption (</a:t>
            </a:r>
            <a:r>
              <a:rPr lang="en-US" sz="3244" dirty="0" err="1">
                <a:solidFill>
                  <a:schemeClr val="dk1"/>
                </a:solidFill>
              </a:rPr>
              <a:t>Wh</a:t>
            </a:r>
            <a:r>
              <a:rPr lang="en-US" sz="3244" dirty="0">
                <a:solidFill>
                  <a:schemeClr val="dk1"/>
                </a:solidFill>
              </a:rPr>
              <a:t>) of all components</a:t>
            </a:r>
            <a:endParaRPr sz="3244" dirty="0"/>
          </a:p>
          <a:p>
            <a:pPr marL="914388" lvl="1" indent="-433358" algn="l" rtl="0">
              <a:lnSpc>
                <a:spcPct val="90000"/>
              </a:lnSpc>
              <a:spcBef>
                <a:spcPts val="480"/>
              </a:spcBef>
              <a:spcAft>
                <a:spcPts val="0"/>
              </a:spcAft>
              <a:buClr>
                <a:schemeClr val="dk1"/>
              </a:buClr>
              <a:buSzPct val="99833"/>
              <a:buChar char="•"/>
            </a:pPr>
            <a:r>
              <a:rPr lang="en-US" sz="3244" dirty="0">
                <a:solidFill>
                  <a:schemeClr val="dk1"/>
                </a:solidFill>
              </a:rPr>
              <a:t>Expected duty cycles for all components</a:t>
            </a:r>
            <a:endParaRPr sz="3244" dirty="0"/>
          </a:p>
          <a:p>
            <a:pPr marL="914388" lvl="1" indent="-433358" algn="l" rtl="0">
              <a:lnSpc>
                <a:spcPct val="90000"/>
              </a:lnSpc>
              <a:spcBef>
                <a:spcPts val="480"/>
              </a:spcBef>
              <a:spcAft>
                <a:spcPts val="0"/>
              </a:spcAft>
              <a:buClr>
                <a:schemeClr val="dk1"/>
              </a:buClr>
              <a:buSzPct val="99833"/>
              <a:buChar char="•"/>
            </a:pPr>
            <a:r>
              <a:rPr lang="en-US" sz="3244" dirty="0">
                <a:solidFill>
                  <a:schemeClr val="dk1"/>
                </a:solidFill>
              </a:rPr>
              <a:t>Source/uncertainty for each line item</a:t>
            </a:r>
            <a:endParaRPr sz="3244" dirty="0"/>
          </a:p>
          <a:p>
            <a:pPr marL="914388" lvl="1" indent="-433358" algn="l" rtl="0">
              <a:lnSpc>
                <a:spcPct val="90000"/>
              </a:lnSpc>
              <a:spcBef>
                <a:spcPts val="480"/>
              </a:spcBef>
              <a:spcAft>
                <a:spcPts val="0"/>
              </a:spcAft>
              <a:buClr>
                <a:schemeClr val="dk1"/>
              </a:buClr>
              <a:buSzPct val="99833"/>
              <a:buChar char="•"/>
            </a:pPr>
            <a:r>
              <a:rPr lang="en-US" sz="3244" dirty="0">
                <a:solidFill>
                  <a:schemeClr val="dk1"/>
                </a:solidFill>
              </a:rPr>
              <a:t>Total power consumed (</a:t>
            </a:r>
            <a:r>
              <a:rPr lang="en-US" sz="3244" dirty="0" err="1">
                <a:solidFill>
                  <a:schemeClr val="dk1"/>
                </a:solidFill>
              </a:rPr>
              <a:t>Wh</a:t>
            </a:r>
            <a:r>
              <a:rPr lang="en-US" sz="3244" dirty="0">
                <a:solidFill>
                  <a:schemeClr val="dk1"/>
                </a:solidFill>
              </a:rPr>
              <a:t>)</a:t>
            </a:r>
            <a:endParaRPr sz="3244" dirty="0"/>
          </a:p>
          <a:p>
            <a:pPr marL="914388" lvl="1" indent="-433358" algn="l" rtl="0">
              <a:lnSpc>
                <a:spcPct val="90000"/>
              </a:lnSpc>
              <a:spcBef>
                <a:spcPts val="480"/>
              </a:spcBef>
              <a:spcAft>
                <a:spcPts val="0"/>
              </a:spcAft>
              <a:buClr>
                <a:schemeClr val="dk1"/>
              </a:buClr>
              <a:buSzPct val="99833"/>
              <a:buChar char="•"/>
            </a:pPr>
            <a:r>
              <a:rPr lang="en-US" sz="3244" dirty="0">
                <a:solidFill>
                  <a:schemeClr val="dk1"/>
                </a:solidFill>
              </a:rPr>
              <a:t>Power sources and total power available</a:t>
            </a:r>
            <a:endParaRPr sz="3244" dirty="0">
              <a:solidFill>
                <a:schemeClr val="dk1"/>
              </a:solidFill>
            </a:endParaRPr>
          </a:p>
          <a:p>
            <a:pPr marL="0" lvl="0" indent="0" algn="l" rtl="0">
              <a:lnSpc>
                <a:spcPct val="90000"/>
              </a:lnSpc>
              <a:spcBef>
                <a:spcPts val="480"/>
              </a:spcBef>
              <a:spcAft>
                <a:spcPts val="0"/>
              </a:spcAft>
              <a:buNone/>
            </a:pPr>
            <a:endParaRPr sz="3194" dirty="0"/>
          </a:p>
          <a:p>
            <a:pPr marL="457200" lvl="0" indent="-355388" algn="l" rtl="0">
              <a:lnSpc>
                <a:spcPct val="115000"/>
              </a:lnSpc>
              <a:spcBef>
                <a:spcPts val="0"/>
              </a:spcBef>
              <a:spcAft>
                <a:spcPts val="0"/>
              </a:spcAft>
              <a:buClr>
                <a:srgbClr val="000000"/>
              </a:buClr>
              <a:buSzPct val="100000"/>
              <a:buChar char="•"/>
            </a:pPr>
            <a:r>
              <a:rPr lang="en-US" sz="3194" dirty="0">
                <a:solidFill>
                  <a:srgbClr val="000000"/>
                </a:solidFill>
                <a:highlight>
                  <a:srgbClr val="FFFFFF"/>
                </a:highlight>
              </a:rPr>
              <a:t>Expected efficiency of any voltage conversion should be included, and where this value was derived from (datasheet, experiment </a:t>
            </a:r>
            <a:r>
              <a:rPr lang="en-US" sz="3194" dirty="0" err="1">
                <a:solidFill>
                  <a:srgbClr val="000000"/>
                </a:solidFill>
                <a:highlight>
                  <a:srgbClr val="FFFFFF"/>
                </a:highlight>
              </a:rPr>
              <a:t>etc</a:t>
            </a:r>
            <a:r>
              <a:rPr lang="en-US" sz="3194" dirty="0">
                <a:solidFill>
                  <a:srgbClr val="000000"/>
                </a:solidFill>
                <a:highlight>
                  <a:srgbClr val="FFFFFF"/>
                </a:highlight>
              </a:rPr>
              <a:t>).</a:t>
            </a:r>
            <a:endParaRPr sz="3194" dirty="0">
              <a:solidFill>
                <a:srgbClr val="000000"/>
              </a:solidFill>
              <a:highlight>
                <a:srgbClr val="FFFFFF"/>
              </a:highlight>
            </a:endParaRPr>
          </a:p>
          <a:p>
            <a:pPr marL="0" lvl="0" indent="0" algn="l" rtl="0">
              <a:lnSpc>
                <a:spcPct val="115000"/>
              </a:lnSpc>
              <a:spcBef>
                <a:spcPts val="0"/>
              </a:spcBef>
              <a:spcAft>
                <a:spcPts val="0"/>
              </a:spcAft>
              <a:buNone/>
            </a:pPr>
            <a:endParaRPr sz="3194" dirty="0">
              <a:solidFill>
                <a:srgbClr val="000000"/>
              </a:solidFill>
              <a:highlight>
                <a:srgbClr val="FFFFFF"/>
              </a:highlight>
            </a:endParaRPr>
          </a:p>
          <a:p>
            <a:pPr marL="0" lvl="0" indent="0" algn="l" rtl="0">
              <a:lnSpc>
                <a:spcPct val="115000"/>
              </a:lnSpc>
              <a:spcBef>
                <a:spcPts val="0"/>
              </a:spcBef>
              <a:spcAft>
                <a:spcPts val="0"/>
              </a:spcAft>
              <a:buNone/>
            </a:pPr>
            <a:r>
              <a:rPr lang="en-US" sz="3194" dirty="0">
                <a:solidFill>
                  <a:srgbClr val="000000"/>
                </a:solidFill>
                <a:highlight>
                  <a:srgbClr val="FFFFFF"/>
                </a:highlight>
              </a:rPr>
              <a:t>Note: Raptor Aerospace suggest ensuring that power systems will work for a </a:t>
            </a:r>
            <a:r>
              <a:rPr lang="en-US" sz="3194" u="sng" dirty="0">
                <a:solidFill>
                  <a:srgbClr val="000000"/>
                </a:solidFill>
                <a:highlight>
                  <a:srgbClr val="FFFFFF"/>
                </a:highlight>
              </a:rPr>
              <a:t>minimum of 45 minutes.</a:t>
            </a:r>
            <a:endParaRPr sz="3194" u="sng" dirty="0">
              <a:solidFill>
                <a:srgbClr val="000000"/>
              </a:solidFill>
              <a:highlight>
                <a:srgbClr val="FFFFFF"/>
              </a:highlight>
            </a:endParaRPr>
          </a:p>
        </p:txBody>
      </p:sp>
      <p:sp>
        <p:nvSpPr>
          <p:cNvPr id="176" name="Google Shape;176;p10"/>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10</a:t>
            </a:fld>
            <a:endParaRPr/>
          </a:p>
        </p:txBody>
      </p:sp>
      <p:sp>
        <p:nvSpPr>
          <p:cNvPr id="177" name="Google Shape;177;p10"/>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8" name="Google Shape;178;p10"/>
          <p:cNvSpPr txBox="1"/>
          <p:nvPr/>
        </p:nvSpPr>
        <p:spPr>
          <a:xfrm>
            <a:off x="1497725" y="15725"/>
            <a:ext cx="6306300" cy="11901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300"/>
              <a:buFont typeface="Arial"/>
              <a:buNone/>
            </a:pPr>
            <a:r>
              <a:rPr lang="en-US" sz="3300" b="1" i="0" u="sng" strike="noStrike" cap="none">
                <a:solidFill>
                  <a:schemeClr val="lt1"/>
                </a:solidFill>
                <a:latin typeface="Calibri"/>
                <a:ea typeface="Calibri"/>
                <a:cs typeface="Calibri"/>
                <a:sym typeface="Calibri"/>
              </a:rPr>
              <a:t>Electrical Power SubSystem (EPS)</a:t>
            </a:r>
            <a:endParaRPr/>
          </a:p>
        </p:txBody>
      </p:sp>
      <p:pic>
        <p:nvPicPr>
          <p:cNvPr id="179" name="Google Shape;179;p10"/>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80" name="Google Shape;180;p10"/>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
        <p:nvSpPr>
          <p:cNvPr id="8" name="Google Shape;175;p10">
            <a:extLst>
              <a:ext uri="{FF2B5EF4-FFF2-40B4-BE49-F238E27FC236}">
                <a16:creationId xmlns:a16="http://schemas.microsoft.com/office/drawing/2014/main" id="{64609CE9-306E-47CE-857F-B2B33FF14E76}"/>
              </a:ext>
            </a:extLst>
          </p:cNvPr>
          <p:cNvSpPr txBox="1">
            <a:spLocks/>
          </p:cNvSpPr>
          <p:nvPr/>
        </p:nvSpPr>
        <p:spPr>
          <a:xfrm>
            <a:off x="58622" y="1339016"/>
            <a:ext cx="8338500" cy="5199900"/>
          </a:xfrm>
          <a:prstGeom prst="rect">
            <a:avLst/>
          </a:prstGeom>
          <a:noFill/>
          <a:ln>
            <a:noFill/>
          </a:ln>
        </p:spPr>
        <p:txBody>
          <a:bodyPr spcFirstLastPara="1" wrap="square" lIns="91425" tIns="45700" rIns="91425" bIns="45700"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90000"/>
              </a:lnSpc>
              <a:spcBef>
                <a:spcPts val="751"/>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9pPr>
          </a:lstStyle>
          <a:p>
            <a:pPr marL="457189" indent="-357148">
              <a:spcBef>
                <a:spcPts val="0"/>
              </a:spcBef>
              <a:buSzPct val="99833"/>
            </a:pPr>
            <a:r>
              <a:rPr lang="en-GB" sz="3244" b="1" dirty="0"/>
              <a:t>The power source</a:t>
            </a:r>
            <a:endParaRPr lang="en-GB" sz="2744" b="1" dirty="0"/>
          </a:p>
          <a:p>
            <a:pPr marL="557241" indent="-457200">
              <a:spcBef>
                <a:spcPts val="0"/>
              </a:spcBef>
              <a:buSzPct val="99833"/>
            </a:pPr>
            <a:r>
              <a:rPr lang="en-GB" sz="3244" dirty="0"/>
              <a:t>The battery chosen for this CanSat will be 2 9 volt MnO2 alkaline battery with a nominal voltage of 9v, continuous current of 50mA and a capacity of 4.5Wh each.</a:t>
            </a:r>
          </a:p>
          <a:p>
            <a:pPr marL="557241" indent="-457200">
              <a:spcBef>
                <a:spcPts val="0"/>
              </a:spcBef>
              <a:buSzPct val="99833"/>
            </a:pPr>
            <a:r>
              <a:rPr lang="en-GB" sz="3244" dirty="0"/>
              <a:t>The power source can be controlled by a switch that can be accessed by opening the lid.</a:t>
            </a:r>
          </a:p>
          <a:p>
            <a:pPr marL="342891" indent="-319049">
              <a:spcBef>
                <a:spcPts val="0"/>
              </a:spcBef>
              <a:buSzPct val="99833"/>
            </a:pPr>
            <a:r>
              <a:rPr lang="en-GB" sz="3244" b="1" dirty="0"/>
              <a:t>Power budget table:</a:t>
            </a:r>
          </a:p>
          <a:p>
            <a:pPr marL="342891" indent="-319049">
              <a:spcBef>
                <a:spcPts val="0"/>
              </a:spcBef>
              <a:buSzPct val="99833"/>
            </a:pPr>
            <a:endParaRPr lang="en-GB" sz="3244" b="1" dirty="0"/>
          </a:p>
          <a:p>
            <a:pPr marL="342891" indent="-319049">
              <a:spcBef>
                <a:spcPts val="0"/>
              </a:spcBef>
              <a:buSzPct val="99833"/>
            </a:pPr>
            <a:endParaRPr lang="en-GB" sz="3244" b="1" dirty="0"/>
          </a:p>
          <a:p>
            <a:pPr marL="342891" indent="-319049">
              <a:spcBef>
                <a:spcPts val="0"/>
              </a:spcBef>
              <a:buSzPct val="99833"/>
            </a:pPr>
            <a:endParaRPr lang="en-GB" sz="3244" b="1" dirty="0"/>
          </a:p>
          <a:p>
            <a:pPr marL="342891" indent="-319049">
              <a:spcBef>
                <a:spcPts val="0"/>
              </a:spcBef>
              <a:buSzPct val="99833"/>
            </a:pPr>
            <a:endParaRPr lang="en-GB" sz="3244" b="1" dirty="0"/>
          </a:p>
          <a:p>
            <a:pPr marL="342891" indent="-319049">
              <a:spcBef>
                <a:spcPts val="0"/>
              </a:spcBef>
              <a:buSzPct val="99833"/>
            </a:pPr>
            <a:endParaRPr lang="en-GB" sz="3244" b="1" dirty="0"/>
          </a:p>
          <a:p>
            <a:pPr marL="342891" indent="-319049">
              <a:spcBef>
                <a:spcPts val="0"/>
              </a:spcBef>
              <a:buSzPct val="99833"/>
            </a:pPr>
            <a:endParaRPr lang="en-GB" sz="3244" b="1" dirty="0"/>
          </a:p>
          <a:p>
            <a:pPr marL="342891" indent="-319049">
              <a:spcBef>
                <a:spcPts val="0"/>
              </a:spcBef>
              <a:buSzPct val="99833"/>
            </a:pPr>
            <a:endParaRPr lang="en-GB" sz="3244" b="1" dirty="0"/>
          </a:p>
          <a:p>
            <a:pPr marL="342891" indent="-319049">
              <a:spcBef>
                <a:spcPts val="0"/>
              </a:spcBef>
              <a:buSzPct val="99833"/>
            </a:pPr>
            <a:r>
              <a:rPr lang="en-GB" sz="3194" dirty="0">
                <a:solidFill>
                  <a:srgbClr val="000000"/>
                </a:solidFill>
                <a:highlight>
                  <a:srgbClr val="FFFFFF"/>
                </a:highlight>
              </a:rPr>
              <a:t>As the Pi requires exactly 5v. A boost-boost converter chip will be used that has a 95% efficiency.</a:t>
            </a:r>
          </a:p>
          <a:p>
            <a:pPr marL="342891" indent="-319049">
              <a:spcBef>
                <a:spcPts val="0"/>
              </a:spcBef>
              <a:buSzPct val="99833"/>
            </a:pPr>
            <a:r>
              <a:rPr lang="en-GB" sz="3194" dirty="0">
                <a:solidFill>
                  <a:srgbClr val="000000"/>
                </a:solidFill>
                <a:highlight>
                  <a:srgbClr val="FFFFFF"/>
                </a:highlight>
              </a:rPr>
              <a:t>With information provided within the datasheet the 9v battery, on a discharge load of 180</a:t>
            </a:r>
            <a:r>
              <a:rPr lang="el-GR" sz="3194" dirty="0">
                <a:solidFill>
                  <a:srgbClr val="000000"/>
                </a:solidFill>
                <a:highlight>
                  <a:srgbClr val="FFFFFF"/>
                </a:highlight>
              </a:rPr>
              <a:t>Ω</a:t>
            </a:r>
            <a:r>
              <a:rPr lang="en-GB" sz="3194" dirty="0">
                <a:solidFill>
                  <a:srgbClr val="000000"/>
                </a:solidFill>
                <a:highlight>
                  <a:srgbClr val="FFFFFF"/>
                </a:highlight>
              </a:rPr>
              <a:t> lasted 11.6 hours.</a:t>
            </a:r>
          </a:p>
        </p:txBody>
      </p:sp>
      <p:graphicFrame>
        <p:nvGraphicFramePr>
          <p:cNvPr id="3" name="Table 2">
            <a:extLst>
              <a:ext uri="{FF2B5EF4-FFF2-40B4-BE49-F238E27FC236}">
                <a16:creationId xmlns:a16="http://schemas.microsoft.com/office/drawing/2014/main" id="{DDF7350C-DE6F-4087-99BE-A2EA06BFC0B5}"/>
              </a:ext>
            </a:extLst>
          </p:cNvPr>
          <p:cNvGraphicFramePr>
            <a:graphicFrameLocks noGrp="1"/>
          </p:cNvGraphicFramePr>
          <p:nvPr>
            <p:extLst>
              <p:ext uri="{D42A27DB-BD31-4B8C-83A1-F6EECF244321}">
                <p14:modId xmlns:p14="http://schemas.microsoft.com/office/powerpoint/2010/main" val="1087414933"/>
              </p:ext>
            </p:extLst>
          </p:nvPr>
        </p:nvGraphicFramePr>
        <p:xfrm>
          <a:off x="606639" y="3415723"/>
          <a:ext cx="7693501" cy="1543050"/>
        </p:xfrm>
        <a:graphic>
          <a:graphicData uri="http://schemas.openxmlformats.org/drawingml/2006/table">
            <a:tbl>
              <a:tblPr>
                <a:tableStyleId>{5C22544A-7EE6-4342-B048-85BDC9FD1C3A}</a:tableStyleId>
              </a:tblPr>
              <a:tblGrid>
                <a:gridCol w="1495765">
                  <a:extLst>
                    <a:ext uri="{9D8B030D-6E8A-4147-A177-3AD203B41FA5}">
                      <a16:colId xmlns:a16="http://schemas.microsoft.com/office/drawing/2014/main" val="633281452"/>
                    </a:ext>
                  </a:extLst>
                </a:gridCol>
                <a:gridCol w="637085">
                  <a:extLst>
                    <a:ext uri="{9D8B030D-6E8A-4147-A177-3AD203B41FA5}">
                      <a16:colId xmlns:a16="http://schemas.microsoft.com/office/drawing/2014/main" val="1772225937"/>
                    </a:ext>
                  </a:extLst>
                </a:gridCol>
                <a:gridCol w="747883">
                  <a:extLst>
                    <a:ext uri="{9D8B030D-6E8A-4147-A177-3AD203B41FA5}">
                      <a16:colId xmlns:a16="http://schemas.microsoft.com/office/drawing/2014/main" val="1089486739"/>
                    </a:ext>
                  </a:extLst>
                </a:gridCol>
                <a:gridCol w="1094125">
                  <a:extLst>
                    <a:ext uri="{9D8B030D-6E8A-4147-A177-3AD203B41FA5}">
                      <a16:colId xmlns:a16="http://schemas.microsoft.com/office/drawing/2014/main" val="3885969707"/>
                    </a:ext>
                  </a:extLst>
                </a:gridCol>
                <a:gridCol w="1111438">
                  <a:extLst>
                    <a:ext uri="{9D8B030D-6E8A-4147-A177-3AD203B41FA5}">
                      <a16:colId xmlns:a16="http://schemas.microsoft.com/office/drawing/2014/main" val="1309426705"/>
                    </a:ext>
                  </a:extLst>
                </a:gridCol>
                <a:gridCol w="1135675">
                  <a:extLst>
                    <a:ext uri="{9D8B030D-6E8A-4147-A177-3AD203B41FA5}">
                      <a16:colId xmlns:a16="http://schemas.microsoft.com/office/drawing/2014/main" val="4151076273"/>
                    </a:ext>
                  </a:extLst>
                </a:gridCol>
                <a:gridCol w="654398">
                  <a:extLst>
                    <a:ext uri="{9D8B030D-6E8A-4147-A177-3AD203B41FA5}">
                      <a16:colId xmlns:a16="http://schemas.microsoft.com/office/drawing/2014/main" val="2397670720"/>
                    </a:ext>
                  </a:extLst>
                </a:gridCol>
                <a:gridCol w="817132">
                  <a:extLst>
                    <a:ext uri="{9D8B030D-6E8A-4147-A177-3AD203B41FA5}">
                      <a16:colId xmlns:a16="http://schemas.microsoft.com/office/drawing/2014/main" val="4236601582"/>
                    </a:ext>
                  </a:extLst>
                </a:gridCol>
              </a:tblGrid>
              <a:tr h="200025">
                <a:tc>
                  <a:txBody>
                    <a:bodyPr/>
                    <a:lstStyle/>
                    <a:p>
                      <a:pPr algn="l" fontAlgn="b"/>
                      <a:r>
                        <a:rPr lang="en-GB" sz="1100" u="none" strike="noStrike">
                          <a:effectLst/>
                        </a:rPr>
                        <a:t>Component</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Quantity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Duty Cycle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Min P C (Wh)</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Max P C (Wh)</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Uncertantity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Min T P C</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Max TPC</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7065189"/>
                  </a:ext>
                </a:extLst>
              </a:tr>
              <a:tr h="190500">
                <a:tc>
                  <a:txBody>
                    <a:bodyPr/>
                    <a:lstStyle/>
                    <a:p>
                      <a:pPr algn="l" fontAlgn="b"/>
                      <a:r>
                        <a:rPr lang="en-GB" sz="1100" u="none" strike="noStrike">
                          <a:effectLst/>
                        </a:rPr>
                        <a:t>Raspberry Pi 4B</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2.7</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5.05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2.35 W</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2.7</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5.05</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2258061"/>
                  </a:ext>
                </a:extLst>
              </a:tr>
              <a:tr h="190500">
                <a:tc>
                  <a:txBody>
                    <a:bodyPr/>
                    <a:lstStyle/>
                    <a:p>
                      <a:pPr algn="l" fontAlgn="b"/>
                      <a:r>
                        <a:rPr lang="en-GB" sz="1100" u="none" strike="noStrike">
                          <a:effectLst/>
                        </a:rPr>
                        <a:t>Pi camera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0.66</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0.825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50 mA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1.32</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1.65</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3145067"/>
                  </a:ext>
                </a:extLst>
              </a:tr>
              <a:tr h="190500">
                <a:tc>
                  <a:txBody>
                    <a:bodyPr/>
                    <a:lstStyle/>
                    <a:p>
                      <a:pPr algn="l" fontAlgn="b"/>
                      <a:r>
                        <a:rPr lang="en-GB" sz="1100" u="none" strike="noStrike">
                          <a:effectLst/>
                        </a:rPr>
                        <a:t>MG966r</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4.5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400 mA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0.9</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8626433"/>
                  </a:ext>
                </a:extLst>
              </a:tr>
              <a:tr h="190500">
                <a:tc>
                  <a:txBody>
                    <a:bodyPr/>
                    <a:lstStyle/>
                    <a:p>
                      <a:pPr algn="l" fontAlgn="b"/>
                      <a:r>
                        <a:rPr lang="en-GB" sz="1100" u="none" strike="noStrike">
                          <a:effectLst/>
                        </a:rPr>
                        <a:t>LSM303</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0.033</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0.033</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0.033</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0.033</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6022572"/>
                  </a:ext>
                </a:extLst>
              </a:tr>
              <a:tr h="190500">
                <a:tc>
                  <a:txBody>
                    <a:bodyPr/>
                    <a:lstStyle/>
                    <a:p>
                      <a:pPr algn="l" fontAlgn="b"/>
                      <a:r>
                        <a:rPr lang="en-GB" sz="1100" u="none" strike="noStrike">
                          <a:effectLst/>
                        </a:rPr>
                        <a:t>adafruit breakout GPS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0.066</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0.0825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5 mA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0.066</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0.0825</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9481765"/>
                  </a:ext>
                </a:extLst>
              </a:tr>
              <a:tr h="200025">
                <a:tc>
                  <a:txBody>
                    <a:bodyPr/>
                    <a:lstStyle/>
                    <a:p>
                      <a:pPr algn="l" fontAlgn="b"/>
                      <a:r>
                        <a:rPr lang="en-GB" sz="1100" u="none" strike="noStrike">
                          <a:effectLst/>
                        </a:rPr>
                        <a:t>Connect2-pi</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100%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0.125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0.175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0.125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0.175</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8896506"/>
                  </a:ext>
                </a:extLst>
              </a:tr>
              <a:tr h="190500">
                <a:tc>
                  <a:txBody>
                    <a:bodyPr/>
                    <a:lstStyle/>
                    <a:p>
                      <a:pPr algn="l" fontAlgn="b"/>
                      <a:r>
                        <a:rPr lang="en-GB" sz="1100" u="none" strike="noStrike">
                          <a:effectLst/>
                        </a:rPr>
                        <a:t>total Power</a:t>
                      </a:r>
                      <a:endParaRPr lang="en-GB" sz="1100" b="0" i="0" u="none" strike="noStrike">
                        <a:solidFill>
                          <a:srgbClr val="000000"/>
                        </a:solidFill>
                        <a:effectLst/>
                        <a:latin typeface="Calibri" panose="020F0502020204030204" pitchFamily="34" charset="0"/>
                      </a:endParaRPr>
                    </a:p>
                  </a:txBody>
                  <a:tcPr marL="9525" marR="9525" marT="9525" marB="0" anchor="b"/>
                </a:tc>
                <a:tc gridSpan="5">
                  <a:txBody>
                    <a:bodyPr/>
                    <a:lstStyle/>
                    <a:p>
                      <a:pPr algn="ctr"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r" fontAlgn="b"/>
                      <a:r>
                        <a:rPr lang="en-GB" sz="1100" u="none" strike="noStrike">
                          <a:effectLst/>
                        </a:rPr>
                        <a:t>4.744</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7.8905</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030319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fontScale="77500" lnSpcReduction="20000"/>
          </a:bodyPr>
          <a:lstStyle/>
          <a:p>
            <a:pPr marL="342891" lvl="0" indent="-331461" algn="l" rtl="0">
              <a:lnSpc>
                <a:spcPct val="90000"/>
              </a:lnSpc>
              <a:spcBef>
                <a:spcPts val="0"/>
              </a:spcBef>
              <a:spcAft>
                <a:spcPts val="0"/>
              </a:spcAft>
              <a:buClr>
                <a:schemeClr val="dk1"/>
              </a:buClr>
              <a:buSzPct val="100000"/>
              <a:buFont typeface="Arial"/>
              <a:buChar char="•"/>
            </a:pPr>
            <a:r>
              <a:rPr lang="en-US" sz="2400" b="1" dirty="0"/>
              <a:t>Overview of CDH subsystem.</a:t>
            </a:r>
            <a:endParaRPr sz="2400" dirty="0"/>
          </a:p>
          <a:p>
            <a:pPr marL="342891" lvl="0" indent="-331461" algn="l" rtl="0">
              <a:lnSpc>
                <a:spcPct val="90000"/>
              </a:lnSpc>
              <a:spcBef>
                <a:spcPts val="0"/>
              </a:spcBef>
              <a:spcAft>
                <a:spcPts val="0"/>
              </a:spcAft>
              <a:buClr>
                <a:schemeClr val="dk1"/>
              </a:buClr>
              <a:buSzPct val="100000"/>
              <a:buFont typeface="Arial"/>
              <a:buChar char="•"/>
            </a:pPr>
            <a:r>
              <a:rPr lang="en-GB" dirty="0"/>
              <a:t>The CanSat will be using telemetry to send information to ground station with information about GPS location, Accelerometer data, Magnetometer data and camera data. In addition, will receive information from ground station about controlling the paraglider.</a:t>
            </a:r>
          </a:p>
          <a:p>
            <a:pPr marL="342891" lvl="0" indent="-331461" algn="l" rtl="0">
              <a:lnSpc>
                <a:spcPct val="90000"/>
              </a:lnSpc>
              <a:spcBef>
                <a:spcPts val="0"/>
              </a:spcBef>
              <a:spcAft>
                <a:spcPts val="0"/>
              </a:spcAft>
              <a:buClr>
                <a:schemeClr val="dk1"/>
              </a:buClr>
              <a:buSzPct val="100000"/>
              <a:buFont typeface="Arial"/>
              <a:buChar char="•"/>
            </a:pPr>
            <a:r>
              <a:rPr lang="en-GB" dirty="0"/>
              <a:t>With the hardware not needing any RF protocol required. It can be sent directly as is or small amount of encrypting to make sure it only receives the correct data. </a:t>
            </a:r>
            <a:endParaRPr dirty="0"/>
          </a:p>
          <a:p>
            <a:pPr marL="514338" lvl="1" indent="-160016" algn="l" rtl="0">
              <a:lnSpc>
                <a:spcPct val="90000"/>
              </a:lnSpc>
              <a:spcBef>
                <a:spcPts val="375"/>
              </a:spcBef>
              <a:spcAft>
                <a:spcPts val="0"/>
              </a:spcAft>
              <a:buClr>
                <a:schemeClr val="dk1"/>
              </a:buClr>
              <a:buSzPct val="100000"/>
              <a:buChar char="•"/>
            </a:pPr>
            <a:r>
              <a:rPr lang="en-US" sz="2400" dirty="0"/>
              <a:t>Radio configuration:</a:t>
            </a:r>
          </a:p>
          <a:p>
            <a:pPr marL="0" indent="0">
              <a:spcBef>
                <a:spcPts val="375"/>
              </a:spcBef>
              <a:buSzPct val="100000"/>
              <a:buNone/>
            </a:pPr>
            <a:r>
              <a:rPr lang="en-US" sz="2400" dirty="0"/>
              <a:t>The hardware configuration will be the same as seen in GCS. Due to hardware used, the radio band can either be 434,868 or 915 MHz so it can be changed easily.</a:t>
            </a:r>
          </a:p>
          <a:p>
            <a:pPr marL="0" lvl="0" indent="0" algn="l" rtl="0">
              <a:lnSpc>
                <a:spcPct val="90000"/>
              </a:lnSpc>
              <a:spcBef>
                <a:spcPts val="375"/>
              </a:spcBef>
              <a:spcAft>
                <a:spcPts val="0"/>
              </a:spcAft>
              <a:buNone/>
            </a:pPr>
            <a:r>
              <a:rPr lang="en-GB" sz="2400" dirty="0"/>
              <a:t>The transmission will be split into 2 phases to prevent  human error from controlling the paraglider cord servos. It will be switched to the second phase once it has started to fall.</a:t>
            </a:r>
          </a:p>
          <a:p>
            <a:pPr marL="0" lvl="0" indent="0" algn="l" rtl="0">
              <a:lnSpc>
                <a:spcPct val="90000"/>
              </a:lnSpc>
              <a:spcBef>
                <a:spcPts val="375"/>
              </a:spcBef>
              <a:spcAft>
                <a:spcPts val="0"/>
              </a:spcAft>
              <a:buNone/>
            </a:pPr>
            <a:r>
              <a:rPr lang="en-GB" sz="2400" dirty="0"/>
              <a:t>Give a range estimation, and how you got this </a:t>
            </a:r>
            <a:r>
              <a:rPr lang="en-GB" sz="2400" b="1" dirty="0"/>
              <a:t>(hint: look at the </a:t>
            </a:r>
            <a:r>
              <a:rPr lang="en-GB" sz="2400" b="1" dirty="0" err="1"/>
              <a:t>Friis</a:t>
            </a:r>
            <a:r>
              <a:rPr lang="en-GB" sz="2400" b="1" dirty="0"/>
              <a:t> Transmission Equation!).</a:t>
            </a:r>
          </a:p>
          <a:p>
            <a:pPr marL="342891" lvl="0" indent="-190490" algn="l" rtl="0">
              <a:lnSpc>
                <a:spcPct val="90000"/>
              </a:lnSpc>
              <a:spcBef>
                <a:spcPts val="0"/>
              </a:spcBef>
              <a:spcAft>
                <a:spcPts val="0"/>
              </a:spcAft>
              <a:buClr>
                <a:schemeClr val="dk1"/>
              </a:buClr>
              <a:buSzPct val="100000"/>
              <a:buFont typeface="Arial"/>
              <a:buNone/>
            </a:pPr>
            <a:endParaRPr sz="2400" i="1" dirty="0"/>
          </a:p>
          <a:p>
            <a:pPr marL="342891" lvl="0" indent="-331461" algn="l" rtl="0">
              <a:lnSpc>
                <a:spcPct val="90000"/>
              </a:lnSpc>
              <a:spcBef>
                <a:spcPts val="0"/>
              </a:spcBef>
              <a:spcAft>
                <a:spcPts val="0"/>
              </a:spcAft>
              <a:buClr>
                <a:schemeClr val="dk1"/>
              </a:buClr>
              <a:buSzPct val="100000"/>
              <a:buFont typeface="Arial"/>
              <a:buChar char="•"/>
            </a:pPr>
            <a:r>
              <a:rPr lang="en-US" sz="2400" dirty="0"/>
              <a:t>If storing data on an SD card, please detail </a:t>
            </a:r>
            <a:r>
              <a:rPr lang="en-US" sz="2400" dirty="0">
                <a:solidFill>
                  <a:schemeClr val="dk1"/>
                </a:solidFill>
              </a:rPr>
              <a:t>memory storage requirements.</a:t>
            </a:r>
            <a:endParaRPr sz="2400" dirty="0"/>
          </a:p>
          <a:p>
            <a:pPr marL="171446" lvl="0" indent="-38096" algn="l" rtl="0">
              <a:lnSpc>
                <a:spcPct val="90000"/>
              </a:lnSpc>
              <a:spcBef>
                <a:spcPts val="751"/>
              </a:spcBef>
              <a:spcAft>
                <a:spcPts val="0"/>
              </a:spcAft>
              <a:buClr>
                <a:schemeClr val="dk1"/>
              </a:buClr>
              <a:buSzPct val="100000"/>
              <a:buNone/>
            </a:pPr>
            <a:endParaRPr dirty="0"/>
          </a:p>
        </p:txBody>
      </p:sp>
      <p:sp>
        <p:nvSpPr>
          <p:cNvPr id="186" name="Google Shape;186;p11"/>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11</a:t>
            </a:fld>
            <a:endParaRPr/>
          </a:p>
        </p:txBody>
      </p:sp>
      <p:sp>
        <p:nvSpPr>
          <p:cNvPr id="187" name="Google Shape;187;p11"/>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11"/>
          <p:cNvSpPr txBox="1"/>
          <p:nvPr/>
        </p:nvSpPr>
        <p:spPr>
          <a:xfrm>
            <a:off x="1275025" y="15720"/>
            <a:ext cx="6593956"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a:solidFill>
                  <a:schemeClr val="lt1"/>
                </a:solidFill>
                <a:latin typeface="Calibri"/>
                <a:ea typeface="Calibri"/>
                <a:cs typeface="Calibri"/>
                <a:sym typeface="Calibri"/>
              </a:rPr>
              <a:t>Communications &amp; Data Handling</a:t>
            </a:r>
            <a:endParaRPr/>
          </a:p>
        </p:txBody>
      </p:sp>
      <p:pic>
        <p:nvPicPr>
          <p:cNvPr id="189" name="Google Shape;189;p11"/>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90" name="Google Shape;190;p11"/>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
        <p:nvSpPr>
          <p:cNvPr id="8" name="Google Shape;185;p11">
            <a:extLst>
              <a:ext uri="{FF2B5EF4-FFF2-40B4-BE49-F238E27FC236}">
                <a16:creationId xmlns:a16="http://schemas.microsoft.com/office/drawing/2014/main" id="{B72E7C94-7EBB-491D-B09B-9037E657883E}"/>
              </a:ext>
            </a:extLst>
          </p:cNvPr>
          <p:cNvSpPr txBox="1">
            <a:spLocks/>
          </p:cNvSpPr>
          <p:nvPr/>
        </p:nvSpPr>
        <p:spPr>
          <a:xfrm>
            <a:off x="-8638157" y="2005016"/>
            <a:ext cx="7886700" cy="4351338"/>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751"/>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9pPr>
          </a:lstStyle>
          <a:p>
            <a:pPr marL="342891" indent="-331461">
              <a:spcBef>
                <a:spcPts val="0"/>
              </a:spcBef>
              <a:buSzPct val="100000"/>
            </a:pPr>
            <a:r>
              <a:rPr lang="en-GB" sz="2400" b="1" dirty="0"/>
              <a:t>Overview of CDH subsystem.</a:t>
            </a:r>
            <a:endParaRPr lang="en-GB" sz="2400" dirty="0"/>
          </a:p>
          <a:p>
            <a:pPr marL="342891" indent="-331461">
              <a:spcBef>
                <a:spcPts val="0"/>
              </a:spcBef>
              <a:buSzPct val="100000"/>
            </a:pPr>
            <a:r>
              <a:rPr lang="en-GB" sz="2400" dirty="0"/>
              <a:t>If using telemetry, please detail:</a:t>
            </a:r>
          </a:p>
          <a:p>
            <a:pPr marL="342891" indent="-331461">
              <a:spcBef>
                <a:spcPts val="0"/>
              </a:spcBef>
              <a:buSzPct val="100000"/>
            </a:pPr>
            <a:r>
              <a:rPr lang="en-GB" dirty="0"/>
              <a:t>The </a:t>
            </a:r>
            <a:r>
              <a:rPr lang="en-GB" dirty="0" err="1"/>
              <a:t>Cansat</a:t>
            </a:r>
            <a:r>
              <a:rPr lang="en-GB" dirty="0"/>
              <a:t> will be using telemetry</a:t>
            </a:r>
          </a:p>
          <a:p>
            <a:pPr marL="514338" lvl="1" indent="-160015">
              <a:spcBef>
                <a:spcPts val="0"/>
              </a:spcBef>
              <a:buSzPct val="100000"/>
            </a:pPr>
            <a:r>
              <a:rPr lang="en-GB" sz="2400" dirty="0"/>
              <a:t>Information for controlling servos, GPS position, Accelerometer, Camera</a:t>
            </a:r>
          </a:p>
          <a:p>
            <a:pPr marL="514338" lvl="1" indent="-160015">
              <a:spcBef>
                <a:spcPts val="0"/>
              </a:spcBef>
              <a:buSzPct val="100000"/>
            </a:pPr>
            <a:r>
              <a:rPr lang="en-GB" sz="2400" dirty="0"/>
              <a:t>What data is included and how is it formatted?</a:t>
            </a:r>
            <a:endParaRPr lang="en-GB" dirty="0"/>
          </a:p>
          <a:p>
            <a:pPr marL="514338" lvl="1" indent="-160016">
              <a:buSzPct val="100000"/>
            </a:pPr>
            <a:r>
              <a:rPr lang="en-GB" sz="2400" dirty="0"/>
              <a:t>Radio configuration:</a:t>
            </a:r>
          </a:p>
          <a:p>
            <a:pPr marL="857228" lvl="2" indent="-198114">
              <a:buSzPct val="100000"/>
            </a:pPr>
            <a:r>
              <a:rPr lang="en-GB" sz="2400" dirty="0"/>
              <a:t>Radio hardware configuration (include intended radio bands / transmission frequency)</a:t>
            </a:r>
          </a:p>
          <a:p>
            <a:pPr marL="857228" lvl="2" indent="-198114">
              <a:buSzPct val="100000"/>
            </a:pPr>
            <a:r>
              <a:rPr lang="en-GB" sz="2400" dirty="0"/>
              <a:t>How is transmission controlled over each mission phase?</a:t>
            </a:r>
          </a:p>
          <a:p>
            <a:pPr marL="0" indent="0">
              <a:spcBef>
                <a:spcPts val="375"/>
              </a:spcBef>
              <a:buFont typeface="Arial"/>
              <a:buNone/>
            </a:pPr>
            <a:endParaRPr lang="en-GB" sz="2400" dirty="0"/>
          </a:p>
          <a:p>
            <a:pPr indent="-369570">
              <a:spcBef>
                <a:spcPts val="375"/>
              </a:spcBef>
              <a:buSzPct val="100000"/>
            </a:pPr>
            <a:r>
              <a:rPr lang="en-GB" sz="2400" dirty="0"/>
              <a:t>Give a range estimation, and how you got this </a:t>
            </a:r>
            <a:r>
              <a:rPr lang="en-GB" sz="2400" b="1" dirty="0"/>
              <a:t>(hint: look at the </a:t>
            </a:r>
            <a:r>
              <a:rPr lang="en-GB" sz="2400" b="1" dirty="0" err="1"/>
              <a:t>Friis</a:t>
            </a:r>
            <a:r>
              <a:rPr lang="en-GB" sz="2400" b="1" dirty="0"/>
              <a:t> Transmission Equation!).</a:t>
            </a:r>
          </a:p>
          <a:p>
            <a:pPr marL="342891" indent="-190490">
              <a:spcBef>
                <a:spcPts val="0"/>
              </a:spcBef>
              <a:buSzPct val="100000"/>
              <a:buFont typeface="Arial"/>
              <a:buNone/>
            </a:pPr>
            <a:endParaRPr lang="en-GB" sz="2400" i="1" dirty="0"/>
          </a:p>
          <a:p>
            <a:pPr marL="342891" indent="-331461">
              <a:spcBef>
                <a:spcPts val="0"/>
              </a:spcBef>
              <a:buSzPct val="100000"/>
            </a:pPr>
            <a:r>
              <a:rPr lang="en-GB" sz="2400" dirty="0"/>
              <a:t>If storing data on an SD card, please detail memory storage requirements.</a:t>
            </a:r>
          </a:p>
          <a:p>
            <a:pPr marL="171446" indent="-38096">
              <a:buSzPct val="100000"/>
              <a:buFont typeface="Arial"/>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fontScale="92500" lnSpcReduction="10000"/>
          </a:bodyPr>
          <a:lstStyle/>
          <a:p>
            <a:pPr marL="457189" lvl="0" indent="-380990" algn="l" rtl="0">
              <a:lnSpc>
                <a:spcPct val="90000"/>
              </a:lnSpc>
              <a:spcBef>
                <a:spcPts val="0"/>
              </a:spcBef>
              <a:spcAft>
                <a:spcPts val="0"/>
              </a:spcAft>
              <a:buClr>
                <a:schemeClr val="dk1"/>
              </a:buClr>
              <a:buSzPts val="2400"/>
              <a:buChar char="•"/>
            </a:pPr>
            <a:r>
              <a:rPr lang="en-GB" sz="2400" b="1" u="sng" dirty="0"/>
              <a:t>Delete this slide if not using a ground station.</a:t>
            </a:r>
            <a:endParaRPr lang="en-GB" dirty="0"/>
          </a:p>
          <a:p>
            <a:pPr marL="457189" lvl="0" indent="-228590" algn="l" rtl="0">
              <a:lnSpc>
                <a:spcPct val="90000"/>
              </a:lnSpc>
              <a:spcBef>
                <a:spcPts val="0"/>
              </a:spcBef>
              <a:spcAft>
                <a:spcPts val="0"/>
              </a:spcAft>
              <a:buClr>
                <a:schemeClr val="dk1"/>
              </a:buClr>
              <a:buSzPts val="2400"/>
              <a:buNone/>
            </a:pPr>
            <a:endParaRPr lang="en-GB" sz="2400" dirty="0"/>
          </a:p>
          <a:p>
            <a:pPr marL="457189" lvl="0" indent="-228590" algn="l" rtl="0">
              <a:lnSpc>
                <a:spcPct val="90000"/>
              </a:lnSpc>
              <a:spcBef>
                <a:spcPts val="0"/>
              </a:spcBef>
              <a:spcAft>
                <a:spcPts val="0"/>
              </a:spcAft>
              <a:buClr>
                <a:schemeClr val="dk1"/>
              </a:buClr>
              <a:buSzPts val="2400"/>
              <a:buNone/>
            </a:pPr>
            <a:endParaRPr lang="en-GB" sz="2400" dirty="0"/>
          </a:p>
          <a:p>
            <a:pPr marL="457189" lvl="0" indent="-228590" algn="l" rtl="0">
              <a:lnSpc>
                <a:spcPct val="90000"/>
              </a:lnSpc>
              <a:spcBef>
                <a:spcPts val="0"/>
              </a:spcBef>
              <a:spcAft>
                <a:spcPts val="0"/>
              </a:spcAft>
              <a:buClr>
                <a:schemeClr val="dk1"/>
              </a:buClr>
              <a:buSzPts val="2400"/>
              <a:buNone/>
            </a:pPr>
            <a:endParaRPr lang="en-GB" sz="2400" dirty="0"/>
          </a:p>
          <a:p>
            <a:pPr marL="457189" lvl="0" indent="-228590" algn="l" rtl="0">
              <a:lnSpc>
                <a:spcPct val="90000"/>
              </a:lnSpc>
              <a:spcBef>
                <a:spcPts val="0"/>
              </a:spcBef>
              <a:spcAft>
                <a:spcPts val="0"/>
              </a:spcAft>
              <a:buClr>
                <a:schemeClr val="dk1"/>
              </a:buClr>
              <a:buSzPts val="2400"/>
              <a:buNone/>
            </a:pPr>
            <a:endParaRPr lang="en-GB" sz="2400" dirty="0"/>
          </a:p>
          <a:p>
            <a:pPr marL="457189" lvl="0" indent="-228590" algn="l" rtl="0">
              <a:lnSpc>
                <a:spcPct val="90000"/>
              </a:lnSpc>
              <a:spcBef>
                <a:spcPts val="0"/>
              </a:spcBef>
              <a:spcAft>
                <a:spcPts val="0"/>
              </a:spcAft>
              <a:buClr>
                <a:schemeClr val="dk1"/>
              </a:buClr>
              <a:buSzPts val="2400"/>
              <a:buNone/>
            </a:pPr>
            <a:endParaRPr lang="en-GB" sz="2400" dirty="0"/>
          </a:p>
          <a:p>
            <a:pPr marL="457189" lvl="0" indent="-380990" algn="l" rtl="0">
              <a:lnSpc>
                <a:spcPct val="90000"/>
              </a:lnSpc>
              <a:spcBef>
                <a:spcPts val="0"/>
              </a:spcBef>
              <a:spcAft>
                <a:spcPts val="0"/>
              </a:spcAft>
              <a:buClr>
                <a:schemeClr val="dk1"/>
              </a:buClr>
              <a:buSzPts val="2400"/>
              <a:buChar char="•"/>
            </a:pPr>
            <a:r>
              <a:rPr lang="en-GB" sz="2400" dirty="0"/>
              <a:t>The ground station will be using the internal battery of a laptop to power the ground station which can last hours. Additional power maybe be required for the transceiver if the laptop output power is not high enough.</a:t>
            </a:r>
          </a:p>
          <a:p>
            <a:pPr marL="457189" lvl="0" indent="-380990" algn="l" rtl="0">
              <a:lnSpc>
                <a:spcPct val="90000"/>
              </a:lnSpc>
              <a:spcBef>
                <a:spcPts val="0"/>
              </a:spcBef>
              <a:spcAft>
                <a:spcPts val="0"/>
              </a:spcAft>
              <a:buClr>
                <a:schemeClr val="dk1"/>
              </a:buClr>
              <a:buSzPts val="2400"/>
              <a:buChar char="•"/>
            </a:pPr>
            <a:r>
              <a:rPr lang="en-GB" sz="2400" dirty="0"/>
              <a:t>Telemetry will be displayed by using a program that will be written in python using </a:t>
            </a:r>
            <a:r>
              <a:rPr lang="en-GB" sz="2400" dirty="0" err="1"/>
              <a:t>tkinter</a:t>
            </a:r>
            <a:r>
              <a:rPr lang="en-GB" sz="2400" dirty="0"/>
              <a:t> library. The information will be recorded on the raspberry pi as well as the telemetry will be recorded visually in case the raspberry pi gets damaged during landing </a:t>
            </a:r>
          </a:p>
          <a:p>
            <a:pPr marL="76199" lvl="0" indent="0" algn="l" rtl="0">
              <a:lnSpc>
                <a:spcPct val="90000"/>
              </a:lnSpc>
              <a:spcBef>
                <a:spcPts val="0"/>
              </a:spcBef>
              <a:spcAft>
                <a:spcPts val="0"/>
              </a:spcAft>
              <a:buClr>
                <a:schemeClr val="dk1"/>
              </a:buClr>
              <a:buSzPts val="2400"/>
              <a:buNone/>
            </a:pPr>
            <a:endParaRPr sz="2400" dirty="0"/>
          </a:p>
          <a:p>
            <a:pPr marL="0" lvl="0" indent="0" algn="l" rtl="0">
              <a:lnSpc>
                <a:spcPct val="90000"/>
              </a:lnSpc>
              <a:spcBef>
                <a:spcPts val="751"/>
              </a:spcBef>
              <a:spcAft>
                <a:spcPts val="0"/>
              </a:spcAft>
              <a:buClr>
                <a:schemeClr val="dk1"/>
              </a:buClr>
              <a:buSzPts val="2100"/>
              <a:buNone/>
            </a:pPr>
            <a:endParaRPr dirty="0"/>
          </a:p>
        </p:txBody>
      </p:sp>
      <p:sp>
        <p:nvSpPr>
          <p:cNvPr id="196" name="Google Shape;196;p12"/>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12</a:t>
            </a:fld>
            <a:endParaRPr/>
          </a:p>
        </p:txBody>
      </p:sp>
      <p:sp>
        <p:nvSpPr>
          <p:cNvPr id="197" name="Google Shape;197;p12"/>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 name="Google Shape;198;p12"/>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a:solidFill>
                  <a:schemeClr val="lt1"/>
                </a:solidFill>
                <a:latin typeface="Calibri"/>
                <a:ea typeface="Calibri"/>
                <a:cs typeface="Calibri"/>
                <a:sym typeface="Calibri"/>
              </a:rPr>
              <a:t>Ground Control System (GCS) Design</a:t>
            </a:r>
            <a:endParaRPr/>
          </a:p>
        </p:txBody>
      </p:sp>
      <p:pic>
        <p:nvPicPr>
          <p:cNvPr id="199" name="Google Shape;199;p12"/>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200" name="Google Shape;200;p12"/>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
        <p:nvSpPr>
          <p:cNvPr id="8" name="Google Shape;195;p12">
            <a:extLst>
              <a:ext uri="{FF2B5EF4-FFF2-40B4-BE49-F238E27FC236}">
                <a16:creationId xmlns:a16="http://schemas.microsoft.com/office/drawing/2014/main" id="{675B458A-1855-4E77-8067-02497145B444}"/>
              </a:ext>
            </a:extLst>
          </p:cNvPr>
          <p:cNvSpPr txBox="1">
            <a:spLocks/>
          </p:cNvSpPr>
          <p:nvPr/>
        </p:nvSpPr>
        <p:spPr>
          <a:xfrm>
            <a:off x="-8034476" y="2005016"/>
            <a:ext cx="7886700" cy="4351338"/>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342900" algn="l" rtl="0">
              <a:lnSpc>
                <a:spcPct val="90000"/>
              </a:lnSpc>
              <a:spcBef>
                <a:spcPts val="751"/>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1" b="0" i="0" u="none" strike="noStrike" cap="none">
                <a:solidFill>
                  <a:schemeClr val="dk1"/>
                </a:solidFill>
                <a:latin typeface="Calibri"/>
                <a:ea typeface="Calibri"/>
                <a:cs typeface="Calibri"/>
                <a:sym typeface="Calibri"/>
              </a:defRPr>
            </a:lvl9pPr>
          </a:lstStyle>
          <a:p>
            <a:pPr marL="457189" indent="-380990">
              <a:spcBef>
                <a:spcPts val="0"/>
              </a:spcBef>
              <a:buSzPts val="2400"/>
            </a:pPr>
            <a:r>
              <a:rPr lang="en-GB" sz="2400" b="1" u="sng"/>
              <a:t>Delete this slide if not using a ground station.</a:t>
            </a:r>
            <a:endParaRPr lang="en-GB"/>
          </a:p>
          <a:p>
            <a:pPr marL="457189" indent="-228590">
              <a:spcBef>
                <a:spcPts val="0"/>
              </a:spcBef>
              <a:buSzPts val="2400"/>
              <a:buFont typeface="Arial"/>
              <a:buNone/>
            </a:pPr>
            <a:endParaRPr lang="en-GB" sz="2400"/>
          </a:p>
          <a:p>
            <a:pPr marL="457189" indent="-380990">
              <a:spcBef>
                <a:spcPts val="0"/>
              </a:spcBef>
              <a:buSzPts val="2400"/>
            </a:pPr>
            <a:r>
              <a:rPr lang="en-GB" sz="2400"/>
              <a:t>Show diagram of ground station, including components which will be used and how they connect.</a:t>
            </a:r>
            <a:endParaRPr lang="en-GB"/>
          </a:p>
          <a:p>
            <a:pPr marL="457189" indent="-228590">
              <a:spcBef>
                <a:spcPts val="0"/>
              </a:spcBef>
              <a:buSzPts val="2400"/>
              <a:buFont typeface="Arial"/>
              <a:buNone/>
            </a:pPr>
            <a:endParaRPr lang="en-GB" sz="2400"/>
          </a:p>
          <a:p>
            <a:pPr marL="457189" indent="-380990">
              <a:spcBef>
                <a:spcPts val="0"/>
              </a:spcBef>
              <a:buSzPts val="2400"/>
            </a:pPr>
            <a:r>
              <a:rPr lang="en-GB" sz="2400"/>
              <a:t>How long can the ground station operate on a battery? Will additional power be required? </a:t>
            </a:r>
            <a:endParaRPr lang="en-GB"/>
          </a:p>
          <a:p>
            <a:pPr marL="457189" indent="-228590">
              <a:spcBef>
                <a:spcPts val="0"/>
              </a:spcBef>
              <a:buSzPts val="2400"/>
              <a:buFont typeface="Arial"/>
              <a:buNone/>
            </a:pPr>
            <a:endParaRPr lang="en-GB" sz="2400"/>
          </a:p>
          <a:p>
            <a:pPr marL="457189" indent="-380990">
              <a:spcBef>
                <a:spcPts val="0"/>
              </a:spcBef>
              <a:buSzPts val="2400"/>
            </a:pPr>
            <a:r>
              <a:rPr lang="en-GB" sz="2400"/>
              <a:t>How will telemetry be displayed in real time and how will it be recorded?</a:t>
            </a:r>
          </a:p>
          <a:p>
            <a:pPr marL="457189" indent="-380990">
              <a:spcBef>
                <a:spcPts val="0"/>
              </a:spcBef>
              <a:buSzPts val="2400"/>
            </a:pPr>
            <a:r>
              <a:rPr lang="en-GB" sz="2400"/>
              <a:t>Telemetry will be displayed by using a program that will be written in python using tkinter library. The information will be recorded on the raspberry pi as well as the telemetry will be recorded incase the raspberry pi gets damaged during landing </a:t>
            </a:r>
          </a:p>
          <a:p>
            <a:pPr marL="76199" indent="0">
              <a:spcBef>
                <a:spcPts val="0"/>
              </a:spcBef>
              <a:buSzPts val="2400"/>
              <a:buFont typeface="Arial"/>
              <a:buNone/>
            </a:pPr>
            <a:endParaRPr lang="en-GB" sz="2400"/>
          </a:p>
          <a:p>
            <a:pPr marL="0" indent="0">
              <a:buSzPts val="2100"/>
              <a:buFont typeface="Arial"/>
              <a:buNone/>
            </a:pPr>
            <a:endParaRPr lang="en-GB" dirty="0"/>
          </a:p>
        </p:txBody>
      </p:sp>
      <p:pic>
        <p:nvPicPr>
          <p:cNvPr id="3" name="Picture 2">
            <a:extLst>
              <a:ext uri="{FF2B5EF4-FFF2-40B4-BE49-F238E27FC236}">
                <a16:creationId xmlns:a16="http://schemas.microsoft.com/office/drawing/2014/main" id="{8357ADC8-DF6B-4098-A5E1-DECCBF5DFBFB}"/>
              </a:ext>
            </a:extLst>
          </p:cNvPr>
          <p:cNvPicPr>
            <a:picLocks noChangeAspect="1"/>
          </p:cNvPicPr>
          <p:nvPr/>
        </p:nvPicPr>
        <p:blipFill rotWithShape="1">
          <a:blip r:embed="rId4"/>
          <a:srcRect t="17171" b="19658"/>
          <a:stretch/>
        </p:blipFill>
        <p:spPr>
          <a:xfrm>
            <a:off x="923925" y="2203704"/>
            <a:ext cx="7296150" cy="11612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fontScale="92500" lnSpcReduction="10000"/>
          </a:bodyPr>
          <a:lstStyle/>
          <a:p>
            <a:pPr marL="171446" lvl="0" indent="0" algn="l" rtl="0">
              <a:lnSpc>
                <a:spcPct val="90000"/>
              </a:lnSpc>
              <a:spcBef>
                <a:spcPts val="0"/>
              </a:spcBef>
              <a:spcAft>
                <a:spcPts val="0"/>
              </a:spcAft>
              <a:buNone/>
            </a:pPr>
            <a:r>
              <a:rPr lang="en-US" sz="2400" b="1" dirty="0"/>
              <a:t>Discuss plans for testing each subsystem:</a:t>
            </a:r>
            <a:endParaRPr dirty="0"/>
          </a:p>
          <a:p>
            <a:pPr marL="171446" lvl="0" indent="-19046" algn="l" rtl="0">
              <a:lnSpc>
                <a:spcPct val="90000"/>
              </a:lnSpc>
              <a:spcBef>
                <a:spcPts val="0"/>
              </a:spcBef>
              <a:spcAft>
                <a:spcPts val="0"/>
              </a:spcAft>
              <a:buClr>
                <a:schemeClr val="dk1"/>
              </a:buClr>
              <a:buSzPts val="2400"/>
              <a:buNone/>
            </a:pPr>
            <a:endParaRPr sz="2400" dirty="0"/>
          </a:p>
          <a:p>
            <a:pPr marL="514338" lvl="1" indent="-228594" algn="l" rtl="0">
              <a:lnSpc>
                <a:spcPct val="90000"/>
              </a:lnSpc>
              <a:spcBef>
                <a:spcPts val="0"/>
              </a:spcBef>
              <a:spcAft>
                <a:spcPts val="0"/>
              </a:spcAft>
              <a:buClr>
                <a:schemeClr val="dk1"/>
              </a:buClr>
              <a:buSzPts val="2400"/>
              <a:buChar char="•"/>
            </a:pPr>
            <a:r>
              <a:rPr lang="en-US" sz="2400" dirty="0"/>
              <a:t>The sensors with be tested by checking if the information being transmitted is within the error range provided on the component's datasheets.</a:t>
            </a:r>
            <a:endParaRPr dirty="0"/>
          </a:p>
          <a:p>
            <a:pPr marL="514338" lvl="1" indent="-228594" algn="l" rtl="0">
              <a:lnSpc>
                <a:spcPct val="90000"/>
              </a:lnSpc>
              <a:spcBef>
                <a:spcPts val="0"/>
              </a:spcBef>
              <a:spcAft>
                <a:spcPts val="0"/>
              </a:spcAft>
              <a:buClr>
                <a:schemeClr val="dk1"/>
              </a:buClr>
              <a:buSzPts val="2400"/>
              <a:buChar char="•"/>
            </a:pPr>
            <a:r>
              <a:rPr lang="en-US" sz="2400" dirty="0"/>
              <a:t>CDH</a:t>
            </a:r>
            <a:endParaRPr dirty="0"/>
          </a:p>
          <a:p>
            <a:pPr marL="514338" lvl="1" indent="-228594" algn="l" rtl="0">
              <a:lnSpc>
                <a:spcPct val="90000"/>
              </a:lnSpc>
              <a:spcBef>
                <a:spcPts val="0"/>
              </a:spcBef>
              <a:spcAft>
                <a:spcPts val="0"/>
              </a:spcAft>
              <a:buClr>
                <a:schemeClr val="dk1"/>
              </a:buClr>
              <a:buSzPts val="2400"/>
              <a:buChar char="•"/>
            </a:pPr>
            <a:r>
              <a:rPr lang="en-US" sz="2400" dirty="0"/>
              <a:t>EPS will be tested by leaving CanSat on and measuring how long it operate before the battery dies.</a:t>
            </a:r>
            <a:endParaRPr dirty="0"/>
          </a:p>
          <a:p>
            <a:pPr marL="514338" lvl="1" indent="-228594" algn="l" rtl="0">
              <a:lnSpc>
                <a:spcPct val="90000"/>
              </a:lnSpc>
              <a:spcBef>
                <a:spcPts val="0"/>
              </a:spcBef>
              <a:spcAft>
                <a:spcPts val="0"/>
              </a:spcAft>
              <a:buClr>
                <a:schemeClr val="dk1"/>
              </a:buClr>
              <a:buSzPts val="2400"/>
              <a:buChar char="•"/>
            </a:pPr>
            <a:r>
              <a:rPr lang="en-US" sz="2400" dirty="0"/>
              <a:t>Radio communications will be tested by send information between the CanSat and ground station. After this has been confirmed. The Distance between the CanSat will be increased to make sure it can operate at the max distance the CanSat will be from the ground station.</a:t>
            </a:r>
          </a:p>
          <a:p>
            <a:pPr marL="514338" lvl="1" indent="-228594" algn="l" rtl="0">
              <a:lnSpc>
                <a:spcPct val="90000"/>
              </a:lnSpc>
              <a:spcBef>
                <a:spcPts val="0"/>
              </a:spcBef>
              <a:spcAft>
                <a:spcPts val="0"/>
              </a:spcAft>
              <a:buClr>
                <a:schemeClr val="dk1"/>
              </a:buClr>
              <a:buSzPts val="2400"/>
              <a:buChar char="•"/>
            </a:pPr>
            <a:r>
              <a:rPr lang="en-US" sz="2400" dirty="0"/>
              <a:t>Mechanical</a:t>
            </a:r>
            <a:endParaRPr dirty="0"/>
          </a:p>
          <a:p>
            <a:pPr marL="514338" lvl="1" indent="-228594" algn="l" rtl="0">
              <a:lnSpc>
                <a:spcPct val="90000"/>
              </a:lnSpc>
              <a:spcBef>
                <a:spcPts val="0"/>
              </a:spcBef>
              <a:spcAft>
                <a:spcPts val="0"/>
              </a:spcAft>
              <a:buClr>
                <a:schemeClr val="dk1"/>
              </a:buClr>
              <a:buSzPts val="2400"/>
              <a:buChar char="•"/>
            </a:pPr>
            <a:r>
              <a:rPr lang="en-US" sz="2400" dirty="0"/>
              <a:t>Descent Control</a:t>
            </a:r>
            <a:endParaRPr dirty="0"/>
          </a:p>
          <a:p>
            <a:pPr marL="0" lvl="0" indent="0" algn="l" rtl="0">
              <a:lnSpc>
                <a:spcPct val="90000"/>
              </a:lnSpc>
              <a:spcBef>
                <a:spcPts val="751"/>
              </a:spcBef>
              <a:spcAft>
                <a:spcPts val="0"/>
              </a:spcAft>
              <a:buClr>
                <a:schemeClr val="dk1"/>
              </a:buClr>
              <a:buSzPts val="2100"/>
              <a:buNone/>
            </a:pPr>
            <a:endParaRPr dirty="0"/>
          </a:p>
        </p:txBody>
      </p:sp>
      <p:sp>
        <p:nvSpPr>
          <p:cNvPr id="206" name="Google Shape;206;p13"/>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13</a:t>
            </a:fld>
            <a:endParaRPr/>
          </a:p>
        </p:txBody>
      </p:sp>
      <p:sp>
        <p:nvSpPr>
          <p:cNvPr id="207" name="Google Shape;207;p13"/>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13"/>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0" i="0" u="none" strike="noStrike" cap="none">
                <a:solidFill>
                  <a:schemeClr val="lt1"/>
                </a:solidFill>
                <a:latin typeface="Calibri"/>
                <a:ea typeface="Calibri"/>
                <a:cs typeface="Calibri"/>
                <a:sym typeface="Calibri"/>
              </a:rPr>
              <a:t>Subsystem Level Testing</a:t>
            </a:r>
            <a:endParaRPr/>
          </a:p>
        </p:txBody>
      </p:sp>
      <p:pic>
        <p:nvPicPr>
          <p:cNvPr id="209" name="Google Shape;209;p13"/>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210" name="Google Shape;210;p13"/>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p>
            <a:pPr marL="171446" lvl="0" indent="0" algn="l" rtl="0">
              <a:lnSpc>
                <a:spcPct val="90000"/>
              </a:lnSpc>
              <a:spcBef>
                <a:spcPts val="0"/>
              </a:spcBef>
              <a:spcAft>
                <a:spcPts val="0"/>
              </a:spcAft>
              <a:buNone/>
            </a:pPr>
            <a:r>
              <a:rPr lang="en-US" sz="2400" b="1" dirty="0"/>
              <a:t>Discuss tests to be performed after the CanSat is built:</a:t>
            </a:r>
            <a:endParaRPr dirty="0"/>
          </a:p>
          <a:p>
            <a:pPr marL="514338" lvl="1" indent="-228594" algn="l" rtl="0">
              <a:lnSpc>
                <a:spcPct val="90000"/>
              </a:lnSpc>
              <a:spcBef>
                <a:spcPts val="0"/>
              </a:spcBef>
              <a:spcAft>
                <a:spcPts val="0"/>
              </a:spcAft>
              <a:buClr>
                <a:schemeClr val="dk1"/>
              </a:buClr>
              <a:buSzPts val="2400"/>
              <a:buChar char="•"/>
            </a:pPr>
            <a:r>
              <a:rPr lang="en-US" sz="2400" dirty="0"/>
              <a:t>Descent testing</a:t>
            </a:r>
            <a:endParaRPr dirty="0"/>
          </a:p>
          <a:p>
            <a:pPr marL="514338" lvl="1" indent="-228594" algn="l" rtl="0">
              <a:lnSpc>
                <a:spcPct val="90000"/>
              </a:lnSpc>
              <a:spcBef>
                <a:spcPts val="0"/>
              </a:spcBef>
              <a:spcAft>
                <a:spcPts val="0"/>
              </a:spcAft>
              <a:buClr>
                <a:schemeClr val="dk1"/>
              </a:buClr>
              <a:buSzPts val="2400"/>
              <a:buChar char="•"/>
            </a:pPr>
            <a:r>
              <a:rPr lang="en-US" sz="2400" dirty="0"/>
              <a:t>Communications</a:t>
            </a:r>
            <a:endParaRPr dirty="0"/>
          </a:p>
          <a:p>
            <a:pPr marL="514338" lvl="1" indent="-228594" algn="l" rtl="0">
              <a:lnSpc>
                <a:spcPct val="90000"/>
              </a:lnSpc>
              <a:spcBef>
                <a:spcPts val="0"/>
              </a:spcBef>
              <a:spcAft>
                <a:spcPts val="0"/>
              </a:spcAft>
              <a:buClr>
                <a:schemeClr val="dk1"/>
              </a:buClr>
              <a:buSzPts val="2400"/>
              <a:buChar char="•"/>
            </a:pPr>
            <a:r>
              <a:rPr lang="en-US" sz="2400" dirty="0"/>
              <a:t>Mechanisms</a:t>
            </a:r>
            <a:endParaRPr dirty="0"/>
          </a:p>
          <a:p>
            <a:pPr marL="514338" lvl="1" indent="-228594" algn="l" rtl="0">
              <a:lnSpc>
                <a:spcPct val="90000"/>
              </a:lnSpc>
              <a:spcBef>
                <a:spcPts val="0"/>
              </a:spcBef>
              <a:spcAft>
                <a:spcPts val="0"/>
              </a:spcAft>
              <a:buClr>
                <a:schemeClr val="dk1"/>
              </a:buClr>
              <a:buSzPts val="2400"/>
              <a:buChar char="•"/>
            </a:pPr>
            <a:r>
              <a:rPr lang="en-US" sz="2400" dirty="0"/>
              <a:t>Deployment</a:t>
            </a:r>
            <a:endParaRPr dirty="0"/>
          </a:p>
          <a:p>
            <a:pPr marL="514338" lvl="1" indent="-76193" algn="l" rtl="0">
              <a:lnSpc>
                <a:spcPct val="90000"/>
              </a:lnSpc>
              <a:spcBef>
                <a:spcPts val="0"/>
              </a:spcBef>
              <a:spcAft>
                <a:spcPts val="0"/>
              </a:spcAft>
              <a:buClr>
                <a:schemeClr val="dk1"/>
              </a:buClr>
              <a:buSzPts val="2400"/>
              <a:buNone/>
            </a:pPr>
            <a:endParaRPr sz="2400" dirty="0"/>
          </a:p>
          <a:p>
            <a:pPr marL="171446" lvl="0" indent="0" algn="l" rtl="0">
              <a:lnSpc>
                <a:spcPct val="90000"/>
              </a:lnSpc>
              <a:spcBef>
                <a:spcPts val="0"/>
              </a:spcBef>
              <a:spcAft>
                <a:spcPts val="0"/>
              </a:spcAft>
              <a:buNone/>
            </a:pPr>
            <a:r>
              <a:rPr lang="en-US" sz="2400" b="1" dirty="0"/>
              <a:t>Discuss plans for environmental testing:</a:t>
            </a:r>
            <a:endParaRPr dirty="0"/>
          </a:p>
          <a:p>
            <a:pPr marL="514338" lvl="1" indent="-228594" algn="l" rtl="0">
              <a:lnSpc>
                <a:spcPct val="90000"/>
              </a:lnSpc>
              <a:spcBef>
                <a:spcPts val="0"/>
              </a:spcBef>
              <a:spcAft>
                <a:spcPts val="0"/>
              </a:spcAft>
              <a:buClr>
                <a:schemeClr val="dk1"/>
              </a:buClr>
              <a:buSzPts val="2400"/>
              <a:buChar char="•"/>
            </a:pPr>
            <a:r>
              <a:rPr lang="en-US" sz="2400" dirty="0"/>
              <a:t>Drop test</a:t>
            </a:r>
            <a:endParaRPr dirty="0"/>
          </a:p>
          <a:p>
            <a:pPr marL="514338" lvl="1" indent="-228594" algn="l" rtl="0">
              <a:lnSpc>
                <a:spcPct val="90000"/>
              </a:lnSpc>
              <a:spcBef>
                <a:spcPts val="0"/>
              </a:spcBef>
              <a:spcAft>
                <a:spcPts val="0"/>
              </a:spcAft>
              <a:buClr>
                <a:schemeClr val="dk1"/>
              </a:buClr>
              <a:buSzPts val="2400"/>
              <a:buChar char="•"/>
            </a:pPr>
            <a:r>
              <a:rPr lang="en-US" sz="2400" dirty="0"/>
              <a:t>Thermal test</a:t>
            </a:r>
            <a:endParaRPr dirty="0"/>
          </a:p>
          <a:p>
            <a:pPr marL="514338" lvl="1" indent="-228594" algn="l" rtl="0">
              <a:lnSpc>
                <a:spcPct val="90000"/>
              </a:lnSpc>
              <a:spcBef>
                <a:spcPts val="0"/>
              </a:spcBef>
              <a:spcAft>
                <a:spcPts val="0"/>
              </a:spcAft>
              <a:buClr>
                <a:schemeClr val="dk1"/>
              </a:buClr>
              <a:buSzPts val="2400"/>
              <a:buChar char="•"/>
            </a:pPr>
            <a:r>
              <a:rPr lang="en-US" sz="2400" dirty="0"/>
              <a:t>Vibration test</a:t>
            </a:r>
            <a:endParaRPr dirty="0"/>
          </a:p>
          <a:p>
            <a:pPr marL="514338" lvl="1" indent="-228594" algn="l" rtl="0">
              <a:lnSpc>
                <a:spcPct val="90000"/>
              </a:lnSpc>
              <a:spcBef>
                <a:spcPts val="0"/>
              </a:spcBef>
              <a:spcAft>
                <a:spcPts val="0"/>
              </a:spcAft>
              <a:buClr>
                <a:schemeClr val="dk1"/>
              </a:buClr>
              <a:buSzPts val="2400"/>
              <a:buChar char="•"/>
            </a:pPr>
            <a:r>
              <a:rPr lang="en-US" sz="2400" dirty="0"/>
              <a:t>Fit Check</a:t>
            </a:r>
            <a:endParaRPr dirty="0"/>
          </a:p>
          <a:p>
            <a:pPr marL="514338" lvl="1" indent="-76193" algn="l" rtl="0">
              <a:lnSpc>
                <a:spcPct val="90000"/>
              </a:lnSpc>
              <a:spcBef>
                <a:spcPts val="0"/>
              </a:spcBef>
              <a:spcAft>
                <a:spcPts val="0"/>
              </a:spcAft>
              <a:buClr>
                <a:schemeClr val="dk1"/>
              </a:buClr>
              <a:buSzPts val="2400"/>
              <a:buNone/>
            </a:pPr>
            <a:endParaRPr sz="2400" dirty="0"/>
          </a:p>
          <a:p>
            <a:pPr marL="0" lvl="0" indent="0" algn="l" rtl="0">
              <a:lnSpc>
                <a:spcPct val="90000"/>
              </a:lnSpc>
              <a:spcBef>
                <a:spcPts val="751"/>
              </a:spcBef>
              <a:spcAft>
                <a:spcPts val="0"/>
              </a:spcAft>
              <a:buClr>
                <a:schemeClr val="dk1"/>
              </a:buClr>
              <a:buSzPts val="2100"/>
              <a:buNone/>
            </a:pPr>
            <a:endParaRPr dirty="0"/>
          </a:p>
        </p:txBody>
      </p:sp>
      <p:sp>
        <p:nvSpPr>
          <p:cNvPr id="216" name="Google Shape;216;p14"/>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14</a:t>
            </a:fld>
            <a:endParaRPr/>
          </a:p>
        </p:txBody>
      </p:sp>
      <p:sp>
        <p:nvSpPr>
          <p:cNvPr id="217" name="Google Shape;217;p14"/>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8" name="Google Shape;218;p14"/>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0" i="0" u="none" strike="noStrike" cap="none">
                <a:solidFill>
                  <a:schemeClr val="lt1"/>
                </a:solidFill>
                <a:latin typeface="Calibri"/>
                <a:ea typeface="Calibri"/>
                <a:cs typeface="Calibri"/>
                <a:sym typeface="Calibri"/>
              </a:rPr>
              <a:t>Functional / Environmental Testing</a:t>
            </a:r>
            <a:endParaRPr/>
          </a:p>
        </p:txBody>
      </p:sp>
      <p:pic>
        <p:nvPicPr>
          <p:cNvPr id="219" name="Google Shape;219;p14"/>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220" name="Google Shape;220;p14"/>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fontScale="92500" lnSpcReduction="10000"/>
          </a:bodyPr>
          <a:lstStyle/>
          <a:p>
            <a:pPr marL="342900" lvl="0" indent="-342899" algn="l" rtl="0">
              <a:lnSpc>
                <a:spcPct val="90000"/>
              </a:lnSpc>
              <a:spcBef>
                <a:spcPts val="0"/>
              </a:spcBef>
              <a:spcAft>
                <a:spcPts val="0"/>
              </a:spcAft>
              <a:buClr>
                <a:schemeClr val="dk1"/>
              </a:buClr>
              <a:buSzPct val="99791"/>
              <a:buFont typeface="Arial"/>
              <a:buChar char="•"/>
            </a:pPr>
            <a:r>
              <a:rPr lang="en-US" sz="2600" b="1" dirty="0">
                <a:solidFill>
                  <a:schemeClr val="dk1"/>
                </a:solidFill>
              </a:rPr>
              <a:t>Launch-day sequence of events</a:t>
            </a:r>
            <a:endParaRPr sz="2600" dirty="0"/>
          </a:p>
          <a:p>
            <a:pPr marL="857228" lvl="2" indent="-209862" algn="l" rtl="0">
              <a:lnSpc>
                <a:spcPct val="90000"/>
              </a:lnSpc>
              <a:spcBef>
                <a:spcPts val="0"/>
              </a:spcBef>
              <a:spcAft>
                <a:spcPts val="0"/>
              </a:spcAft>
              <a:buClr>
                <a:schemeClr val="dk1"/>
              </a:buClr>
              <a:buSzPct val="100000"/>
              <a:buChar char="•"/>
            </a:pPr>
            <a:r>
              <a:rPr lang="en-US" sz="2600" dirty="0"/>
              <a:t>Create a flowchart of events, s</a:t>
            </a:r>
            <a:r>
              <a:rPr lang="en-US" sz="2600" dirty="0">
                <a:solidFill>
                  <a:schemeClr val="dk1"/>
                </a:solidFill>
              </a:rPr>
              <a:t>tarting with arrival at the launch pad and proceeding through recovery and data analysis.</a:t>
            </a:r>
            <a:endParaRPr dirty="0"/>
          </a:p>
          <a:p>
            <a:pPr marL="742950" lvl="1" indent="-133350" algn="l" rtl="0">
              <a:lnSpc>
                <a:spcPct val="90000"/>
              </a:lnSpc>
              <a:spcBef>
                <a:spcPts val="480"/>
              </a:spcBef>
              <a:spcAft>
                <a:spcPts val="0"/>
              </a:spcAft>
              <a:buClr>
                <a:schemeClr val="dk1"/>
              </a:buClr>
              <a:buSzPct val="99792"/>
              <a:buFont typeface="Arial"/>
              <a:buNone/>
            </a:pPr>
            <a:endParaRPr sz="2600" dirty="0"/>
          </a:p>
          <a:p>
            <a:pPr marL="342900" lvl="0" indent="-342899" algn="l" rtl="0">
              <a:lnSpc>
                <a:spcPct val="90000"/>
              </a:lnSpc>
              <a:spcBef>
                <a:spcPts val="480"/>
              </a:spcBef>
              <a:spcAft>
                <a:spcPts val="0"/>
              </a:spcAft>
              <a:buClr>
                <a:schemeClr val="dk1"/>
              </a:buClr>
              <a:buSzPct val="99791"/>
              <a:buFont typeface="Arial"/>
              <a:buChar char="•"/>
            </a:pPr>
            <a:r>
              <a:rPr lang="en-US" sz="2600" b="1" dirty="0">
                <a:solidFill>
                  <a:schemeClr val="dk1"/>
                </a:solidFill>
              </a:rPr>
              <a:t>Include:</a:t>
            </a:r>
            <a:endParaRPr sz="2600" dirty="0"/>
          </a:p>
          <a:p>
            <a:pPr marL="857228" lvl="2" indent="-209862" algn="l" rtl="0">
              <a:lnSpc>
                <a:spcPct val="90000"/>
              </a:lnSpc>
              <a:spcBef>
                <a:spcPts val="0"/>
              </a:spcBef>
              <a:spcAft>
                <a:spcPts val="0"/>
              </a:spcAft>
              <a:buClr>
                <a:schemeClr val="dk1"/>
              </a:buClr>
              <a:buSzPct val="100000"/>
              <a:buChar char="•"/>
            </a:pPr>
            <a:r>
              <a:rPr lang="en-US" sz="2600" dirty="0">
                <a:solidFill>
                  <a:schemeClr val="dk1"/>
                </a:solidFill>
              </a:rPr>
              <a:t>Team member roles and responsibilities</a:t>
            </a:r>
            <a:endParaRPr sz="2600" dirty="0"/>
          </a:p>
          <a:p>
            <a:pPr marL="857228" lvl="2" indent="-209862" algn="l" rtl="0">
              <a:lnSpc>
                <a:spcPct val="90000"/>
              </a:lnSpc>
              <a:spcBef>
                <a:spcPts val="0"/>
              </a:spcBef>
              <a:spcAft>
                <a:spcPts val="0"/>
              </a:spcAft>
              <a:buClr>
                <a:schemeClr val="dk1"/>
              </a:buClr>
              <a:buSzPct val="100000"/>
              <a:buChar char="•"/>
            </a:pPr>
            <a:r>
              <a:rPr lang="en-US" sz="2600" dirty="0">
                <a:solidFill>
                  <a:schemeClr val="dk1"/>
                </a:solidFill>
              </a:rPr>
              <a:t>Ground system setup (if relevant)</a:t>
            </a:r>
            <a:endParaRPr sz="2600" dirty="0"/>
          </a:p>
          <a:p>
            <a:pPr marL="857228" lvl="2" indent="-209862" algn="l" rtl="0">
              <a:lnSpc>
                <a:spcPct val="90000"/>
              </a:lnSpc>
              <a:spcBef>
                <a:spcPts val="0"/>
              </a:spcBef>
              <a:spcAft>
                <a:spcPts val="0"/>
              </a:spcAft>
              <a:buClr>
                <a:schemeClr val="dk1"/>
              </a:buClr>
              <a:buSzPct val="100000"/>
              <a:buChar char="•"/>
            </a:pPr>
            <a:r>
              <a:rPr lang="en-US" sz="2600" dirty="0">
                <a:solidFill>
                  <a:schemeClr val="dk1"/>
                </a:solidFill>
              </a:rPr>
              <a:t>CanSat assembly and test</a:t>
            </a:r>
            <a:endParaRPr dirty="0"/>
          </a:p>
          <a:p>
            <a:pPr marL="857228" lvl="2" indent="-209862" algn="l" rtl="0">
              <a:lnSpc>
                <a:spcPct val="90000"/>
              </a:lnSpc>
              <a:spcBef>
                <a:spcPts val="0"/>
              </a:spcBef>
              <a:spcAft>
                <a:spcPts val="0"/>
              </a:spcAft>
              <a:buClr>
                <a:schemeClr val="dk1"/>
              </a:buClr>
              <a:buSzPct val="100000"/>
              <a:buChar char="•"/>
            </a:pPr>
            <a:r>
              <a:rPr lang="en-US" sz="2600" dirty="0">
                <a:solidFill>
                  <a:schemeClr val="dk1"/>
                </a:solidFill>
              </a:rPr>
              <a:t>Retrieval of CanSat (</a:t>
            </a:r>
            <a:r>
              <a:rPr lang="en-US" sz="2600" dirty="0" err="1">
                <a:solidFill>
                  <a:schemeClr val="dk1"/>
                </a:solidFill>
              </a:rPr>
              <a:t>summarise</a:t>
            </a:r>
            <a:r>
              <a:rPr lang="en-US" sz="2600" dirty="0">
                <a:solidFill>
                  <a:schemeClr val="dk1"/>
                </a:solidFill>
              </a:rPr>
              <a:t> how you will find your CanSat in the field)</a:t>
            </a:r>
            <a:endParaRPr sz="2600" dirty="0"/>
          </a:p>
          <a:p>
            <a:pPr marL="857228" lvl="2" indent="-209862" algn="l" rtl="0">
              <a:lnSpc>
                <a:spcPct val="90000"/>
              </a:lnSpc>
              <a:spcBef>
                <a:spcPts val="0"/>
              </a:spcBef>
              <a:spcAft>
                <a:spcPts val="0"/>
              </a:spcAft>
              <a:buClr>
                <a:schemeClr val="dk1"/>
              </a:buClr>
              <a:buSzPct val="100000"/>
              <a:buChar char="•"/>
            </a:pPr>
            <a:r>
              <a:rPr lang="en-US" sz="2600" dirty="0">
                <a:solidFill>
                  <a:schemeClr val="dk1"/>
                </a:solidFill>
              </a:rPr>
              <a:t>Retrieval of telemetry data file</a:t>
            </a:r>
            <a:endParaRPr dirty="0"/>
          </a:p>
          <a:p>
            <a:pPr marL="857228" lvl="2" indent="-209862" algn="l" rtl="0">
              <a:lnSpc>
                <a:spcPct val="90000"/>
              </a:lnSpc>
              <a:spcBef>
                <a:spcPts val="0"/>
              </a:spcBef>
              <a:spcAft>
                <a:spcPts val="0"/>
              </a:spcAft>
              <a:buClr>
                <a:schemeClr val="dk1"/>
              </a:buClr>
              <a:buSzPct val="100000"/>
              <a:buChar char="•"/>
            </a:pPr>
            <a:r>
              <a:rPr lang="en-US" sz="2600" dirty="0">
                <a:solidFill>
                  <a:schemeClr val="dk1"/>
                </a:solidFill>
              </a:rPr>
              <a:t>Production of 5-minute Post-Flight Presentation</a:t>
            </a:r>
            <a:endParaRPr dirty="0"/>
          </a:p>
          <a:p>
            <a:pPr marL="171446" lvl="0" indent="-48129" algn="l" rtl="0">
              <a:lnSpc>
                <a:spcPct val="90000"/>
              </a:lnSpc>
              <a:spcBef>
                <a:spcPts val="751"/>
              </a:spcBef>
              <a:spcAft>
                <a:spcPts val="0"/>
              </a:spcAft>
              <a:buClr>
                <a:schemeClr val="dk1"/>
              </a:buClr>
              <a:buSzPct val="100000"/>
              <a:buNone/>
            </a:pPr>
            <a:endParaRPr dirty="0"/>
          </a:p>
          <a:p>
            <a:pPr marL="742932" lvl="1" indent="-133344" algn="l" rtl="0">
              <a:lnSpc>
                <a:spcPct val="90000"/>
              </a:lnSpc>
              <a:spcBef>
                <a:spcPts val="480"/>
              </a:spcBef>
              <a:spcAft>
                <a:spcPts val="0"/>
              </a:spcAft>
              <a:buClr>
                <a:schemeClr val="dk1"/>
              </a:buClr>
              <a:buSzPct val="144144"/>
              <a:buFont typeface="Arial"/>
              <a:buNone/>
            </a:pPr>
            <a:endParaRPr dirty="0"/>
          </a:p>
        </p:txBody>
      </p:sp>
      <p:sp>
        <p:nvSpPr>
          <p:cNvPr id="226" name="Google Shape;226;p15"/>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15</a:t>
            </a:fld>
            <a:endParaRPr/>
          </a:p>
        </p:txBody>
      </p:sp>
      <p:sp>
        <p:nvSpPr>
          <p:cNvPr id="227" name="Google Shape;227;p15"/>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 name="Google Shape;228;p15"/>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0" i="0" u="sng" strike="noStrike" cap="none">
                <a:solidFill>
                  <a:schemeClr val="lt1"/>
                </a:solidFill>
                <a:latin typeface="Calibri"/>
                <a:ea typeface="Calibri"/>
                <a:cs typeface="Calibri"/>
                <a:sym typeface="Calibri"/>
              </a:rPr>
              <a:t>Mission Operation and Analysis</a:t>
            </a:r>
            <a:endParaRPr/>
          </a:p>
        </p:txBody>
      </p:sp>
      <p:pic>
        <p:nvPicPr>
          <p:cNvPr id="229" name="Google Shape;229;p15"/>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230" name="Google Shape;230;p15"/>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p>
            <a:pPr marL="342891" lvl="0" indent="-342891" algn="l" rtl="0">
              <a:lnSpc>
                <a:spcPct val="90000"/>
              </a:lnSpc>
              <a:spcBef>
                <a:spcPts val="0"/>
              </a:spcBef>
              <a:spcAft>
                <a:spcPts val="0"/>
              </a:spcAft>
              <a:buClr>
                <a:schemeClr val="dk1"/>
              </a:buClr>
              <a:buSzPts val="2400"/>
              <a:buFont typeface="Arial"/>
              <a:buChar char="•"/>
            </a:pPr>
            <a:r>
              <a:rPr lang="en-US" sz="2400">
                <a:solidFill>
                  <a:schemeClr val="dk1"/>
                </a:solidFill>
              </a:rPr>
              <a:t>Provide a budget for your entry to the Mach-21 competition</a:t>
            </a:r>
            <a:r>
              <a:rPr lang="en-US" sz="2400"/>
              <a:t>, i</a:t>
            </a:r>
            <a:r>
              <a:rPr lang="en-US" sz="2400">
                <a:solidFill>
                  <a:schemeClr val="dk1"/>
                </a:solidFill>
              </a:rPr>
              <a:t>ndicat</a:t>
            </a:r>
            <a:r>
              <a:rPr lang="en-US" sz="2400"/>
              <a:t>ing</a:t>
            </a:r>
            <a:r>
              <a:rPr lang="en-US" sz="2400">
                <a:solidFill>
                  <a:schemeClr val="dk1"/>
                </a:solidFill>
              </a:rPr>
              <a:t> the state of procurement for each component.</a:t>
            </a:r>
            <a:endParaRPr sz="2400">
              <a:solidFill>
                <a:schemeClr val="dk1"/>
              </a:solidFill>
            </a:endParaRPr>
          </a:p>
          <a:p>
            <a:pPr marL="342891" lvl="0" indent="-190490" algn="l" rtl="0">
              <a:lnSpc>
                <a:spcPct val="90000"/>
              </a:lnSpc>
              <a:spcBef>
                <a:spcPts val="0"/>
              </a:spcBef>
              <a:spcAft>
                <a:spcPts val="0"/>
              </a:spcAft>
              <a:buClr>
                <a:schemeClr val="dk1"/>
              </a:buClr>
              <a:buSzPts val="2400"/>
              <a:buFont typeface="Arial"/>
              <a:buNone/>
            </a:pPr>
            <a:endParaRPr sz="2400">
              <a:solidFill>
                <a:schemeClr val="dk1"/>
              </a:solidFill>
            </a:endParaRPr>
          </a:p>
          <a:p>
            <a:pPr marL="342891" lvl="0" indent="-342891" algn="l" rtl="0">
              <a:lnSpc>
                <a:spcPct val="90000"/>
              </a:lnSpc>
              <a:spcBef>
                <a:spcPts val="0"/>
              </a:spcBef>
              <a:spcAft>
                <a:spcPts val="0"/>
              </a:spcAft>
              <a:buClr>
                <a:schemeClr val="dk1"/>
              </a:buClr>
              <a:buSzPts val="2400"/>
              <a:buFont typeface="Arial"/>
              <a:buChar char="•"/>
            </a:pPr>
            <a:r>
              <a:rPr lang="en-US" sz="2400">
                <a:solidFill>
                  <a:schemeClr val="dk1"/>
                </a:solidFill>
              </a:rPr>
              <a:t>This should not only include the cost of components and hardware, but additional costs involved in participation in the event (e.g. travel, ground station, test facilities etc). </a:t>
            </a:r>
            <a:endParaRPr/>
          </a:p>
          <a:p>
            <a:pPr marL="0" lvl="0" indent="0" algn="l" rtl="0">
              <a:lnSpc>
                <a:spcPct val="90000"/>
              </a:lnSpc>
              <a:spcBef>
                <a:spcPts val="0"/>
              </a:spcBef>
              <a:spcAft>
                <a:spcPts val="0"/>
              </a:spcAft>
              <a:buClr>
                <a:schemeClr val="dk1"/>
              </a:buClr>
              <a:buSzPts val="2400"/>
              <a:buNone/>
            </a:pPr>
            <a:endParaRPr sz="2400">
              <a:solidFill>
                <a:schemeClr val="dk1"/>
              </a:solidFill>
            </a:endParaRPr>
          </a:p>
          <a:p>
            <a:pPr marL="342891" lvl="0" indent="-342891" algn="l" rtl="0">
              <a:lnSpc>
                <a:spcPct val="90000"/>
              </a:lnSpc>
              <a:spcBef>
                <a:spcPts val="0"/>
              </a:spcBef>
              <a:spcAft>
                <a:spcPts val="0"/>
              </a:spcAft>
              <a:buClr>
                <a:schemeClr val="dk1"/>
              </a:buClr>
              <a:buSzPts val="2400"/>
              <a:buFont typeface="Arial"/>
              <a:buChar char="•"/>
            </a:pPr>
            <a:r>
              <a:rPr lang="en-US" sz="2400">
                <a:solidFill>
                  <a:schemeClr val="dk1"/>
                </a:solidFill>
              </a:rPr>
              <a:t>Give a summary of total expenditure</a:t>
            </a:r>
            <a:r>
              <a:rPr lang="en-US" sz="2400"/>
              <a:t> &amp; s</a:t>
            </a:r>
            <a:r>
              <a:rPr lang="en-US" sz="2400">
                <a:solidFill>
                  <a:schemeClr val="dk1"/>
                </a:solidFill>
              </a:rPr>
              <a:t>how sources of income.</a:t>
            </a:r>
            <a:endParaRPr/>
          </a:p>
        </p:txBody>
      </p:sp>
      <p:sp>
        <p:nvSpPr>
          <p:cNvPr id="236" name="Google Shape;236;p16"/>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16</a:t>
            </a:fld>
            <a:endParaRPr/>
          </a:p>
        </p:txBody>
      </p:sp>
      <p:sp>
        <p:nvSpPr>
          <p:cNvPr id="237" name="Google Shape;237;p16"/>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8" name="Google Shape;238;p16"/>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0" i="0" u="none" strike="noStrike" cap="none">
                <a:solidFill>
                  <a:schemeClr val="lt1"/>
                </a:solidFill>
                <a:latin typeface="Calibri"/>
                <a:ea typeface="Calibri"/>
                <a:cs typeface="Calibri"/>
                <a:sym typeface="Calibri"/>
              </a:rPr>
              <a:t>Budgeting</a:t>
            </a:r>
            <a:endParaRPr/>
          </a:p>
        </p:txBody>
      </p:sp>
      <p:pic>
        <p:nvPicPr>
          <p:cNvPr id="239" name="Google Shape;239;p16"/>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240" name="Google Shape;240;p16"/>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p>
            <a:pPr marL="457200" lvl="0" indent="-381000" algn="l" rtl="0">
              <a:lnSpc>
                <a:spcPct val="80000"/>
              </a:lnSpc>
              <a:spcBef>
                <a:spcPts val="0"/>
              </a:spcBef>
              <a:spcAft>
                <a:spcPts val="0"/>
              </a:spcAft>
              <a:buSzPts val="2400"/>
              <a:buChar char="•"/>
            </a:pPr>
            <a:r>
              <a:rPr lang="en-US" sz="2400" dirty="0"/>
              <a:t>Provide an updated Gantt chart from the PDR stage, showing task start and stop dates, and durations.</a:t>
            </a:r>
            <a:endParaRPr dirty="0"/>
          </a:p>
          <a:p>
            <a:pPr marL="171446" lvl="0" indent="-69846" algn="l" rtl="0">
              <a:lnSpc>
                <a:spcPct val="80000"/>
              </a:lnSpc>
              <a:spcBef>
                <a:spcPts val="320"/>
              </a:spcBef>
              <a:spcAft>
                <a:spcPts val="0"/>
              </a:spcAft>
              <a:buClr>
                <a:schemeClr val="dk1"/>
              </a:buClr>
              <a:buSzPts val="1600"/>
              <a:buNone/>
            </a:pPr>
            <a:endParaRPr sz="2400" dirty="0"/>
          </a:p>
          <a:p>
            <a:pPr marL="171446" lvl="0" indent="-69846" algn="l" rtl="0">
              <a:lnSpc>
                <a:spcPct val="80000"/>
              </a:lnSpc>
              <a:spcBef>
                <a:spcPts val="320"/>
              </a:spcBef>
              <a:spcAft>
                <a:spcPts val="0"/>
              </a:spcAft>
              <a:buClr>
                <a:schemeClr val="dk1"/>
              </a:buClr>
              <a:buSzPts val="1600"/>
              <a:buNone/>
            </a:pPr>
            <a:endParaRPr sz="2400" dirty="0"/>
          </a:p>
          <a:p>
            <a:pPr marL="457200" lvl="0" indent="-381000" algn="l" rtl="0">
              <a:lnSpc>
                <a:spcPct val="80000"/>
              </a:lnSpc>
              <a:spcBef>
                <a:spcPts val="320"/>
              </a:spcBef>
              <a:spcAft>
                <a:spcPts val="0"/>
              </a:spcAft>
              <a:buSzPts val="2400"/>
              <a:buChar char="•"/>
            </a:pPr>
            <a:r>
              <a:rPr lang="en-US" sz="2400" dirty="0"/>
              <a:t>The most up-to-date version of the guidelines can be found </a:t>
            </a:r>
            <a:r>
              <a:rPr lang="en-US" sz="2400" u="sng" dirty="0">
                <a:solidFill>
                  <a:schemeClr val="hlink"/>
                </a:solidFill>
                <a:hlinkClick r:id="rId3"/>
              </a:rPr>
              <a:t>here</a:t>
            </a:r>
            <a:r>
              <a:rPr lang="en-US" sz="2400" dirty="0"/>
              <a:t> to guide this process.</a:t>
            </a:r>
            <a:endParaRPr sz="2400" dirty="0"/>
          </a:p>
          <a:p>
            <a:pPr marL="0" lvl="0" indent="0" algn="l" rtl="0">
              <a:lnSpc>
                <a:spcPct val="80000"/>
              </a:lnSpc>
              <a:spcBef>
                <a:spcPts val="320"/>
              </a:spcBef>
              <a:spcAft>
                <a:spcPts val="0"/>
              </a:spcAft>
              <a:buNone/>
            </a:pPr>
            <a:endParaRPr sz="2400" dirty="0"/>
          </a:p>
          <a:p>
            <a:pPr marL="0" lvl="0" indent="0" algn="l" rtl="0">
              <a:lnSpc>
                <a:spcPct val="80000"/>
              </a:lnSpc>
              <a:spcBef>
                <a:spcPts val="320"/>
              </a:spcBef>
              <a:spcAft>
                <a:spcPts val="0"/>
              </a:spcAft>
              <a:buNone/>
            </a:pPr>
            <a:endParaRPr sz="2400" dirty="0"/>
          </a:p>
          <a:p>
            <a:pPr marL="457200" lvl="0" indent="-381000" algn="l" rtl="0">
              <a:lnSpc>
                <a:spcPct val="80000"/>
              </a:lnSpc>
              <a:spcBef>
                <a:spcPts val="320"/>
              </a:spcBef>
              <a:spcAft>
                <a:spcPts val="0"/>
              </a:spcAft>
              <a:buSzPts val="2400"/>
              <a:buChar char="•"/>
            </a:pPr>
            <a:r>
              <a:rPr lang="en-US" sz="2400" dirty="0"/>
              <a:t>Detail any major changes since the PDR stage.</a:t>
            </a:r>
            <a:endParaRPr sz="2400" dirty="0"/>
          </a:p>
        </p:txBody>
      </p:sp>
      <p:sp>
        <p:nvSpPr>
          <p:cNvPr id="246" name="Google Shape;246;p17"/>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17</a:t>
            </a:fld>
            <a:endParaRPr/>
          </a:p>
        </p:txBody>
      </p:sp>
      <p:sp>
        <p:nvSpPr>
          <p:cNvPr id="247" name="Google Shape;247;p17"/>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8" name="Google Shape;248;p17"/>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0" i="0" u="sng" strike="noStrike" cap="none">
                <a:solidFill>
                  <a:schemeClr val="lt1"/>
                </a:solidFill>
                <a:latin typeface="Calibri"/>
                <a:ea typeface="Calibri"/>
                <a:cs typeface="Calibri"/>
                <a:sym typeface="Calibri"/>
              </a:rPr>
              <a:t>Project Planning</a:t>
            </a:r>
            <a:endParaRPr/>
          </a:p>
        </p:txBody>
      </p:sp>
      <p:pic>
        <p:nvPicPr>
          <p:cNvPr id="249" name="Google Shape;249;p17"/>
          <p:cNvPicPr preferRelativeResize="0"/>
          <p:nvPr/>
        </p:nvPicPr>
        <p:blipFill rotWithShape="1">
          <a:blip r:embed="rId4">
            <a:alphaModFix/>
          </a:blip>
          <a:srcRect/>
          <a:stretch/>
        </p:blipFill>
        <p:spPr>
          <a:xfrm>
            <a:off x="7868981" y="87668"/>
            <a:ext cx="1056283" cy="1028775"/>
          </a:xfrm>
          <a:prstGeom prst="rect">
            <a:avLst/>
          </a:prstGeom>
          <a:noFill/>
          <a:ln>
            <a:noFill/>
          </a:ln>
        </p:spPr>
      </p:pic>
      <p:sp>
        <p:nvSpPr>
          <p:cNvPr id="250" name="Google Shape;250;p17"/>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p>
            <a:pPr marL="171446" lvl="0" indent="0" algn="l" rtl="0">
              <a:lnSpc>
                <a:spcPct val="90000"/>
              </a:lnSpc>
              <a:spcBef>
                <a:spcPts val="0"/>
              </a:spcBef>
              <a:spcAft>
                <a:spcPts val="0"/>
              </a:spcAft>
              <a:buNone/>
            </a:pPr>
            <a:r>
              <a:rPr lang="en-US" sz="2400" b="1">
                <a:solidFill>
                  <a:schemeClr val="dk1"/>
                </a:solidFill>
              </a:rPr>
              <a:t>Presentation summary and conclusions.</a:t>
            </a:r>
            <a:endParaRPr b="1"/>
          </a:p>
          <a:p>
            <a:pPr marL="171446" lvl="0" indent="-19046" algn="l" rtl="0">
              <a:lnSpc>
                <a:spcPct val="90000"/>
              </a:lnSpc>
              <a:spcBef>
                <a:spcPts val="0"/>
              </a:spcBef>
              <a:spcAft>
                <a:spcPts val="0"/>
              </a:spcAft>
              <a:buClr>
                <a:schemeClr val="dk1"/>
              </a:buClr>
              <a:buSzPts val="2400"/>
              <a:buNone/>
            </a:pPr>
            <a:endParaRPr sz="2400">
              <a:solidFill>
                <a:schemeClr val="dk1"/>
              </a:solidFill>
            </a:endParaRPr>
          </a:p>
          <a:p>
            <a:pPr marL="171446" lvl="0" indent="-171446" algn="l" rtl="0">
              <a:lnSpc>
                <a:spcPct val="90000"/>
              </a:lnSpc>
              <a:spcBef>
                <a:spcPts val="0"/>
              </a:spcBef>
              <a:spcAft>
                <a:spcPts val="0"/>
              </a:spcAft>
              <a:buClr>
                <a:schemeClr val="dk1"/>
              </a:buClr>
              <a:buSzPts val="2400"/>
              <a:buChar char="•"/>
            </a:pPr>
            <a:r>
              <a:rPr lang="en-US" sz="2400">
                <a:solidFill>
                  <a:schemeClr val="dk1"/>
                </a:solidFill>
              </a:rPr>
              <a:t>What are your major accomplishments since the PDR presentation?</a:t>
            </a:r>
            <a:endParaRPr/>
          </a:p>
          <a:p>
            <a:pPr marL="171446" lvl="0" indent="-19046" algn="l" rtl="0">
              <a:lnSpc>
                <a:spcPct val="90000"/>
              </a:lnSpc>
              <a:spcBef>
                <a:spcPts val="0"/>
              </a:spcBef>
              <a:spcAft>
                <a:spcPts val="0"/>
              </a:spcAft>
              <a:buClr>
                <a:schemeClr val="dk1"/>
              </a:buClr>
              <a:buSzPts val="2400"/>
              <a:buNone/>
            </a:pPr>
            <a:endParaRPr sz="2400">
              <a:solidFill>
                <a:schemeClr val="dk1"/>
              </a:solidFill>
            </a:endParaRPr>
          </a:p>
          <a:p>
            <a:pPr marL="171446" lvl="0" indent="-171446" algn="l" rtl="0">
              <a:lnSpc>
                <a:spcPct val="90000"/>
              </a:lnSpc>
              <a:spcBef>
                <a:spcPts val="0"/>
              </a:spcBef>
              <a:spcAft>
                <a:spcPts val="0"/>
              </a:spcAft>
              <a:buClr>
                <a:schemeClr val="dk1"/>
              </a:buClr>
              <a:buSzPts val="2400"/>
              <a:buChar char="•"/>
            </a:pPr>
            <a:r>
              <a:rPr lang="en-US" sz="2400">
                <a:solidFill>
                  <a:schemeClr val="dk1"/>
                </a:solidFill>
              </a:rPr>
              <a:t>Is there any major unfinished work? Detail with plans on how to overcome.</a:t>
            </a:r>
            <a:endParaRPr/>
          </a:p>
          <a:p>
            <a:pPr marL="171446" lvl="0" indent="-19046" algn="l" rtl="0">
              <a:lnSpc>
                <a:spcPct val="90000"/>
              </a:lnSpc>
              <a:spcBef>
                <a:spcPts val="0"/>
              </a:spcBef>
              <a:spcAft>
                <a:spcPts val="0"/>
              </a:spcAft>
              <a:buClr>
                <a:schemeClr val="dk1"/>
              </a:buClr>
              <a:buSzPts val="2400"/>
              <a:buNone/>
            </a:pPr>
            <a:endParaRPr sz="2400">
              <a:solidFill>
                <a:schemeClr val="dk1"/>
              </a:solidFill>
            </a:endParaRPr>
          </a:p>
          <a:p>
            <a:pPr marL="171446" lvl="0" indent="-171446" algn="l" rtl="0">
              <a:lnSpc>
                <a:spcPct val="90000"/>
              </a:lnSpc>
              <a:spcBef>
                <a:spcPts val="0"/>
              </a:spcBef>
              <a:spcAft>
                <a:spcPts val="0"/>
              </a:spcAft>
              <a:buClr>
                <a:schemeClr val="dk1"/>
              </a:buClr>
              <a:buSzPts val="2400"/>
              <a:buChar char="•"/>
            </a:pPr>
            <a:r>
              <a:rPr lang="en-US" sz="2400">
                <a:solidFill>
                  <a:schemeClr val="dk1"/>
                </a:solidFill>
              </a:rPr>
              <a:t>Detail any testing to complete.</a:t>
            </a:r>
            <a:endParaRPr/>
          </a:p>
          <a:p>
            <a:pPr marL="171446" lvl="0" indent="-19046" algn="l" rtl="0">
              <a:lnSpc>
                <a:spcPct val="90000"/>
              </a:lnSpc>
              <a:spcBef>
                <a:spcPts val="751"/>
              </a:spcBef>
              <a:spcAft>
                <a:spcPts val="0"/>
              </a:spcAft>
              <a:buClr>
                <a:schemeClr val="dk1"/>
              </a:buClr>
              <a:buSzPts val="2400"/>
              <a:buNone/>
            </a:pPr>
            <a:endParaRPr sz="2400"/>
          </a:p>
          <a:p>
            <a:pPr marL="171446" lvl="0" indent="-171446" algn="l" rtl="0">
              <a:lnSpc>
                <a:spcPct val="90000"/>
              </a:lnSpc>
              <a:spcBef>
                <a:spcPts val="751"/>
              </a:spcBef>
              <a:spcAft>
                <a:spcPts val="0"/>
              </a:spcAft>
              <a:buClr>
                <a:schemeClr val="dk1"/>
              </a:buClr>
              <a:buSzPts val="2400"/>
              <a:buChar char="•"/>
            </a:pPr>
            <a:r>
              <a:rPr lang="en-US" sz="2400"/>
              <a:t>Insert any acknowledgements on this slide, or extra information you wish to include.</a:t>
            </a:r>
            <a:endParaRPr/>
          </a:p>
          <a:p>
            <a:pPr marL="171446" lvl="0" indent="-38096" algn="l" rtl="0">
              <a:lnSpc>
                <a:spcPct val="90000"/>
              </a:lnSpc>
              <a:spcBef>
                <a:spcPts val="751"/>
              </a:spcBef>
              <a:spcAft>
                <a:spcPts val="0"/>
              </a:spcAft>
              <a:buClr>
                <a:schemeClr val="dk1"/>
              </a:buClr>
              <a:buSzPts val="2100"/>
              <a:buNone/>
            </a:pPr>
            <a:endParaRPr/>
          </a:p>
          <a:p>
            <a:pPr marL="742932" lvl="1" indent="-133344" algn="l" rtl="0">
              <a:lnSpc>
                <a:spcPct val="90000"/>
              </a:lnSpc>
              <a:spcBef>
                <a:spcPts val="480"/>
              </a:spcBef>
              <a:spcAft>
                <a:spcPts val="0"/>
              </a:spcAft>
              <a:buClr>
                <a:schemeClr val="dk1"/>
              </a:buClr>
              <a:buSzPts val="2400"/>
              <a:buFont typeface="Arial"/>
              <a:buNone/>
            </a:pPr>
            <a:endParaRPr/>
          </a:p>
        </p:txBody>
      </p:sp>
      <p:sp>
        <p:nvSpPr>
          <p:cNvPr id="256" name="Google Shape;256;p18"/>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18</a:t>
            </a:fld>
            <a:endParaRPr/>
          </a:p>
        </p:txBody>
      </p:sp>
      <p:sp>
        <p:nvSpPr>
          <p:cNvPr id="257" name="Google Shape;257;p18"/>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8" name="Google Shape;258;p18"/>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0" i="0" u="sng" strike="noStrike" cap="none">
                <a:solidFill>
                  <a:schemeClr val="lt1"/>
                </a:solidFill>
                <a:latin typeface="Calibri"/>
                <a:ea typeface="Calibri"/>
                <a:cs typeface="Calibri"/>
                <a:sym typeface="Calibri"/>
              </a:rPr>
              <a:t>Conclusions</a:t>
            </a:r>
            <a:endParaRPr/>
          </a:p>
        </p:txBody>
      </p:sp>
      <p:pic>
        <p:nvPicPr>
          <p:cNvPr id="259" name="Google Shape;259;p18"/>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260" name="Google Shape;260;p18"/>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p>
            <a:pPr marL="342891" lvl="0" indent="-342891" algn="l" rtl="0">
              <a:lnSpc>
                <a:spcPct val="90000"/>
              </a:lnSpc>
              <a:spcBef>
                <a:spcPts val="0"/>
              </a:spcBef>
              <a:spcAft>
                <a:spcPts val="0"/>
              </a:spcAft>
              <a:buClr>
                <a:schemeClr val="dk1"/>
              </a:buClr>
              <a:buSzPts val="2400"/>
              <a:buFont typeface="Arial"/>
              <a:buChar char="•"/>
            </a:pPr>
            <a:r>
              <a:rPr lang="en-US" sz="2400" b="1" dirty="0">
                <a:solidFill>
                  <a:schemeClr val="dk1"/>
                </a:solidFill>
              </a:rPr>
              <a:t>Overview of mission objectives</a:t>
            </a:r>
            <a:endParaRPr dirty="0"/>
          </a:p>
          <a:p>
            <a:pPr marL="742932" lvl="1" indent="-285744" algn="l" rtl="0">
              <a:lnSpc>
                <a:spcPct val="90000"/>
              </a:lnSpc>
              <a:spcBef>
                <a:spcPts val="480"/>
              </a:spcBef>
              <a:spcAft>
                <a:spcPts val="0"/>
              </a:spcAft>
              <a:buClr>
                <a:schemeClr val="dk1"/>
              </a:buClr>
              <a:buSzPts val="2400"/>
              <a:buFont typeface="Arial"/>
              <a:buChar char="–"/>
            </a:pPr>
            <a:r>
              <a:rPr lang="en-US" sz="2400" dirty="0">
                <a:solidFill>
                  <a:schemeClr val="dk1"/>
                </a:solidFill>
              </a:rPr>
              <a:t>Describe selection rationale</a:t>
            </a:r>
            <a:endParaRPr dirty="0"/>
          </a:p>
          <a:p>
            <a:pPr marL="342891" lvl="0" indent="-190490" algn="l" rtl="0">
              <a:lnSpc>
                <a:spcPct val="90000"/>
              </a:lnSpc>
              <a:spcBef>
                <a:spcPts val="480"/>
              </a:spcBef>
              <a:spcAft>
                <a:spcPts val="0"/>
              </a:spcAft>
              <a:buClr>
                <a:schemeClr val="dk1"/>
              </a:buClr>
              <a:buSzPts val="2400"/>
              <a:buFont typeface="Arial"/>
              <a:buNone/>
            </a:pPr>
            <a:endParaRPr dirty="0"/>
          </a:p>
          <a:p>
            <a:pPr marL="342891" lvl="0" indent="-342891" algn="l" rtl="0">
              <a:lnSpc>
                <a:spcPct val="90000"/>
              </a:lnSpc>
              <a:spcBef>
                <a:spcPts val="480"/>
              </a:spcBef>
              <a:spcAft>
                <a:spcPts val="0"/>
              </a:spcAft>
              <a:buClr>
                <a:schemeClr val="dk1"/>
              </a:buClr>
              <a:buSzPts val="2400"/>
              <a:buFont typeface="Arial"/>
              <a:buChar char="•"/>
            </a:pPr>
            <a:r>
              <a:rPr lang="en-US" sz="2400" dirty="0"/>
              <a:t>Outline any changes since PDR.</a:t>
            </a:r>
            <a:endParaRPr dirty="0"/>
          </a:p>
          <a:p>
            <a:pPr marL="171446" lvl="0" indent="-38096" algn="l" rtl="0">
              <a:lnSpc>
                <a:spcPct val="90000"/>
              </a:lnSpc>
              <a:spcBef>
                <a:spcPts val="751"/>
              </a:spcBef>
              <a:spcAft>
                <a:spcPts val="0"/>
              </a:spcAft>
              <a:buClr>
                <a:schemeClr val="dk1"/>
              </a:buClr>
              <a:buSzPts val="2100"/>
              <a:buNone/>
            </a:pPr>
            <a:endParaRPr dirty="0"/>
          </a:p>
        </p:txBody>
      </p:sp>
      <p:sp>
        <p:nvSpPr>
          <p:cNvPr id="96" name="Google Shape;96;p2"/>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
        <p:nvSpPr>
          <p:cNvPr id="97" name="Google Shape;97;p2"/>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8" name="Google Shape;98;p2"/>
          <p:cNvSpPr txBox="1"/>
          <p:nvPr/>
        </p:nvSpPr>
        <p:spPr>
          <a:xfrm>
            <a:off x="2925091" y="6969"/>
            <a:ext cx="3293821"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a:solidFill>
                  <a:schemeClr val="lt1"/>
                </a:solidFill>
                <a:latin typeface="Calibri"/>
                <a:ea typeface="Calibri"/>
                <a:cs typeface="Calibri"/>
                <a:sym typeface="Calibri"/>
              </a:rPr>
              <a:t>Introduction</a:t>
            </a:r>
            <a:endParaRPr/>
          </a:p>
          <a:p>
            <a:pPr marL="0" marR="0" lvl="0" indent="0" algn="ctr" rtl="0">
              <a:lnSpc>
                <a:spcPct val="90000"/>
              </a:lnSpc>
              <a:spcBef>
                <a:spcPts val="0"/>
              </a:spcBef>
              <a:spcAft>
                <a:spcPts val="0"/>
              </a:spcAft>
              <a:buClr>
                <a:schemeClr val="lt1"/>
              </a:buClr>
              <a:buSzPct val="100000"/>
              <a:buFont typeface="Arial"/>
              <a:buNone/>
            </a:pPr>
            <a:r>
              <a:rPr lang="en-US" sz="3300" b="0" i="0" u="none" strike="noStrike" cap="none">
                <a:solidFill>
                  <a:schemeClr val="lt1"/>
                </a:solidFill>
                <a:latin typeface="Calibri"/>
                <a:ea typeface="Calibri"/>
                <a:cs typeface="Calibri"/>
                <a:sym typeface="Calibri"/>
              </a:rPr>
              <a:t>Mission Summary</a:t>
            </a:r>
            <a:endParaRPr/>
          </a:p>
        </p:txBody>
      </p:sp>
      <p:pic>
        <p:nvPicPr>
          <p:cNvPr id="99" name="Google Shape;99;p2"/>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00" name="Google Shape;100;p2"/>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body" idx="1"/>
          </p:nvPr>
        </p:nvSpPr>
        <p:spPr>
          <a:xfrm>
            <a:off x="628650" y="1648035"/>
            <a:ext cx="7886700" cy="4611900"/>
          </a:xfrm>
          <a:prstGeom prst="rect">
            <a:avLst/>
          </a:prstGeom>
          <a:noFill/>
          <a:ln>
            <a:noFill/>
          </a:ln>
        </p:spPr>
        <p:txBody>
          <a:bodyPr spcFirstLastPara="1" wrap="square" lIns="91425" tIns="45700" rIns="91425" bIns="45700" anchor="t" anchorCtr="0">
            <a:normAutofit fontScale="92500" lnSpcReduction="10000"/>
          </a:bodyPr>
          <a:lstStyle/>
          <a:p>
            <a:pPr marL="342891" lvl="0" indent="-342891" algn="l" rtl="0">
              <a:lnSpc>
                <a:spcPct val="90000"/>
              </a:lnSpc>
              <a:spcBef>
                <a:spcPts val="0"/>
              </a:spcBef>
              <a:spcAft>
                <a:spcPts val="0"/>
              </a:spcAft>
              <a:buClr>
                <a:schemeClr val="dk1"/>
              </a:buClr>
              <a:buSzPts val="2400"/>
              <a:buFont typeface="Arial"/>
              <a:buChar char="•"/>
            </a:pPr>
            <a:r>
              <a:rPr lang="en-US" sz="2400" dirty="0"/>
              <a:t>Show the physical layout of the CanSat. </a:t>
            </a:r>
            <a:endParaRPr dirty="0"/>
          </a:p>
          <a:p>
            <a:pPr marL="342891" lvl="0" indent="-190490" algn="l" rtl="0">
              <a:lnSpc>
                <a:spcPct val="90000"/>
              </a:lnSpc>
              <a:spcBef>
                <a:spcPts val="0"/>
              </a:spcBef>
              <a:spcAft>
                <a:spcPts val="0"/>
              </a:spcAft>
              <a:buClr>
                <a:schemeClr val="dk1"/>
              </a:buClr>
              <a:buSzPts val="2400"/>
              <a:buFont typeface="Arial"/>
              <a:buNone/>
            </a:pPr>
            <a:endParaRPr sz="2400" b="1" dirty="0">
              <a:solidFill>
                <a:schemeClr val="dk1"/>
              </a:solidFill>
            </a:endParaRPr>
          </a:p>
          <a:p>
            <a:pPr marL="342891" lvl="0" indent="-342891" algn="l" rtl="0">
              <a:lnSpc>
                <a:spcPct val="90000"/>
              </a:lnSpc>
              <a:spcBef>
                <a:spcPts val="0"/>
              </a:spcBef>
              <a:spcAft>
                <a:spcPts val="0"/>
              </a:spcAft>
              <a:buClr>
                <a:schemeClr val="dk1"/>
              </a:buClr>
              <a:buSzPts val="2400"/>
              <a:buFont typeface="Arial"/>
              <a:buChar char="•"/>
            </a:pPr>
            <a:r>
              <a:rPr lang="en-US" sz="2400" b="1" dirty="0">
                <a:solidFill>
                  <a:schemeClr val="dk1"/>
                </a:solidFill>
              </a:rPr>
              <a:t>Make sure to include:</a:t>
            </a:r>
            <a:endParaRPr sz="2400" b="1" dirty="0">
              <a:solidFill>
                <a:schemeClr val="dk1"/>
              </a:solidFill>
            </a:endParaRPr>
          </a:p>
          <a:p>
            <a:pPr marL="171446" lvl="0" indent="0" algn="l" rtl="0">
              <a:lnSpc>
                <a:spcPct val="90000"/>
              </a:lnSpc>
              <a:spcBef>
                <a:spcPts val="0"/>
              </a:spcBef>
              <a:spcAft>
                <a:spcPts val="0"/>
              </a:spcAft>
              <a:buNone/>
            </a:pPr>
            <a:endParaRPr sz="2400" b="1" dirty="0"/>
          </a:p>
          <a:p>
            <a:pPr marL="857228" lvl="2" indent="-209544" algn="l" rtl="0">
              <a:lnSpc>
                <a:spcPct val="90000"/>
              </a:lnSpc>
              <a:spcBef>
                <a:spcPts val="480"/>
              </a:spcBef>
              <a:spcAft>
                <a:spcPts val="0"/>
              </a:spcAft>
              <a:buClr>
                <a:schemeClr val="dk1"/>
              </a:buClr>
              <a:buSzPts val="2400"/>
              <a:buChar char="•"/>
            </a:pPr>
            <a:r>
              <a:rPr lang="en-US" sz="2400" dirty="0">
                <a:solidFill>
                  <a:schemeClr val="dk1"/>
                </a:solidFill>
              </a:rPr>
              <a:t>Dimensions</a:t>
            </a:r>
            <a:endParaRPr sz="2400" dirty="0">
              <a:solidFill>
                <a:schemeClr val="dk1"/>
              </a:solidFill>
            </a:endParaRPr>
          </a:p>
          <a:p>
            <a:pPr marL="857228" lvl="0" indent="0" algn="l" rtl="0">
              <a:lnSpc>
                <a:spcPct val="90000"/>
              </a:lnSpc>
              <a:spcBef>
                <a:spcPts val="480"/>
              </a:spcBef>
              <a:spcAft>
                <a:spcPts val="0"/>
              </a:spcAft>
              <a:buNone/>
            </a:pPr>
            <a:endParaRPr sz="2400" dirty="0"/>
          </a:p>
          <a:p>
            <a:pPr marL="857228" lvl="2" indent="-209544" algn="l" rtl="0">
              <a:lnSpc>
                <a:spcPct val="90000"/>
              </a:lnSpc>
              <a:spcBef>
                <a:spcPts val="480"/>
              </a:spcBef>
              <a:spcAft>
                <a:spcPts val="0"/>
              </a:spcAft>
              <a:buClr>
                <a:schemeClr val="dk1"/>
              </a:buClr>
              <a:buSzPts val="2400"/>
              <a:buChar char="•"/>
            </a:pPr>
            <a:r>
              <a:rPr lang="en-US" sz="2400" dirty="0">
                <a:solidFill>
                  <a:schemeClr val="dk1"/>
                </a:solidFill>
              </a:rPr>
              <a:t>Placement of major components</a:t>
            </a:r>
            <a:endParaRPr dirty="0"/>
          </a:p>
          <a:p>
            <a:pPr marL="1142970" lvl="2" indent="-228593" algn="l" rtl="0">
              <a:lnSpc>
                <a:spcPct val="90000"/>
              </a:lnSpc>
              <a:spcBef>
                <a:spcPts val="480"/>
              </a:spcBef>
              <a:spcAft>
                <a:spcPts val="0"/>
              </a:spcAft>
              <a:buClr>
                <a:schemeClr val="dk1"/>
              </a:buClr>
              <a:buSzPts val="2000"/>
              <a:buFont typeface="Arial"/>
              <a:buChar char="•"/>
            </a:pPr>
            <a:r>
              <a:rPr lang="en-US" sz="2400" dirty="0"/>
              <a:t>Sensors, electronics, radio, power, mechanisms</a:t>
            </a:r>
            <a:endParaRPr sz="2400" dirty="0"/>
          </a:p>
          <a:p>
            <a:pPr marL="857228" lvl="0" indent="0" algn="l" rtl="0">
              <a:lnSpc>
                <a:spcPct val="90000"/>
              </a:lnSpc>
              <a:spcBef>
                <a:spcPts val="480"/>
              </a:spcBef>
              <a:spcAft>
                <a:spcPts val="0"/>
              </a:spcAft>
              <a:buNone/>
            </a:pPr>
            <a:endParaRPr sz="2400" dirty="0"/>
          </a:p>
          <a:p>
            <a:pPr marL="857228" lvl="2" indent="-209544" algn="l" rtl="0">
              <a:lnSpc>
                <a:spcPct val="90000"/>
              </a:lnSpc>
              <a:spcBef>
                <a:spcPts val="480"/>
              </a:spcBef>
              <a:spcAft>
                <a:spcPts val="0"/>
              </a:spcAft>
              <a:buClr>
                <a:schemeClr val="dk1"/>
              </a:buClr>
              <a:buSzPts val="2400"/>
              <a:buChar char="•"/>
            </a:pPr>
            <a:r>
              <a:rPr lang="en-US" sz="2400" dirty="0">
                <a:solidFill>
                  <a:schemeClr val="dk1"/>
                </a:solidFill>
              </a:rPr>
              <a:t>Relevant configurations</a:t>
            </a:r>
            <a:endParaRPr sz="2400" dirty="0"/>
          </a:p>
          <a:p>
            <a:pPr marL="1142971" lvl="2" indent="-228594" algn="l" rtl="0">
              <a:lnSpc>
                <a:spcPct val="90000"/>
              </a:lnSpc>
              <a:spcBef>
                <a:spcPts val="400"/>
              </a:spcBef>
              <a:spcAft>
                <a:spcPts val="0"/>
              </a:spcAft>
              <a:buClr>
                <a:schemeClr val="dk1"/>
              </a:buClr>
              <a:buSzPts val="2000"/>
              <a:buFont typeface="Arial"/>
              <a:buChar char="•"/>
            </a:pPr>
            <a:r>
              <a:rPr lang="en-US" sz="2400" dirty="0"/>
              <a:t>P</a:t>
            </a:r>
            <a:r>
              <a:rPr lang="en-US" sz="2400" dirty="0">
                <a:solidFill>
                  <a:schemeClr val="dk1"/>
                </a:solidFill>
              </a:rPr>
              <a:t>ayload, launch configuration, deployed, etc.</a:t>
            </a:r>
            <a:endParaRPr dirty="0"/>
          </a:p>
          <a:p>
            <a:pPr marL="857228" lvl="0" indent="0" algn="l" rtl="0">
              <a:lnSpc>
                <a:spcPct val="90000"/>
              </a:lnSpc>
              <a:spcBef>
                <a:spcPts val="400"/>
              </a:spcBef>
              <a:spcAft>
                <a:spcPts val="0"/>
              </a:spcAft>
              <a:buNone/>
            </a:pPr>
            <a:endParaRPr sz="2400" dirty="0"/>
          </a:p>
          <a:p>
            <a:pPr marL="1142971" lvl="2" indent="-228594" algn="l" rtl="0">
              <a:lnSpc>
                <a:spcPct val="90000"/>
              </a:lnSpc>
              <a:spcBef>
                <a:spcPts val="400"/>
              </a:spcBef>
              <a:spcAft>
                <a:spcPts val="0"/>
              </a:spcAft>
              <a:buClr>
                <a:schemeClr val="dk1"/>
              </a:buClr>
              <a:buSzPts val="2000"/>
              <a:buFont typeface="Arial"/>
              <a:buChar char="•"/>
            </a:pPr>
            <a:r>
              <a:rPr lang="en-US" sz="2400" dirty="0">
                <a:solidFill>
                  <a:schemeClr val="dk1"/>
                </a:solidFill>
              </a:rPr>
              <a:t>How launch vehicle compatibility has been ensured (correct sizing, no protrusions </a:t>
            </a:r>
            <a:r>
              <a:rPr lang="en-US" sz="2400" dirty="0" err="1">
                <a:solidFill>
                  <a:schemeClr val="dk1"/>
                </a:solidFill>
              </a:rPr>
              <a:t>etc</a:t>
            </a:r>
            <a:r>
              <a:rPr lang="en-US" sz="2400" dirty="0">
                <a:solidFill>
                  <a:schemeClr val="dk1"/>
                </a:solidFill>
              </a:rPr>
              <a:t>).</a:t>
            </a:r>
            <a:endParaRPr sz="2400" dirty="0"/>
          </a:p>
          <a:p>
            <a:pPr marL="171446" lvl="0" indent="-38096" algn="l" rtl="0">
              <a:lnSpc>
                <a:spcPct val="90000"/>
              </a:lnSpc>
              <a:spcBef>
                <a:spcPts val="751"/>
              </a:spcBef>
              <a:spcAft>
                <a:spcPts val="0"/>
              </a:spcAft>
              <a:buClr>
                <a:schemeClr val="dk1"/>
              </a:buClr>
              <a:buSzPts val="2100"/>
              <a:buNone/>
            </a:pPr>
            <a:endParaRPr dirty="0"/>
          </a:p>
        </p:txBody>
      </p:sp>
      <p:sp>
        <p:nvSpPr>
          <p:cNvPr id="106" name="Google Shape;106;p3"/>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3</a:t>
            </a:fld>
            <a:endParaRPr/>
          </a:p>
        </p:txBody>
      </p:sp>
      <p:sp>
        <p:nvSpPr>
          <p:cNvPr id="107" name="Google Shape;107;p3"/>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8" name="Google Shape;108;p3"/>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dirty="0">
                <a:solidFill>
                  <a:schemeClr val="lt1"/>
                </a:solidFill>
                <a:latin typeface="Calibri"/>
                <a:ea typeface="Calibri"/>
                <a:cs typeface="Calibri"/>
                <a:sym typeface="Calibri"/>
              </a:rPr>
              <a:t>System Overview</a:t>
            </a:r>
            <a:endParaRPr dirty="0"/>
          </a:p>
          <a:p>
            <a:pPr marL="0" marR="0" lvl="0" indent="0" algn="ctr" rtl="0">
              <a:lnSpc>
                <a:spcPct val="90000"/>
              </a:lnSpc>
              <a:spcBef>
                <a:spcPts val="0"/>
              </a:spcBef>
              <a:spcAft>
                <a:spcPts val="0"/>
              </a:spcAft>
              <a:buClr>
                <a:schemeClr val="lt1"/>
              </a:buClr>
              <a:buSzPct val="100000"/>
              <a:buFont typeface="Arial"/>
              <a:buNone/>
            </a:pPr>
            <a:r>
              <a:rPr lang="en-US" sz="3300" b="0" i="0" u="none" strike="noStrike" cap="none" dirty="0">
                <a:solidFill>
                  <a:schemeClr val="lt1"/>
                </a:solidFill>
                <a:latin typeface="Calibri"/>
                <a:ea typeface="Calibri"/>
                <a:cs typeface="Calibri"/>
                <a:sym typeface="Calibri"/>
              </a:rPr>
              <a:t>CanSat Physical Layout</a:t>
            </a:r>
            <a:endParaRPr dirty="0"/>
          </a:p>
        </p:txBody>
      </p:sp>
      <p:pic>
        <p:nvPicPr>
          <p:cNvPr id="109" name="Google Shape;109;p3"/>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10" name="Google Shape;110;p3"/>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sz="2400" b="1" dirty="0">
                <a:solidFill>
                  <a:schemeClr val="dk1"/>
                </a:solidFill>
              </a:rPr>
              <a:t>Give an overview of CanSat operations, with focus on launch-day activities.</a:t>
            </a:r>
            <a:endParaRPr dirty="0"/>
          </a:p>
          <a:p>
            <a:pPr marL="0" lvl="0" indent="0" algn="l" rtl="0">
              <a:lnSpc>
                <a:spcPct val="90000"/>
              </a:lnSpc>
              <a:spcBef>
                <a:spcPts val="0"/>
              </a:spcBef>
              <a:spcAft>
                <a:spcPts val="0"/>
              </a:spcAft>
              <a:buClr>
                <a:schemeClr val="dk1"/>
              </a:buClr>
              <a:buSzPts val="2400"/>
              <a:buNone/>
            </a:pPr>
            <a:endParaRPr sz="2400" b="1" dirty="0"/>
          </a:p>
          <a:p>
            <a:pPr marL="0" lvl="0" indent="0" algn="l" rtl="0">
              <a:lnSpc>
                <a:spcPct val="90000"/>
              </a:lnSpc>
              <a:spcBef>
                <a:spcPts val="480"/>
              </a:spcBef>
              <a:spcAft>
                <a:spcPts val="0"/>
              </a:spcAft>
              <a:buClr>
                <a:schemeClr val="dk1"/>
              </a:buClr>
              <a:buSzPts val="2400"/>
              <a:buNone/>
            </a:pPr>
            <a:r>
              <a:rPr lang="en-US" sz="2400" b="1" dirty="0"/>
              <a:t>I</a:t>
            </a:r>
            <a:r>
              <a:rPr lang="en-US" sz="2400" b="1" dirty="0">
                <a:solidFill>
                  <a:schemeClr val="dk1"/>
                </a:solidFill>
              </a:rPr>
              <a:t>nclude:</a:t>
            </a:r>
            <a:endParaRPr sz="2400" b="1" dirty="0"/>
          </a:p>
          <a:p>
            <a:pPr marL="800088" lvl="1" indent="-342900" algn="l" rtl="0">
              <a:lnSpc>
                <a:spcPct val="90000"/>
              </a:lnSpc>
              <a:spcBef>
                <a:spcPts val="480"/>
              </a:spcBef>
              <a:spcAft>
                <a:spcPts val="0"/>
              </a:spcAft>
              <a:buClr>
                <a:schemeClr val="dk1"/>
              </a:buClr>
              <a:buSzPts val="2400"/>
              <a:buChar char="•"/>
            </a:pPr>
            <a:r>
              <a:rPr lang="en-US" sz="2400" dirty="0">
                <a:solidFill>
                  <a:schemeClr val="dk1"/>
                </a:solidFill>
              </a:rPr>
              <a:t>Pre-launch activities</a:t>
            </a:r>
            <a:endParaRPr dirty="0"/>
          </a:p>
          <a:p>
            <a:pPr marL="800088" lvl="1" indent="-342900" algn="l" rtl="0">
              <a:lnSpc>
                <a:spcPct val="90000"/>
              </a:lnSpc>
              <a:spcBef>
                <a:spcPts val="480"/>
              </a:spcBef>
              <a:spcAft>
                <a:spcPts val="0"/>
              </a:spcAft>
              <a:buClr>
                <a:schemeClr val="dk1"/>
              </a:buClr>
              <a:buSzPts val="2400"/>
              <a:buChar char="•"/>
            </a:pPr>
            <a:r>
              <a:rPr lang="en-US" sz="2400" dirty="0">
                <a:solidFill>
                  <a:schemeClr val="dk1"/>
                </a:solidFill>
              </a:rPr>
              <a:t>Launch and descent operations</a:t>
            </a:r>
            <a:endParaRPr dirty="0"/>
          </a:p>
          <a:p>
            <a:pPr marL="800088" lvl="1" indent="-342900" algn="l" rtl="0">
              <a:lnSpc>
                <a:spcPct val="90000"/>
              </a:lnSpc>
              <a:spcBef>
                <a:spcPts val="480"/>
              </a:spcBef>
              <a:spcAft>
                <a:spcPts val="0"/>
              </a:spcAft>
              <a:buClr>
                <a:schemeClr val="dk1"/>
              </a:buClr>
              <a:buSzPts val="2400"/>
              <a:buChar char="•"/>
            </a:pPr>
            <a:r>
              <a:rPr lang="en-US" sz="2400" dirty="0">
                <a:solidFill>
                  <a:schemeClr val="dk1"/>
                </a:solidFill>
              </a:rPr>
              <a:t>Post-launch recovery and data reduction</a:t>
            </a:r>
            <a:endParaRPr dirty="0"/>
          </a:p>
          <a:p>
            <a:pPr marL="742932" lvl="1" indent="-133344" algn="l" rtl="0">
              <a:lnSpc>
                <a:spcPct val="90000"/>
              </a:lnSpc>
              <a:spcBef>
                <a:spcPts val="480"/>
              </a:spcBef>
              <a:spcAft>
                <a:spcPts val="0"/>
              </a:spcAft>
              <a:buClr>
                <a:schemeClr val="dk1"/>
              </a:buClr>
              <a:buSzPts val="2400"/>
              <a:buFont typeface="Arial"/>
              <a:buNone/>
            </a:pPr>
            <a:endParaRPr dirty="0"/>
          </a:p>
          <a:p>
            <a:pPr marL="685783" lvl="1" indent="-342891" algn="l" rtl="0">
              <a:lnSpc>
                <a:spcPct val="90000"/>
              </a:lnSpc>
              <a:spcBef>
                <a:spcPts val="480"/>
              </a:spcBef>
              <a:spcAft>
                <a:spcPts val="0"/>
              </a:spcAft>
              <a:buClr>
                <a:schemeClr val="dk1"/>
              </a:buClr>
              <a:buSzPts val="2400"/>
              <a:buFont typeface="Arial"/>
              <a:buChar char="•"/>
            </a:pPr>
            <a:r>
              <a:rPr lang="en-US" sz="2400" dirty="0">
                <a:solidFill>
                  <a:schemeClr val="dk1"/>
                </a:solidFill>
              </a:rPr>
              <a:t>Consider team member roles and responsibilities on launch day.</a:t>
            </a:r>
            <a:endParaRPr sz="2400" dirty="0">
              <a:solidFill>
                <a:schemeClr val="dk1"/>
              </a:solidFill>
            </a:endParaRPr>
          </a:p>
          <a:p>
            <a:pPr marL="0" lvl="0" indent="0" algn="l" rtl="0">
              <a:lnSpc>
                <a:spcPct val="90000"/>
              </a:lnSpc>
              <a:spcBef>
                <a:spcPts val="480"/>
              </a:spcBef>
              <a:spcAft>
                <a:spcPts val="0"/>
              </a:spcAft>
              <a:buNone/>
            </a:pPr>
            <a:endParaRPr sz="2400" dirty="0"/>
          </a:p>
          <a:p>
            <a:pPr marL="0" lvl="0" indent="0" algn="l" rtl="0">
              <a:lnSpc>
                <a:spcPct val="90000"/>
              </a:lnSpc>
              <a:spcBef>
                <a:spcPts val="480"/>
              </a:spcBef>
              <a:spcAft>
                <a:spcPts val="0"/>
              </a:spcAft>
              <a:buNone/>
            </a:pPr>
            <a:r>
              <a:rPr lang="en-US" sz="2400" u="sng" dirty="0"/>
              <a:t>This will be covered in greater detail in </a:t>
            </a:r>
            <a:r>
              <a:rPr lang="en-US" sz="2400" b="1" u="sng" dirty="0"/>
              <a:t>Slide 15.</a:t>
            </a:r>
            <a:endParaRPr sz="2400" b="1" u="sng" dirty="0"/>
          </a:p>
        </p:txBody>
      </p:sp>
      <p:sp>
        <p:nvSpPr>
          <p:cNvPr id="116" name="Google Shape;116;p4"/>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
        <p:nvSpPr>
          <p:cNvPr id="117" name="Google Shape;117;p4"/>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8" name="Google Shape;118;p4"/>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a:solidFill>
                  <a:schemeClr val="lt1"/>
                </a:solidFill>
                <a:latin typeface="Calibri"/>
                <a:ea typeface="Calibri"/>
                <a:cs typeface="Calibri"/>
                <a:sym typeface="Calibri"/>
              </a:rPr>
              <a:t>System Overview</a:t>
            </a:r>
            <a:endParaRPr/>
          </a:p>
          <a:p>
            <a:pPr marL="0" marR="0" lvl="0" indent="0" algn="ctr" rtl="0">
              <a:lnSpc>
                <a:spcPct val="90000"/>
              </a:lnSpc>
              <a:spcBef>
                <a:spcPts val="0"/>
              </a:spcBef>
              <a:spcAft>
                <a:spcPts val="0"/>
              </a:spcAft>
              <a:buClr>
                <a:schemeClr val="lt1"/>
              </a:buClr>
              <a:buSzPct val="100000"/>
              <a:buFont typeface="Arial"/>
              <a:buNone/>
            </a:pPr>
            <a:r>
              <a:rPr lang="en-US" sz="3300" b="0" i="0" u="none" strike="noStrike" cap="none">
                <a:solidFill>
                  <a:schemeClr val="lt1"/>
                </a:solidFill>
                <a:latin typeface="Calibri"/>
                <a:ea typeface="Calibri"/>
                <a:cs typeface="Calibri"/>
                <a:sym typeface="Calibri"/>
              </a:rPr>
              <a:t>System Concept of Operations</a:t>
            </a:r>
            <a:endParaRPr/>
          </a:p>
        </p:txBody>
      </p:sp>
      <p:pic>
        <p:nvPicPr>
          <p:cNvPr id="119" name="Google Shape;119;p4"/>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20" name="Google Shape;120;p4"/>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body" idx="1"/>
          </p:nvPr>
        </p:nvSpPr>
        <p:spPr>
          <a:xfrm>
            <a:off x="309056" y="1355109"/>
            <a:ext cx="6148896" cy="492541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sz="2400" b="1" dirty="0">
                <a:solidFill>
                  <a:schemeClr val="dk1"/>
                </a:solidFill>
              </a:rPr>
              <a:t>An overview of the CanSat sensor system</a:t>
            </a:r>
            <a:r>
              <a:rPr lang="en-US" sz="2400" b="1" dirty="0"/>
              <a:t>.</a:t>
            </a:r>
            <a:endParaRPr sz="2400" b="1" dirty="0">
              <a:solidFill>
                <a:schemeClr val="dk1"/>
              </a:solidFill>
            </a:endParaRPr>
          </a:p>
          <a:p>
            <a:pPr marL="800088" lvl="1" indent="-342900" algn="l" rtl="0">
              <a:lnSpc>
                <a:spcPct val="90000"/>
              </a:lnSpc>
              <a:spcBef>
                <a:spcPts val="480"/>
              </a:spcBef>
              <a:spcAft>
                <a:spcPts val="0"/>
              </a:spcAft>
              <a:buClr>
                <a:schemeClr val="dk1"/>
              </a:buClr>
              <a:buSzPts val="2400"/>
              <a:buChar char="•"/>
            </a:pPr>
            <a:r>
              <a:rPr lang="en-US" sz="2400" dirty="0"/>
              <a:t>Selected Sensors</a:t>
            </a:r>
            <a:endParaRPr lang="en-US" sz="2400" dirty="0">
              <a:solidFill>
                <a:schemeClr val="dk1"/>
              </a:solidFill>
            </a:endParaRPr>
          </a:p>
          <a:p>
            <a:pPr marL="457188" lvl="1" indent="0" algn="l" rtl="0">
              <a:lnSpc>
                <a:spcPct val="90000"/>
              </a:lnSpc>
              <a:spcBef>
                <a:spcPts val="480"/>
              </a:spcBef>
              <a:spcAft>
                <a:spcPts val="0"/>
              </a:spcAft>
              <a:buClr>
                <a:schemeClr val="dk1"/>
              </a:buClr>
              <a:buSzPts val="2400"/>
              <a:buNone/>
            </a:pPr>
            <a:r>
              <a:rPr lang="en-GB" dirty="0"/>
              <a:t>4x Pi cameras for seeing where the drone flies</a:t>
            </a:r>
          </a:p>
          <a:p>
            <a:pPr marL="457188" lvl="1" indent="0" algn="l" rtl="0">
              <a:lnSpc>
                <a:spcPct val="90000"/>
              </a:lnSpc>
              <a:spcBef>
                <a:spcPts val="480"/>
              </a:spcBef>
              <a:spcAft>
                <a:spcPts val="0"/>
              </a:spcAft>
              <a:buClr>
                <a:schemeClr val="dk1"/>
              </a:buClr>
              <a:buSzPts val="2400"/>
              <a:buNone/>
            </a:pPr>
            <a:r>
              <a:rPr lang="en-GB" dirty="0"/>
              <a:t>1x Adafruit Ultimate GPS Breakout for information where the drone has landed as well as during flight</a:t>
            </a:r>
          </a:p>
          <a:p>
            <a:pPr marL="457188" lvl="1" indent="0" algn="l" rtl="0">
              <a:lnSpc>
                <a:spcPct val="90000"/>
              </a:lnSpc>
              <a:spcBef>
                <a:spcPts val="480"/>
              </a:spcBef>
              <a:spcAft>
                <a:spcPts val="0"/>
              </a:spcAft>
              <a:buClr>
                <a:schemeClr val="dk1"/>
              </a:buClr>
              <a:buSzPts val="2400"/>
              <a:buNone/>
            </a:pPr>
            <a:r>
              <a:rPr lang="en-GB" dirty="0"/>
              <a:t>1x MMA8451 accelerometer for knowing speed and rotation</a:t>
            </a:r>
            <a:endParaRPr dirty="0"/>
          </a:p>
          <a:p>
            <a:pPr marL="800088" lvl="1" indent="-342900" algn="l" rtl="0">
              <a:lnSpc>
                <a:spcPct val="90000"/>
              </a:lnSpc>
              <a:spcBef>
                <a:spcPts val="480"/>
              </a:spcBef>
              <a:spcAft>
                <a:spcPts val="0"/>
              </a:spcAft>
              <a:buClr>
                <a:schemeClr val="dk1"/>
              </a:buClr>
              <a:buSzPts val="2400"/>
              <a:buChar char="•"/>
            </a:pPr>
            <a:r>
              <a:rPr lang="en-US" sz="2400" dirty="0">
                <a:solidFill>
                  <a:schemeClr val="dk1"/>
                </a:solidFill>
              </a:rPr>
              <a:t>A brief discussion of what the sensors are used for</a:t>
            </a:r>
          </a:p>
          <a:p>
            <a:pPr marL="457188" lvl="1" indent="0">
              <a:spcBef>
                <a:spcPts val="480"/>
              </a:spcBef>
              <a:buSzPts val="2400"/>
              <a:buNone/>
            </a:pPr>
            <a:r>
              <a:rPr lang="en-GB" dirty="0"/>
              <a:t>3 of Pi cameras will be used for 360 view around the </a:t>
            </a:r>
            <a:r>
              <a:rPr lang="en-GB" dirty="0" err="1"/>
              <a:t>cansat</a:t>
            </a:r>
            <a:r>
              <a:rPr lang="en-GB" dirty="0"/>
              <a:t>. The last camera will be placed underneath to view the position of the </a:t>
            </a:r>
            <a:r>
              <a:rPr lang="en-GB" dirty="0" err="1"/>
              <a:t>cansat</a:t>
            </a:r>
            <a:r>
              <a:rPr lang="en-GB" dirty="0"/>
              <a:t> geographically.</a:t>
            </a:r>
          </a:p>
          <a:p>
            <a:pPr marL="457188" lvl="1" indent="0">
              <a:spcBef>
                <a:spcPts val="480"/>
              </a:spcBef>
              <a:buSzPts val="2400"/>
              <a:buNone/>
            </a:pPr>
            <a:r>
              <a:rPr lang="en-GB" dirty="0"/>
              <a:t>The GPS will be used for information while flying the </a:t>
            </a:r>
            <a:r>
              <a:rPr lang="en-GB" dirty="0" err="1"/>
              <a:t>cansat</a:t>
            </a:r>
            <a:r>
              <a:rPr lang="en-GB" dirty="0"/>
              <a:t> to the right land zone as well as for collecting the </a:t>
            </a:r>
            <a:r>
              <a:rPr lang="en-GB" dirty="0" err="1"/>
              <a:t>cansat</a:t>
            </a:r>
            <a:r>
              <a:rPr lang="en-GB" dirty="0"/>
              <a:t> when it has landed.</a:t>
            </a:r>
          </a:p>
          <a:p>
            <a:pPr marL="457188" lvl="1" indent="0">
              <a:spcBef>
                <a:spcPts val="480"/>
              </a:spcBef>
              <a:buSzPts val="2400"/>
              <a:buNone/>
            </a:pPr>
            <a:r>
              <a:rPr lang="en-GB" dirty="0"/>
              <a:t>The accelerometer will be used to view how fast the </a:t>
            </a:r>
            <a:r>
              <a:rPr lang="en-GB" dirty="0" err="1"/>
              <a:t>cansat</a:t>
            </a:r>
            <a:r>
              <a:rPr lang="en-GB" dirty="0"/>
              <a:t> is moving. </a:t>
            </a:r>
            <a:r>
              <a:rPr lang="en-GB" dirty="0" err="1"/>
              <a:t>Escpicially</a:t>
            </a:r>
            <a:r>
              <a:rPr lang="en-GB" dirty="0"/>
              <a:t> closer to landing</a:t>
            </a:r>
            <a:endParaRPr dirty="0"/>
          </a:p>
          <a:p>
            <a:pPr marL="457188" lvl="1" indent="0" algn="l" rtl="0">
              <a:lnSpc>
                <a:spcPct val="90000"/>
              </a:lnSpc>
              <a:spcBef>
                <a:spcPts val="480"/>
              </a:spcBef>
              <a:spcAft>
                <a:spcPts val="0"/>
              </a:spcAft>
              <a:buClr>
                <a:schemeClr val="dk1"/>
              </a:buClr>
              <a:buSzPts val="2400"/>
              <a:buNone/>
            </a:pPr>
            <a:endParaRPr sz="2400" dirty="0">
              <a:solidFill>
                <a:schemeClr val="dk1"/>
              </a:solidFill>
            </a:endParaRPr>
          </a:p>
          <a:p>
            <a:pPr marL="171446" lvl="0" indent="-38096" algn="l" rtl="0">
              <a:lnSpc>
                <a:spcPct val="90000"/>
              </a:lnSpc>
              <a:spcBef>
                <a:spcPts val="751"/>
              </a:spcBef>
              <a:spcAft>
                <a:spcPts val="0"/>
              </a:spcAft>
              <a:buClr>
                <a:schemeClr val="dk1"/>
              </a:buClr>
              <a:buSzPts val="2100"/>
              <a:buNone/>
            </a:pPr>
            <a:endParaRPr dirty="0"/>
          </a:p>
        </p:txBody>
      </p:sp>
      <p:sp>
        <p:nvSpPr>
          <p:cNvPr id="126" name="Google Shape;126;p5"/>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
        <p:nvSpPr>
          <p:cNvPr id="127" name="Google Shape;127;p5"/>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p5"/>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a:solidFill>
                  <a:schemeClr val="lt1"/>
                </a:solidFill>
                <a:latin typeface="Calibri"/>
                <a:ea typeface="Calibri"/>
                <a:cs typeface="Calibri"/>
                <a:sym typeface="Calibri"/>
              </a:rPr>
              <a:t>System Overview</a:t>
            </a:r>
            <a:endParaRPr/>
          </a:p>
          <a:p>
            <a:pPr marL="0" marR="0" lvl="0" indent="0" algn="ctr" rtl="0">
              <a:lnSpc>
                <a:spcPct val="90000"/>
              </a:lnSpc>
              <a:spcBef>
                <a:spcPts val="0"/>
              </a:spcBef>
              <a:spcAft>
                <a:spcPts val="0"/>
              </a:spcAft>
              <a:buClr>
                <a:schemeClr val="lt1"/>
              </a:buClr>
              <a:buSzPct val="100000"/>
              <a:buFont typeface="Arial"/>
              <a:buNone/>
            </a:pPr>
            <a:r>
              <a:rPr lang="en-US" sz="3300" b="0" i="0" u="none" strike="noStrike" cap="none">
                <a:solidFill>
                  <a:schemeClr val="lt1"/>
                </a:solidFill>
                <a:latin typeface="Calibri"/>
                <a:ea typeface="Calibri"/>
                <a:cs typeface="Calibri"/>
                <a:sym typeface="Calibri"/>
              </a:rPr>
              <a:t>Sensor Subsystem Overview</a:t>
            </a:r>
            <a:endParaRPr/>
          </a:p>
        </p:txBody>
      </p:sp>
      <p:pic>
        <p:nvPicPr>
          <p:cNvPr id="129" name="Google Shape;129;p5"/>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30" name="Google Shape;130;p5"/>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pic>
        <p:nvPicPr>
          <p:cNvPr id="4" name="Picture 3">
            <a:extLst>
              <a:ext uri="{FF2B5EF4-FFF2-40B4-BE49-F238E27FC236}">
                <a16:creationId xmlns:a16="http://schemas.microsoft.com/office/drawing/2014/main" id="{9215D850-E3C7-4DBE-AA35-FFBD838DCC08}"/>
              </a:ext>
            </a:extLst>
          </p:cNvPr>
          <p:cNvPicPr>
            <a:picLocks noChangeAspect="1"/>
          </p:cNvPicPr>
          <p:nvPr/>
        </p:nvPicPr>
        <p:blipFill>
          <a:blip r:embed="rId4"/>
          <a:stretch>
            <a:fillRect/>
          </a:stretch>
        </p:blipFill>
        <p:spPr>
          <a:xfrm>
            <a:off x="6374849" y="1476996"/>
            <a:ext cx="2550415" cy="18360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body" idx="1"/>
          </p:nvPr>
        </p:nvSpPr>
        <p:spPr>
          <a:xfrm>
            <a:off x="628651" y="1614479"/>
            <a:ext cx="7886700" cy="4689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ts val="2000"/>
              <a:buNone/>
            </a:pPr>
            <a:r>
              <a:rPr lang="en-US" sz="2400" b="1" dirty="0"/>
              <a:t>Describe descent control component sizing (e.g. parachute size, wing area). Include:</a:t>
            </a:r>
            <a:endParaRPr dirty="0"/>
          </a:p>
          <a:p>
            <a:pPr marL="0" lvl="0" indent="0" algn="l" rtl="0">
              <a:lnSpc>
                <a:spcPct val="90000"/>
              </a:lnSpc>
              <a:spcBef>
                <a:spcPts val="0"/>
              </a:spcBef>
              <a:spcAft>
                <a:spcPts val="0"/>
              </a:spcAft>
              <a:buClr>
                <a:schemeClr val="dk1"/>
              </a:buClr>
              <a:buSzPts val="2000"/>
              <a:buNone/>
            </a:pPr>
            <a:endParaRPr sz="2400" b="1" dirty="0">
              <a:solidFill>
                <a:schemeClr val="dk1"/>
              </a:solidFill>
            </a:endParaRPr>
          </a:p>
          <a:p>
            <a:pPr marL="800088" lvl="1" indent="-342900" algn="l" rtl="0">
              <a:lnSpc>
                <a:spcPct val="90000"/>
              </a:lnSpc>
              <a:spcBef>
                <a:spcPts val="400"/>
              </a:spcBef>
              <a:spcAft>
                <a:spcPts val="0"/>
              </a:spcAft>
              <a:buClr>
                <a:schemeClr val="dk1"/>
              </a:buClr>
              <a:buSzPts val="2000"/>
              <a:buChar char="•"/>
            </a:pPr>
            <a:r>
              <a:rPr lang="en-US" sz="2400" dirty="0"/>
              <a:t>Stowed configuration</a:t>
            </a:r>
            <a:endParaRPr dirty="0"/>
          </a:p>
          <a:p>
            <a:pPr marL="800088" lvl="1" indent="-342900" algn="l" rtl="0">
              <a:lnSpc>
                <a:spcPct val="90000"/>
              </a:lnSpc>
              <a:spcBef>
                <a:spcPts val="400"/>
              </a:spcBef>
              <a:spcAft>
                <a:spcPts val="0"/>
              </a:spcAft>
              <a:buClr>
                <a:schemeClr val="dk1"/>
              </a:buClr>
              <a:buSzPts val="2000"/>
              <a:buChar char="•"/>
            </a:pPr>
            <a:r>
              <a:rPr lang="en-US" sz="2400" dirty="0"/>
              <a:t>Deployment method</a:t>
            </a:r>
            <a:endParaRPr dirty="0"/>
          </a:p>
          <a:p>
            <a:pPr marL="800088" lvl="1" indent="-342900" algn="l" rtl="0">
              <a:lnSpc>
                <a:spcPct val="90000"/>
              </a:lnSpc>
              <a:spcBef>
                <a:spcPts val="400"/>
              </a:spcBef>
              <a:spcAft>
                <a:spcPts val="0"/>
              </a:spcAft>
              <a:buClr>
                <a:schemeClr val="dk1"/>
              </a:buClr>
              <a:buSzPts val="2000"/>
              <a:buChar char="•"/>
            </a:pPr>
            <a:r>
              <a:rPr lang="en-US" sz="2400" dirty="0"/>
              <a:t>Deployed configuration</a:t>
            </a:r>
            <a:endParaRPr sz="2400" dirty="0"/>
          </a:p>
          <a:p>
            <a:pPr marL="742932" lvl="1" indent="-158744" algn="l" rtl="0">
              <a:lnSpc>
                <a:spcPct val="90000"/>
              </a:lnSpc>
              <a:spcBef>
                <a:spcPts val="400"/>
              </a:spcBef>
              <a:spcAft>
                <a:spcPts val="0"/>
              </a:spcAft>
              <a:buClr>
                <a:schemeClr val="dk1"/>
              </a:buClr>
              <a:buSzPts val="2000"/>
              <a:buFont typeface="Arial"/>
              <a:buNone/>
            </a:pPr>
            <a:endParaRPr sz="2400" dirty="0"/>
          </a:p>
          <a:p>
            <a:pPr marL="342891" lvl="0" indent="-342891" algn="l" rtl="0">
              <a:lnSpc>
                <a:spcPct val="90000"/>
              </a:lnSpc>
              <a:spcBef>
                <a:spcPts val="0"/>
              </a:spcBef>
              <a:spcAft>
                <a:spcPts val="0"/>
              </a:spcAft>
              <a:buClr>
                <a:schemeClr val="dk1"/>
              </a:buClr>
              <a:buSzPts val="2400"/>
              <a:buFont typeface="Arial"/>
              <a:buChar char="•"/>
            </a:pPr>
            <a:r>
              <a:rPr lang="en-US" sz="2400" b="1" dirty="0">
                <a:solidFill>
                  <a:schemeClr val="dk1"/>
                </a:solidFill>
              </a:rPr>
              <a:t>Present descent rate estimates</a:t>
            </a:r>
            <a:endParaRPr sz="2400" b="1" dirty="0">
              <a:solidFill>
                <a:schemeClr val="dk1"/>
              </a:solidFill>
            </a:endParaRPr>
          </a:p>
          <a:p>
            <a:pPr marL="342891" lvl="0" indent="-342891" algn="l" rtl="0">
              <a:lnSpc>
                <a:spcPct val="90000"/>
              </a:lnSpc>
              <a:spcBef>
                <a:spcPts val="0"/>
              </a:spcBef>
              <a:spcAft>
                <a:spcPts val="0"/>
              </a:spcAft>
              <a:buSzPts val="2400"/>
              <a:buChar char="•"/>
            </a:pPr>
            <a:endParaRPr sz="2400" b="1" dirty="0"/>
          </a:p>
          <a:p>
            <a:pPr marL="857228" lvl="2" indent="-209544" algn="l" rtl="0">
              <a:lnSpc>
                <a:spcPct val="90000"/>
              </a:lnSpc>
              <a:spcBef>
                <a:spcPts val="0"/>
              </a:spcBef>
              <a:spcAft>
                <a:spcPts val="0"/>
              </a:spcAft>
              <a:buSzPts val="2400"/>
              <a:buChar char="•"/>
            </a:pPr>
            <a:r>
              <a:rPr lang="en-US" sz="2400" dirty="0">
                <a:solidFill>
                  <a:schemeClr val="dk1"/>
                </a:solidFill>
              </a:rPr>
              <a:t>Include a discussion of the calculations used (refer to PDR slides)</a:t>
            </a:r>
            <a:r>
              <a:rPr lang="en-US" sz="2400" dirty="0"/>
              <a:t> and any a</a:t>
            </a:r>
            <a:r>
              <a:rPr lang="en-US" sz="2400" dirty="0">
                <a:solidFill>
                  <a:schemeClr val="dk1"/>
                </a:solidFill>
              </a:rPr>
              <a:t>ssumptions made.</a:t>
            </a:r>
            <a:endParaRPr sz="2400" dirty="0">
              <a:solidFill>
                <a:schemeClr val="dk1"/>
              </a:solidFill>
            </a:endParaRPr>
          </a:p>
          <a:p>
            <a:pPr marL="0" lvl="0" indent="0" algn="l" rtl="0">
              <a:lnSpc>
                <a:spcPct val="90000"/>
              </a:lnSpc>
              <a:spcBef>
                <a:spcPts val="400"/>
              </a:spcBef>
              <a:spcAft>
                <a:spcPts val="0"/>
              </a:spcAft>
              <a:buNone/>
            </a:pPr>
            <a:endParaRPr sz="2400" dirty="0"/>
          </a:p>
          <a:p>
            <a:pPr marL="857228" lvl="2" indent="-209544" algn="l" rtl="0">
              <a:spcBef>
                <a:spcPts val="400"/>
              </a:spcBef>
              <a:spcAft>
                <a:spcPts val="0"/>
              </a:spcAft>
              <a:buSzPts val="2400"/>
              <a:buChar char="•"/>
            </a:pPr>
            <a:r>
              <a:rPr lang="en-US" sz="2400" dirty="0"/>
              <a:t>If you are planning a multi-stage deployment (e.g. start on parachute and move to another means of descent control following this) provide an estimate for each stage.</a:t>
            </a:r>
            <a:endParaRPr sz="2400" dirty="0"/>
          </a:p>
        </p:txBody>
      </p:sp>
      <p:sp>
        <p:nvSpPr>
          <p:cNvPr id="136" name="Google Shape;136;p6"/>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6</a:t>
            </a:fld>
            <a:endParaRPr/>
          </a:p>
        </p:txBody>
      </p:sp>
      <p:sp>
        <p:nvSpPr>
          <p:cNvPr id="137" name="Google Shape;137;p6"/>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6"/>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a:solidFill>
                  <a:schemeClr val="lt1"/>
                </a:solidFill>
                <a:latin typeface="Calibri"/>
                <a:ea typeface="Calibri"/>
                <a:cs typeface="Calibri"/>
                <a:sym typeface="Calibri"/>
              </a:rPr>
              <a:t>Descent Control</a:t>
            </a:r>
            <a:endParaRPr/>
          </a:p>
        </p:txBody>
      </p:sp>
      <p:pic>
        <p:nvPicPr>
          <p:cNvPr id="139" name="Google Shape;139;p6"/>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40" name="Google Shape;140;p6"/>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p>
            <a:pPr marL="457189" lvl="0" indent="-380990" algn="l" rtl="0">
              <a:lnSpc>
                <a:spcPct val="120000"/>
              </a:lnSpc>
              <a:spcBef>
                <a:spcPts val="0"/>
              </a:spcBef>
              <a:spcAft>
                <a:spcPts val="0"/>
              </a:spcAft>
              <a:buClr>
                <a:schemeClr val="dk1"/>
              </a:buClr>
              <a:buSzPts val="2400"/>
              <a:buChar char="•"/>
            </a:pPr>
            <a:r>
              <a:rPr lang="en-US" sz="2400" b="1" dirty="0"/>
              <a:t>Show the structure of your CanSat (e.g. CAD model)</a:t>
            </a:r>
            <a:endParaRPr dirty="0"/>
          </a:p>
          <a:p>
            <a:pPr marL="800081" lvl="1" indent="-380990" algn="l" rtl="0">
              <a:lnSpc>
                <a:spcPct val="120000"/>
              </a:lnSpc>
              <a:spcBef>
                <a:spcPts val="500"/>
              </a:spcBef>
              <a:spcAft>
                <a:spcPts val="0"/>
              </a:spcAft>
              <a:buClr>
                <a:schemeClr val="dk1"/>
              </a:buClr>
              <a:buSzPts val="2400"/>
              <a:buChar char="•"/>
            </a:pPr>
            <a:r>
              <a:rPr lang="en-US" sz="2400" b="1" dirty="0"/>
              <a:t>Include dimensioned drawings, and identify:</a:t>
            </a:r>
            <a:endParaRPr dirty="0"/>
          </a:p>
          <a:p>
            <a:pPr marL="419091" lvl="1" indent="0" algn="l" rtl="0">
              <a:lnSpc>
                <a:spcPct val="120000"/>
              </a:lnSpc>
              <a:spcBef>
                <a:spcPts val="500"/>
              </a:spcBef>
              <a:spcAft>
                <a:spcPts val="0"/>
              </a:spcAft>
              <a:buClr>
                <a:schemeClr val="dk1"/>
              </a:buClr>
              <a:buSzPts val="2400"/>
              <a:buNone/>
            </a:pPr>
            <a:endParaRPr sz="2100" dirty="0"/>
          </a:p>
          <a:p>
            <a:pPr marL="1142972" lvl="2" indent="-380990" algn="l" rtl="0">
              <a:lnSpc>
                <a:spcPct val="120000"/>
              </a:lnSpc>
              <a:spcBef>
                <a:spcPts val="0"/>
              </a:spcBef>
              <a:spcAft>
                <a:spcPts val="0"/>
              </a:spcAft>
              <a:buClr>
                <a:schemeClr val="dk1"/>
              </a:buClr>
              <a:buSzPts val="2400"/>
              <a:buChar char="•"/>
            </a:pPr>
            <a:r>
              <a:rPr lang="en-US" sz="2400" dirty="0"/>
              <a:t>Location of electrical components</a:t>
            </a:r>
            <a:endParaRPr dirty="0"/>
          </a:p>
          <a:p>
            <a:pPr marL="1142972" lvl="2" indent="-380990" algn="l" rtl="0">
              <a:lnSpc>
                <a:spcPct val="120000"/>
              </a:lnSpc>
              <a:spcBef>
                <a:spcPts val="0"/>
              </a:spcBef>
              <a:spcAft>
                <a:spcPts val="0"/>
              </a:spcAft>
              <a:buClr>
                <a:schemeClr val="dk1"/>
              </a:buClr>
              <a:buSzPts val="2400"/>
              <a:buChar char="•"/>
            </a:pPr>
            <a:r>
              <a:rPr lang="en-US" sz="2400" dirty="0"/>
              <a:t>Major mechanical parts (mechanisms such as springs)</a:t>
            </a:r>
            <a:endParaRPr dirty="0"/>
          </a:p>
          <a:p>
            <a:pPr marL="1142972" lvl="2" indent="-228590" algn="l" rtl="0">
              <a:lnSpc>
                <a:spcPct val="120000"/>
              </a:lnSpc>
              <a:spcBef>
                <a:spcPts val="0"/>
              </a:spcBef>
              <a:spcAft>
                <a:spcPts val="0"/>
              </a:spcAft>
              <a:buClr>
                <a:schemeClr val="dk1"/>
              </a:buClr>
              <a:buSzPts val="2400"/>
              <a:buNone/>
            </a:pPr>
            <a:endParaRPr sz="1800" dirty="0"/>
          </a:p>
          <a:p>
            <a:pPr marL="457189" lvl="0" indent="-380990" algn="l" rtl="0">
              <a:lnSpc>
                <a:spcPct val="120000"/>
              </a:lnSpc>
              <a:spcBef>
                <a:spcPts val="0"/>
              </a:spcBef>
              <a:spcAft>
                <a:spcPts val="0"/>
              </a:spcAft>
              <a:buClr>
                <a:schemeClr val="dk1"/>
              </a:buClr>
              <a:buSzPts val="2400"/>
              <a:buChar char="•"/>
            </a:pPr>
            <a:r>
              <a:rPr lang="en-US" sz="2400" dirty="0"/>
              <a:t>Detail structural material selection(s)</a:t>
            </a:r>
            <a:endParaRPr dirty="0"/>
          </a:p>
          <a:p>
            <a:pPr marL="171446" lvl="0" indent="-38096" algn="l" rtl="0">
              <a:lnSpc>
                <a:spcPct val="90000"/>
              </a:lnSpc>
              <a:spcBef>
                <a:spcPts val="751"/>
              </a:spcBef>
              <a:spcAft>
                <a:spcPts val="0"/>
              </a:spcAft>
              <a:buClr>
                <a:schemeClr val="dk1"/>
              </a:buClr>
              <a:buSzPts val="2100"/>
              <a:buNone/>
            </a:pPr>
            <a:endParaRPr dirty="0"/>
          </a:p>
        </p:txBody>
      </p:sp>
      <p:sp>
        <p:nvSpPr>
          <p:cNvPr id="146" name="Google Shape;146;p7"/>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7</a:t>
            </a:fld>
            <a:endParaRPr/>
          </a:p>
        </p:txBody>
      </p:sp>
      <p:sp>
        <p:nvSpPr>
          <p:cNvPr id="147" name="Google Shape;147;p7"/>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8" name="Google Shape;148;p7"/>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a:solidFill>
                  <a:schemeClr val="lt1"/>
                </a:solidFill>
                <a:latin typeface="Calibri"/>
                <a:ea typeface="Calibri"/>
                <a:cs typeface="Calibri"/>
                <a:sym typeface="Calibri"/>
              </a:rPr>
              <a:t>Mechanical Subsystem Design</a:t>
            </a:r>
            <a:endParaRPr/>
          </a:p>
          <a:p>
            <a:pPr marL="0" marR="0" lvl="0" indent="0" algn="ctr" rtl="0">
              <a:lnSpc>
                <a:spcPct val="90000"/>
              </a:lnSpc>
              <a:spcBef>
                <a:spcPts val="0"/>
              </a:spcBef>
              <a:spcAft>
                <a:spcPts val="0"/>
              </a:spcAft>
              <a:buClr>
                <a:schemeClr val="lt1"/>
              </a:buClr>
              <a:buSzPct val="100000"/>
              <a:buFont typeface="Arial"/>
              <a:buNone/>
            </a:pPr>
            <a:r>
              <a:rPr lang="en-US" sz="3600" b="0" i="0" u="none" strike="noStrike" cap="none">
                <a:solidFill>
                  <a:schemeClr val="lt1"/>
                </a:solidFill>
                <a:latin typeface="Calibri"/>
                <a:ea typeface="Calibri"/>
                <a:cs typeface="Calibri"/>
                <a:sym typeface="Calibri"/>
              </a:rPr>
              <a:t>Layout of components</a:t>
            </a:r>
            <a:endParaRPr sz="3300" b="0" i="0" u="none" strike="noStrike" cap="none">
              <a:solidFill>
                <a:schemeClr val="lt1"/>
              </a:solidFill>
              <a:latin typeface="Calibri"/>
              <a:ea typeface="Calibri"/>
              <a:cs typeface="Calibri"/>
              <a:sym typeface="Calibri"/>
            </a:endParaRPr>
          </a:p>
        </p:txBody>
      </p:sp>
      <p:pic>
        <p:nvPicPr>
          <p:cNvPr id="149" name="Google Shape;149;p7"/>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50" name="Google Shape;150;p7"/>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p>
            <a:pPr marL="457188" lvl="1" indent="0" algn="l" rtl="0">
              <a:lnSpc>
                <a:spcPct val="90000"/>
              </a:lnSpc>
              <a:spcBef>
                <a:spcPts val="0"/>
              </a:spcBef>
              <a:spcAft>
                <a:spcPts val="0"/>
              </a:spcAft>
              <a:buClr>
                <a:schemeClr val="dk1"/>
              </a:buClr>
              <a:buSzPts val="2400"/>
              <a:buNone/>
            </a:pPr>
            <a:r>
              <a:rPr lang="en-US" sz="2400" b="1">
                <a:solidFill>
                  <a:schemeClr val="dk1"/>
                </a:solidFill>
              </a:rPr>
              <a:t>Detail </a:t>
            </a:r>
            <a:r>
              <a:rPr lang="en-US" sz="2400" b="1"/>
              <a:t>s</a:t>
            </a:r>
            <a:r>
              <a:rPr lang="en-US" sz="2400" b="1">
                <a:solidFill>
                  <a:schemeClr val="dk1"/>
                </a:solidFill>
              </a:rPr>
              <a:t>tructur</a:t>
            </a:r>
            <a:r>
              <a:rPr lang="en-US" sz="2400" b="1"/>
              <a:t>al</a:t>
            </a:r>
            <a:r>
              <a:rPr lang="en-US" sz="2400" b="1">
                <a:solidFill>
                  <a:schemeClr val="dk1"/>
                </a:solidFill>
              </a:rPr>
              <a:t> </a:t>
            </a:r>
            <a:r>
              <a:rPr lang="en-US" sz="2400" b="1"/>
              <a:t>s</a:t>
            </a:r>
            <a:r>
              <a:rPr lang="en-US" sz="2400" b="1">
                <a:solidFill>
                  <a:schemeClr val="dk1"/>
                </a:solidFill>
              </a:rPr>
              <a:t>urvivability, including:</a:t>
            </a:r>
            <a:endParaRPr/>
          </a:p>
          <a:p>
            <a:pPr marL="800088" lvl="1" indent="-190500" algn="l" rtl="0">
              <a:lnSpc>
                <a:spcPct val="90000"/>
              </a:lnSpc>
              <a:spcBef>
                <a:spcPts val="480"/>
              </a:spcBef>
              <a:spcAft>
                <a:spcPts val="0"/>
              </a:spcAft>
              <a:buClr>
                <a:schemeClr val="dk1"/>
              </a:buClr>
              <a:buSzPts val="2400"/>
              <a:buNone/>
            </a:pPr>
            <a:endParaRPr sz="2400">
              <a:solidFill>
                <a:schemeClr val="dk1"/>
              </a:solidFill>
            </a:endParaRPr>
          </a:p>
          <a:p>
            <a:pPr marL="800088" lvl="1" indent="-342900" algn="l" rtl="0">
              <a:lnSpc>
                <a:spcPct val="90000"/>
              </a:lnSpc>
              <a:spcBef>
                <a:spcPts val="480"/>
              </a:spcBef>
              <a:spcAft>
                <a:spcPts val="0"/>
              </a:spcAft>
              <a:buClr>
                <a:schemeClr val="dk1"/>
              </a:buClr>
              <a:buSzPts val="2400"/>
              <a:buChar char="•"/>
            </a:pPr>
            <a:r>
              <a:rPr lang="en-US" sz="2400">
                <a:solidFill>
                  <a:schemeClr val="dk1"/>
                </a:solidFill>
              </a:rPr>
              <a:t>Electronic component mounting methods.</a:t>
            </a:r>
            <a:endParaRPr sz="2400"/>
          </a:p>
          <a:p>
            <a:pPr marL="800088" lvl="1" indent="-342900" algn="l" rtl="0">
              <a:lnSpc>
                <a:spcPct val="90000"/>
              </a:lnSpc>
              <a:spcBef>
                <a:spcPts val="480"/>
              </a:spcBef>
              <a:spcAft>
                <a:spcPts val="0"/>
              </a:spcAft>
              <a:buClr>
                <a:schemeClr val="dk1"/>
              </a:buClr>
              <a:buSzPts val="2400"/>
              <a:buChar char="•"/>
            </a:pPr>
            <a:r>
              <a:rPr lang="en-US" sz="2400">
                <a:solidFill>
                  <a:schemeClr val="dk1"/>
                </a:solidFill>
              </a:rPr>
              <a:t>Electronic component enclosures.</a:t>
            </a:r>
            <a:endParaRPr sz="2400"/>
          </a:p>
          <a:p>
            <a:pPr marL="800088" lvl="1" indent="-342900" algn="l" rtl="0">
              <a:lnSpc>
                <a:spcPct val="90000"/>
              </a:lnSpc>
              <a:spcBef>
                <a:spcPts val="480"/>
              </a:spcBef>
              <a:spcAft>
                <a:spcPts val="0"/>
              </a:spcAft>
              <a:buClr>
                <a:schemeClr val="dk1"/>
              </a:buClr>
              <a:buSzPts val="2400"/>
              <a:buChar char="•"/>
            </a:pPr>
            <a:r>
              <a:rPr lang="en-US" sz="2400"/>
              <a:t>Launch vibration and shock force requirements, simulation and/or testing.</a:t>
            </a:r>
            <a:endParaRPr sz="2400"/>
          </a:p>
          <a:p>
            <a:pPr marL="800088" lvl="1" indent="-342900" algn="l" rtl="0">
              <a:lnSpc>
                <a:spcPct val="90000"/>
              </a:lnSpc>
              <a:spcBef>
                <a:spcPts val="480"/>
              </a:spcBef>
              <a:spcAft>
                <a:spcPts val="0"/>
              </a:spcAft>
              <a:buClr>
                <a:schemeClr val="dk1"/>
              </a:buClr>
              <a:buSzPts val="2400"/>
              <a:buChar char="•"/>
            </a:pPr>
            <a:r>
              <a:rPr lang="en-US" sz="2400">
                <a:solidFill>
                  <a:schemeClr val="dk1"/>
                </a:solidFill>
              </a:rPr>
              <a:t>Securing electrical connections (glue, tape, etc.)</a:t>
            </a:r>
            <a:endParaRPr sz="2400"/>
          </a:p>
          <a:p>
            <a:pPr marL="800088" lvl="1" indent="-342900" algn="l" rtl="0">
              <a:lnSpc>
                <a:spcPct val="90000"/>
              </a:lnSpc>
              <a:spcBef>
                <a:spcPts val="480"/>
              </a:spcBef>
              <a:spcAft>
                <a:spcPts val="0"/>
              </a:spcAft>
              <a:buClr>
                <a:schemeClr val="dk1"/>
              </a:buClr>
              <a:buSzPts val="2400"/>
              <a:buChar char="•"/>
            </a:pPr>
            <a:r>
              <a:rPr lang="en-US" sz="2400">
                <a:solidFill>
                  <a:schemeClr val="dk1"/>
                </a:solidFill>
              </a:rPr>
              <a:t>Descent control attachments.</a:t>
            </a:r>
            <a:endParaRPr sz="2400"/>
          </a:p>
        </p:txBody>
      </p:sp>
      <p:sp>
        <p:nvSpPr>
          <p:cNvPr id="156" name="Google Shape;156;p8"/>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8</a:t>
            </a:fld>
            <a:endParaRPr/>
          </a:p>
        </p:txBody>
      </p:sp>
      <p:sp>
        <p:nvSpPr>
          <p:cNvPr id="157" name="Google Shape;157;p8"/>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8" name="Google Shape;158;p8"/>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a:solidFill>
                  <a:schemeClr val="lt1"/>
                </a:solidFill>
                <a:latin typeface="Calibri"/>
                <a:ea typeface="Calibri"/>
                <a:cs typeface="Calibri"/>
                <a:sym typeface="Calibri"/>
              </a:rPr>
              <a:t>Mechanical Subsystem Design</a:t>
            </a:r>
            <a:endParaRPr/>
          </a:p>
          <a:p>
            <a:pPr marL="0" marR="0" lvl="0" indent="0" algn="ctr" rtl="0">
              <a:lnSpc>
                <a:spcPct val="90000"/>
              </a:lnSpc>
              <a:spcBef>
                <a:spcPts val="0"/>
              </a:spcBef>
              <a:spcAft>
                <a:spcPts val="0"/>
              </a:spcAft>
              <a:buClr>
                <a:schemeClr val="lt1"/>
              </a:buClr>
              <a:buSzPct val="100000"/>
              <a:buFont typeface="Arial"/>
              <a:buNone/>
            </a:pPr>
            <a:r>
              <a:rPr lang="en-US" sz="3600" b="0" i="0" u="none" strike="noStrike" cap="none">
                <a:solidFill>
                  <a:schemeClr val="lt1"/>
                </a:solidFill>
                <a:latin typeface="Calibri"/>
                <a:ea typeface="Calibri"/>
                <a:cs typeface="Calibri"/>
                <a:sym typeface="Calibri"/>
              </a:rPr>
              <a:t>Structure Survivability</a:t>
            </a:r>
            <a:endParaRPr sz="3300" b="0" i="0" u="none" strike="noStrike" cap="none">
              <a:solidFill>
                <a:schemeClr val="lt1"/>
              </a:solidFill>
              <a:latin typeface="Calibri"/>
              <a:ea typeface="Calibri"/>
              <a:cs typeface="Calibri"/>
              <a:sym typeface="Calibri"/>
            </a:endParaRPr>
          </a:p>
        </p:txBody>
      </p:sp>
      <p:pic>
        <p:nvPicPr>
          <p:cNvPr id="159" name="Google Shape;159;p8"/>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60" name="Google Shape;160;p8"/>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p>
            <a:pPr marL="342891" lvl="0" indent="-342891" algn="l" rtl="0">
              <a:lnSpc>
                <a:spcPct val="90000"/>
              </a:lnSpc>
              <a:spcBef>
                <a:spcPts val="0"/>
              </a:spcBef>
              <a:spcAft>
                <a:spcPts val="0"/>
              </a:spcAft>
              <a:buClr>
                <a:schemeClr val="dk1"/>
              </a:buClr>
              <a:buSzPts val="2400"/>
              <a:buFont typeface="Arial"/>
              <a:buChar char="•"/>
            </a:pPr>
            <a:r>
              <a:rPr lang="en-US" sz="2400" b="1" dirty="0"/>
              <a:t>Detail your mass budget, including:</a:t>
            </a:r>
            <a:endParaRPr dirty="0"/>
          </a:p>
          <a:p>
            <a:pPr marL="0" lvl="0" indent="0" algn="l" rtl="0">
              <a:lnSpc>
                <a:spcPct val="90000"/>
              </a:lnSpc>
              <a:spcBef>
                <a:spcPts val="0"/>
              </a:spcBef>
              <a:spcAft>
                <a:spcPts val="0"/>
              </a:spcAft>
              <a:buClr>
                <a:schemeClr val="dk1"/>
              </a:buClr>
              <a:buSzPts val="2400"/>
              <a:buNone/>
            </a:pPr>
            <a:endParaRPr sz="2400" b="1" dirty="0"/>
          </a:p>
          <a:p>
            <a:pPr marL="800088" lvl="1" indent="-342900" algn="l" rtl="0">
              <a:lnSpc>
                <a:spcPct val="90000"/>
              </a:lnSpc>
              <a:spcBef>
                <a:spcPts val="480"/>
              </a:spcBef>
              <a:spcAft>
                <a:spcPts val="0"/>
              </a:spcAft>
              <a:buClr>
                <a:schemeClr val="dk1"/>
              </a:buClr>
              <a:buSzPts val="2400"/>
              <a:buChar char="•"/>
            </a:pPr>
            <a:r>
              <a:rPr lang="en-US" sz="2400" dirty="0"/>
              <a:t>Mass of each component </a:t>
            </a:r>
            <a:endParaRPr dirty="0"/>
          </a:p>
          <a:p>
            <a:pPr marL="800088" lvl="1" indent="-342900" algn="l" rtl="0">
              <a:lnSpc>
                <a:spcPct val="90000"/>
              </a:lnSpc>
              <a:spcBef>
                <a:spcPts val="480"/>
              </a:spcBef>
              <a:spcAft>
                <a:spcPts val="0"/>
              </a:spcAft>
              <a:buClr>
                <a:schemeClr val="dk1"/>
              </a:buClr>
              <a:buSzPts val="2400"/>
              <a:buChar char="•"/>
            </a:pPr>
            <a:r>
              <a:rPr lang="en-US" sz="2400" dirty="0"/>
              <a:t>Mass of each structural element</a:t>
            </a:r>
            <a:endParaRPr dirty="0"/>
          </a:p>
          <a:p>
            <a:pPr marL="800088" lvl="1" indent="-342900" algn="l" rtl="0">
              <a:lnSpc>
                <a:spcPct val="90000"/>
              </a:lnSpc>
              <a:spcBef>
                <a:spcPts val="480"/>
              </a:spcBef>
              <a:spcAft>
                <a:spcPts val="0"/>
              </a:spcAft>
              <a:buClr>
                <a:schemeClr val="dk1"/>
              </a:buClr>
              <a:buSzPts val="2400"/>
              <a:buChar char="•"/>
            </a:pPr>
            <a:r>
              <a:rPr lang="en-US" sz="2400" dirty="0"/>
              <a:t>Sources/uncertainties – whether the masses are estimates, from data sheets, measured values, etc.</a:t>
            </a:r>
            <a:endParaRPr dirty="0"/>
          </a:p>
          <a:p>
            <a:pPr marL="800088" lvl="1" indent="-342900" algn="l" rtl="0">
              <a:lnSpc>
                <a:spcPct val="90000"/>
              </a:lnSpc>
              <a:spcBef>
                <a:spcPts val="480"/>
              </a:spcBef>
              <a:spcAft>
                <a:spcPts val="0"/>
              </a:spcAft>
              <a:buClr>
                <a:schemeClr val="dk1"/>
              </a:buClr>
              <a:buSzPts val="2400"/>
              <a:buChar char="•"/>
            </a:pPr>
            <a:r>
              <a:rPr lang="en-US" sz="2400" dirty="0"/>
              <a:t>Total mass of all components and structural elements.</a:t>
            </a:r>
            <a:endParaRPr sz="2400" dirty="0"/>
          </a:p>
          <a:p>
            <a:pPr marL="0" lvl="0" indent="0" algn="l" rtl="0">
              <a:lnSpc>
                <a:spcPct val="90000"/>
              </a:lnSpc>
              <a:spcBef>
                <a:spcPts val="480"/>
              </a:spcBef>
              <a:spcAft>
                <a:spcPts val="0"/>
              </a:spcAft>
              <a:buNone/>
            </a:pPr>
            <a:endParaRPr sz="2400" dirty="0"/>
          </a:p>
          <a:p>
            <a:pPr marL="0" lvl="0" indent="0" algn="l" rtl="0">
              <a:lnSpc>
                <a:spcPct val="90000"/>
              </a:lnSpc>
              <a:spcBef>
                <a:spcPts val="480"/>
              </a:spcBef>
              <a:spcAft>
                <a:spcPts val="0"/>
              </a:spcAft>
              <a:buNone/>
            </a:pPr>
            <a:r>
              <a:rPr lang="en-US" sz="2400" dirty="0"/>
              <a:t>Make sure to include the total uncertainty for the weight of the entire CanSat!</a:t>
            </a:r>
            <a:endParaRPr sz="2400" dirty="0"/>
          </a:p>
        </p:txBody>
      </p:sp>
      <p:sp>
        <p:nvSpPr>
          <p:cNvPr id="166" name="Google Shape;166;p9"/>
          <p:cNvSpPr txBox="1">
            <a:spLocks noGrp="1"/>
          </p:cNvSpPr>
          <p:nvPr>
            <p:ph type="sldNum" idx="12"/>
          </p:nvPr>
        </p:nvSpPr>
        <p:spPr>
          <a:xfrm>
            <a:off x="6457951" y="6356354"/>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9</a:t>
            </a:fld>
            <a:endParaRPr/>
          </a:p>
        </p:txBody>
      </p:sp>
      <p:sp>
        <p:nvSpPr>
          <p:cNvPr id="167" name="Google Shape;167;p9"/>
          <p:cNvSpPr/>
          <p:nvPr/>
        </p:nvSpPr>
        <p:spPr>
          <a:xfrm>
            <a:off x="0" y="-4872"/>
            <a:ext cx="9144000" cy="1190171"/>
          </a:xfrm>
          <a:prstGeom prst="rect">
            <a:avLst/>
          </a:prstGeom>
          <a:solidFill>
            <a:srgbClr val="1622B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8" name="Google Shape;168;p9"/>
          <p:cNvSpPr txBox="1"/>
          <p:nvPr/>
        </p:nvSpPr>
        <p:spPr>
          <a:xfrm>
            <a:off x="1794305" y="15720"/>
            <a:ext cx="5555395" cy="1190171"/>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r>
              <a:rPr lang="en-US" sz="3300" b="1" i="0" u="sng" strike="noStrike" cap="none">
                <a:solidFill>
                  <a:schemeClr val="lt1"/>
                </a:solidFill>
                <a:latin typeface="Calibri"/>
                <a:ea typeface="Calibri"/>
                <a:cs typeface="Calibri"/>
                <a:sym typeface="Calibri"/>
              </a:rPr>
              <a:t>Mechanical Subsystem Design</a:t>
            </a:r>
            <a:endParaRPr/>
          </a:p>
          <a:p>
            <a:pPr marL="0" marR="0" lvl="0" indent="0" algn="ctr" rtl="0">
              <a:lnSpc>
                <a:spcPct val="90000"/>
              </a:lnSpc>
              <a:spcBef>
                <a:spcPts val="0"/>
              </a:spcBef>
              <a:spcAft>
                <a:spcPts val="0"/>
              </a:spcAft>
              <a:buClr>
                <a:schemeClr val="lt1"/>
              </a:buClr>
              <a:buSzPct val="100000"/>
              <a:buFont typeface="Arial"/>
              <a:buNone/>
            </a:pPr>
            <a:r>
              <a:rPr lang="en-US" sz="3600" b="0" i="0" u="none" strike="noStrike" cap="none">
                <a:solidFill>
                  <a:schemeClr val="lt1"/>
                </a:solidFill>
                <a:latin typeface="Calibri"/>
                <a:ea typeface="Calibri"/>
                <a:cs typeface="Calibri"/>
                <a:sym typeface="Calibri"/>
              </a:rPr>
              <a:t>Mass Budget</a:t>
            </a:r>
            <a:endParaRPr sz="3300" b="0" i="0" u="none" strike="noStrike" cap="none">
              <a:solidFill>
                <a:schemeClr val="lt1"/>
              </a:solidFill>
              <a:latin typeface="Calibri"/>
              <a:ea typeface="Calibri"/>
              <a:cs typeface="Calibri"/>
              <a:sym typeface="Calibri"/>
            </a:endParaRPr>
          </a:p>
        </p:txBody>
      </p:sp>
      <p:pic>
        <p:nvPicPr>
          <p:cNvPr id="169" name="Google Shape;169;p9"/>
          <p:cNvPicPr preferRelativeResize="0"/>
          <p:nvPr/>
        </p:nvPicPr>
        <p:blipFill rotWithShape="1">
          <a:blip r:embed="rId3">
            <a:alphaModFix/>
          </a:blip>
          <a:srcRect/>
          <a:stretch/>
        </p:blipFill>
        <p:spPr>
          <a:xfrm>
            <a:off x="7868981" y="87668"/>
            <a:ext cx="1056283" cy="1028775"/>
          </a:xfrm>
          <a:prstGeom prst="rect">
            <a:avLst/>
          </a:prstGeom>
          <a:noFill/>
          <a:ln>
            <a:noFill/>
          </a:ln>
        </p:spPr>
      </p:pic>
      <p:sp>
        <p:nvSpPr>
          <p:cNvPr id="170" name="Google Shape;170;p9"/>
          <p:cNvSpPr/>
          <p:nvPr/>
        </p:nvSpPr>
        <p:spPr>
          <a:xfrm>
            <a:off x="218741" y="76272"/>
            <a:ext cx="1056283" cy="10332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Team Logo</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(Optional)</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1794</Words>
  <Application>Microsoft Office PowerPoint</Application>
  <PresentationFormat>On-screen Show (4:3)</PresentationFormat>
  <Paragraphs>322</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CANE Rosie</dc:creator>
  <cp:lastModifiedBy>Sebastien Lindqvist [Student-PECS]</cp:lastModifiedBy>
  <cp:revision>22</cp:revision>
  <dcterms:modified xsi:type="dcterms:W3CDTF">2021-04-22T08:56:51Z</dcterms:modified>
</cp:coreProperties>
</file>