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5" r:id="rId16"/>
    <p:sldId id="363" r:id="rId17"/>
    <p:sldId id="364" r:id="rId18"/>
    <p:sldId id="36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3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1C7D-FEB0-454F-BD78-DA958FC178C6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C7341-92D0-4DBE-95B7-B38565B709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91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36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5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4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26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6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8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3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957-BF13-4E78-8675-B0C301582495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7B89-29B4-4B60-86BB-6E3641FCD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Rappel des objectifs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Pour chacun des 18 domaines d’application des bonnes pratiques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4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Hyperliens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Faciliter l’identification des liens, de leurs fonctions ou de leur destinations quel que soit le contexte d’utilisation</a:t>
            </a:r>
          </a:p>
          <a:p>
            <a:pPr lvl="1"/>
            <a:r>
              <a:rPr lang="fr-FR" altLang="fr-FR" dirty="0" smtClean="0"/>
              <a:t>Faciliter le référencement et éviter les erreurs</a:t>
            </a:r>
          </a:p>
          <a:p>
            <a:pPr lvl="1"/>
            <a:r>
              <a:rPr lang="fr-FR" altLang="fr-FR" dirty="0" smtClean="0"/>
              <a:t>Eviter la confusion des utilisateurs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11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635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Identification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Rassurer l’utilisateur en identifiant les responsables des contenus et services</a:t>
            </a:r>
          </a:p>
          <a:p>
            <a:pPr lvl="1"/>
            <a:r>
              <a:rPr lang="fr-FR" altLang="fr-FR" dirty="0" smtClean="0"/>
              <a:t>Donner une vision immédiate de la nature du site te permettre son identification et sa distinction</a:t>
            </a:r>
          </a:p>
          <a:p>
            <a:pPr lvl="1"/>
            <a:r>
              <a:rPr lang="fr-FR" altLang="fr-FR" dirty="0" smtClean="0"/>
              <a:t>Permettre un référencement ciblé</a:t>
            </a:r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</a:t>
            </a:r>
            <a:r>
              <a:rPr lang="fr-FR" sz="2000" b="1" dirty="0" smtClean="0"/>
              <a:t>2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77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Internationalisation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Proposer des contenus dans une langue compréhensible à l’utilisateur</a:t>
            </a:r>
          </a:p>
          <a:p>
            <a:pPr lvl="1"/>
            <a:r>
              <a:rPr lang="fr-FR" altLang="fr-FR" dirty="0" smtClean="0"/>
              <a:t>Identifier et d’utiliser des coordonnées sans ambiguïté</a:t>
            </a:r>
          </a:p>
          <a:p>
            <a:pPr lvl="1"/>
            <a:r>
              <a:rPr lang="fr-FR" altLang="fr-FR" dirty="0" smtClean="0"/>
              <a:t>Favoriser l’indexation des contenus, leur traduction et le restitution correcte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10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384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smtClean="0"/>
              <a:t>Permettre à l’utilisateur de se repérer dans le site et dans les pages</a:t>
            </a:r>
          </a:p>
          <a:p>
            <a:pPr lvl="1"/>
            <a:r>
              <a:rPr lang="fr-FR" dirty="0" smtClean="0"/>
              <a:t>Permettre la navigation et la consultation indépendamment du périphérique utilisé</a:t>
            </a:r>
          </a:p>
          <a:p>
            <a:pPr lvl="1"/>
            <a:r>
              <a:rPr lang="fr-FR" dirty="0" smtClean="0"/>
              <a:t>Indiquer les changements de contexte et de comportement</a:t>
            </a:r>
            <a:r>
              <a:rPr lang="fr-FR" dirty="0"/>
              <a:t> </a:t>
            </a:r>
            <a:r>
              <a:rPr lang="fr-FR" dirty="0" smtClean="0"/>
              <a:t>et laisser à l’utilisateur le contrôle de son navigateur</a:t>
            </a:r>
          </a:p>
          <a:p>
            <a:pPr lvl="1"/>
            <a:r>
              <a:rPr lang="fr-FR" dirty="0" smtClean="0"/>
              <a:t>Proposer plusieurs méthodes d’accès aux contenus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22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3829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Newsletter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8 BP, 3 objectifs principaux</a:t>
            </a:r>
          </a:p>
          <a:p>
            <a:pPr lvl="1"/>
            <a:r>
              <a:rPr lang="fr-FR" dirty="0" smtClean="0"/>
              <a:t>Vérifier que les actions sont légitimement effectuées (inscription, désinscription…)</a:t>
            </a:r>
          </a:p>
          <a:p>
            <a:pPr lvl="1"/>
            <a:r>
              <a:rPr lang="fr-FR" dirty="0" smtClean="0"/>
              <a:t>Permettre aux utilisateurs d’anticiper les usages et de modifier leurs choix</a:t>
            </a:r>
          </a:p>
          <a:p>
            <a:pPr lvl="1"/>
            <a:r>
              <a:rPr lang="fr-FR" dirty="0" smtClean="0"/>
              <a:t>Faciliter l’archivage et la consultation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8</a:t>
            </a:r>
            <a:r>
              <a:rPr lang="fr-FR" sz="2000" b="1" dirty="0" smtClean="0"/>
              <a:t>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482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Sécurité et confidentialité</a:t>
            </a:r>
          </a:p>
        </p:txBody>
      </p:sp>
      <p:sp>
        <p:nvSpPr>
          <p:cNvPr id="22531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Conforter la confiance de l’utilisateur</a:t>
            </a:r>
          </a:p>
          <a:p>
            <a:pPr lvl="1"/>
            <a:r>
              <a:rPr lang="fr-FR" altLang="fr-FR" dirty="0" smtClean="0"/>
              <a:t>Minimiser les risques d’utilisation frauduleuse</a:t>
            </a:r>
          </a:p>
          <a:p>
            <a:pPr lvl="1"/>
            <a:r>
              <a:rPr lang="fr-FR" altLang="fr-FR" dirty="0" smtClean="0"/>
              <a:t>Faciliter la gestion des données personnelles</a:t>
            </a:r>
          </a:p>
          <a:p>
            <a:pPr lvl="1"/>
            <a:r>
              <a:rPr lang="fr-FR" dirty="0" smtClean="0"/>
              <a:t>Sensibiliser </a:t>
            </a:r>
            <a:r>
              <a:rPr lang="fr-FR" dirty="0"/>
              <a:t>et prévenir les utilisateurs sur les risques de sécurité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19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372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et performances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Décrire correctement la ressource </a:t>
            </a:r>
          </a:p>
          <a:p>
            <a:pPr lvl="1"/>
            <a:r>
              <a:rPr lang="fr-FR" dirty="0" smtClean="0"/>
              <a:t>Accélérer l’affichage, navigation fluide </a:t>
            </a:r>
          </a:p>
          <a:p>
            <a:pPr lvl="1"/>
            <a:r>
              <a:rPr lang="fr-FR" dirty="0" smtClean="0"/>
              <a:t>Réduire les coûts de bande passante </a:t>
            </a:r>
          </a:p>
          <a:p>
            <a:pPr lvl="1"/>
            <a:r>
              <a:rPr lang="fr-FR" dirty="0" smtClean="0"/>
              <a:t>Orienter en cas d’erreur </a:t>
            </a:r>
          </a:p>
          <a:p>
            <a:pPr lvl="1"/>
            <a:r>
              <a:rPr lang="fr-FR" dirty="0" smtClean="0"/>
              <a:t>Adresser dans la langue appropriée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14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2603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Syndication</a:t>
            </a:r>
          </a:p>
        </p:txBody>
      </p:sp>
      <p:sp>
        <p:nvSpPr>
          <p:cNvPr id="21507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Assurer la fiabilité des liens</a:t>
            </a:r>
          </a:p>
          <a:p>
            <a:pPr lvl="1"/>
            <a:r>
              <a:rPr lang="fr-FR" altLang="fr-FR" dirty="0" smtClean="0"/>
              <a:t>Faciliter l’abonnement</a:t>
            </a:r>
          </a:p>
          <a:p>
            <a:pPr lvl="1"/>
            <a:r>
              <a:rPr lang="fr-FR" altLang="fr-FR" dirty="0" smtClean="0"/>
              <a:t>Réduire la charge serveur</a:t>
            </a:r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  <a:r>
              <a:rPr lang="fr-FR" sz="2000" b="1" dirty="0" smtClean="0"/>
              <a:t>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501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Permettre une restitution correcte des tableaux indépendamment du contexte et du périphérique</a:t>
            </a: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  <a:r>
              <a:rPr lang="fr-FR" sz="2000" b="1" dirty="0" smtClean="0"/>
              <a:t>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 objectifs principal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9890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Alternatives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Servir contenu et fonctionnalité quel que soit le cadre d’utilisation de l’internaute (Accessibilité)</a:t>
            </a:r>
          </a:p>
          <a:p>
            <a:pPr lvl="1"/>
            <a:r>
              <a:rPr lang="fr-FR" altLang="fr-FR" dirty="0" smtClean="0"/>
              <a:t>Permettre l’exploitation des contenus par les robots d’indexation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6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2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2372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Code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altLang="fr-FR" dirty="0" smtClean="0"/>
              <a:t>Favoriser un rendu prévisible quel que soit leur environnement de restitution</a:t>
            </a:r>
          </a:p>
          <a:p>
            <a:pPr lvl="1"/>
            <a:r>
              <a:rPr lang="fr-FR" altLang="fr-FR" dirty="0" smtClean="0"/>
              <a:t>Améliorer l’indexation et le référencement</a:t>
            </a:r>
          </a:p>
          <a:p>
            <a:pPr lvl="1"/>
            <a:r>
              <a:rPr lang="fr-FR" altLang="fr-FR" dirty="0" smtClean="0"/>
              <a:t>Permettre aux utilisateurs de conserver la maîtrise de leur environnement</a:t>
            </a:r>
          </a:p>
          <a:p>
            <a:pPr lvl="1"/>
            <a:r>
              <a:rPr lang="fr-FR" altLang="fr-FR" dirty="0" smtClean="0"/>
              <a:t>Favoriser la séparation du contenu structuré et sa mise en forme</a:t>
            </a:r>
          </a:p>
          <a:p>
            <a:pPr lvl="1"/>
            <a:r>
              <a:rPr lang="fr-FR" altLang="fr-FR" dirty="0" smtClean="0"/>
              <a:t>Alléger le code source</a:t>
            </a:r>
          </a:p>
          <a:p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22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r>
              <a:rPr lang="fr-FR" sz="2000" b="1" dirty="0" smtClean="0"/>
              <a:t>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53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Contact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altLang="fr-FR" dirty="0" smtClean="0"/>
              <a:t>Faciliter et optimiser le retour d’information</a:t>
            </a:r>
          </a:p>
          <a:p>
            <a:pPr lvl="1"/>
            <a:r>
              <a:rPr lang="fr-FR" altLang="fr-FR" dirty="0" smtClean="0"/>
              <a:t>Favoriser la confiance en permettant d’identifier les contacts et processus liés au site</a:t>
            </a:r>
          </a:p>
          <a:p>
            <a:pPr lvl="1"/>
            <a:r>
              <a:rPr lang="fr-FR" altLang="fr-FR" dirty="0" smtClean="0"/>
              <a:t>Faire un retour d’information aux visiteurs à chaque action clé</a:t>
            </a:r>
          </a:p>
          <a:p>
            <a:pPr lvl="1"/>
            <a:r>
              <a:rPr lang="fr-FR" altLang="fr-FR" dirty="0" smtClean="0"/>
              <a:t>Rassurer sur la prise en compte des demandes</a:t>
            </a:r>
          </a:p>
          <a:p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r>
              <a:rPr lang="fr-FR" sz="2000" b="1" dirty="0" smtClean="0"/>
              <a:t>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  <a:r>
              <a:rPr lang="fr-FR" sz="2000" b="1" dirty="0" smtClean="0"/>
              <a:t>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734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Contenus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Permettre une restitution correcte quel que soit l’environnement de restitution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Informer les utilisateurs sur les conditions d’utilisation et de réutilisation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Eviter les confusions entre contenu publicitaire et contenu rédactionnel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Améliorer l’identification et le référencement du site et des nouveaux contenus et services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Eviter les difficultés de compréhension du contenu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11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r>
              <a:rPr lang="fr-FR" sz="2000" b="1" dirty="0" smtClean="0"/>
              <a:t>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329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E-Commerce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Gagner et conserver la confiance de l’utilisateur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Permettre à l’utilisateur d’identifier la nature, le montant et les conditions exactes de paiement et de livraison le plus tôt possible dans le processus.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Exposer toutes les conditions de réalisation du service, du service après vente  et les informations sur la structure qui les propose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smtClean="0"/>
              <a:t>Permettre à l’utilisateur de garder le contrôle de sa commande</a:t>
            </a:r>
          </a:p>
          <a:p>
            <a:pPr lvl="1" fontAlgn="auto">
              <a:spcAft>
                <a:spcPts val="0"/>
              </a:spcAft>
              <a:defRPr/>
            </a:pP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29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212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Espaces publics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altLang="fr-FR" dirty="0" smtClean="0"/>
              <a:t>Pouvoir contacter facilement le modérateur et exposer les conditions de modération</a:t>
            </a:r>
          </a:p>
          <a:p>
            <a:pPr lvl="1"/>
            <a:r>
              <a:rPr lang="fr-FR" altLang="fr-FR" dirty="0" smtClean="0"/>
              <a:t>Limiter le risque de consultation de contenus illégaux</a:t>
            </a:r>
          </a:p>
          <a:p>
            <a:pPr lvl="1"/>
            <a:r>
              <a:rPr lang="fr-FR" altLang="fr-FR" dirty="0" smtClean="0"/>
              <a:t>Permettre à l’utilisateur de pouvoir vérifier sa saisie avant validation</a:t>
            </a:r>
          </a:p>
          <a:p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r>
              <a:rPr lang="fr-FR" sz="2000" b="1" dirty="0" smtClean="0"/>
              <a:t>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2029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Fichiers et Multimédia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altLang="fr-FR" dirty="0" smtClean="0"/>
              <a:t>Laisser à l’utilisateur le contrôle de son environnement.</a:t>
            </a:r>
          </a:p>
          <a:p>
            <a:pPr lvl="1"/>
            <a:r>
              <a:rPr lang="fr-FR" altLang="fr-FR" dirty="0" smtClean="0"/>
              <a:t>Permettre à l’utilisateur de savoir s’il est opportun de différer la consultation du contenu</a:t>
            </a:r>
          </a:p>
          <a:p>
            <a:pPr lvl="1"/>
            <a:r>
              <a:rPr lang="fr-FR" altLang="fr-FR" dirty="0" smtClean="0"/>
              <a:t>Eviter le téléchargement inutile et optimiser les performances. </a:t>
            </a:r>
          </a:p>
          <a:p>
            <a:pPr lvl="1"/>
            <a:r>
              <a:rPr lang="fr-FR" altLang="fr-FR" dirty="0" smtClean="0"/>
              <a:t>Faciliter le référencement et l’utilisation par les aides techniques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10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61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Formulaires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altLang="fr-FR" dirty="0" smtClean="0"/>
              <a:t>Réduire les erreurs et éviter la frustration</a:t>
            </a:r>
          </a:p>
          <a:p>
            <a:pPr lvl="1"/>
            <a:r>
              <a:rPr lang="fr-FR" altLang="fr-FR" dirty="0" smtClean="0"/>
              <a:t>Permettre une restitution correcte quel que soit l’environnement de restitution</a:t>
            </a:r>
          </a:p>
          <a:p>
            <a:pPr lvl="1"/>
            <a:r>
              <a:rPr lang="fr-FR" altLang="fr-FR" dirty="0" smtClean="0"/>
              <a:t>Donner une visibilité et un retour à l’utilisateur sur les actions effectuées et le guider dans la résolution des erreurs</a:t>
            </a:r>
          </a:p>
          <a:p>
            <a:pPr lvl="1"/>
            <a:r>
              <a:rPr lang="fr-FR" altLang="fr-FR" dirty="0" smtClean="0"/>
              <a:t>Permettre à l’utilisateur de modifier toutes les informations avant la validation définitive</a:t>
            </a:r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endParaRPr lang="fr-FR" alt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1412776"/>
            <a:ext cx="2952328" cy="432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18 bonnes pratiques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51920" y="1412776"/>
            <a:ext cx="468052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 objectifs principaux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9921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712</Words>
  <Application>Microsoft Office PowerPoint</Application>
  <PresentationFormat>Affichage à l'écran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Rappel des objectifs</vt:lpstr>
      <vt:lpstr>Alternatives</vt:lpstr>
      <vt:lpstr>Code</vt:lpstr>
      <vt:lpstr>Contact</vt:lpstr>
      <vt:lpstr>Contenus</vt:lpstr>
      <vt:lpstr>E-Commerce</vt:lpstr>
      <vt:lpstr>Espaces publics</vt:lpstr>
      <vt:lpstr>Fichiers et Multimédia</vt:lpstr>
      <vt:lpstr>Formulaires</vt:lpstr>
      <vt:lpstr>Hyperliens</vt:lpstr>
      <vt:lpstr>Identification</vt:lpstr>
      <vt:lpstr>Internationalisation</vt:lpstr>
      <vt:lpstr>Navigation</vt:lpstr>
      <vt:lpstr>Newsletter</vt:lpstr>
      <vt:lpstr>Sécurité et confidentialité</vt:lpstr>
      <vt:lpstr>Serveur et performances</vt:lpstr>
      <vt:lpstr>Syndication</vt:lpstr>
      <vt:lpstr>Tableaux</vt:lpstr>
    </vt:vector>
  </TitlesOfParts>
  <Company>RIDF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bematge</dc:creator>
  <cp:lastModifiedBy>MATGE Bertrand</cp:lastModifiedBy>
  <cp:revision>99</cp:revision>
  <dcterms:created xsi:type="dcterms:W3CDTF">2015-10-02T11:18:07Z</dcterms:created>
  <dcterms:modified xsi:type="dcterms:W3CDTF">2016-05-13T12:26:41Z</dcterms:modified>
</cp:coreProperties>
</file>