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79" r:id="rId16"/>
    <p:sldId id="280" r:id="rId17"/>
    <p:sldId id="282" r:id="rId18"/>
    <p:sldId id="281" r:id="rId19"/>
    <p:sldId id="283" r:id="rId20"/>
    <p:sldId id="285" r:id="rId21"/>
    <p:sldId id="284" r:id="rId22"/>
    <p:sldId id="26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313A1E-D80E-4C4D-A3FA-6B141F7FD485}" v="150" dt="2025-03-12T02:41:12.948"/>
    <p1510:client id="{DEADF935-E325-43F2-C25C-C2559A47DAA9}" v="708" dt="2025-03-12T00:39:26.474"/>
    <p1510:client id="{FDEDEF42-A2F0-4484-0EE3-6A0035ABF6CF}" v="104" dt="2025-03-11T13:44:48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184771-974A-4226-B4DB-DDCF2669241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0D7760-5AF0-495A-ACD2-FE09D6BC68B6}">
      <dgm:prSet/>
      <dgm:spPr/>
      <dgm:t>
        <a:bodyPr/>
        <a:lstStyle/>
        <a:p>
          <a:r>
            <a:rPr lang="en-US" b="1"/>
            <a:t>Interfaces Gráficas de Usuario (GUI):</a:t>
          </a:r>
          <a:r>
            <a:rPr lang="en-US"/>
            <a:t> Los componentes de la GUI (botones, campos de texto) actúan como observadores, reaccionando a eventos generados por el usuario (el sujeto).</a:t>
          </a:r>
        </a:p>
      </dgm:t>
    </dgm:pt>
    <dgm:pt modelId="{1D057284-02E9-4D7A-91DE-A5C605DEB8E1}" type="parTrans" cxnId="{D2713F33-0DC6-4ED5-A71E-35B68C52E62C}">
      <dgm:prSet/>
      <dgm:spPr/>
      <dgm:t>
        <a:bodyPr/>
        <a:lstStyle/>
        <a:p>
          <a:endParaRPr lang="en-US"/>
        </a:p>
      </dgm:t>
    </dgm:pt>
    <dgm:pt modelId="{80F95D1E-B0E9-4C0E-872C-7AE063D111D9}" type="sibTrans" cxnId="{D2713F33-0DC6-4ED5-A71E-35B68C52E62C}">
      <dgm:prSet/>
      <dgm:spPr/>
      <dgm:t>
        <a:bodyPr/>
        <a:lstStyle/>
        <a:p>
          <a:endParaRPr lang="en-US"/>
        </a:p>
      </dgm:t>
    </dgm:pt>
    <dgm:pt modelId="{F3FF66B7-5ED5-47F7-8138-179897945C7A}">
      <dgm:prSet/>
      <dgm:spPr/>
      <dgm:t>
        <a:bodyPr/>
        <a:lstStyle/>
        <a:p>
          <a:r>
            <a:rPr lang="en-US" b="1"/>
            <a:t>Hojas de Cálculo:</a:t>
          </a:r>
          <a:r>
            <a:rPr lang="en-US"/>
            <a:t> Cuando una celda cambia, las celdas dependientes se actualizan automáticamente.</a:t>
          </a:r>
        </a:p>
      </dgm:t>
    </dgm:pt>
    <dgm:pt modelId="{1587935B-FF37-43F6-972B-F53F22675E88}" type="parTrans" cxnId="{7FFAA635-D00D-4877-AEDE-1D1B032665E1}">
      <dgm:prSet/>
      <dgm:spPr/>
      <dgm:t>
        <a:bodyPr/>
        <a:lstStyle/>
        <a:p>
          <a:endParaRPr lang="en-US"/>
        </a:p>
      </dgm:t>
    </dgm:pt>
    <dgm:pt modelId="{5AB5210C-BED5-4D0E-89BA-44A45984F40D}" type="sibTrans" cxnId="{7FFAA635-D00D-4877-AEDE-1D1B032665E1}">
      <dgm:prSet/>
      <dgm:spPr/>
      <dgm:t>
        <a:bodyPr/>
        <a:lstStyle/>
        <a:p>
          <a:endParaRPr lang="en-US"/>
        </a:p>
      </dgm:t>
    </dgm:pt>
    <dgm:pt modelId="{18221F1D-548D-4A56-B284-56909360706E}">
      <dgm:prSet/>
      <dgm:spPr/>
      <dgm:t>
        <a:bodyPr/>
        <a:lstStyle/>
        <a:p>
          <a:r>
            <a:rPr lang="en-US" b="1"/>
            <a:t>Sistemas de Noticias:</a:t>
          </a:r>
          <a:r>
            <a:rPr lang="en-US"/>
            <a:t> Los suscriptores (observadores) reciben actualizaciones cuando se publican nuevas noticias (sujeto).</a:t>
          </a:r>
        </a:p>
      </dgm:t>
    </dgm:pt>
    <dgm:pt modelId="{FB80266D-14D0-481A-AA7A-12DF4905CFE4}" type="parTrans" cxnId="{473E1F66-59AF-43DB-B805-ABAC66A63935}">
      <dgm:prSet/>
      <dgm:spPr/>
      <dgm:t>
        <a:bodyPr/>
        <a:lstStyle/>
        <a:p>
          <a:endParaRPr lang="en-US"/>
        </a:p>
      </dgm:t>
    </dgm:pt>
    <dgm:pt modelId="{1E50E8BA-A731-4778-8D9B-E98FD6DBCF89}" type="sibTrans" cxnId="{473E1F66-59AF-43DB-B805-ABAC66A63935}">
      <dgm:prSet/>
      <dgm:spPr/>
      <dgm:t>
        <a:bodyPr/>
        <a:lstStyle/>
        <a:p>
          <a:endParaRPr lang="en-US"/>
        </a:p>
      </dgm:t>
    </dgm:pt>
    <dgm:pt modelId="{3DE71C0D-2AF9-4356-B306-E5B68EEFD784}">
      <dgm:prSet/>
      <dgm:spPr/>
      <dgm:t>
        <a:bodyPr/>
        <a:lstStyle/>
        <a:p>
          <a:r>
            <a:rPr lang="en-US" b="1"/>
            <a:t>Middleware de Mensajería:</a:t>
          </a:r>
          <a:r>
            <a:rPr lang="en-US"/>
            <a:t> En sistemas distribuidos, un objeto puede publicar mensajes (sujeto) y varios servicios (observadores) pueden suscribirse para recibir estos mensajes.</a:t>
          </a:r>
        </a:p>
      </dgm:t>
    </dgm:pt>
    <dgm:pt modelId="{2EE8179C-D41D-45CD-8917-5F7860982F13}" type="parTrans" cxnId="{6534D69F-82D2-48CC-9718-DDE4D3B8B201}">
      <dgm:prSet/>
      <dgm:spPr/>
      <dgm:t>
        <a:bodyPr/>
        <a:lstStyle/>
        <a:p>
          <a:endParaRPr lang="en-US"/>
        </a:p>
      </dgm:t>
    </dgm:pt>
    <dgm:pt modelId="{A01C1406-370D-4763-9E76-34E62CFE8C1F}" type="sibTrans" cxnId="{6534D69F-82D2-48CC-9718-DDE4D3B8B201}">
      <dgm:prSet/>
      <dgm:spPr/>
      <dgm:t>
        <a:bodyPr/>
        <a:lstStyle/>
        <a:p>
          <a:endParaRPr lang="en-US"/>
        </a:p>
      </dgm:t>
    </dgm:pt>
    <dgm:pt modelId="{6B7AB02F-564A-40C7-8489-3B7AC03156B5}">
      <dgm:prSet/>
      <dgm:spPr/>
      <dgm:t>
        <a:bodyPr/>
        <a:lstStyle/>
        <a:p>
          <a:r>
            <a:rPr lang="en-US" b="1"/>
            <a:t>Model-View-Controller (MVC):</a:t>
          </a:r>
          <a:r>
            <a:rPr lang="en-US"/>
            <a:t> El patrón Observer es fundamental en el patrón MVC, donde el Modelo (sujeto) notifica a las Vistas (observadores) sobre los cambios en los datos.</a:t>
          </a:r>
        </a:p>
      </dgm:t>
    </dgm:pt>
    <dgm:pt modelId="{02F346F0-2861-4ED2-B312-932E413F73E3}" type="parTrans" cxnId="{77C25228-1C13-467E-98F0-5459F224C1F2}">
      <dgm:prSet/>
      <dgm:spPr/>
      <dgm:t>
        <a:bodyPr/>
        <a:lstStyle/>
        <a:p>
          <a:endParaRPr lang="en-US"/>
        </a:p>
      </dgm:t>
    </dgm:pt>
    <dgm:pt modelId="{FA846261-0EC9-4A2B-AFD8-6B6CA975635C}" type="sibTrans" cxnId="{77C25228-1C13-467E-98F0-5459F224C1F2}">
      <dgm:prSet/>
      <dgm:spPr/>
      <dgm:t>
        <a:bodyPr/>
        <a:lstStyle/>
        <a:p>
          <a:endParaRPr lang="en-US"/>
        </a:p>
      </dgm:t>
    </dgm:pt>
    <dgm:pt modelId="{DB600806-4382-4EA8-AD47-DEE8BE222F6A}" type="pres">
      <dgm:prSet presAssocID="{54184771-974A-4226-B4DB-DDCF2669241F}" presName="linear" presStyleCnt="0">
        <dgm:presLayoutVars>
          <dgm:animLvl val="lvl"/>
          <dgm:resizeHandles val="exact"/>
        </dgm:presLayoutVars>
      </dgm:prSet>
      <dgm:spPr/>
    </dgm:pt>
    <dgm:pt modelId="{9D66926B-E6B6-419A-93A6-7E0440B173C2}" type="pres">
      <dgm:prSet presAssocID="{040D7760-5AF0-495A-ACD2-FE09D6BC68B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F8B8909-8B3A-4308-A340-4F936C267D4C}" type="pres">
      <dgm:prSet presAssocID="{80F95D1E-B0E9-4C0E-872C-7AE063D111D9}" presName="spacer" presStyleCnt="0"/>
      <dgm:spPr/>
    </dgm:pt>
    <dgm:pt modelId="{724E5A6F-6095-4327-BB67-A603ED0E739B}" type="pres">
      <dgm:prSet presAssocID="{F3FF66B7-5ED5-47F7-8138-179897945C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485D45B-8D87-47A9-954A-FFA3617A8CE0}" type="pres">
      <dgm:prSet presAssocID="{5AB5210C-BED5-4D0E-89BA-44A45984F40D}" presName="spacer" presStyleCnt="0"/>
      <dgm:spPr/>
    </dgm:pt>
    <dgm:pt modelId="{D74C49FA-3794-40F4-812F-0924A8685EF5}" type="pres">
      <dgm:prSet presAssocID="{18221F1D-548D-4A56-B284-56909360706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2CA501-1C85-471F-9B31-AE37B14B1D5D}" type="pres">
      <dgm:prSet presAssocID="{1E50E8BA-A731-4778-8D9B-E98FD6DBCF89}" presName="spacer" presStyleCnt="0"/>
      <dgm:spPr/>
    </dgm:pt>
    <dgm:pt modelId="{9BB85C9B-A8A4-4DA9-9B31-D157540BB0DB}" type="pres">
      <dgm:prSet presAssocID="{3DE71C0D-2AF9-4356-B306-E5B68EEFD7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012145-3D08-4DFC-997F-06CC4D18364C}" type="pres">
      <dgm:prSet presAssocID="{A01C1406-370D-4763-9E76-34E62CFE8C1F}" presName="spacer" presStyleCnt="0"/>
      <dgm:spPr/>
    </dgm:pt>
    <dgm:pt modelId="{42B520F6-2FAE-4DDC-8909-9716C7FFDE8D}" type="pres">
      <dgm:prSet presAssocID="{6B7AB02F-564A-40C7-8489-3B7AC03156B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1604F0F-67B7-4B17-BA18-CE13300062CC}" type="presOf" srcId="{18221F1D-548D-4A56-B284-56909360706E}" destId="{D74C49FA-3794-40F4-812F-0924A8685EF5}" srcOrd="0" destOrd="0" presId="urn:microsoft.com/office/officeart/2005/8/layout/vList2"/>
    <dgm:cxn modelId="{77C25228-1C13-467E-98F0-5459F224C1F2}" srcId="{54184771-974A-4226-B4DB-DDCF2669241F}" destId="{6B7AB02F-564A-40C7-8489-3B7AC03156B5}" srcOrd="4" destOrd="0" parTransId="{02F346F0-2861-4ED2-B312-932E413F73E3}" sibTransId="{FA846261-0EC9-4A2B-AFD8-6B6CA975635C}"/>
    <dgm:cxn modelId="{D2713F33-0DC6-4ED5-A71E-35B68C52E62C}" srcId="{54184771-974A-4226-B4DB-DDCF2669241F}" destId="{040D7760-5AF0-495A-ACD2-FE09D6BC68B6}" srcOrd="0" destOrd="0" parTransId="{1D057284-02E9-4D7A-91DE-A5C605DEB8E1}" sibTransId="{80F95D1E-B0E9-4C0E-872C-7AE063D111D9}"/>
    <dgm:cxn modelId="{7FFAA635-D00D-4877-AEDE-1D1B032665E1}" srcId="{54184771-974A-4226-B4DB-DDCF2669241F}" destId="{F3FF66B7-5ED5-47F7-8138-179897945C7A}" srcOrd="1" destOrd="0" parTransId="{1587935B-FF37-43F6-972B-F53F22675E88}" sibTransId="{5AB5210C-BED5-4D0E-89BA-44A45984F40D}"/>
    <dgm:cxn modelId="{8012DD45-FA6E-4A77-A9E2-7A731F5C80B2}" type="presOf" srcId="{F3FF66B7-5ED5-47F7-8138-179897945C7A}" destId="{724E5A6F-6095-4327-BB67-A603ED0E739B}" srcOrd="0" destOrd="0" presId="urn:microsoft.com/office/officeart/2005/8/layout/vList2"/>
    <dgm:cxn modelId="{473E1F66-59AF-43DB-B805-ABAC66A63935}" srcId="{54184771-974A-4226-B4DB-DDCF2669241F}" destId="{18221F1D-548D-4A56-B284-56909360706E}" srcOrd="2" destOrd="0" parTransId="{FB80266D-14D0-481A-AA7A-12DF4905CFE4}" sibTransId="{1E50E8BA-A731-4778-8D9B-E98FD6DBCF89}"/>
    <dgm:cxn modelId="{8FD9DD95-2808-4158-AD37-B2F74D4ACFBC}" type="presOf" srcId="{3DE71C0D-2AF9-4356-B306-E5B68EEFD784}" destId="{9BB85C9B-A8A4-4DA9-9B31-D157540BB0DB}" srcOrd="0" destOrd="0" presId="urn:microsoft.com/office/officeart/2005/8/layout/vList2"/>
    <dgm:cxn modelId="{6534D69F-82D2-48CC-9718-DDE4D3B8B201}" srcId="{54184771-974A-4226-B4DB-DDCF2669241F}" destId="{3DE71C0D-2AF9-4356-B306-E5B68EEFD784}" srcOrd="3" destOrd="0" parTransId="{2EE8179C-D41D-45CD-8917-5F7860982F13}" sibTransId="{A01C1406-370D-4763-9E76-34E62CFE8C1F}"/>
    <dgm:cxn modelId="{A9E5BBCE-C122-412F-8D7C-FE17857660A4}" type="presOf" srcId="{040D7760-5AF0-495A-ACD2-FE09D6BC68B6}" destId="{9D66926B-E6B6-419A-93A6-7E0440B173C2}" srcOrd="0" destOrd="0" presId="urn:microsoft.com/office/officeart/2005/8/layout/vList2"/>
    <dgm:cxn modelId="{63A5A9DF-9080-4D3B-9BAC-2702CC7716C3}" type="presOf" srcId="{6B7AB02F-564A-40C7-8489-3B7AC03156B5}" destId="{42B520F6-2FAE-4DDC-8909-9716C7FFDE8D}" srcOrd="0" destOrd="0" presId="urn:microsoft.com/office/officeart/2005/8/layout/vList2"/>
    <dgm:cxn modelId="{1BE768FB-3B74-41BD-B05A-C8BFAD2ADAD0}" type="presOf" srcId="{54184771-974A-4226-B4DB-DDCF2669241F}" destId="{DB600806-4382-4EA8-AD47-DEE8BE222F6A}" srcOrd="0" destOrd="0" presId="urn:microsoft.com/office/officeart/2005/8/layout/vList2"/>
    <dgm:cxn modelId="{7140E115-F441-4B24-B0B1-EBDDA172338F}" type="presParOf" srcId="{DB600806-4382-4EA8-AD47-DEE8BE222F6A}" destId="{9D66926B-E6B6-419A-93A6-7E0440B173C2}" srcOrd="0" destOrd="0" presId="urn:microsoft.com/office/officeart/2005/8/layout/vList2"/>
    <dgm:cxn modelId="{CC7A3A40-143D-441E-AB77-A91CDA77E6F8}" type="presParOf" srcId="{DB600806-4382-4EA8-AD47-DEE8BE222F6A}" destId="{FF8B8909-8B3A-4308-A340-4F936C267D4C}" srcOrd="1" destOrd="0" presId="urn:microsoft.com/office/officeart/2005/8/layout/vList2"/>
    <dgm:cxn modelId="{FED61423-FD54-47DA-9F87-BEA6E5D00D87}" type="presParOf" srcId="{DB600806-4382-4EA8-AD47-DEE8BE222F6A}" destId="{724E5A6F-6095-4327-BB67-A603ED0E739B}" srcOrd="2" destOrd="0" presId="urn:microsoft.com/office/officeart/2005/8/layout/vList2"/>
    <dgm:cxn modelId="{F65F9389-7A0B-4022-9B8A-5519D7F8FEBE}" type="presParOf" srcId="{DB600806-4382-4EA8-AD47-DEE8BE222F6A}" destId="{D485D45B-8D87-47A9-954A-FFA3617A8CE0}" srcOrd="3" destOrd="0" presId="urn:microsoft.com/office/officeart/2005/8/layout/vList2"/>
    <dgm:cxn modelId="{9F0D9177-B5D3-4783-AF7C-D03EC5F37F62}" type="presParOf" srcId="{DB600806-4382-4EA8-AD47-DEE8BE222F6A}" destId="{D74C49FA-3794-40F4-812F-0924A8685EF5}" srcOrd="4" destOrd="0" presId="urn:microsoft.com/office/officeart/2005/8/layout/vList2"/>
    <dgm:cxn modelId="{E924D26A-CEF3-4F5E-941A-2FAE85ABA25E}" type="presParOf" srcId="{DB600806-4382-4EA8-AD47-DEE8BE222F6A}" destId="{E62CA501-1C85-471F-9B31-AE37B14B1D5D}" srcOrd="5" destOrd="0" presId="urn:microsoft.com/office/officeart/2005/8/layout/vList2"/>
    <dgm:cxn modelId="{5C88C4F1-8095-4A4C-A79C-6A0F902380AD}" type="presParOf" srcId="{DB600806-4382-4EA8-AD47-DEE8BE222F6A}" destId="{9BB85C9B-A8A4-4DA9-9B31-D157540BB0DB}" srcOrd="6" destOrd="0" presId="urn:microsoft.com/office/officeart/2005/8/layout/vList2"/>
    <dgm:cxn modelId="{53B112BC-B131-42B2-BA85-316BD7EC76C0}" type="presParOf" srcId="{DB600806-4382-4EA8-AD47-DEE8BE222F6A}" destId="{60012145-3D08-4DFC-997F-06CC4D18364C}" srcOrd="7" destOrd="0" presId="urn:microsoft.com/office/officeart/2005/8/layout/vList2"/>
    <dgm:cxn modelId="{9FA6A6E9-E1BB-433B-868C-107CA5654CD8}" type="presParOf" srcId="{DB600806-4382-4EA8-AD47-DEE8BE222F6A}" destId="{42B520F6-2FAE-4DDC-8909-9716C7FFDE8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6926B-E6B6-419A-93A6-7E0440B173C2}">
      <dsp:nvSpPr>
        <dsp:cNvPr id="0" name=""/>
        <dsp:cNvSpPr/>
      </dsp:nvSpPr>
      <dsp:spPr>
        <a:xfrm>
          <a:off x="0" y="120635"/>
          <a:ext cx="7216416" cy="934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Interfaces Gráficas de Usuario (GUI):</a:t>
          </a:r>
          <a:r>
            <a:rPr lang="en-US" sz="1700" kern="1200"/>
            <a:t> Los componentes de la GUI (botones, campos de texto) actúan como observadores, reaccionando a eventos generados por el usuario (el sujeto).</a:t>
          </a:r>
        </a:p>
      </dsp:txBody>
      <dsp:txXfrm>
        <a:off x="45635" y="166270"/>
        <a:ext cx="7125146" cy="843560"/>
      </dsp:txXfrm>
    </dsp:sp>
    <dsp:sp modelId="{724E5A6F-6095-4327-BB67-A603ED0E739B}">
      <dsp:nvSpPr>
        <dsp:cNvPr id="0" name=""/>
        <dsp:cNvSpPr/>
      </dsp:nvSpPr>
      <dsp:spPr>
        <a:xfrm>
          <a:off x="0" y="1104425"/>
          <a:ext cx="7216416" cy="934830"/>
        </a:xfrm>
        <a:prstGeom prst="roundRect">
          <a:avLst/>
        </a:prstGeom>
        <a:solidFill>
          <a:schemeClr val="accent2">
            <a:hueOff val="1768024"/>
            <a:satOff val="-6660"/>
            <a:lumOff val="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Hojas de Cálculo:</a:t>
          </a:r>
          <a:r>
            <a:rPr lang="en-US" sz="1700" kern="1200"/>
            <a:t> Cuando una celda cambia, las celdas dependientes se actualizan automáticamente.</a:t>
          </a:r>
        </a:p>
      </dsp:txBody>
      <dsp:txXfrm>
        <a:off x="45635" y="1150060"/>
        <a:ext cx="7125146" cy="843560"/>
      </dsp:txXfrm>
    </dsp:sp>
    <dsp:sp modelId="{D74C49FA-3794-40F4-812F-0924A8685EF5}">
      <dsp:nvSpPr>
        <dsp:cNvPr id="0" name=""/>
        <dsp:cNvSpPr/>
      </dsp:nvSpPr>
      <dsp:spPr>
        <a:xfrm>
          <a:off x="0" y="2088215"/>
          <a:ext cx="7216416" cy="934830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Sistemas de Noticias:</a:t>
          </a:r>
          <a:r>
            <a:rPr lang="en-US" sz="1700" kern="1200"/>
            <a:t> Los suscriptores (observadores) reciben actualizaciones cuando se publican nuevas noticias (sujeto).</a:t>
          </a:r>
        </a:p>
      </dsp:txBody>
      <dsp:txXfrm>
        <a:off x="45635" y="2133850"/>
        <a:ext cx="7125146" cy="843560"/>
      </dsp:txXfrm>
    </dsp:sp>
    <dsp:sp modelId="{9BB85C9B-A8A4-4DA9-9B31-D157540BB0DB}">
      <dsp:nvSpPr>
        <dsp:cNvPr id="0" name=""/>
        <dsp:cNvSpPr/>
      </dsp:nvSpPr>
      <dsp:spPr>
        <a:xfrm>
          <a:off x="0" y="3072005"/>
          <a:ext cx="7216416" cy="934830"/>
        </a:xfrm>
        <a:prstGeom prst="roundRect">
          <a:avLst/>
        </a:prstGeom>
        <a:solidFill>
          <a:schemeClr val="accent2">
            <a:hueOff val="5304073"/>
            <a:satOff val="-19979"/>
            <a:lumOff val="16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Middleware de Mensajería:</a:t>
          </a:r>
          <a:r>
            <a:rPr lang="en-US" sz="1700" kern="1200"/>
            <a:t> En sistemas distribuidos, un objeto puede publicar mensajes (sujeto) y varios servicios (observadores) pueden suscribirse para recibir estos mensajes.</a:t>
          </a:r>
        </a:p>
      </dsp:txBody>
      <dsp:txXfrm>
        <a:off x="45635" y="3117640"/>
        <a:ext cx="7125146" cy="843560"/>
      </dsp:txXfrm>
    </dsp:sp>
    <dsp:sp modelId="{42B520F6-2FAE-4DDC-8909-9716C7FFDE8D}">
      <dsp:nvSpPr>
        <dsp:cNvPr id="0" name=""/>
        <dsp:cNvSpPr/>
      </dsp:nvSpPr>
      <dsp:spPr>
        <a:xfrm>
          <a:off x="0" y="4055795"/>
          <a:ext cx="7216416" cy="93483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Model-View-Controller (MVC):</a:t>
          </a:r>
          <a:r>
            <a:rPr lang="en-US" sz="1700" kern="1200"/>
            <a:t> El patrón Observer es fundamental en el patrón MVC, donde el Modelo (sujeto) notifica a las Vistas (observadores) sobre los cambios en los datos.</a:t>
          </a:r>
        </a:p>
      </dsp:txBody>
      <dsp:txXfrm>
        <a:off x="45635" y="4101430"/>
        <a:ext cx="7125146" cy="84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8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5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12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2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77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8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1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4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67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advice/0/what-benefits-drawbacks-using-observer-pattern?lang=es&amp;lang=es&amp;originalSubdomain=es" TargetMode="External"/><Relationship Id="rId2" Type="http://schemas.openxmlformats.org/officeDocument/2006/relationships/hyperlink" Target="https://refactoring.guru/es/design-patterns/observer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inoculars looking out on island lighthouse">
            <a:extLst>
              <a:ext uri="{FF2B5EF4-FFF2-40B4-BE49-F238E27FC236}">
                <a16:creationId xmlns:a16="http://schemas.microsoft.com/office/drawing/2014/main" id="{BD5C15DC-F92C-75DC-8ADE-55FB7524E0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OBSERVER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2400" dirty="0" err="1">
                <a:solidFill>
                  <a:srgbClr val="FFFFFF"/>
                </a:solidFill>
              </a:rPr>
              <a:t>Arquitectura</a:t>
            </a:r>
            <a:r>
              <a:rPr lang="en-US" sz="2400" dirty="0">
                <a:solidFill>
                  <a:srgbClr val="FFFFFF"/>
                </a:solidFill>
              </a:rPr>
              <a:t> de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324" y="5417026"/>
            <a:ext cx="4892948" cy="81292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SEbastián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forero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duque</a:t>
            </a:r>
          </a:p>
          <a:p>
            <a:r>
              <a:rPr lang="en-US" dirty="0">
                <a:solidFill>
                  <a:srgbClr val="FFFFFF"/>
                </a:solidFill>
              </a:rPr>
              <a:t>Sebastián villa </a:t>
            </a:r>
            <a:r>
              <a:rPr lang="en-US" dirty="0" err="1">
                <a:solidFill>
                  <a:srgbClr val="FFFFFF"/>
                </a:solidFill>
              </a:rPr>
              <a:t>vargas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3A0F-58A8-16B9-2DE5-E675D5E2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75E20-BFA1-C5EB-D90E-53AB9C57657B}"/>
              </a:ext>
            </a:extLst>
          </p:cNvPr>
          <p:cNvSpPr/>
          <p:nvPr/>
        </p:nvSpPr>
        <p:spPr>
          <a:xfrm>
            <a:off x="625150" y="416438"/>
            <a:ext cx="2976466" cy="1776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structura del patrón de diseño Observer">
            <a:extLst>
              <a:ext uri="{FF2B5EF4-FFF2-40B4-BE49-F238E27FC236}">
                <a16:creationId xmlns:a16="http://schemas.microsoft.com/office/drawing/2014/main" id="{BDCC0A72-06A9-215E-49E3-107610F71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322" y="2112915"/>
            <a:ext cx="6690049" cy="34197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C00038-5009-CE01-8AB2-7F746AB02B3A}"/>
              </a:ext>
            </a:extLst>
          </p:cNvPr>
          <p:cNvSpPr txBox="1"/>
          <p:nvPr/>
        </p:nvSpPr>
        <p:spPr>
          <a:xfrm>
            <a:off x="625150" y="416438"/>
            <a:ext cx="27618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El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envía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interés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otros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objetos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ocurren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cuando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cambia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estado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o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ejecuta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algunos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comportamientos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Los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contienen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una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infraestructura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suscripción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permite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nuevos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y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antiguos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suscriptores abandonar la lista.</a:t>
            </a: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6124D-F05F-11B1-4327-FC2F4D4206D6}"/>
              </a:ext>
            </a:extLst>
          </p:cNvPr>
          <p:cNvSpPr/>
          <p:nvPr/>
        </p:nvSpPr>
        <p:spPr>
          <a:xfrm>
            <a:off x="4226767" y="83976"/>
            <a:ext cx="2985796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4B2FF-CE5A-7B7A-D4B9-F3EC7D256A93}"/>
              </a:ext>
            </a:extLst>
          </p:cNvPr>
          <p:cNvSpPr txBox="1"/>
          <p:nvPr/>
        </p:nvSpPr>
        <p:spPr>
          <a:xfrm>
            <a:off x="4226767" y="83976"/>
            <a:ext cx="305111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4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2. Cuando sucede un nuevo evento, el notificador recorre la lista de suscripción e invoca el método de notificación declarado en la interfaz suscriptora en cada objeto suscriptor.</a:t>
            </a:r>
          </a:p>
        </p:txBody>
      </p:sp>
    </p:spTree>
    <p:extLst>
      <p:ext uri="{BB962C8B-B14F-4D97-AF65-F5344CB8AC3E}">
        <p14:creationId xmlns:p14="http://schemas.microsoft.com/office/powerpoint/2010/main" val="89742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40D17-EF6E-8A15-2A6A-DEA46069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0C7145-5696-CECB-860F-53169760F528}"/>
              </a:ext>
            </a:extLst>
          </p:cNvPr>
          <p:cNvSpPr/>
          <p:nvPr/>
        </p:nvSpPr>
        <p:spPr>
          <a:xfrm>
            <a:off x="625150" y="416438"/>
            <a:ext cx="2976466" cy="1776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structura del patrón de diseño Observer">
            <a:extLst>
              <a:ext uri="{FF2B5EF4-FFF2-40B4-BE49-F238E27FC236}">
                <a16:creationId xmlns:a16="http://schemas.microsoft.com/office/drawing/2014/main" id="{4F946C46-9384-97DD-1D86-99B89CC6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39" y="2093547"/>
            <a:ext cx="6569388" cy="3370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5E42B-C5E9-F7E0-1D91-5B4CC487F4ED}"/>
              </a:ext>
            </a:extLst>
          </p:cNvPr>
          <p:cNvSpPr txBox="1"/>
          <p:nvPr/>
        </p:nvSpPr>
        <p:spPr>
          <a:xfrm>
            <a:off x="625150" y="416438"/>
            <a:ext cx="27618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El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envía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interés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otros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objetos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ocurren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cuando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cambia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estado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o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ejecuta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algunos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comportamientos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Los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contienen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una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infraestructura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suscripción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permite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nuevos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y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antiguos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suscriptores abandonar la lista.</a:t>
            </a: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40CC2-E8C5-A35E-A6A9-3EEC1584B789}"/>
              </a:ext>
            </a:extLst>
          </p:cNvPr>
          <p:cNvSpPr/>
          <p:nvPr/>
        </p:nvSpPr>
        <p:spPr>
          <a:xfrm>
            <a:off x="4226767" y="83976"/>
            <a:ext cx="2985796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C3673-7AA3-5F9F-171A-BA386A795B26}"/>
              </a:ext>
            </a:extLst>
          </p:cNvPr>
          <p:cNvSpPr txBox="1"/>
          <p:nvPr/>
        </p:nvSpPr>
        <p:spPr>
          <a:xfrm>
            <a:off x="4226767" y="83976"/>
            <a:ext cx="305111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4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2. Cuando sucede un nuevo evento, el notificador recorre la lista de suscripción e invoca el método de notificación declarado en la interfaz suscriptora en cada objeto suscriptor.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C67B99-2E97-6E68-2EF3-3E29BDD7F34F}"/>
              </a:ext>
            </a:extLst>
          </p:cNvPr>
          <p:cNvSpPr/>
          <p:nvPr/>
        </p:nvSpPr>
        <p:spPr>
          <a:xfrm>
            <a:off x="7735078" y="158620"/>
            <a:ext cx="2815769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7093A-B877-0737-9699-B3A8105565E6}"/>
              </a:ext>
            </a:extLst>
          </p:cNvPr>
          <p:cNvSpPr txBox="1"/>
          <p:nvPr/>
        </p:nvSpPr>
        <p:spPr>
          <a:xfrm>
            <a:off x="7735078" y="236375"/>
            <a:ext cx="281576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3. La interfaz Suscriptora declara la interfaz de notificación. En la mayoría de los casos, consiste en un único método </a:t>
            </a:r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actualizar</a:t>
            </a:r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El método puede tener varios parámetros que permitan al notificador pasar algunos detalles del evento junto a la actualización.</a:t>
            </a:r>
          </a:p>
        </p:txBody>
      </p:sp>
    </p:spTree>
    <p:extLst>
      <p:ext uri="{BB962C8B-B14F-4D97-AF65-F5344CB8AC3E}">
        <p14:creationId xmlns:p14="http://schemas.microsoft.com/office/powerpoint/2010/main" val="62754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1A079-15D9-5AD8-BE7D-109D17B00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6BC7E-8A7F-126C-2D5A-1D165F23EC9E}"/>
              </a:ext>
            </a:extLst>
          </p:cNvPr>
          <p:cNvSpPr/>
          <p:nvPr/>
        </p:nvSpPr>
        <p:spPr>
          <a:xfrm>
            <a:off x="625150" y="416438"/>
            <a:ext cx="2976466" cy="1776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structura del patrón de diseño Observer">
            <a:extLst>
              <a:ext uri="{FF2B5EF4-FFF2-40B4-BE49-F238E27FC236}">
                <a16:creationId xmlns:a16="http://schemas.microsoft.com/office/drawing/2014/main" id="{42A592C2-D72A-F2AF-5871-FEAF19CD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39" y="2093547"/>
            <a:ext cx="6532065" cy="3370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F7967F-1D45-7313-91D4-5D0DEB99FB8E}"/>
              </a:ext>
            </a:extLst>
          </p:cNvPr>
          <p:cNvSpPr txBox="1"/>
          <p:nvPr/>
        </p:nvSpPr>
        <p:spPr>
          <a:xfrm>
            <a:off x="625150" y="416438"/>
            <a:ext cx="27618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El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envía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interés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otros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objetos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ocurren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cuando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cambia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estado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o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ejecuta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algunos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comportamientos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Los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contienen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una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infraestructura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suscripción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permite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nuevos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y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antiguos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suscriptores abandonar la lista.</a:t>
            </a: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E8E6A9-FCB5-11D0-EAA6-3F857822543E}"/>
              </a:ext>
            </a:extLst>
          </p:cNvPr>
          <p:cNvSpPr/>
          <p:nvPr/>
        </p:nvSpPr>
        <p:spPr>
          <a:xfrm>
            <a:off x="4226767" y="83976"/>
            <a:ext cx="2985796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D2E260-84D5-D723-43B5-598A80E880C0}"/>
              </a:ext>
            </a:extLst>
          </p:cNvPr>
          <p:cNvSpPr txBox="1"/>
          <p:nvPr/>
        </p:nvSpPr>
        <p:spPr>
          <a:xfrm>
            <a:off x="4226767" y="83976"/>
            <a:ext cx="305111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4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2. Cuando sucede un nuevo evento, el notificador recorre la lista de suscripción e invoca el método de notificación declarado en la interfaz suscriptora en cada objeto suscriptor.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40452A-6C79-3ACB-CAB1-AF6E2E75AEF3}"/>
              </a:ext>
            </a:extLst>
          </p:cNvPr>
          <p:cNvSpPr/>
          <p:nvPr/>
        </p:nvSpPr>
        <p:spPr>
          <a:xfrm>
            <a:off x="7735078" y="158620"/>
            <a:ext cx="2815769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BBC7D-02ED-2AF8-D734-C7B9D707191A}"/>
              </a:ext>
            </a:extLst>
          </p:cNvPr>
          <p:cNvSpPr txBox="1"/>
          <p:nvPr/>
        </p:nvSpPr>
        <p:spPr>
          <a:xfrm>
            <a:off x="7735078" y="236375"/>
            <a:ext cx="281576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3. La interfaz Suscriptora declara la interfaz de notificación. En la mayoría de los casos, consiste en un único método </a:t>
            </a:r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actualizar</a:t>
            </a:r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El método puede tener varios parámetros que permitan al notificador pasar algunos detalles del evento junto a la actualización.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976219-DB46-32F5-5178-C5C1F1E52CA7}"/>
              </a:ext>
            </a:extLst>
          </p:cNvPr>
          <p:cNvSpPr/>
          <p:nvPr/>
        </p:nvSpPr>
        <p:spPr>
          <a:xfrm>
            <a:off x="9235230" y="2093547"/>
            <a:ext cx="2631233" cy="20620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F7CA6-9329-678A-08F6-F723DA1C1D1B}"/>
              </a:ext>
            </a:extLst>
          </p:cNvPr>
          <p:cNvSpPr txBox="1"/>
          <p:nvPr/>
        </p:nvSpPr>
        <p:spPr>
          <a:xfrm>
            <a:off x="9235230" y="2146091"/>
            <a:ext cx="26312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4. Los Suscriptores Concretos realizan algunas acciones en respuesta a las notificaciones emitidas por el notificador. Todas estas clases deben implementar la misma interfaz de forma que el notificador no esté acoplado a clases concretas.</a:t>
            </a:r>
          </a:p>
        </p:txBody>
      </p:sp>
    </p:spTree>
    <p:extLst>
      <p:ext uri="{BB962C8B-B14F-4D97-AF65-F5344CB8AC3E}">
        <p14:creationId xmlns:p14="http://schemas.microsoft.com/office/powerpoint/2010/main" val="23682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E7EAE-2DEB-850C-70F0-2A6B4E7F9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47ACF0-AEC2-B6EB-5BA1-3EC8AC8B85A4}"/>
              </a:ext>
            </a:extLst>
          </p:cNvPr>
          <p:cNvSpPr/>
          <p:nvPr/>
        </p:nvSpPr>
        <p:spPr>
          <a:xfrm>
            <a:off x="625150" y="416438"/>
            <a:ext cx="2976466" cy="1776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structura del patrón de diseño Observer">
            <a:extLst>
              <a:ext uri="{FF2B5EF4-FFF2-40B4-BE49-F238E27FC236}">
                <a16:creationId xmlns:a16="http://schemas.microsoft.com/office/drawing/2014/main" id="{7DB76E26-F98A-D425-ABDF-CFAC80C6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39" y="2093547"/>
            <a:ext cx="6560057" cy="3370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FB58E1-9DD2-7DF2-32EA-1F43031BF39F}"/>
              </a:ext>
            </a:extLst>
          </p:cNvPr>
          <p:cNvSpPr txBox="1"/>
          <p:nvPr/>
        </p:nvSpPr>
        <p:spPr>
          <a:xfrm>
            <a:off x="625150" y="416438"/>
            <a:ext cx="27618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El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envía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interés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otros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objetos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ocurren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cuando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cambia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estado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o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ejecuta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algunos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comportamientos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Los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contienen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una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infraestructura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suscripción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permite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nuevos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y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antiguos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suscriptores abandonar la lista.</a:t>
            </a: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8A185F-0584-1A3F-A1A9-E4F6D2648F69}"/>
              </a:ext>
            </a:extLst>
          </p:cNvPr>
          <p:cNvSpPr/>
          <p:nvPr/>
        </p:nvSpPr>
        <p:spPr>
          <a:xfrm>
            <a:off x="4226767" y="83976"/>
            <a:ext cx="2985796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7D502-584C-040D-872D-68B763260A81}"/>
              </a:ext>
            </a:extLst>
          </p:cNvPr>
          <p:cNvSpPr txBox="1"/>
          <p:nvPr/>
        </p:nvSpPr>
        <p:spPr>
          <a:xfrm>
            <a:off x="4226767" y="83976"/>
            <a:ext cx="305111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4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2. Cuando sucede un nuevo evento, el notificador recorre la lista de suscripción e invoca el método de notificación declarado en la interfaz suscriptora en cada objeto suscriptor.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770D06-E160-91EC-8E99-C15F31BAC277}"/>
              </a:ext>
            </a:extLst>
          </p:cNvPr>
          <p:cNvSpPr/>
          <p:nvPr/>
        </p:nvSpPr>
        <p:spPr>
          <a:xfrm>
            <a:off x="7735078" y="158620"/>
            <a:ext cx="2815769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88906-D746-BC6F-A992-9D4B0E2324E0}"/>
              </a:ext>
            </a:extLst>
          </p:cNvPr>
          <p:cNvSpPr txBox="1"/>
          <p:nvPr/>
        </p:nvSpPr>
        <p:spPr>
          <a:xfrm>
            <a:off x="7735078" y="236375"/>
            <a:ext cx="281576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3. La interfaz Suscriptora declara la interfaz de notificación. En la mayoría de los casos, consiste en un único método </a:t>
            </a:r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actualizar</a:t>
            </a:r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El método puede tener varios parámetros que permitan al notificador pasar algunos detalles del evento junto a la actualización.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0337DB-0DFA-B119-0226-BA0B09210E10}"/>
              </a:ext>
            </a:extLst>
          </p:cNvPr>
          <p:cNvSpPr/>
          <p:nvPr/>
        </p:nvSpPr>
        <p:spPr>
          <a:xfrm>
            <a:off x="9235230" y="2093547"/>
            <a:ext cx="2631233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FAFA75-1AA2-3AC1-6B24-889F61005482}"/>
              </a:ext>
            </a:extLst>
          </p:cNvPr>
          <p:cNvSpPr txBox="1"/>
          <p:nvPr/>
        </p:nvSpPr>
        <p:spPr>
          <a:xfrm>
            <a:off x="9235230" y="2146091"/>
            <a:ext cx="26312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4. Los Suscriptores Concretos realizan algunas acciones en respuesta a las notificaciones emitidas por el notificador. Todas estas clases deben implementar la misma interfaz de forma que el notificador no esté acoplado a clases concretas.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76A323-53FD-460F-D874-D635CAB3ED42}"/>
              </a:ext>
            </a:extLst>
          </p:cNvPr>
          <p:cNvSpPr/>
          <p:nvPr/>
        </p:nvSpPr>
        <p:spPr>
          <a:xfrm>
            <a:off x="9032033" y="4301614"/>
            <a:ext cx="2900781" cy="2231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7B7024-7937-962F-200A-D1453D96BD25}"/>
              </a:ext>
            </a:extLst>
          </p:cNvPr>
          <p:cNvSpPr txBox="1"/>
          <p:nvPr/>
        </p:nvSpPr>
        <p:spPr>
          <a:xfrm>
            <a:off x="9032033" y="4415301"/>
            <a:ext cx="2900781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1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5. Normalmente, los suscriptores necesitan cierta información contextual para manejar correctamente la actualización. Por este motivo, a menudo los notificadores pasan cierta información de contexto como argumentos del método de notificación. El notificador puede pasarse a sí mismo como argumento, dejando que los suscriptores extraigan la información necesaria directamente.</a:t>
            </a:r>
          </a:p>
        </p:txBody>
      </p:sp>
    </p:spTree>
    <p:extLst>
      <p:ext uri="{BB962C8B-B14F-4D97-AF65-F5344CB8AC3E}">
        <p14:creationId xmlns:p14="http://schemas.microsoft.com/office/powerpoint/2010/main" val="1611464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37859-520D-C60A-AF36-2EFEA86D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ADF988-42CD-E71A-77F7-C3C7CB9FBD15}"/>
              </a:ext>
            </a:extLst>
          </p:cNvPr>
          <p:cNvSpPr/>
          <p:nvPr/>
        </p:nvSpPr>
        <p:spPr>
          <a:xfrm>
            <a:off x="625150" y="416438"/>
            <a:ext cx="2976466" cy="1776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structura del patrón de diseño Observer">
            <a:extLst>
              <a:ext uri="{FF2B5EF4-FFF2-40B4-BE49-F238E27FC236}">
                <a16:creationId xmlns:a16="http://schemas.microsoft.com/office/drawing/2014/main" id="{60E6CC9F-B6A3-2B58-DD4F-5C2D2B148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339" y="2093547"/>
            <a:ext cx="6567312" cy="33703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400A7-3D8C-3168-F842-9F07BF070557}"/>
              </a:ext>
            </a:extLst>
          </p:cNvPr>
          <p:cNvSpPr txBox="1"/>
          <p:nvPr/>
        </p:nvSpPr>
        <p:spPr>
          <a:xfrm>
            <a:off x="625150" y="416438"/>
            <a:ext cx="27618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El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envía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interés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otros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objetos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ocurren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cuando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cambia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estado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o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ejecuta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algunos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comportamientos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Los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contienen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una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infraestructura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suscripción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permite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nuevos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y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antiguos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suscriptores abandonar la lista.</a:t>
            </a: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836290-DD85-D2DF-3160-7AE5271A3394}"/>
              </a:ext>
            </a:extLst>
          </p:cNvPr>
          <p:cNvSpPr/>
          <p:nvPr/>
        </p:nvSpPr>
        <p:spPr>
          <a:xfrm>
            <a:off x="4226767" y="83976"/>
            <a:ext cx="2985796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8569D2-DEE0-DBF0-D992-C799BF0C1B0C}"/>
              </a:ext>
            </a:extLst>
          </p:cNvPr>
          <p:cNvSpPr txBox="1"/>
          <p:nvPr/>
        </p:nvSpPr>
        <p:spPr>
          <a:xfrm>
            <a:off x="4226767" y="83976"/>
            <a:ext cx="305111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4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2. Cuando sucede un nuevo evento, el notificador recorre la lista de suscripción e invoca el método de notificación declarado en la interfaz suscriptora en cada objeto suscriptor.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30E35E-B111-EF50-B762-C8EA96B21144}"/>
              </a:ext>
            </a:extLst>
          </p:cNvPr>
          <p:cNvSpPr/>
          <p:nvPr/>
        </p:nvSpPr>
        <p:spPr>
          <a:xfrm>
            <a:off x="7735078" y="158620"/>
            <a:ext cx="2815769" cy="17358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1F620-E372-30D4-31AC-CC7C7FE023F2}"/>
              </a:ext>
            </a:extLst>
          </p:cNvPr>
          <p:cNvSpPr txBox="1"/>
          <p:nvPr/>
        </p:nvSpPr>
        <p:spPr>
          <a:xfrm>
            <a:off x="7735078" y="236375"/>
            <a:ext cx="281576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3. La interfaz Suscriptora declara la interfaz de notificación. En la mayoría de los casos, consiste en un único método </a:t>
            </a:r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actualizar</a:t>
            </a:r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El método puede tener varios parámetros que permitan al notificador pasar algunos detalles del evento junto a la actualización.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11170C-67BB-EBC5-CC2C-7B4916EAF5E0}"/>
              </a:ext>
            </a:extLst>
          </p:cNvPr>
          <p:cNvSpPr/>
          <p:nvPr/>
        </p:nvSpPr>
        <p:spPr>
          <a:xfrm>
            <a:off x="9235230" y="2093548"/>
            <a:ext cx="2631233" cy="1735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40ED5-C6B3-A804-A26F-CC847FFC8548}"/>
              </a:ext>
            </a:extLst>
          </p:cNvPr>
          <p:cNvSpPr txBox="1"/>
          <p:nvPr/>
        </p:nvSpPr>
        <p:spPr>
          <a:xfrm>
            <a:off x="9235230" y="2146091"/>
            <a:ext cx="26312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2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4. Los Suscriptores Concretos realizan algunas acciones en respuesta a las notificaciones emitidas por el notificador. Todas estas clases deben implementar la misma interfaz de forma que el notificador no esté acoplado a clases concretas.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16D71A-1D88-8284-AB33-CDD573EEEE80}"/>
              </a:ext>
            </a:extLst>
          </p:cNvPr>
          <p:cNvSpPr/>
          <p:nvPr/>
        </p:nvSpPr>
        <p:spPr>
          <a:xfrm>
            <a:off x="457200" y="4587551"/>
            <a:ext cx="2845837" cy="18540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72BCC-9A5C-CE75-1933-A6E7AE2D6E07}"/>
              </a:ext>
            </a:extLst>
          </p:cNvPr>
          <p:cNvSpPr txBox="1"/>
          <p:nvPr/>
        </p:nvSpPr>
        <p:spPr>
          <a:xfrm>
            <a:off x="457201" y="4679070"/>
            <a:ext cx="292981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4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6. El Cliente crea objetos tipo notificador y suscriptor por separado y después registra a los suscriptores para las actualizaciones del notificador.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7090D1-348B-D748-6D5E-E99B7FB654CF}"/>
              </a:ext>
            </a:extLst>
          </p:cNvPr>
          <p:cNvSpPr/>
          <p:nvPr/>
        </p:nvSpPr>
        <p:spPr>
          <a:xfrm>
            <a:off x="9032033" y="4301614"/>
            <a:ext cx="2900781" cy="22316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693AE6-38CD-8BF0-7E21-0FAB18983861}"/>
              </a:ext>
            </a:extLst>
          </p:cNvPr>
          <p:cNvSpPr txBox="1"/>
          <p:nvPr/>
        </p:nvSpPr>
        <p:spPr>
          <a:xfrm>
            <a:off x="9032033" y="4415301"/>
            <a:ext cx="2900781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 fontAlgn="base"/>
            <a:r>
              <a:rPr lang="es-ES" sz="1100" b="0" i="0" u="none" strike="noStrike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5. Normalmente, los suscriptores necesitan cierta información contextual para manejar correctamente la actualización. Por este motivo, a menudo los notificadores pasan cierta información de contexto como argumentos del método de notificación. El notificador puede pasarse a sí mismo como argumento, dejando que los suscriptores extraigan la información necesaria directamente.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3358AE-D262-AC62-C51A-72B365CC6265}"/>
              </a:ext>
            </a:extLst>
          </p:cNvPr>
          <p:cNvSpPr/>
          <p:nvPr/>
        </p:nvSpPr>
        <p:spPr>
          <a:xfrm>
            <a:off x="4054415" y="1894511"/>
            <a:ext cx="569343" cy="397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948EAC-1D1D-EC3B-FDCA-D5A230694E0F}"/>
              </a:ext>
            </a:extLst>
          </p:cNvPr>
          <p:cNvSpPr/>
          <p:nvPr/>
        </p:nvSpPr>
        <p:spPr>
          <a:xfrm>
            <a:off x="2942899" y="2453134"/>
            <a:ext cx="569343" cy="397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9BADBB-A51B-64FA-31E2-14D01DBA83B9}"/>
              </a:ext>
            </a:extLst>
          </p:cNvPr>
          <p:cNvSpPr/>
          <p:nvPr/>
        </p:nvSpPr>
        <p:spPr>
          <a:xfrm>
            <a:off x="8535046" y="2045166"/>
            <a:ext cx="569343" cy="397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102C6C-559C-E22E-ED30-3C131CBE05A0}"/>
              </a:ext>
            </a:extLst>
          </p:cNvPr>
          <p:cNvSpPr/>
          <p:nvPr/>
        </p:nvSpPr>
        <p:spPr>
          <a:xfrm>
            <a:off x="8535046" y="3485970"/>
            <a:ext cx="569343" cy="397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034E89-1911-231C-3650-1D49D95B48DF}"/>
              </a:ext>
            </a:extLst>
          </p:cNvPr>
          <p:cNvSpPr/>
          <p:nvPr/>
        </p:nvSpPr>
        <p:spPr>
          <a:xfrm>
            <a:off x="8462690" y="4833255"/>
            <a:ext cx="569343" cy="397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FA1D8B-F1F0-D65A-B260-6F58D4208533}"/>
              </a:ext>
            </a:extLst>
          </p:cNvPr>
          <p:cNvSpPr/>
          <p:nvPr/>
        </p:nvSpPr>
        <p:spPr>
          <a:xfrm>
            <a:off x="4268058" y="5054958"/>
            <a:ext cx="569343" cy="3975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32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68AB00-68D0-6999-AA01-76681D7B1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640AD63-30D9-5626-1B3E-8977DE1E9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7C992E1-0A6D-3CC6-72AD-239526B53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2E2367-AD98-EB75-516C-C1176601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14218"/>
            <a:ext cx="4261104" cy="1097280"/>
          </a:xfrm>
        </p:spPr>
        <p:txBody>
          <a:bodyPr anchor="t">
            <a:normAutofit fontScale="90000"/>
          </a:bodyPr>
          <a:lstStyle/>
          <a:p>
            <a:r>
              <a:rPr lang="en-US" sz="3600" err="1"/>
              <a:t>Implementación</a:t>
            </a:r>
            <a:r>
              <a:rPr lang="en-US" sz="3600" dirty="0"/>
              <a:t> </a:t>
            </a:r>
            <a:r>
              <a:rPr lang="en-US" sz="3600" err="1"/>
              <a:t>en</a:t>
            </a:r>
            <a:r>
              <a:rPr lang="en-US" sz="3600" dirty="0"/>
              <a:t> Código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54523-E877-739B-30AB-FB3BBF35D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940314"/>
            <a:ext cx="5268147" cy="297096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latin typeface="Arial"/>
                <a:cs typeface="Arial"/>
              </a:rPr>
              <a:t>La </a:t>
            </a:r>
            <a:r>
              <a:rPr lang="en-US" sz="6400" dirty="0" err="1">
                <a:latin typeface="Arial"/>
                <a:cs typeface="Arial"/>
              </a:rPr>
              <a:t>lista</a:t>
            </a:r>
            <a:r>
              <a:rPr lang="en-US" sz="6400" dirty="0">
                <a:latin typeface="Arial"/>
                <a:cs typeface="Arial"/>
              </a:rPr>
              <a:t> de </a:t>
            </a:r>
            <a:r>
              <a:rPr lang="en-US" sz="6400" dirty="0" err="1">
                <a:latin typeface="Arial"/>
                <a:cs typeface="Arial"/>
              </a:rPr>
              <a:t>suscriptores</a:t>
            </a:r>
            <a:r>
              <a:rPr lang="en-US" sz="6400" dirty="0">
                <a:latin typeface="Arial"/>
                <a:cs typeface="Arial"/>
              </a:rPr>
              <a:t> se </a:t>
            </a:r>
            <a:r>
              <a:rPr lang="en-US" sz="6400" dirty="0" err="1">
                <a:latin typeface="Arial"/>
                <a:cs typeface="Arial"/>
              </a:rPr>
              <a:t>compila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dinámicamente</a:t>
            </a:r>
            <a:r>
              <a:rPr lang="en-US" sz="6400" dirty="0">
                <a:latin typeface="Arial"/>
                <a:cs typeface="Arial"/>
              </a:rPr>
              <a:t>: </a:t>
            </a:r>
            <a:r>
              <a:rPr lang="en-US" sz="6400" dirty="0" err="1">
                <a:latin typeface="Arial"/>
                <a:cs typeface="Arial"/>
              </a:rPr>
              <a:t>los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objetos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pueden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empezar</a:t>
            </a:r>
            <a:r>
              <a:rPr lang="en-US" sz="6400" dirty="0">
                <a:latin typeface="Arial"/>
                <a:cs typeface="Arial"/>
              </a:rPr>
              <a:t> o </a:t>
            </a:r>
            <a:r>
              <a:rPr lang="en-US" sz="6400" dirty="0" err="1">
                <a:latin typeface="Arial"/>
                <a:cs typeface="Arial"/>
              </a:rPr>
              <a:t>parar</a:t>
            </a:r>
            <a:r>
              <a:rPr lang="en-US" sz="6400" dirty="0">
                <a:latin typeface="Arial"/>
                <a:cs typeface="Arial"/>
              </a:rPr>
              <a:t> de </a:t>
            </a:r>
            <a:r>
              <a:rPr lang="en-US" sz="6400" dirty="0" err="1">
                <a:latin typeface="Arial"/>
                <a:cs typeface="Arial"/>
              </a:rPr>
              <a:t>escuchar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notificaciones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durante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el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tiempo</a:t>
            </a:r>
            <a:r>
              <a:rPr lang="en-US" sz="6400" dirty="0">
                <a:latin typeface="Arial"/>
                <a:cs typeface="Arial"/>
              </a:rPr>
              <a:t> de </a:t>
            </a:r>
            <a:r>
              <a:rPr lang="en-US" sz="6400" dirty="0" err="1">
                <a:latin typeface="Arial"/>
                <a:cs typeface="Arial"/>
              </a:rPr>
              <a:t>ejecución</a:t>
            </a:r>
            <a:r>
              <a:rPr lang="en-US" sz="6400" dirty="0">
                <a:latin typeface="Arial"/>
                <a:cs typeface="Arial"/>
              </a:rPr>
              <a:t>, </a:t>
            </a:r>
            <a:r>
              <a:rPr lang="en-US" sz="6400" dirty="0" err="1">
                <a:latin typeface="Arial"/>
                <a:cs typeface="Arial"/>
              </a:rPr>
              <a:t>dependiendo</a:t>
            </a:r>
            <a:r>
              <a:rPr lang="en-US" sz="6400" dirty="0">
                <a:latin typeface="Arial"/>
                <a:cs typeface="Arial"/>
              </a:rPr>
              <a:t> del </a:t>
            </a:r>
            <a:r>
              <a:rPr lang="en-US" sz="6400" dirty="0" err="1">
                <a:latin typeface="Arial"/>
                <a:cs typeface="Arial"/>
              </a:rPr>
              <a:t>comportamiento</a:t>
            </a:r>
            <a:r>
              <a:rPr lang="en-US" sz="6400" dirty="0">
                <a:latin typeface="Arial"/>
                <a:cs typeface="Arial"/>
              </a:rPr>
              <a:t> que </a:t>
            </a:r>
            <a:r>
              <a:rPr lang="en-US" sz="6400" dirty="0" err="1">
                <a:latin typeface="Arial"/>
                <a:cs typeface="Arial"/>
              </a:rPr>
              <a:t>desees</a:t>
            </a:r>
            <a:r>
              <a:rPr lang="en-US" sz="6400" dirty="0">
                <a:latin typeface="Arial"/>
                <a:cs typeface="Arial"/>
              </a:rPr>
              <a:t> para </a:t>
            </a:r>
            <a:r>
              <a:rPr lang="en-US" sz="6400" dirty="0" err="1">
                <a:latin typeface="Arial"/>
                <a:cs typeface="Arial"/>
              </a:rPr>
              <a:t>tu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aplicación</a:t>
            </a:r>
            <a:r>
              <a:rPr lang="en-US" sz="64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6400" dirty="0">
                <a:latin typeface="Arial"/>
                <a:cs typeface="Arial"/>
              </a:rPr>
              <a:t>En </a:t>
            </a:r>
            <a:r>
              <a:rPr lang="en-US" sz="6400" dirty="0" err="1">
                <a:latin typeface="Arial"/>
                <a:cs typeface="Arial"/>
              </a:rPr>
              <a:t>esta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implementación</a:t>
            </a:r>
            <a:r>
              <a:rPr lang="en-US" sz="6400" dirty="0">
                <a:latin typeface="Arial"/>
                <a:cs typeface="Arial"/>
              </a:rPr>
              <a:t>, la </a:t>
            </a:r>
            <a:r>
              <a:rPr lang="en-US" sz="6400" dirty="0" err="1">
                <a:latin typeface="Arial"/>
                <a:cs typeface="Arial"/>
              </a:rPr>
              <a:t>clase</a:t>
            </a:r>
            <a:r>
              <a:rPr lang="en-US" sz="6400" dirty="0">
                <a:latin typeface="Arial"/>
                <a:cs typeface="Arial"/>
              </a:rPr>
              <a:t> Editor no </a:t>
            </a:r>
            <a:r>
              <a:rPr lang="en-US" sz="6400" dirty="0" err="1">
                <a:latin typeface="Arial"/>
                <a:cs typeface="Arial"/>
              </a:rPr>
              <a:t>mantiene</a:t>
            </a:r>
            <a:r>
              <a:rPr lang="en-US" sz="6400" dirty="0">
                <a:latin typeface="Arial"/>
                <a:cs typeface="Arial"/>
              </a:rPr>
              <a:t> la </a:t>
            </a:r>
            <a:r>
              <a:rPr lang="en-US" sz="6400" dirty="0" err="1">
                <a:latin typeface="Arial"/>
                <a:cs typeface="Arial"/>
              </a:rPr>
              <a:t>lista</a:t>
            </a:r>
            <a:r>
              <a:rPr lang="en-US" sz="6400" dirty="0">
                <a:latin typeface="Arial"/>
                <a:cs typeface="Arial"/>
              </a:rPr>
              <a:t> de </a:t>
            </a:r>
            <a:r>
              <a:rPr lang="en-US" sz="6400" dirty="0" err="1">
                <a:latin typeface="Arial"/>
                <a:cs typeface="Arial"/>
              </a:rPr>
              <a:t>suscripción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por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sí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misma</a:t>
            </a:r>
            <a:r>
              <a:rPr lang="en-US" sz="6400" dirty="0">
                <a:latin typeface="Arial"/>
                <a:cs typeface="Arial"/>
              </a:rPr>
              <a:t>. </a:t>
            </a:r>
            <a:r>
              <a:rPr lang="en-US" sz="6400" dirty="0" err="1">
                <a:latin typeface="Arial"/>
                <a:cs typeface="Arial"/>
              </a:rPr>
              <a:t>Delega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este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trabajo</a:t>
            </a:r>
            <a:r>
              <a:rPr lang="en-US" sz="6400" dirty="0">
                <a:latin typeface="Arial"/>
                <a:cs typeface="Arial"/>
              </a:rPr>
              <a:t> al </a:t>
            </a:r>
            <a:r>
              <a:rPr lang="en-US" sz="6400" dirty="0" err="1">
                <a:latin typeface="Arial"/>
                <a:cs typeface="Arial"/>
              </a:rPr>
              <a:t>objeto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ayudante</a:t>
            </a:r>
            <a:r>
              <a:rPr lang="en-US" sz="6400" dirty="0">
                <a:latin typeface="Arial"/>
                <a:cs typeface="Arial"/>
              </a:rPr>
              <a:t> especial </a:t>
            </a:r>
            <a:r>
              <a:rPr lang="en-US" sz="6400" dirty="0" err="1">
                <a:latin typeface="Arial"/>
                <a:cs typeface="Arial"/>
              </a:rPr>
              <a:t>dedicado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justo</a:t>
            </a:r>
            <a:r>
              <a:rPr lang="en-US" sz="6400" dirty="0">
                <a:latin typeface="Arial"/>
                <a:cs typeface="Arial"/>
              </a:rPr>
              <a:t> a </a:t>
            </a:r>
            <a:r>
              <a:rPr lang="en-US" sz="6400" dirty="0" err="1">
                <a:latin typeface="Arial"/>
                <a:cs typeface="Arial"/>
              </a:rPr>
              <a:t>eso</a:t>
            </a:r>
            <a:r>
              <a:rPr lang="en-US" sz="6400" dirty="0">
                <a:latin typeface="Arial"/>
                <a:cs typeface="Arial"/>
              </a:rPr>
              <a:t>(</a:t>
            </a:r>
            <a:r>
              <a:rPr lang="en-US" sz="6400" dirty="0" err="1">
                <a:latin typeface="Arial"/>
                <a:cs typeface="Arial"/>
              </a:rPr>
              <a:t>GestorEventos</a:t>
            </a:r>
            <a:r>
              <a:rPr lang="en-US" sz="6400" dirty="0">
                <a:latin typeface="Arial"/>
                <a:cs typeface="Arial"/>
              </a:rPr>
              <a:t>). </a:t>
            </a:r>
            <a:r>
              <a:rPr lang="en-US" sz="6400" dirty="0" err="1">
                <a:latin typeface="Arial"/>
                <a:cs typeface="Arial"/>
              </a:rPr>
              <a:t>Puedes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actualizar</a:t>
            </a:r>
            <a:r>
              <a:rPr lang="en-US" sz="6400" dirty="0">
                <a:latin typeface="Arial"/>
                <a:cs typeface="Arial"/>
              </a:rPr>
              <a:t> ese </a:t>
            </a:r>
            <a:r>
              <a:rPr lang="en-US" sz="6400" dirty="0" err="1">
                <a:latin typeface="Arial"/>
                <a:cs typeface="Arial"/>
              </a:rPr>
              <a:t>objeto</a:t>
            </a:r>
            <a:r>
              <a:rPr lang="en-US" sz="6400" dirty="0">
                <a:latin typeface="Arial"/>
                <a:cs typeface="Arial"/>
              </a:rPr>
              <a:t> para que </a:t>
            </a:r>
            <a:r>
              <a:rPr lang="en-US" sz="6400" dirty="0" err="1">
                <a:latin typeface="Arial"/>
                <a:cs typeface="Arial"/>
              </a:rPr>
              <a:t>sirva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como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despachador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centralizado</a:t>
            </a:r>
            <a:r>
              <a:rPr lang="en-US" sz="6400" dirty="0">
                <a:latin typeface="Arial"/>
                <a:cs typeface="Arial"/>
              </a:rPr>
              <a:t> de </a:t>
            </a:r>
            <a:r>
              <a:rPr lang="en-US" sz="6400" dirty="0" err="1">
                <a:latin typeface="Arial"/>
                <a:cs typeface="Arial"/>
              </a:rPr>
              <a:t>eventos</a:t>
            </a:r>
            <a:r>
              <a:rPr lang="en-US" sz="6400" dirty="0">
                <a:latin typeface="Arial"/>
                <a:cs typeface="Arial"/>
              </a:rPr>
              <a:t>, </a:t>
            </a:r>
            <a:r>
              <a:rPr lang="en-US" sz="6400" dirty="0" err="1">
                <a:latin typeface="Arial"/>
                <a:cs typeface="Arial"/>
              </a:rPr>
              <a:t>dejando</a:t>
            </a:r>
            <a:r>
              <a:rPr lang="en-US" sz="6400" dirty="0">
                <a:latin typeface="Arial"/>
                <a:cs typeface="Arial"/>
              </a:rPr>
              <a:t> que </a:t>
            </a:r>
            <a:r>
              <a:rPr lang="en-US" sz="6400" dirty="0" err="1">
                <a:latin typeface="Arial"/>
                <a:cs typeface="Arial"/>
              </a:rPr>
              <a:t>cualquier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objeto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actúe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como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notificador</a:t>
            </a:r>
            <a:r>
              <a:rPr lang="en-US" sz="64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r>
              <a:rPr lang="en-US" sz="6400" dirty="0" err="1">
                <a:latin typeface="Arial"/>
                <a:cs typeface="Arial"/>
              </a:rPr>
              <a:t>Añadir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nuevos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suscriptores</a:t>
            </a:r>
            <a:r>
              <a:rPr lang="en-US" sz="6400" dirty="0">
                <a:latin typeface="Arial"/>
                <a:cs typeface="Arial"/>
              </a:rPr>
              <a:t> al </a:t>
            </a:r>
            <a:r>
              <a:rPr lang="en-US" sz="6400" dirty="0" err="1">
                <a:latin typeface="Arial"/>
                <a:cs typeface="Arial"/>
              </a:rPr>
              <a:t>programa</a:t>
            </a:r>
            <a:r>
              <a:rPr lang="en-US" sz="6400" dirty="0">
                <a:latin typeface="Arial"/>
                <a:cs typeface="Arial"/>
              </a:rPr>
              <a:t> no </a:t>
            </a:r>
            <a:r>
              <a:rPr lang="en-US" sz="6400" dirty="0" err="1">
                <a:latin typeface="Arial"/>
                <a:cs typeface="Arial"/>
              </a:rPr>
              <a:t>requiere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cambios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en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clases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notificadoras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existentes</a:t>
            </a:r>
            <a:r>
              <a:rPr lang="en-US" sz="6400" dirty="0">
                <a:latin typeface="Arial"/>
                <a:cs typeface="Arial"/>
              </a:rPr>
              <a:t>, </a:t>
            </a:r>
            <a:r>
              <a:rPr lang="en-US" sz="6400" dirty="0" err="1">
                <a:latin typeface="Arial"/>
                <a:cs typeface="Arial"/>
              </a:rPr>
              <a:t>siempre</a:t>
            </a:r>
            <a:r>
              <a:rPr lang="en-US" sz="6400" dirty="0">
                <a:latin typeface="Arial"/>
                <a:cs typeface="Arial"/>
              </a:rPr>
              <a:t> y </a:t>
            </a:r>
            <a:r>
              <a:rPr lang="en-US" sz="6400" dirty="0" err="1">
                <a:latin typeface="Arial"/>
                <a:cs typeface="Arial"/>
              </a:rPr>
              <a:t>cuando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trabajen</a:t>
            </a:r>
            <a:r>
              <a:rPr lang="en-US" sz="6400" dirty="0">
                <a:latin typeface="Arial"/>
                <a:cs typeface="Arial"/>
              </a:rPr>
              <a:t> con </a:t>
            </a:r>
            <a:r>
              <a:rPr lang="en-US" sz="6400" dirty="0" err="1">
                <a:latin typeface="Arial"/>
                <a:cs typeface="Arial"/>
              </a:rPr>
              <a:t>todos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los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suscriptores</a:t>
            </a:r>
            <a:r>
              <a:rPr lang="en-US" sz="6400" dirty="0">
                <a:latin typeface="Arial"/>
                <a:cs typeface="Arial"/>
              </a:rPr>
              <a:t> a </a:t>
            </a:r>
            <a:r>
              <a:rPr lang="en-US" sz="6400" dirty="0" err="1">
                <a:latin typeface="Arial"/>
                <a:cs typeface="Arial"/>
              </a:rPr>
              <a:t>través</a:t>
            </a:r>
            <a:r>
              <a:rPr lang="en-US" sz="6400" dirty="0">
                <a:latin typeface="Arial"/>
                <a:cs typeface="Arial"/>
              </a:rPr>
              <a:t> de la </a:t>
            </a:r>
            <a:r>
              <a:rPr lang="en-US" sz="6400" dirty="0" err="1">
                <a:latin typeface="Arial"/>
                <a:cs typeface="Arial"/>
              </a:rPr>
              <a:t>misma</a:t>
            </a:r>
            <a:r>
              <a:rPr lang="en-US" sz="6400" dirty="0">
                <a:latin typeface="Arial"/>
                <a:cs typeface="Arial"/>
              </a:rPr>
              <a:t> </a:t>
            </a:r>
            <a:r>
              <a:rPr lang="en-US" sz="6400" dirty="0" err="1">
                <a:latin typeface="Arial"/>
                <a:cs typeface="Arial"/>
              </a:rPr>
              <a:t>interfaz</a:t>
            </a:r>
            <a:r>
              <a:rPr lang="en-US" sz="6400" dirty="0">
                <a:latin typeface="Arial"/>
                <a:cs typeface="Arial"/>
              </a:rPr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D2558F9C-87CA-4D15-12A9-46CF9D824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776" y="1382069"/>
            <a:ext cx="51530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4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852F0-F4E5-21C2-F047-537D373A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8EA2F60-0B4E-F194-45E4-5264BEBAD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61DEBC27-563E-6B2B-C5B6-6665EF32C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4DE327E-64F0-903A-63B4-82DFFCE9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14218"/>
            <a:ext cx="4261104" cy="1097280"/>
          </a:xfrm>
        </p:spPr>
        <p:txBody>
          <a:bodyPr anchor="t">
            <a:normAutofit/>
          </a:bodyPr>
          <a:lstStyle/>
          <a:p>
            <a:r>
              <a:rPr lang="en-US" sz="3600" dirty="0" err="1"/>
              <a:t>Ventajas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E4542-E027-7501-950D-A19EBD3E4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940314"/>
            <a:ext cx="5268147" cy="297096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Font typeface="Arial"/>
              <a:buChar char="•"/>
            </a:pP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Acoplamiento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Débil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El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sujeto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y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no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están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fuertemente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acoplados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, lo que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permite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cambios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independientes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  <a:endParaRPr lang="en-US" sz="64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Flexibilidad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Se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añadir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nuevos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sin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modificar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sujeto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Reutilización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El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mismo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sujeto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ser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observado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por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múltiples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diferentes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</a:p>
          <a:p>
            <a:pPr>
              <a:buFont typeface="Arial"/>
              <a:buChar char="•"/>
            </a:pP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Open/Close: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Permite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añadir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nuevos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sin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modificar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la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clase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del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sujeto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</a:p>
          <a:p>
            <a:pPr marL="0" indent="0">
              <a:buNone/>
            </a:pPr>
            <a:endParaRPr lang="en-US" sz="6400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 descr="5.Ventajas y desventajas – Modelos Web Grupo TD6">
            <a:extLst>
              <a:ext uri="{FF2B5EF4-FFF2-40B4-BE49-F238E27FC236}">
                <a16:creationId xmlns:a16="http://schemas.microsoft.com/office/drawing/2014/main" id="{611EF9A5-FD32-D42A-9A22-3758B667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95" y="1359295"/>
            <a:ext cx="3560417" cy="35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2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365D8-2063-D16C-3830-CA299920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9B152C8-6B06-E656-4EFA-4010599CE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CA622CE2-F11F-507A-7BB3-7357B0A1A5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1CD53-F720-6556-922D-092C89CA6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150" y="1650028"/>
            <a:ext cx="5268147" cy="297096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Utiliza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patrón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Observer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cuando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los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cambios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en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estado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un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objeto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puedan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necesitar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cambiar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otros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objetos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y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grupo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objetos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sea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desconocido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antemano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o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cambie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dinámicamente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  <a:endParaRPr lang="en-US" sz="6400" b="1">
              <a:solidFill>
                <a:srgbClr val="000000"/>
              </a:solidFill>
              <a:latin typeface="Arial"/>
              <a:ea typeface="Roboto"/>
              <a:cs typeface="Arial"/>
            </a:endParaRPr>
          </a:p>
          <a:p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patrón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Observer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permite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que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cualquier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objeto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que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implemente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la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interfaz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suscriptora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suscribirse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notificaciones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eventos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objetos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notificadores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añadir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mecanismo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suscripción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tus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botones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,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permitiendo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clientes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acoplar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código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personalizado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través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clases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suscriptoras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personalizadas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  <a:endParaRPr lang="en-US" sz="6400" b="1" dirty="0">
              <a:solidFill>
                <a:srgbClr val="444444"/>
              </a:solidFill>
              <a:latin typeface="Arial"/>
              <a:ea typeface="Roboto"/>
              <a:cs typeface="Roboto"/>
            </a:endParaRPr>
          </a:p>
          <a:p>
            <a:pPr marL="0" indent="0">
              <a:buNone/>
            </a:pPr>
            <a:endParaRPr lang="en-US" sz="6400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5" name="Picture 4" descr="5.Ventajas y desventajas – Modelos Web Grupo TD6">
            <a:extLst>
              <a:ext uri="{FF2B5EF4-FFF2-40B4-BE49-F238E27FC236}">
                <a16:creationId xmlns:a16="http://schemas.microsoft.com/office/drawing/2014/main" id="{8508749C-8436-3ABD-825A-DE7D2893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195" y="1359295"/>
            <a:ext cx="3560417" cy="356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84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B93B3-1306-098E-6444-1E399FFD8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B6E79B8-C216-CD54-07EF-00FE25FEF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F6AEDC8-E96C-6FCF-8BF4-43C37836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130432-765A-BC32-8AA4-B4FCFB76A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14218"/>
            <a:ext cx="4261104" cy="1097280"/>
          </a:xfrm>
        </p:spPr>
        <p:txBody>
          <a:bodyPr anchor="t">
            <a:normAutofit/>
          </a:bodyPr>
          <a:lstStyle/>
          <a:p>
            <a:r>
              <a:rPr lang="en-US" sz="3600" dirty="0" err="1"/>
              <a:t>Desventajas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9C9EA-4591-9D64-CBBA-7D6DA72F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940314"/>
            <a:ext cx="5268147" cy="297096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Font typeface="Arial"/>
              <a:buChar char="•"/>
            </a:pP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Notificaciones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Aleatorias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El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orden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notificación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no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está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garantizado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  <a:endParaRPr lang="en-US" sz="64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Potencial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Cascadas: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Un gran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número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causar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problemas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rendimiento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o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comportamientos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inesperados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si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una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actualización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desencadena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otra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  <a:endParaRPr lang="en-US" sz="64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Dificultad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Depuración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Las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actualizaciones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cascada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ser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difíciles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rastrear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y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depurar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  <a:endParaRPr lang="en-US" sz="640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Posibles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Fugas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Memoria: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Si no se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gestionan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correctamente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,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desuscriptos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permanecer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la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lista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,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causando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fugas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memoria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  <a:endParaRPr lang="en-US" sz="56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6400" dirty="0">
              <a:solidFill>
                <a:srgbClr val="444444"/>
              </a:solidFill>
              <a:latin typeface="Arial"/>
              <a:ea typeface="Roboto"/>
              <a:cs typeface="Roboto"/>
            </a:endParaRPr>
          </a:p>
          <a:p>
            <a:pPr marL="0" indent="0">
              <a:buNone/>
            </a:pPr>
            <a:endParaRPr lang="en-US" sz="6400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5" name="Picture 4" descr="Ventajas y desventajas de las Bases de Datos | Mind Map">
            <a:extLst>
              <a:ext uri="{FF2B5EF4-FFF2-40B4-BE49-F238E27FC236}">
                <a16:creationId xmlns:a16="http://schemas.microsoft.com/office/drawing/2014/main" id="{F9489D45-49A5-E670-5304-AE0DD2420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97" y="1726489"/>
            <a:ext cx="3405808" cy="34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86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C50B7-B8F0-8D65-73EF-33090C65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252E98D-D10E-7A62-BE0F-A8590D250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6A15077-63D8-6662-724C-421E5FEFD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B273E-6410-FBC9-BB29-811D5EE0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50" y="1386956"/>
            <a:ext cx="5222790" cy="4095821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Font typeface="Arial"/>
              <a:buChar char="•"/>
            </a:pP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Cuando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el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número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observadores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es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muy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pequeño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y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fijo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 Si solo hay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unos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pocos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y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su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número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no cambia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dinámicamente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, la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complejidad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añadida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del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patrón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podría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no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justificar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sus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beneficios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. Una simple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llamada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directa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método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podría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ser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más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eficiente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y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fácil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mantener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.</a:t>
            </a:r>
            <a:endParaRPr lang="en-US" sz="6400" dirty="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Cuando la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eficiencia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es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crítica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y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el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costo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de la </a:t>
            </a:r>
            <a:r>
              <a:rPr lang="en-US" sz="6400" b="1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notificación</a:t>
            </a:r>
            <a:r>
              <a:rPr lang="en-US" sz="6400" b="1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es alto: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 La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notificación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a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todos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los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puede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tener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un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impacto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significativo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el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rendimiento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especialmente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si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hay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muchos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si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la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lógica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actualización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los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observadores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es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costosa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. En tales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casos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,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considera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alternativas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como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la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notificación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selectiva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o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técnicas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 de </a:t>
            </a:r>
            <a:r>
              <a:rPr lang="en-US" sz="6400" dirty="0" err="1">
                <a:solidFill>
                  <a:srgbClr val="444444"/>
                </a:solidFill>
                <a:latin typeface="Arial"/>
                <a:ea typeface="+mn-lt"/>
                <a:cs typeface="+mn-lt"/>
              </a:rPr>
              <a:t>optimización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+mn-lt"/>
                <a:cs typeface="+mn-lt"/>
              </a:rPr>
              <a:t>.</a:t>
            </a:r>
            <a:endParaRPr lang="en-US" sz="6400" dirty="0">
              <a:latin typeface="Arial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6400" dirty="0">
              <a:solidFill>
                <a:srgbClr val="444444"/>
              </a:solidFill>
              <a:latin typeface="Arial"/>
              <a:ea typeface="Roboto"/>
              <a:cs typeface="Roboto"/>
            </a:endParaRPr>
          </a:p>
          <a:p>
            <a:pPr>
              <a:buFont typeface="Arial"/>
              <a:buChar char="•"/>
            </a:pPr>
            <a:endParaRPr lang="en-US" sz="6400" dirty="0">
              <a:solidFill>
                <a:srgbClr val="444444"/>
              </a:solidFill>
              <a:latin typeface="Arial"/>
              <a:ea typeface="Roboto"/>
              <a:cs typeface="Roboto"/>
            </a:endParaRPr>
          </a:p>
          <a:p>
            <a:pPr marL="0" indent="0">
              <a:buNone/>
            </a:pPr>
            <a:endParaRPr lang="en-US" sz="6400" dirty="0">
              <a:latin typeface="Arial"/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5" name="Picture 4" descr="Ventajas y desventajas de las Bases de Datos | Mind Map">
            <a:extLst>
              <a:ext uri="{FF2B5EF4-FFF2-40B4-BE49-F238E27FC236}">
                <a16:creationId xmlns:a16="http://schemas.microsoft.com/office/drawing/2014/main" id="{12CE7A71-7983-C208-25CC-66C5E338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397" y="1726489"/>
            <a:ext cx="3405808" cy="340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66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FBE4381-5B0D-B6D2-4240-71BBAA09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n-US" sz="3600" dirty="0"/>
              <a:t>¿</a:t>
            </a:r>
            <a:r>
              <a:rPr lang="en-US" sz="3600" err="1"/>
              <a:t>Qué</a:t>
            </a:r>
            <a:r>
              <a:rPr lang="en-US" sz="3600" dirty="0"/>
              <a:t> es?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E3D3-DCCE-1AE3-929D-2FDDE24D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90548"/>
            <a:ext cx="4415433" cy="248924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444444"/>
                </a:solidFill>
                <a:latin typeface="Arial"/>
                <a:cs typeface="Arial"/>
              </a:rPr>
              <a:t>También </a:t>
            </a:r>
            <a:r>
              <a:rPr lang="en-US" sz="1700" b="1" dirty="0" err="1">
                <a:solidFill>
                  <a:srgbClr val="444444"/>
                </a:solidFill>
                <a:latin typeface="Arial"/>
                <a:cs typeface="Arial"/>
              </a:rPr>
              <a:t>llamado</a:t>
            </a:r>
            <a:r>
              <a:rPr lang="en-US" sz="1700" b="1" dirty="0">
                <a:solidFill>
                  <a:srgbClr val="444444"/>
                </a:solidFill>
                <a:latin typeface="Arial"/>
                <a:cs typeface="Arial"/>
              </a:rPr>
              <a:t>: </a:t>
            </a:r>
            <a:r>
              <a:rPr lang="en-US" sz="1700" dirty="0" err="1">
                <a:solidFill>
                  <a:srgbClr val="444444"/>
                </a:solidFill>
                <a:latin typeface="Arial"/>
                <a:cs typeface="Arial"/>
              </a:rPr>
              <a:t>observador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lang="en-US" sz="1700" dirty="0" err="1">
                <a:solidFill>
                  <a:srgbClr val="444444"/>
                </a:solidFill>
                <a:latin typeface="Arial"/>
                <a:cs typeface="Arial"/>
              </a:rPr>
              <a:t>publicación-suscripción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lang="en-US" sz="1700" dirty="0" err="1">
                <a:solidFill>
                  <a:srgbClr val="444444"/>
                </a:solidFill>
                <a:latin typeface="Arial"/>
                <a:cs typeface="Arial"/>
              </a:rPr>
              <a:t>modelo-patrón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, event-subscriber, listener</a:t>
            </a:r>
            <a:endParaRPr lang="en-US" sz="17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Observer es un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patrón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diseño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comportamiento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te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permite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definir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un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mecanismo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suscripción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para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notificar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varios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objetos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sobre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cualquier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evento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que le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suceda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al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objeto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están</a:t>
            </a:r>
            <a:r>
              <a:rPr lang="en-US" sz="17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700" err="1">
                <a:solidFill>
                  <a:srgbClr val="444444"/>
                </a:solidFill>
                <a:latin typeface="Arial"/>
                <a:cs typeface="Arial"/>
              </a:rPr>
              <a:t>observando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br>
              <a:rPr lang="en-US" dirty="0"/>
            </a:b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4" name="Picture 3" descr="A cartoon of a group of people sitting around a table&#10;&#10;AI-generated content may be incorrect.">
            <a:extLst>
              <a:ext uri="{FF2B5EF4-FFF2-40B4-BE49-F238E27FC236}">
                <a16:creationId xmlns:a16="http://schemas.microsoft.com/office/drawing/2014/main" id="{B3E51324-B73B-A3FF-2B6E-1C59F02E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734" y="1460157"/>
            <a:ext cx="56102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7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61A71-7313-7C39-7623-DD2303C4F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BDB8656-9069-6CC5-D597-1FFBFA064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5CA86B6-2D91-D2AC-8A9B-6938C6CDC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A62DF9-0BD7-976E-0611-D212DA16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732147"/>
            <a:ext cx="4261104" cy="1097280"/>
          </a:xfrm>
        </p:spPr>
        <p:txBody>
          <a:bodyPr anchor="t">
            <a:normAutofit fontScale="90000"/>
          </a:bodyPr>
          <a:lstStyle/>
          <a:p>
            <a:r>
              <a:rPr lang="en-US" sz="3600" dirty="0"/>
              <a:t>Analogía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el</a:t>
            </a:r>
            <a:r>
              <a:rPr lang="en-US" sz="3600" dirty="0"/>
              <a:t> Mundo 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8DD3E-393D-0EC0-5AF9-6BC38AC9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221530"/>
            <a:ext cx="4723860" cy="3075696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Si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suscribes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a un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periódico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o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una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revista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,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ya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no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necesitarás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ir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a la tienda 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comprobar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si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siguiente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número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está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disponible. En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lugar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eso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,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notificador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envía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nuevos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números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directamente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tu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buzón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justo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después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la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publicación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, o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incluso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antes.</a:t>
            </a:r>
            <a:endParaRPr lang="en-US" sz="6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notificador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mantiene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una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lista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suscriptores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y sabe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qué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revistas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les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interesan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 Los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suscriptores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pueden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abandonar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la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lista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cualquier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momento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si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quieren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que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el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notificador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deje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de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enviarles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nuevos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 </a:t>
            </a:r>
            <a:r>
              <a:rPr lang="en-US" sz="6400" err="1">
                <a:solidFill>
                  <a:srgbClr val="444444"/>
                </a:solidFill>
                <a:latin typeface="Arial"/>
                <a:ea typeface="Roboto"/>
                <a:cs typeface="Roboto"/>
              </a:rPr>
              <a:t>números</a:t>
            </a:r>
            <a:r>
              <a:rPr lang="en-US" sz="6400" dirty="0">
                <a:solidFill>
                  <a:srgbClr val="444444"/>
                </a:solidFill>
                <a:latin typeface="Arial"/>
                <a:ea typeface="Roboto"/>
                <a:cs typeface="Roboto"/>
              </a:rPr>
              <a:t>.</a:t>
            </a:r>
            <a:endParaRPr lang="en-US" sz="4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6400" dirty="0">
              <a:solidFill>
                <a:srgbClr val="444444"/>
              </a:solidFill>
              <a:latin typeface="Arial"/>
              <a:ea typeface="Roboto"/>
              <a:cs typeface="Roboto"/>
            </a:endParaRPr>
          </a:p>
          <a:p>
            <a:pPr>
              <a:buFont typeface="Arial"/>
              <a:buChar char="•"/>
            </a:pPr>
            <a:endParaRPr lang="en-US" sz="4800" dirty="0">
              <a:solidFill>
                <a:srgbClr val="444444"/>
              </a:solidFill>
              <a:latin typeface="Roboto"/>
              <a:ea typeface="Roboto"/>
              <a:cs typeface="Roboto"/>
            </a:endParaRPr>
          </a:p>
          <a:p>
            <a:pPr>
              <a:buFont typeface="Arial"/>
              <a:buChar char="•"/>
            </a:pPr>
            <a:endParaRPr lang="en-US" sz="6400" dirty="0">
              <a:solidFill>
                <a:srgbClr val="444444"/>
              </a:solidFill>
              <a:latin typeface="Arial"/>
              <a:ea typeface="Roboto"/>
              <a:cs typeface="Roboto"/>
            </a:endParaRPr>
          </a:p>
          <a:p>
            <a:pPr marL="0" indent="0">
              <a:buNone/>
            </a:pPr>
            <a:endParaRPr lang="en-US" sz="6400" dirty="0">
              <a:solidFill>
                <a:srgbClr val="000000"/>
              </a:solidFill>
              <a:latin typeface="Arial"/>
              <a:ea typeface="Roboto"/>
              <a:cs typeface="Arial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4" name="Picture 3" descr="A cartoon of a computer and a house&#10;&#10;AI-generated content may be incorrect.">
            <a:extLst>
              <a:ext uri="{FF2B5EF4-FFF2-40B4-BE49-F238E27FC236}">
                <a16:creationId xmlns:a16="http://schemas.microsoft.com/office/drawing/2014/main" id="{820155CC-60A8-3688-C164-75855534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140" y="1830772"/>
            <a:ext cx="6484317" cy="34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93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2B1E9D-D0C8-CC56-ECCF-5491C186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CD302-2303-B188-0A34-BB84A294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209" y="2504661"/>
            <a:ext cx="2978501" cy="1852433"/>
          </a:xfrm>
        </p:spPr>
        <p:txBody>
          <a:bodyPr anchor="t">
            <a:normAutofit/>
          </a:bodyPr>
          <a:lstStyle/>
          <a:p>
            <a:r>
              <a:rPr lang="en-US" sz="3600"/>
              <a:t>Otros</a:t>
            </a:r>
            <a:r>
              <a:rPr lang="en-US" sz="3600" dirty="0"/>
              <a:t> Casos de </a:t>
            </a:r>
            <a:r>
              <a:rPr lang="en-US" sz="3600"/>
              <a:t>Uso</a:t>
            </a:r>
            <a:r>
              <a:rPr lang="en-US" sz="3600" dirty="0"/>
              <a:t> </a:t>
            </a:r>
            <a:r>
              <a:rPr lang="en-US" sz="3600"/>
              <a:t>en</a:t>
            </a:r>
            <a:r>
              <a:rPr lang="en-US" sz="3600" dirty="0"/>
              <a:t> la Vida Real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5" name="Content Placeholder 2">
            <a:extLst>
              <a:ext uri="{FF2B5EF4-FFF2-40B4-BE49-F238E27FC236}">
                <a16:creationId xmlns:a16="http://schemas.microsoft.com/office/drawing/2014/main" id="{3FC49B9A-2FD5-E0CF-6D00-69469C780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4378097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91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0DE82-7144-4AB9-7EBA-4623EB79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23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Fuentes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88F12-DAD6-2636-E562-D0AC45420C3B}"/>
              </a:ext>
            </a:extLst>
          </p:cNvPr>
          <p:cNvSpPr txBox="1"/>
          <p:nvPr/>
        </p:nvSpPr>
        <p:spPr>
          <a:xfrm>
            <a:off x="717384" y="2468767"/>
            <a:ext cx="5655429" cy="29728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fontAlgn="base">
              <a:lnSpc>
                <a:spcPct val="120000"/>
              </a:lnSpc>
              <a:spcBef>
                <a:spcPts val="600"/>
              </a:spcBef>
              <a:buSzPct val="87000"/>
              <a:buFont typeface="Arial"/>
              <a:buChar char="•"/>
            </a:pPr>
            <a:r>
              <a:rPr lang="en-US" b="0" i="0" u="none" strike="noStrike" err="1">
                <a:effectLst/>
              </a:rPr>
              <a:t>Refactoring.Guru</a:t>
            </a:r>
            <a:r>
              <a:rPr lang="en-US" b="0" i="0" u="none" strike="noStrike" dirty="0">
                <a:effectLst/>
              </a:rPr>
              <a:t>: </a:t>
            </a:r>
            <a:r>
              <a:rPr lang="en-US" b="0" i="0" u="sng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https://refactoring.guru/es/design-patterns/observer</a:t>
            </a:r>
            <a:endParaRPr lang="en-US" b="0" i="0" u="none" strike="noStrike">
              <a:effectLst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SzPct val="87000"/>
              <a:buFont typeface="Arial"/>
              <a:buChar char="•"/>
            </a:pPr>
            <a:r>
              <a:rPr lang="en-US" i="1" dirty="0">
                <a:latin typeface="Grandview Display"/>
                <a:ea typeface="+mn-lt"/>
                <a:cs typeface="Times New Roman"/>
              </a:rPr>
              <a:t>¿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Cuáles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son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los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beneficios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y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desventajas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de usar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el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patrón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de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observador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en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sistemas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basados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en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 </a:t>
            </a:r>
            <a:r>
              <a:rPr lang="en-US" i="1" err="1">
                <a:latin typeface="Grandview Display"/>
                <a:ea typeface="+mn-lt"/>
                <a:cs typeface="Times New Roman"/>
              </a:rPr>
              <a:t>eventos</a:t>
            </a:r>
            <a:r>
              <a:rPr lang="en-US" i="1" dirty="0">
                <a:latin typeface="Grandview Display"/>
                <a:ea typeface="+mn-lt"/>
                <a:cs typeface="Times New Roman"/>
              </a:rPr>
              <a:t>?</a:t>
            </a:r>
            <a:r>
              <a:rPr lang="en-US" dirty="0">
                <a:latin typeface="Grandview Display"/>
                <a:ea typeface="+mn-lt"/>
                <a:cs typeface="Times New Roman"/>
              </a:rPr>
              <a:t> (n.d.). </a:t>
            </a:r>
            <a:r>
              <a:rPr lang="en-US" dirty="0">
                <a:latin typeface="Grandview Display"/>
                <a:ea typeface="+mn-lt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https://www.linkedin.com/advice/0/what-benefits-drawbacks-using-observer-pattern?lang=es&amp;lang=es&amp;originalSubdomain=es</a:t>
            </a:r>
            <a:endParaRPr lang="en-US" u="sng">
              <a:latin typeface="Grandview Display"/>
              <a:ea typeface="+mn-lt"/>
              <a:cs typeface="Times New Roman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SzPct val="87000"/>
              <a:buFont typeface="Arial" panose="020B0604020202020204" pitchFamily="34" charset="0"/>
              <a:buChar char="•"/>
            </a:pPr>
            <a:endParaRPr lang="en-US" b="0" i="0" strike="noStrike" dirty="0">
              <a:effectLst/>
              <a:latin typeface="Grandview Display"/>
              <a:cs typeface="Times New Roman"/>
            </a:endParaRPr>
          </a:p>
          <a:p>
            <a:pPr fontAlgn="base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/>
          </a:p>
          <a:p>
            <a:pPr>
              <a:lnSpc>
                <a:spcPct val="120000"/>
              </a:lnSpc>
              <a:buSzPct val="87000"/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artoon of a raccoon holding a feather&#10;&#10;AI-generated content may be incorrect.">
            <a:extLst>
              <a:ext uri="{FF2B5EF4-FFF2-40B4-BE49-F238E27FC236}">
                <a16:creationId xmlns:a16="http://schemas.microsoft.com/office/drawing/2014/main" id="{F4441620-447B-A37C-E09E-547F50B46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679" y="2143926"/>
            <a:ext cx="2307543" cy="2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8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3BAFD-D02C-D540-7295-7D843EDF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EE58819-BE29-EA78-3D66-02B609E0B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F871790F-72DB-077A-D74F-BD2CD8A23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FFE74-E454-F8B0-1E2B-61B80C31F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61" y="2053250"/>
            <a:ext cx="4415433" cy="275104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solidFill>
                  <a:srgbClr val="444444"/>
                </a:solidFill>
                <a:latin typeface="Arial"/>
                <a:cs typeface="Arial"/>
              </a:rPr>
              <a:t>Imagina que tienes dos tipos de objetos: un objeto </a:t>
            </a:r>
            <a:r>
              <a:rPr lang="en-US" sz="6400" dirty="0">
                <a:solidFill>
                  <a:srgbClr val="444444"/>
                </a:solidFill>
                <a:latin typeface="Arial"/>
                <a:cs typeface="Courier New"/>
              </a:rPr>
              <a:t>cliente</a:t>
            </a:r>
            <a:r>
              <a:rPr lang="en-US" sz="6400" dirty="0">
                <a:solidFill>
                  <a:srgbClr val="444444"/>
                </a:solidFill>
                <a:latin typeface="Arial"/>
                <a:cs typeface="Arial"/>
              </a:rPr>
              <a:t> y un objeto </a:t>
            </a:r>
            <a:r>
              <a:rPr lang="en-US" sz="6400" dirty="0">
                <a:solidFill>
                  <a:srgbClr val="444444"/>
                </a:solidFill>
                <a:latin typeface="Arial"/>
                <a:cs typeface="Courier New"/>
              </a:rPr>
              <a:t>tienda</a:t>
            </a:r>
            <a:r>
              <a:rPr lang="en-US" sz="6400" dirty="0">
                <a:solidFill>
                  <a:srgbClr val="444444"/>
                </a:solidFill>
                <a:latin typeface="Arial"/>
                <a:cs typeface="Arial"/>
              </a:rPr>
              <a:t>. El cliente está muy interesado en una marca particular de producto (digamos, un nuevo modelo de iphone) que estará disponible en la tienda muy pronto.</a:t>
            </a:r>
            <a:endParaRPr lang="en-US" sz="64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6400" dirty="0">
                <a:solidFill>
                  <a:srgbClr val="444444"/>
                </a:solidFill>
                <a:latin typeface="Arial"/>
                <a:cs typeface="Arial"/>
              </a:rPr>
              <a:t>El cliente puede visitar la tienda cada día para comprobar la disponibilidad del producto. Pero, mientras el producto está en camino, la mayoría de estos viajes serán en vano.</a:t>
            </a:r>
            <a:endParaRPr lang="en-US" sz="6400" dirty="0"/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Picture 6" descr="A cartoon of a store&#10;&#10;AI-generated content may be incorrect.">
            <a:extLst>
              <a:ext uri="{FF2B5EF4-FFF2-40B4-BE49-F238E27FC236}">
                <a16:creationId xmlns:a16="http://schemas.microsoft.com/office/drawing/2014/main" id="{5B606C77-A51C-3840-AB44-6310ABDB0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330" y="1594795"/>
            <a:ext cx="6935441" cy="36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43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E4429-7D44-2531-CD66-D5EB2D1C7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74E51BD-8E48-73E5-F499-07AD02985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F6C8C3A8-A5B5-C225-B4B9-9A1A9912E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3131B4-D4B9-D9BC-F6EC-3510F1BE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n-US" sz="3600" dirty="0" err="1"/>
              <a:t>Solución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7B8B0-DB6F-2BDB-3F05-D9A11366D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11847"/>
            <a:ext cx="4415433" cy="26287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El objeto que tiene un estado interesante suele denominarse </a:t>
            </a:r>
            <a:r>
              <a:rPr lang="en-US" sz="1600" i="1" dirty="0">
                <a:solidFill>
                  <a:srgbClr val="444444"/>
                </a:solidFill>
                <a:latin typeface="Arial"/>
                <a:cs typeface="Arial"/>
              </a:rPr>
              <a:t>sujeto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, pero, como también va a notificar a otros objetos los cambios en su estado, le llamaremos </a:t>
            </a:r>
            <a:r>
              <a:rPr lang="en-US" sz="1600" i="1" dirty="0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(en ocasiones también llamado </a:t>
            </a:r>
            <a:r>
              <a:rPr lang="en-US" sz="1600" i="1" dirty="0">
                <a:solidFill>
                  <a:srgbClr val="444444"/>
                </a:solidFill>
                <a:latin typeface="Arial"/>
                <a:cs typeface="Arial"/>
              </a:rPr>
              <a:t>publicador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). El resto de los objetos que quieren conocer los cambios en el estado del notificador, se denominan </a:t>
            </a:r>
            <a:r>
              <a:rPr lang="en-US" sz="1600" i="1" dirty="0">
                <a:solidFill>
                  <a:srgbClr val="444444"/>
                </a:solidFill>
                <a:latin typeface="Arial"/>
                <a:cs typeface="Arial"/>
              </a:rPr>
              <a:t>suscriptores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br>
              <a:rPr lang="en-US" sz="1600" dirty="0">
                <a:latin typeface="Arial"/>
              </a:rPr>
            </a:br>
            <a:endParaRPr lang="en-US" sz="1600">
              <a:latin typeface="Arial"/>
              <a:cs typeface="Arial"/>
            </a:endParaRPr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Picture 6" descr="A diagram of a subscriber&#10;&#10;AI-generated content may be incorrect.">
            <a:extLst>
              <a:ext uri="{FF2B5EF4-FFF2-40B4-BE49-F238E27FC236}">
                <a16:creationId xmlns:a16="http://schemas.microsoft.com/office/drawing/2014/main" id="{F21B2F6A-9534-2BB0-E441-B6416E474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22" y="2116206"/>
            <a:ext cx="7012747" cy="26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283BB-918D-E23F-7357-25DA02C4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BB959DE-E42C-05D7-086B-81595EF07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7C052E3E-B13C-4F8C-9B51-B25873CB8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2AC30-356F-9EE3-24BD-8FA9ADF0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713439"/>
            <a:ext cx="4415433" cy="414117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Ahora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cuando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le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sucede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un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evento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importante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al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recorre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sus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suscriptores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y llama al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método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notificación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específico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sus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objetos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lang="en-US" sz="160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Las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aplicaciones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reales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pueden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tener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decenas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clases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suscriptoras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diferentes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interesadas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seguir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los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la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misma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clase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 No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querrás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acoplar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la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todas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esas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clases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Además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puede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que no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conozcas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algunas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ellas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antemano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si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se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supone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otras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personas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pueden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utilizar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tu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clase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lang="en-US" sz="16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br>
              <a:rPr lang="en-US" sz="600" dirty="0"/>
            </a:b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Picture 6" descr="A diagram of a subscriber&#10;&#10;AI-generated content may be incorrect.">
            <a:extLst>
              <a:ext uri="{FF2B5EF4-FFF2-40B4-BE49-F238E27FC236}">
                <a16:creationId xmlns:a16="http://schemas.microsoft.com/office/drawing/2014/main" id="{86BAB06A-ECC2-2A41-C878-5D81FB17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22" y="2116206"/>
            <a:ext cx="7012747" cy="26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3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FBFC53-978A-096D-1226-1823554EB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FC974E2-85CA-D850-59D6-6B8479274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918CCF6E-5A5C-6D17-73FB-0E814E7CC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06E7B-77B3-B313-D6BB-7DBB764DD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25331"/>
            <a:ext cx="4415433" cy="260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Por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eso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es fundamental que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todos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los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suscriptores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implementen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la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misma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interfaz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y que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únicamente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se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comunique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con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ellos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través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esa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interfaz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 Esta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interfaz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debe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declarar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método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notificación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junto con un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grupo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parámetros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puede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utilizar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para pasar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cierta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información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contextual con la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notificación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lang="en-US" sz="1600" dirty="0"/>
          </a:p>
          <a:p>
            <a:pPr marL="0" indent="0" algn="just">
              <a:buNone/>
            </a:pPr>
            <a:r>
              <a:rPr lang="en-US" sz="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br>
              <a:rPr lang="en-US" sz="600" dirty="0"/>
            </a:b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7" name="Picture 6" descr="A diagram of a subscriber&#10;&#10;AI-generated content may be incorrect.">
            <a:extLst>
              <a:ext uri="{FF2B5EF4-FFF2-40B4-BE49-F238E27FC236}">
                <a16:creationId xmlns:a16="http://schemas.microsoft.com/office/drawing/2014/main" id="{697C386F-289F-3AB7-8662-22F195628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322" y="2116206"/>
            <a:ext cx="7012747" cy="26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0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BFDA6-6D20-52AA-065E-369BB12B6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195C7A6-BBA7-DA59-1E21-5B135D5F9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3F04785-6333-F259-00F9-6D18F4782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DB3A2-5501-B39F-0D8D-7BE1F81D0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25331"/>
            <a:ext cx="4415433" cy="2606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endParaRPr lang="en-US" sz="1600" dirty="0">
              <a:solidFill>
                <a:srgbClr val="444444"/>
              </a:solidFill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en-US" sz="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br>
              <a:rPr lang="en-US" sz="600" dirty="0"/>
            </a:b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  <p:pic>
        <p:nvPicPr>
          <p:cNvPr id="6" name="Picture 5" descr="A diagram of a subscriber&#10;&#10;AI-generated content may be incorrect.">
            <a:extLst>
              <a:ext uri="{FF2B5EF4-FFF2-40B4-BE49-F238E27FC236}">
                <a16:creationId xmlns:a16="http://schemas.microsoft.com/office/drawing/2014/main" id="{FF4E4BC5-06A7-CEC5-9CBA-06294D36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52" y="1188347"/>
            <a:ext cx="6858138" cy="450339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B5B538-B2A4-26C2-9B71-FDD20D1465E7}"/>
              </a:ext>
            </a:extLst>
          </p:cNvPr>
          <p:cNvSpPr txBox="1">
            <a:spLocks/>
          </p:cNvSpPr>
          <p:nvPr/>
        </p:nvSpPr>
        <p:spPr>
          <a:xfrm>
            <a:off x="7496020" y="2123272"/>
            <a:ext cx="4415433" cy="26068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Si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tu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aplicación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tiene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varios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tipos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diferentes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y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quieres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hacer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tus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suscriptores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compatibles con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todos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ellos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,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puedes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más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allá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y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hacer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todos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los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sigan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la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misma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interfaz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 Esta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interfaz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sólo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tendrá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describir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algunos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métodos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suscripción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 La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interfaz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permitirá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los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suscriptores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observar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los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estados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los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sin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acoplarse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a sus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clases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600" err="1">
                <a:solidFill>
                  <a:srgbClr val="444444"/>
                </a:solidFill>
                <a:latin typeface="Arial"/>
                <a:cs typeface="Arial"/>
              </a:rPr>
              <a:t>concretas</a:t>
            </a:r>
            <a:r>
              <a:rPr lang="en-US" sz="1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endParaRPr lang="en-US" sz="160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600" dirty="0">
                <a:solidFill>
                  <a:srgbClr val="444444"/>
                </a:solidFill>
                <a:latin typeface="Arial"/>
                <a:cs typeface="Arial"/>
              </a:rPr>
              <a:t>.</a:t>
            </a:r>
            <a:br>
              <a:rPr lang="en-US" sz="600" dirty="0"/>
            </a:br>
            <a:endParaRPr lang="en-US"/>
          </a:p>
          <a:p>
            <a:pPr>
              <a:lnSpc>
                <a:spcPct val="11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5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structura del patrón de diseño Observer">
            <a:extLst>
              <a:ext uri="{FF2B5EF4-FFF2-40B4-BE49-F238E27FC236}">
                <a16:creationId xmlns:a16="http://schemas.microsoft.com/office/drawing/2014/main" id="{38EED048-5D50-98C4-8773-ABBD8152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90" y="1819867"/>
            <a:ext cx="7523017" cy="37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7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A721-8EB4-F93D-1C1E-9D77B7FA7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53FC86-09C5-8EBC-6195-1659CED3696A}"/>
              </a:ext>
            </a:extLst>
          </p:cNvPr>
          <p:cNvSpPr/>
          <p:nvPr/>
        </p:nvSpPr>
        <p:spPr>
          <a:xfrm>
            <a:off x="625150" y="416438"/>
            <a:ext cx="2976466" cy="1776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Estructura del patrón de diseño Observer">
            <a:extLst>
              <a:ext uri="{FF2B5EF4-FFF2-40B4-BE49-F238E27FC236}">
                <a16:creationId xmlns:a16="http://schemas.microsoft.com/office/drawing/2014/main" id="{12248AB0-00B6-3A7E-9A98-816323AB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15" y="1819868"/>
            <a:ext cx="7149078" cy="36851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D7D8C6-B6B6-D7F5-C175-88C3EC7C3EEE}"/>
              </a:ext>
            </a:extLst>
          </p:cNvPr>
          <p:cNvSpPr txBox="1"/>
          <p:nvPr/>
        </p:nvSpPr>
        <p:spPr>
          <a:xfrm>
            <a:off x="625150" y="422329"/>
            <a:ext cx="276186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El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envía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interés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otros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objetos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eventos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ocurren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cuando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el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cambia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estado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o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ejecuta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algunos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comportamientos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. Los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notificadores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contienen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una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infraestructura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de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suscripción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que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permite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a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nuevos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y </a:t>
            </a:r>
            <a:r>
              <a:rPr lang="en-US" sz="1200" dirty="0" err="1">
                <a:solidFill>
                  <a:srgbClr val="444444"/>
                </a:solidFill>
                <a:latin typeface="Arial"/>
                <a:cs typeface="Arial"/>
              </a:rPr>
              <a:t>antiguos</a:t>
            </a:r>
            <a:r>
              <a:rPr lang="en-US" sz="1200" dirty="0">
                <a:solidFill>
                  <a:srgbClr val="444444"/>
                </a:solidFill>
                <a:latin typeface="Arial"/>
                <a:cs typeface="Arial"/>
              </a:rPr>
              <a:t> suscriptores abandonar la lista.</a:t>
            </a:r>
            <a:endParaRPr lang="en-US" sz="1200" dirty="0"/>
          </a:p>
          <a:p>
            <a:pPr marL="228600" indent="-228600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799644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Metadata/LabelInfo.xml><?xml version="1.0" encoding="utf-8"?>
<clbl:labelList xmlns:clbl="http://schemas.microsoft.com/office/2020/mipLabelMetadata">
  <clbl:label id="{618bab0f-20a4-4de3-a10c-e20cee96bb35}" enabled="0" method="" siteId="{618bab0f-20a4-4de3-a10c-e20cee96bb3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1993</Words>
  <Application>Microsoft Office PowerPoint</Application>
  <PresentationFormat>Widescreen</PresentationFormat>
  <Paragraphs>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Grandview Display</vt:lpstr>
      <vt:lpstr>Roboto</vt:lpstr>
      <vt:lpstr>DashVTI</vt:lpstr>
      <vt:lpstr>OBSERVER Arquitectura de Software</vt:lpstr>
      <vt:lpstr>¿Qué es?</vt:lpstr>
      <vt:lpstr>PowerPoint Presentation</vt:lpstr>
      <vt:lpstr>Solución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Implementación en Código</vt:lpstr>
      <vt:lpstr>Ventajas</vt:lpstr>
      <vt:lpstr>PowerPoint Presentation</vt:lpstr>
      <vt:lpstr>Desventajas</vt:lpstr>
      <vt:lpstr>PowerPoint Presentation</vt:lpstr>
      <vt:lpstr>Analogía en el Mundo Real</vt:lpstr>
      <vt:lpstr>Otros Casos de Uso en la Vida Real</vt:lpstr>
      <vt:lpstr>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villa</dc:creator>
  <cp:lastModifiedBy>Sebastian Villa Vargas</cp:lastModifiedBy>
  <cp:revision>65</cp:revision>
  <dcterms:created xsi:type="dcterms:W3CDTF">2025-03-11T13:28:23Z</dcterms:created>
  <dcterms:modified xsi:type="dcterms:W3CDTF">2025-03-12T04:15:24Z</dcterms:modified>
</cp:coreProperties>
</file>