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6" r:id="rId5"/>
    <p:sldId id="259" r:id="rId6"/>
    <p:sldId id="261" r:id="rId7"/>
    <p:sldId id="262" r:id="rId8"/>
    <p:sldId id="263" r:id="rId9"/>
    <p:sldId id="264" r:id="rId10"/>
    <p:sldId id="272" r:id="rId11"/>
    <p:sldId id="268" r:id="rId12"/>
    <p:sldId id="269" r:id="rId13"/>
    <p:sldId id="270" r:id="rId14"/>
    <p:sldId id="267" r:id="rId15"/>
    <p:sldId id="274" r:id="rId16"/>
    <p:sldId id="275" r:id="rId17"/>
    <p:sldId id="276" r:id="rId18"/>
    <p:sldId id="273" r:id="rId19"/>
    <p:sldId id="277" r:id="rId20"/>
    <p:sldId id="279" r:id="rId21"/>
    <p:sldId id="278" r:id="rId22"/>
    <p:sldId id="271" r:id="rId23"/>
    <p:sldId id="281" r:id="rId24"/>
    <p:sldId id="282" r:id="rId25"/>
    <p:sldId id="283" r:id="rId26"/>
    <p:sldId id="280" r:id="rId27"/>
    <p:sldId id="284" r:id="rId28"/>
  </p:sldIdLst>
  <p:sldSz cx="9144000" cy="6858000" type="screen4x3"/>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53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sp>
        <p:nvSpPr>
          <p:cNvPr id="7" name="Trójkąt równoramienny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ytuł 7"/>
          <p:cNvSpPr>
            <a:spLocks noGrp="1"/>
          </p:cNvSpPr>
          <p:nvPr>
            <p:ph type="ctrTitle"/>
          </p:nvPr>
        </p:nvSpPr>
        <p:spPr>
          <a:xfrm>
            <a:off x="540544" y="776288"/>
            <a:ext cx="8062912" cy="1470025"/>
          </a:xfrm>
        </p:spPr>
        <p:txBody>
          <a:bodyPr anchor="b">
            <a:normAutofit/>
          </a:bodyPr>
          <a:lstStyle>
            <a:lvl1pPr algn="r">
              <a:defRPr sz="4400"/>
            </a:lvl1pPr>
          </a:lstStyle>
          <a:p>
            <a:r>
              <a:rPr kumimoji="0" lang="pl-PL" smtClean="0"/>
              <a:t>Kliknij, aby edytować styl</a:t>
            </a:r>
            <a:endParaRPr kumimoji="0" lang="en-US"/>
          </a:p>
        </p:txBody>
      </p:sp>
      <p:sp>
        <p:nvSpPr>
          <p:cNvPr id="9" name="Podtytuł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l-PL" smtClean="0"/>
              <a:t>Kliknij, aby edytować styl wzorca podtytułu</a:t>
            </a:r>
            <a:endParaRPr kumimoji="0" lang="en-US"/>
          </a:p>
        </p:txBody>
      </p:sp>
      <p:sp>
        <p:nvSpPr>
          <p:cNvPr id="28" name="Symbol zastępczy daty 27"/>
          <p:cNvSpPr>
            <a:spLocks noGrp="1"/>
          </p:cNvSpPr>
          <p:nvPr>
            <p:ph type="dt" sz="half" idx="10"/>
          </p:nvPr>
        </p:nvSpPr>
        <p:spPr>
          <a:xfrm>
            <a:off x="1371600" y="6012656"/>
            <a:ext cx="5791200" cy="365125"/>
          </a:xfrm>
        </p:spPr>
        <p:txBody>
          <a:bodyPr tIns="0" bIns="0" anchor="t"/>
          <a:lstStyle>
            <a:lvl1pPr algn="r">
              <a:defRPr sz="1000"/>
            </a:lvl1pPr>
          </a:lstStyle>
          <a:p>
            <a:fld id="{A9D2B784-7B44-41D1-99B4-E4EBCAC78476}" type="datetimeFigureOut">
              <a:rPr lang="pl-PL" smtClean="0"/>
              <a:t>2018-12-05</a:t>
            </a:fld>
            <a:endParaRPr lang="pl-PL"/>
          </a:p>
        </p:txBody>
      </p:sp>
      <p:sp>
        <p:nvSpPr>
          <p:cNvPr id="17" name="Symbol zastępczy stopki 16"/>
          <p:cNvSpPr>
            <a:spLocks noGrp="1"/>
          </p:cNvSpPr>
          <p:nvPr>
            <p:ph type="ftr" sz="quarter" idx="11"/>
          </p:nvPr>
        </p:nvSpPr>
        <p:spPr>
          <a:xfrm>
            <a:off x="1371600" y="5650704"/>
            <a:ext cx="5791200" cy="365125"/>
          </a:xfrm>
        </p:spPr>
        <p:txBody>
          <a:bodyPr tIns="0" bIns="0" anchor="b"/>
          <a:lstStyle>
            <a:lvl1pPr algn="r">
              <a:defRPr sz="1100"/>
            </a:lvl1pPr>
          </a:lstStyle>
          <a:p>
            <a:endParaRPr lang="pl-PL"/>
          </a:p>
        </p:txBody>
      </p:sp>
      <p:sp>
        <p:nvSpPr>
          <p:cNvPr id="29" name="Symbol zastępczy numeru slajdu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8EF274F0-E675-4CB3-99C4-EB69A8F6ACFC}" type="slidenum">
              <a:rPr lang="pl-PL" smtClean="0"/>
              <a:t>‹#›</a:t>
            </a:fld>
            <a:endParaRPr lang="pl-P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kumimoji="0" lang="pl-PL" smtClean="0"/>
              <a:t>Kliknij, aby edytować styl</a:t>
            </a:r>
            <a:endParaRPr kumimoji="0" lang="en-US"/>
          </a:p>
        </p:txBody>
      </p:sp>
      <p:sp>
        <p:nvSpPr>
          <p:cNvPr id="3" name="Symbol zastępczy tytułu pionowego 2"/>
          <p:cNvSpPr>
            <a:spLocks noGrp="1"/>
          </p:cNvSpPr>
          <p:nvPr>
            <p:ph type="body" orient="vert" idx="1"/>
          </p:nvPr>
        </p:nvSpPr>
        <p:spPr/>
        <p:txBody>
          <a:bodyPr vert="eaVer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4" name="Symbol zastępczy daty 3"/>
          <p:cNvSpPr>
            <a:spLocks noGrp="1"/>
          </p:cNvSpPr>
          <p:nvPr>
            <p:ph type="dt" sz="half" idx="10"/>
          </p:nvPr>
        </p:nvSpPr>
        <p:spPr/>
        <p:txBody>
          <a:bodyPr/>
          <a:lstStyle/>
          <a:p>
            <a:fld id="{A9D2B784-7B44-41D1-99B4-E4EBCAC78476}" type="datetimeFigureOut">
              <a:rPr lang="pl-PL" smtClean="0"/>
              <a:t>2018-12-05</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8EF274F0-E675-4CB3-99C4-EB69A8F6ACFC}" type="slidenum">
              <a:rPr lang="pl-PL" smtClean="0"/>
              <a:t>‹#›</a:t>
            </a:fld>
            <a:endParaRPr lang="pl-P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781800" y="381000"/>
            <a:ext cx="1905000" cy="5486400"/>
          </a:xfrm>
        </p:spPr>
        <p:txBody>
          <a:bodyPr vert="eaVert"/>
          <a:lstStyle/>
          <a:p>
            <a:r>
              <a:rPr kumimoji="0" lang="pl-PL" smtClean="0"/>
              <a:t>Kliknij, aby edytować styl</a:t>
            </a:r>
            <a:endParaRPr kumimoji="0" lang="en-US"/>
          </a:p>
        </p:txBody>
      </p:sp>
      <p:sp>
        <p:nvSpPr>
          <p:cNvPr id="3" name="Symbol zastępczy tytułu pionowego 2"/>
          <p:cNvSpPr>
            <a:spLocks noGrp="1"/>
          </p:cNvSpPr>
          <p:nvPr>
            <p:ph type="body" orient="vert" idx="1"/>
          </p:nvPr>
        </p:nvSpPr>
        <p:spPr>
          <a:xfrm>
            <a:off x="457200" y="381000"/>
            <a:ext cx="6248400" cy="5486400"/>
          </a:xfrm>
        </p:spPr>
        <p:txBody>
          <a:bodyPr vert="eaVer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4" name="Symbol zastępczy daty 3"/>
          <p:cNvSpPr>
            <a:spLocks noGrp="1"/>
          </p:cNvSpPr>
          <p:nvPr>
            <p:ph type="dt" sz="half" idx="10"/>
          </p:nvPr>
        </p:nvSpPr>
        <p:spPr/>
        <p:txBody>
          <a:bodyPr/>
          <a:lstStyle/>
          <a:p>
            <a:fld id="{A9D2B784-7B44-41D1-99B4-E4EBCAC78476}" type="datetimeFigureOut">
              <a:rPr lang="pl-PL" smtClean="0"/>
              <a:t>2018-12-05</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8EF274F0-E675-4CB3-99C4-EB69A8F6ACFC}" type="slidenum">
              <a:rPr lang="pl-PL" smtClean="0"/>
              <a:t>‹#›</a:t>
            </a:fld>
            <a:endParaRPr lang="pl-P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a:xfrm>
            <a:off x="457200" y="267494"/>
            <a:ext cx="8229600" cy="1399032"/>
          </a:xfrm>
        </p:spPr>
        <p:txBody>
          <a:bodyPr/>
          <a:lstStyle/>
          <a:p>
            <a:r>
              <a:rPr kumimoji="0" lang="pl-PL" smtClean="0"/>
              <a:t>Kliknij, aby edytować styl</a:t>
            </a:r>
            <a:endParaRPr kumimoji="0" lang="en-US"/>
          </a:p>
        </p:txBody>
      </p:sp>
      <p:sp>
        <p:nvSpPr>
          <p:cNvPr id="3" name="Symbol zastępczy zawartości 2"/>
          <p:cNvSpPr>
            <a:spLocks noGrp="1"/>
          </p:cNvSpPr>
          <p:nvPr>
            <p:ph idx="1"/>
          </p:nvPr>
        </p:nvSpPr>
        <p:spPr>
          <a:xfrm>
            <a:off x="457200" y="1882808"/>
            <a:ext cx="8229600" cy="4572000"/>
          </a:xfrm>
        </p:spPr>
        <p:txBody>
          <a:body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4" name="Symbol zastępczy daty 3"/>
          <p:cNvSpPr>
            <a:spLocks noGrp="1"/>
          </p:cNvSpPr>
          <p:nvPr>
            <p:ph type="dt" sz="half" idx="10"/>
          </p:nvPr>
        </p:nvSpPr>
        <p:spPr>
          <a:xfrm>
            <a:off x="4791456" y="6480048"/>
            <a:ext cx="2133600" cy="301752"/>
          </a:xfrm>
        </p:spPr>
        <p:txBody>
          <a:bodyPr/>
          <a:lstStyle/>
          <a:p>
            <a:fld id="{A9D2B784-7B44-41D1-99B4-E4EBCAC78476}" type="datetimeFigureOut">
              <a:rPr lang="pl-PL" smtClean="0"/>
              <a:t>2018-12-05</a:t>
            </a:fld>
            <a:endParaRPr lang="pl-PL"/>
          </a:p>
        </p:txBody>
      </p:sp>
      <p:sp>
        <p:nvSpPr>
          <p:cNvPr id="5" name="Symbol zastępczy stopki 4"/>
          <p:cNvSpPr>
            <a:spLocks noGrp="1"/>
          </p:cNvSpPr>
          <p:nvPr>
            <p:ph type="ftr" sz="quarter" idx="11"/>
          </p:nvPr>
        </p:nvSpPr>
        <p:spPr>
          <a:xfrm>
            <a:off x="457200" y="6480969"/>
            <a:ext cx="4260056" cy="300831"/>
          </a:xfrm>
        </p:spPr>
        <p:txBody>
          <a:bodyPr/>
          <a:lstStyle/>
          <a:p>
            <a:endParaRPr lang="pl-PL"/>
          </a:p>
        </p:txBody>
      </p:sp>
      <p:sp>
        <p:nvSpPr>
          <p:cNvPr id="6" name="Symbol zastępczy numeru slajdu 5"/>
          <p:cNvSpPr>
            <a:spLocks noGrp="1"/>
          </p:cNvSpPr>
          <p:nvPr>
            <p:ph type="sldNum" sz="quarter" idx="12"/>
          </p:nvPr>
        </p:nvSpPr>
        <p:spPr/>
        <p:txBody>
          <a:bodyPr/>
          <a:lstStyle/>
          <a:p>
            <a:fld id="{8EF274F0-E675-4CB3-99C4-EB69A8F6ACFC}" type="slidenum">
              <a:rPr lang="pl-PL" smtClean="0"/>
              <a:t>‹#›</a:t>
            </a:fld>
            <a:endParaRPr lang="pl-P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Nagłówek sekcji">
    <p:spTree>
      <p:nvGrpSpPr>
        <p:cNvPr id="1" name=""/>
        <p:cNvGrpSpPr/>
        <p:nvPr/>
      </p:nvGrpSpPr>
      <p:grpSpPr>
        <a:xfrm>
          <a:off x="0" y="0"/>
          <a:ext cx="0" cy="0"/>
          <a:chOff x="0" y="0"/>
          <a:chExt cx="0" cy="0"/>
        </a:xfrm>
      </p:grpSpPr>
      <p:sp>
        <p:nvSpPr>
          <p:cNvPr id="9" name="Trójkąt prostokątny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Trójkąt równoramienny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Symbol zastępczy daty 3"/>
          <p:cNvSpPr>
            <a:spLocks noGrp="1"/>
          </p:cNvSpPr>
          <p:nvPr>
            <p:ph type="dt" sz="half" idx="10"/>
          </p:nvPr>
        </p:nvSpPr>
        <p:spPr>
          <a:xfrm>
            <a:off x="6955632" y="6477000"/>
            <a:ext cx="2133600" cy="304800"/>
          </a:xfrm>
        </p:spPr>
        <p:txBody>
          <a:bodyPr/>
          <a:lstStyle/>
          <a:p>
            <a:fld id="{A9D2B784-7B44-41D1-99B4-E4EBCAC78476}" type="datetimeFigureOut">
              <a:rPr lang="pl-PL" smtClean="0"/>
              <a:t>2018-12-05</a:t>
            </a:fld>
            <a:endParaRPr lang="pl-PL"/>
          </a:p>
        </p:txBody>
      </p:sp>
      <p:sp>
        <p:nvSpPr>
          <p:cNvPr id="5" name="Symbol zastępczy stopki 4"/>
          <p:cNvSpPr>
            <a:spLocks noGrp="1"/>
          </p:cNvSpPr>
          <p:nvPr>
            <p:ph type="ftr" sz="quarter" idx="11"/>
          </p:nvPr>
        </p:nvSpPr>
        <p:spPr>
          <a:xfrm>
            <a:off x="2619376" y="6480969"/>
            <a:ext cx="4260056" cy="300831"/>
          </a:xfrm>
        </p:spPr>
        <p:txBody>
          <a:bodyPr/>
          <a:lstStyle/>
          <a:p>
            <a:endParaRPr lang="pl-PL"/>
          </a:p>
        </p:txBody>
      </p:sp>
      <p:sp>
        <p:nvSpPr>
          <p:cNvPr id="6" name="Symbol zastępczy numeru slajdu 5"/>
          <p:cNvSpPr>
            <a:spLocks noGrp="1"/>
          </p:cNvSpPr>
          <p:nvPr>
            <p:ph type="sldNum" sz="quarter" idx="12"/>
          </p:nvPr>
        </p:nvSpPr>
        <p:spPr>
          <a:xfrm>
            <a:off x="8451056" y="809624"/>
            <a:ext cx="502920" cy="300831"/>
          </a:xfrm>
        </p:spPr>
        <p:txBody>
          <a:bodyPr/>
          <a:lstStyle/>
          <a:p>
            <a:fld id="{8EF274F0-E675-4CB3-99C4-EB69A8F6ACFC}" type="slidenum">
              <a:rPr lang="pl-PL" smtClean="0"/>
              <a:t>‹#›</a:t>
            </a:fld>
            <a:endParaRPr lang="pl-PL"/>
          </a:p>
        </p:txBody>
      </p:sp>
      <p:cxnSp>
        <p:nvCxnSpPr>
          <p:cNvPr id="11" name="Łącznik prostoliniowy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Łącznik prostoliniowy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ytuł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pl-PL" smtClean="0"/>
              <a:t>Kliknij, aby edytować styl</a:t>
            </a:r>
            <a:endParaRPr kumimoji="0" lang="en-US"/>
          </a:p>
        </p:txBody>
      </p:sp>
      <p:sp>
        <p:nvSpPr>
          <p:cNvPr id="3" name="Symbol zastępczy tekstu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l-PL" smtClean="0"/>
              <a:t>Kliknij, aby edytować style wzorca tekstu</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lvl1pPr marL="0" algn="l">
              <a:defRPr/>
            </a:lvl1pPr>
          </a:lstStyle>
          <a:p>
            <a:r>
              <a:rPr kumimoji="0" lang="pl-PL" smtClean="0"/>
              <a:t>Kliknij, aby edytować styl</a:t>
            </a:r>
            <a:endParaRPr kumimoji="0" lang="en-US"/>
          </a:p>
        </p:txBody>
      </p:sp>
      <p:sp>
        <p:nvSpPr>
          <p:cNvPr id="3" name="Symbol zastępczy zawartości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4" name="Symbol zastępczy zawartości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5" name="Symbol zastępczy daty 4"/>
          <p:cNvSpPr>
            <a:spLocks noGrp="1"/>
          </p:cNvSpPr>
          <p:nvPr>
            <p:ph type="dt" sz="half" idx="10"/>
          </p:nvPr>
        </p:nvSpPr>
        <p:spPr>
          <a:xfrm>
            <a:off x="4791456" y="6480969"/>
            <a:ext cx="2133600" cy="301752"/>
          </a:xfrm>
        </p:spPr>
        <p:txBody>
          <a:bodyPr/>
          <a:lstStyle/>
          <a:p>
            <a:fld id="{A9D2B784-7B44-41D1-99B4-E4EBCAC78476}" type="datetimeFigureOut">
              <a:rPr lang="pl-PL" smtClean="0"/>
              <a:t>2018-12-05</a:t>
            </a:fld>
            <a:endParaRPr lang="pl-PL"/>
          </a:p>
        </p:txBody>
      </p:sp>
      <p:sp>
        <p:nvSpPr>
          <p:cNvPr id="6" name="Symbol zastępczy stopki 5"/>
          <p:cNvSpPr>
            <a:spLocks noGrp="1"/>
          </p:cNvSpPr>
          <p:nvPr>
            <p:ph type="ftr" sz="quarter" idx="11"/>
          </p:nvPr>
        </p:nvSpPr>
        <p:spPr>
          <a:xfrm>
            <a:off x="457200" y="6480969"/>
            <a:ext cx="4260056" cy="301752"/>
          </a:xfrm>
        </p:spPr>
        <p:txBody>
          <a:bodyPr/>
          <a:lstStyle/>
          <a:p>
            <a:endParaRPr lang="pl-PL"/>
          </a:p>
        </p:txBody>
      </p:sp>
      <p:sp>
        <p:nvSpPr>
          <p:cNvPr id="7" name="Symbol zastępczy numeru slajdu 6"/>
          <p:cNvSpPr>
            <a:spLocks noGrp="1"/>
          </p:cNvSpPr>
          <p:nvPr>
            <p:ph type="sldNum" sz="quarter" idx="12"/>
          </p:nvPr>
        </p:nvSpPr>
        <p:spPr>
          <a:xfrm>
            <a:off x="7589520" y="6480969"/>
            <a:ext cx="502920" cy="301752"/>
          </a:xfrm>
        </p:spPr>
        <p:txBody>
          <a:bodyPr/>
          <a:lstStyle/>
          <a:p>
            <a:fld id="{8EF274F0-E675-4CB3-99C4-EB69A8F6ACFC}" type="slidenum">
              <a:rPr lang="pl-PL" smtClean="0"/>
              <a:t>‹#›</a:t>
            </a:fld>
            <a:endParaRPr lang="pl-P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pl-PL" smtClean="0"/>
              <a:t>Kliknij, aby edytować styl</a:t>
            </a:r>
            <a:endParaRPr kumimoji="0" lang="en-US"/>
          </a:p>
        </p:txBody>
      </p:sp>
      <p:sp>
        <p:nvSpPr>
          <p:cNvPr id="3" name="Symbol zastępczy tekstu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pl-PL" smtClean="0"/>
              <a:t>Kliknij, aby edytować style wzorca tekstu</a:t>
            </a:r>
          </a:p>
        </p:txBody>
      </p:sp>
      <p:sp>
        <p:nvSpPr>
          <p:cNvPr id="4" name="Symbol zastępczy tekstu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pl-PL" smtClean="0"/>
              <a:t>Kliknij, aby edytować style wzorca tekstu</a:t>
            </a:r>
          </a:p>
        </p:txBody>
      </p:sp>
      <p:sp>
        <p:nvSpPr>
          <p:cNvPr id="5" name="Symbol zastępczy zawartości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6" name="Symbol zastępczy zawartości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7" name="Symbol zastępczy daty 6"/>
          <p:cNvSpPr>
            <a:spLocks noGrp="1"/>
          </p:cNvSpPr>
          <p:nvPr>
            <p:ph type="dt" sz="half" idx="10"/>
          </p:nvPr>
        </p:nvSpPr>
        <p:spPr>
          <a:xfrm>
            <a:off x="4791456" y="6480969"/>
            <a:ext cx="2130552" cy="301752"/>
          </a:xfrm>
        </p:spPr>
        <p:txBody>
          <a:bodyPr/>
          <a:lstStyle/>
          <a:p>
            <a:fld id="{A9D2B784-7B44-41D1-99B4-E4EBCAC78476}" type="datetimeFigureOut">
              <a:rPr lang="pl-PL" smtClean="0"/>
              <a:t>2018-12-05</a:t>
            </a:fld>
            <a:endParaRPr lang="pl-PL"/>
          </a:p>
        </p:txBody>
      </p:sp>
      <p:sp>
        <p:nvSpPr>
          <p:cNvPr id="8" name="Symbol zastępczy stopki 7"/>
          <p:cNvSpPr>
            <a:spLocks noGrp="1"/>
          </p:cNvSpPr>
          <p:nvPr>
            <p:ph type="ftr" sz="quarter" idx="11"/>
          </p:nvPr>
        </p:nvSpPr>
        <p:spPr>
          <a:xfrm>
            <a:off x="457200" y="6480969"/>
            <a:ext cx="4261104" cy="301752"/>
          </a:xfrm>
        </p:spPr>
        <p:txBody>
          <a:bodyPr/>
          <a:lstStyle/>
          <a:p>
            <a:endParaRPr lang="pl-PL"/>
          </a:p>
        </p:txBody>
      </p:sp>
      <p:sp>
        <p:nvSpPr>
          <p:cNvPr id="9" name="Symbol zastępczy numeru slajdu 8"/>
          <p:cNvSpPr>
            <a:spLocks noGrp="1"/>
          </p:cNvSpPr>
          <p:nvPr>
            <p:ph type="sldNum" sz="quarter" idx="12"/>
          </p:nvPr>
        </p:nvSpPr>
        <p:spPr>
          <a:xfrm>
            <a:off x="7589520" y="6483096"/>
            <a:ext cx="502920" cy="301752"/>
          </a:xfrm>
        </p:spPr>
        <p:txBody>
          <a:bodyPr/>
          <a:lstStyle>
            <a:lvl1pPr algn="ctr">
              <a:defRPr/>
            </a:lvl1pPr>
          </a:lstStyle>
          <a:p>
            <a:fld id="{8EF274F0-E675-4CB3-99C4-EB69A8F6ACFC}" type="slidenum">
              <a:rPr lang="pl-PL" smtClean="0"/>
              <a:t>‹#›</a:t>
            </a:fld>
            <a:endParaRPr lang="pl-PL"/>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lvl1pPr>
              <a:defRPr b="0"/>
            </a:lvl1pPr>
          </a:lstStyle>
          <a:p>
            <a:r>
              <a:rPr kumimoji="0" lang="pl-PL" smtClean="0"/>
              <a:t>Kliknij, aby edytować styl</a:t>
            </a:r>
            <a:endParaRPr kumimoji="0" lang="en-US"/>
          </a:p>
        </p:txBody>
      </p:sp>
      <p:sp>
        <p:nvSpPr>
          <p:cNvPr id="3" name="Symbol zastępczy daty 2"/>
          <p:cNvSpPr>
            <a:spLocks noGrp="1"/>
          </p:cNvSpPr>
          <p:nvPr>
            <p:ph type="dt" sz="half" idx="10"/>
          </p:nvPr>
        </p:nvSpPr>
        <p:spPr/>
        <p:txBody>
          <a:bodyPr/>
          <a:lstStyle/>
          <a:p>
            <a:fld id="{A9D2B784-7B44-41D1-99B4-E4EBCAC78476}" type="datetimeFigureOut">
              <a:rPr lang="pl-PL" smtClean="0"/>
              <a:t>2018-12-05</a:t>
            </a:fld>
            <a:endParaRPr lang="pl-PL"/>
          </a:p>
        </p:txBody>
      </p:sp>
      <p:sp>
        <p:nvSpPr>
          <p:cNvPr id="4" name="Symbol zastępczy stopki 3"/>
          <p:cNvSpPr>
            <a:spLocks noGrp="1"/>
          </p:cNvSpPr>
          <p:nvPr>
            <p:ph type="ftr" sz="quarter" idx="11"/>
          </p:nvPr>
        </p:nvSpPr>
        <p:spPr/>
        <p:txBody>
          <a:bodyPr/>
          <a:lstStyle/>
          <a:p>
            <a:endParaRPr lang="pl-PL"/>
          </a:p>
        </p:txBody>
      </p:sp>
      <p:sp>
        <p:nvSpPr>
          <p:cNvPr id="5" name="Symbol zastępczy numeru slajdu 4"/>
          <p:cNvSpPr>
            <a:spLocks noGrp="1"/>
          </p:cNvSpPr>
          <p:nvPr>
            <p:ph type="sldNum" sz="quarter" idx="12"/>
          </p:nvPr>
        </p:nvSpPr>
        <p:spPr/>
        <p:txBody>
          <a:bodyPr/>
          <a:lstStyle/>
          <a:p>
            <a:fld id="{8EF274F0-E675-4CB3-99C4-EB69A8F6ACFC}" type="slidenum">
              <a:rPr lang="pl-PL" smtClean="0"/>
              <a:t>‹#›</a:t>
            </a:fld>
            <a:endParaRPr lang="pl-P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usty">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a:xfrm>
            <a:off x="4791456" y="6480969"/>
            <a:ext cx="2133600" cy="301752"/>
          </a:xfrm>
        </p:spPr>
        <p:txBody>
          <a:bodyPr/>
          <a:lstStyle/>
          <a:p>
            <a:fld id="{A9D2B784-7B44-41D1-99B4-E4EBCAC78476}" type="datetimeFigureOut">
              <a:rPr lang="pl-PL" smtClean="0"/>
              <a:t>2018-12-05</a:t>
            </a:fld>
            <a:endParaRPr lang="pl-PL"/>
          </a:p>
        </p:txBody>
      </p:sp>
      <p:sp>
        <p:nvSpPr>
          <p:cNvPr id="3" name="Symbol zastępczy stopki 2"/>
          <p:cNvSpPr>
            <a:spLocks noGrp="1"/>
          </p:cNvSpPr>
          <p:nvPr>
            <p:ph type="ftr" sz="quarter" idx="11"/>
          </p:nvPr>
        </p:nvSpPr>
        <p:spPr>
          <a:xfrm>
            <a:off x="457200" y="6481890"/>
            <a:ext cx="4260056" cy="300831"/>
          </a:xfrm>
        </p:spPr>
        <p:txBody>
          <a:bodyPr/>
          <a:lstStyle/>
          <a:p>
            <a:endParaRPr lang="pl-PL"/>
          </a:p>
        </p:txBody>
      </p:sp>
      <p:sp>
        <p:nvSpPr>
          <p:cNvPr id="4" name="Symbol zastępczy numeru slajdu 3"/>
          <p:cNvSpPr>
            <a:spLocks noGrp="1"/>
          </p:cNvSpPr>
          <p:nvPr>
            <p:ph type="sldNum" sz="quarter" idx="12"/>
          </p:nvPr>
        </p:nvSpPr>
        <p:spPr>
          <a:xfrm>
            <a:off x="7589520" y="6480969"/>
            <a:ext cx="502920" cy="301752"/>
          </a:xfrm>
        </p:spPr>
        <p:txBody>
          <a:bodyPr/>
          <a:lstStyle/>
          <a:p>
            <a:fld id="{8EF274F0-E675-4CB3-99C4-EB69A8F6ACFC}" type="slidenum">
              <a:rPr lang="pl-PL" smtClean="0"/>
              <a:t>‹#›</a:t>
            </a:fld>
            <a:endParaRPr lang="pl-P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pl-PL" smtClean="0"/>
              <a:t>Kliknij, aby edytować styl</a:t>
            </a:r>
            <a:endParaRPr kumimoji="0" lang="en-US"/>
          </a:p>
        </p:txBody>
      </p:sp>
      <p:sp>
        <p:nvSpPr>
          <p:cNvPr id="3" name="Symbol zastępczy tekstu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pl-PL" smtClean="0"/>
              <a:t>Kliknij, aby edytować style wzorca tekstu</a:t>
            </a:r>
          </a:p>
        </p:txBody>
      </p:sp>
      <p:sp>
        <p:nvSpPr>
          <p:cNvPr id="4" name="Symbol zastępczy zawartości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5" name="Symbol zastępczy daty 4"/>
          <p:cNvSpPr>
            <a:spLocks noGrp="1"/>
          </p:cNvSpPr>
          <p:nvPr>
            <p:ph type="dt" sz="half" idx="10"/>
          </p:nvPr>
        </p:nvSpPr>
        <p:spPr>
          <a:xfrm>
            <a:off x="6278976" y="6556248"/>
            <a:ext cx="2133600" cy="301752"/>
          </a:xfrm>
        </p:spPr>
        <p:txBody>
          <a:bodyPr/>
          <a:lstStyle>
            <a:lvl1pPr>
              <a:defRPr sz="900"/>
            </a:lvl1pPr>
          </a:lstStyle>
          <a:p>
            <a:fld id="{A9D2B784-7B44-41D1-99B4-E4EBCAC78476}" type="datetimeFigureOut">
              <a:rPr lang="pl-PL" smtClean="0"/>
              <a:t>2018-12-05</a:t>
            </a:fld>
            <a:endParaRPr lang="pl-PL"/>
          </a:p>
        </p:txBody>
      </p:sp>
      <p:sp>
        <p:nvSpPr>
          <p:cNvPr id="6" name="Symbol zastępczy stopki 5"/>
          <p:cNvSpPr>
            <a:spLocks noGrp="1"/>
          </p:cNvSpPr>
          <p:nvPr>
            <p:ph type="ftr" sz="quarter" idx="11"/>
          </p:nvPr>
        </p:nvSpPr>
        <p:spPr>
          <a:xfrm>
            <a:off x="1135856" y="6556248"/>
            <a:ext cx="5143120" cy="301752"/>
          </a:xfrm>
        </p:spPr>
        <p:txBody>
          <a:bodyPr/>
          <a:lstStyle>
            <a:lvl1pPr>
              <a:defRPr sz="900"/>
            </a:lvl1pPr>
          </a:lstStyle>
          <a:p>
            <a:endParaRPr lang="pl-PL"/>
          </a:p>
        </p:txBody>
      </p:sp>
      <p:sp>
        <p:nvSpPr>
          <p:cNvPr id="7" name="Symbol zastępczy numeru slajdu 6"/>
          <p:cNvSpPr>
            <a:spLocks noGrp="1"/>
          </p:cNvSpPr>
          <p:nvPr>
            <p:ph type="sldNum" sz="quarter" idx="12"/>
          </p:nvPr>
        </p:nvSpPr>
        <p:spPr>
          <a:xfrm>
            <a:off x="8410576" y="6556248"/>
            <a:ext cx="502920" cy="301752"/>
          </a:xfrm>
        </p:spPr>
        <p:txBody>
          <a:bodyPr/>
          <a:lstStyle>
            <a:lvl1pPr>
              <a:defRPr sz="900"/>
            </a:lvl1pPr>
          </a:lstStyle>
          <a:p>
            <a:fld id="{8EF274F0-E675-4CB3-99C4-EB69A8F6ACFC}" type="slidenum">
              <a:rPr lang="pl-PL" smtClean="0"/>
              <a:t>‹#›</a:t>
            </a:fld>
            <a:endParaRPr lang="pl-PL"/>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pl-PL" smtClean="0"/>
              <a:t>Kliknij, aby edytować styl</a:t>
            </a:r>
            <a:endParaRPr kumimoji="0" lang="en-US"/>
          </a:p>
        </p:txBody>
      </p:sp>
      <p:sp>
        <p:nvSpPr>
          <p:cNvPr id="3" name="Symbol zastępczy obrazu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pl-PL" smtClean="0"/>
              <a:t>Kliknij ikonę, aby dodać obraz</a:t>
            </a:r>
            <a:endParaRPr kumimoji="0" lang="en-US" dirty="0"/>
          </a:p>
        </p:txBody>
      </p:sp>
      <p:sp>
        <p:nvSpPr>
          <p:cNvPr id="4" name="Symbol zastępczy tekstu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pl-PL" smtClean="0"/>
              <a:t>Kliknij, aby edytować style wzorca tekstu</a:t>
            </a:r>
          </a:p>
        </p:txBody>
      </p:sp>
      <p:sp>
        <p:nvSpPr>
          <p:cNvPr id="5" name="Symbol zastępczy daty 4"/>
          <p:cNvSpPr>
            <a:spLocks noGrp="1"/>
          </p:cNvSpPr>
          <p:nvPr>
            <p:ph type="dt" sz="half" idx="10"/>
          </p:nvPr>
        </p:nvSpPr>
        <p:spPr>
          <a:xfrm>
            <a:off x="6108192" y="6556248"/>
            <a:ext cx="2103120" cy="301752"/>
          </a:xfrm>
        </p:spPr>
        <p:txBody>
          <a:bodyPr/>
          <a:lstStyle>
            <a:lvl1pPr>
              <a:defRPr sz="900"/>
            </a:lvl1pPr>
          </a:lstStyle>
          <a:p>
            <a:fld id="{A9D2B784-7B44-41D1-99B4-E4EBCAC78476}" type="datetimeFigureOut">
              <a:rPr lang="pl-PL" smtClean="0"/>
              <a:t>2018-12-05</a:t>
            </a:fld>
            <a:endParaRPr lang="pl-PL"/>
          </a:p>
        </p:txBody>
      </p:sp>
      <p:sp>
        <p:nvSpPr>
          <p:cNvPr id="6" name="Symbol zastępczy stopki 5"/>
          <p:cNvSpPr>
            <a:spLocks noGrp="1"/>
          </p:cNvSpPr>
          <p:nvPr>
            <p:ph type="ftr" sz="quarter" idx="11"/>
          </p:nvPr>
        </p:nvSpPr>
        <p:spPr>
          <a:xfrm>
            <a:off x="1170432" y="6557169"/>
            <a:ext cx="4948072" cy="301752"/>
          </a:xfrm>
        </p:spPr>
        <p:txBody>
          <a:bodyPr/>
          <a:lstStyle>
            <a:lvl1pPr>
              <a:defRPr sz="900"/>
            </a:lvl1pPr>
          </a:lstStyle>
          <a:p>
            <a:endParaRPr lang="pl-PL"/>
          </a:p>
        </p:txBody>
      </p:sp>
      <p:sp>
        <p:nvSpPr>
          <p:cNvPr id="7" name="Symbol zastępczy numeru slajdu 6"/>
          <p:cNvSpPr>
            <a:spLocks noGrp="1"/>
          </p:cNvSpPr>
          <p:nvPr>
            <p:ph type="sldNum" sz="quarter" idx="12"/>
          </p:nvPr>
        </p:nvSpPr>
        <p:spPr>
          <a:xfrm>
            <a:off x="8217192" y="6556248"/>
            <a:ext cx="365760" cy="301752"/>
          </a:xfrm>
        </p:spPr>
        <p:txBody>
          <a:bodyPr/>
          <a:lstStyle>
            <a:lvl1pPr algn="ctr">
              <a:defRPr sz="900"/>
            </a:lvl1pPr>
          </a:lstStyle>
          <a:p>
            <a:fld id="{8EF274F0-E675-4CB3-99C4-EB69A8F6ACFC}" type="slidenum">
              <a:rPr lang="pl-PL" smtClean="0"/>
              <a:t>‹#›</a:t>
            </a:fld>
            <a:endParaRPr lang="pl-PL"/>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60000">
              <a:schemeClr val="bg2">
                <a:shade val="92000"/>
                <a:satMod val="230000"/>
              </a:schemeClr>
            </a:gs>
            <a:gs pos="100000">
              <a:schemeClr val="bg2">
                <a:tint val="85000"/>
                <a:satMod val="400000"/>
              </a:schemeClr>
            </a:gs>
          </a:gsLst>
          <a:lin ang="5400000" scaled="0"/>
          <a:tileRect/>
        </a:gradFill>
        <a:effectLst/>
      </p:bgPr>
    </p:bg>
    <p:spTree>
      <p:nvGrpSpPr>
        <p:cNvPr id="1" name=""/>
        <p:cNvGrpSpPr/>
        <p:nvPr/>
      </p:nvGrpSpPr>
      <p:grpSpPr>
        <a:xfrm>
          <a:off x="0" y="0"/>
          <a:ext cx="0" cy="0"/>
          <a:chOff x="0" y="0"/>
          <a:chExt cx="0" cy="0"/>
        </a:xfrm>
      </p:grpSpPr>
      <p:sp>
        <p:nvSpPr>
          <p:cNvPr id="11" name="Trójkąt prostokątny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Łącznik prostoliniowy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Łącznik prostoliniowy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Symbol zastępczy tytułu 21"/>
          <p:cNvSpPr>
            <a:spLocks noGrp="1"/>
          </p:cNvSpPr>
          <p:nvPr>
            <p:ph type="title"/>
          </p:nvPr>
        </p:nvSpPr>
        <p:spPr>
          <a:xfrm>
            <a:off x="457200" y="267494"/>
            <a:ext cx="8229600" cy="1399032"/>
          </a:xfrm>
          <a:prstGeom prst="rect">
            <a:avLst/>
          </a:prstGeom>
        </p:spPr>
        <p:txBody>
          <a:bodyPr vert="horz" anchor="ctr">
            <a:normAutofit/>
          </a:bodyPr>
          <a:lstStyle/>
          <a:p>
            <a:r>
              <a:rPr kumimoji="0" lang="pl-PL" smtClean="0"/>
              <a:t>Kliknij, aby edytować styl</a:t>
            </a:r>
            <a:endParaRPr kumimoji="0" lang="en-US"/>
          </a:p>
        </p:txBody>
      </p:sp>
      <p:sp>
        <p:nvSpPr>
          <p:cNvPr id="13" name="Symbol zastępczy tekstu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pl-PL" smtClean="0"/>
              <a:t>Kliknij, aby edytować style wzorca tekstu</a:t>
            </a:r>
          </a:p>
          <a:p>
            <a:pPr lvl="1" eaLnBrk="1" latinLnBrk="0" hangingPunct="1"/>
            <a:r>
              <a:rPr kumimoji="0" lang="pl-PL" smtClean="0"/>
              <a:t>Drugi poziom</a:t>
            </a:r>
          </a:p>
          <a:p>
            <a:pPr lvl="2" eaLnBrk="1" latinLnBrk="0" hangingPunct="1"/>
            <a:r>
              <a:rPr kumimoji="0" lang="pl-PL" smtClean="0"/>
              <a:t>Trzeci poziom</a:t>
            </a:r>
          </a:p>
          <a:p>
            <a:pPr lvl="3" eaLnBrk="1" latinLnBrk="0" hangingPunct="1"/>
            <a:r>
              <a:rPr kumimoji="0" lang="pl-PL" smtClean="0"/>
              <a:t>Czwarty poziom</a:t>
            </a:r>
          </a:p>
          <a:p>
            <a:pPr lvl="4" eaLnBrk="1" latinLnBrk="0" hangingPunct="1"/>
            <a:r>
              <a:rPr kumimoji="0" lang="pl-PL" smtClean="0"/>
              <a:t>Piąty poziom</a:t>
            </a:r>
            <a:endParaRPr kumimoji="0" lang="en-US"/>
          </a:p>
        </p:txBody>
      </p:sp>
      <p:sp>
        <p:nvSpPr>
          <p:cNvPr id="14" name="Symbol zastępczy daty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A9D2B784-7B44-41D1-99B4-E4EBCAC78476}" type="datetimeFigureOut">
              <a:rPr lang="pl-PL" smtClean="0"/>
              <a:t>2018-12-05</a:t>
            </a:fld>
            <a:endParaRPr lang="pl-PL"/>
          </a:p>
        </p:txBody>
      </p:sp>
      <p:sp>
        <p:nvSpPr>
          <p:cNvPr id="3" name="Symbol zastępczy stopki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pl-PL"/>
          </a:p>
        </p:txBody>
      </p:sp>
      <p:sp>
        <p:nvSpPr>
          <p:cNvPr id="23" name="Symbol zastępczy numeru slajdu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8EF274F0-E675-4CB3-99C4-EB69A8F6ACFC}" type="slidenum">
              <a:rPr lang="pl-PL" smtClean="0"/>
              <a:t>‹#›</a:t>
            </a:fld>
            <a:endParaRPr lang="pl-PL"/>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pl.wikipedia.org/wiki/Blokada_(informatyka)"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pl.wikipedia.org/wiki/Pami%C4%99%C4%87_podr%C4%99czn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pl.wikipedia.org/w/index.php?title=Wikipedia:Happened-before&amp;action=edit&amp;redlink=1"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ytuł 1"/>
          <p:cNvSpPr>
            <a:spLocks noGrp="1"/>
          </p:cNvSpPr>
          <p:nvPr>
            <p:ph type="ctrTitle"/>
          </p:nvPr>
        </p:nvSpPr>
        <p:spPr>
          <a:xfrm>
            <a:off x="817581" y="548681"/>
            <a:ext cx="7498835" cy="1224135"/>
          </a:xfrm>
        </p:spPr>
        <p:txBody>
          <a:bodyPr>
            <a:normAutofit/>
          </a:bodyPr>
          <a:lstStyle/>
          <a:p>
            <a:pPr algn="ctr"/>
            <a:r>
              <a:rPr lang="pl-PL" sz="6600" smtClean="0">
                <a:solidFill>
                  <a:schemeClr val="tx1">
                    <a:lumMod val="95000"/>
                  </a:schemeClr>
                </a:solidFill>
              </a:rPr>
              <a:t>WĄTKI JAVA</a:t>
            </a:r>
            <a:endParaRPr lang="pl-PL" sz="6600" dirty="0">
              <a:solidFill>
                <a:schemeClr val="tx1">
                  <a:lumMod val="95000"/>
                </a:schemeClr>
              </a:solidFill>
            </a:endParaRPr>
          </a:p>
        </p:txBody>
      </p:sp>
      <p:sp>
        <p:nvSpPr>
          <p:cNvPr id="3" name="Podtytuł 2"/>
          <p:cNvSpPr>
            <a:spLocks noGrp="1"/>
          </p:cNvSpPr>
          <p:nvPr>
            <p:ph type="subTitle" idx="1"/>
          </p:nvPr>
        </p:nvSpPr>
        <p:spPr>
          <a:xfrm>
            <a:off x="1534107" y="2060848"/>
            <a:ext cx="6842621" cy="3369761"/>
          </a:xfrm>
        </p:spPr>
        <p:txBody>
          <a:bodyPr>
            <a:normAutofit/>
          </a:bodyPr>
          <a:lstStyle/>
          <a:p>
            <a:pPr algn="ctr"/>
            <a:r>
              <a:rPr lang="pl-PL" sz="2740" smtClean="0">
                <a:solidFill>
                  <a:schemeClr val="tx1"/>
                </a:solidFill>
                <a:latin typeface="Arial Rounded MT Bold" panose="020F0704030504030204" pitchFamily="34" charset="0"/>
              </a:rPr>
              <a:t>Podstawowe liźnięcie tematyki wątków na poziomie JJD</a:t>
            </a:r>
          </a:p>
          <a:p>
            <a:pPr algn="ctr"/>
            <a:r>
              <a:rPr lang="pl-PL" sz="2740" smtClean="0">
                <a:solidFill>
                  <a:schemeClr val="tx1"/>
                </a:solidFill>
                <a:latin typeface="Arial Rounded MT Bold" panose="020F0704030504030204" pitchFamily="34" charset="0"/>
              </a:rPr>
              <a:t>(Junior Java Developer)</a:t>
            </a:r>
          </a:p>
          <a:p>
            <a:pPr algn="ctr"/>
            <a:r>
              <a:rPr lang="pl-PL" sz="2740" smtClean="0">
                <a:solidFill>
                  <a:schemeClr val="tx1"/>
                </a:solidFill>
                <a:latin typeface="Arial Rounded MT Bold" panose="020F0704030504030204" pitchFamily="34" charset="0"/>
              </a:rPr>
              <a:t>Inaczej rzecz ujmując</a:t>
            </a:r>
            <a:r>
              <a:rPr lang="pl-PL" sz="2740" smtClean="0">
                <a:solidFill>
                  <a:schemeClr val="bg1"/>
                </a:solidFill>
                <a:latin typeface="Arial Rounded MT Bold" panose="020F0704030504030204" pitchFamily="34" charset="0"/>
              </a:rPr>
              <a:t> </a:t>
            </a:r>
          </a:p>
          <a:p>
            <a:pPr algn="ctr"/>
            <a:r>
              <a:rPr lang="pl-PL" sz="2740" smtClean="0">
                <a:solidFill>
                  <a:schemeClr val="bg1"/>
                </a:solidFill>
                <a:latin typeface="Arial Rounded MT Bold" panose="020F0704030504030204" pitchFamily="34" charset="0"/>
              </a:rPr>
              <a:t>PROGRAMOWANIE WSPÓŁBIEŻNE</a:t>
            </a:r>
          </a:p>
          <a:p>
            <a:pPr algn="ctr"/>
            <a:endParaRPr lang="pl-PL" sz="2740" smtClean="0"/>
          </a:p>
          <a:p>
            <a:pPr algn="ctr"/>
            <a:endParaRPr lang="pl-PL" sz="2740" dirty="0"/>
          </a:p>
        </p:txBody>
      </p:sp>
      <p:pic>
        <p:nvPicPr>
          <p:cNvPr id="4" name="Obraz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9418" y="4239763"/>
            <a:ext cx="4572000" cy="2050542"/>
          </a:xfrm>
          <a:prstGeom prst="rect">
            <a:avLst/>
          </a:prstGeom>
        </p:spPr>
      </p:pic>
    </p:spTree>
    <p:extLst>
      <p:ext uri="{BB962C8B-B14F-4D97-AF65-F5344CB8AC3E}">
        <p14:creationId xmlns:p14="http://schemas.microsoft.com/office/powerpoint/2010/main" val="61903728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ole tekstowe 4"/>
          <p:cNvSpPr txBox="1"/>
          <p:nvPr/>
        </p:nvSpPr>
        <p:spPr>
          <a:xfrm>
            <a:off x="683568" y="476672"/>
            <a:ext cx="7848872" cy="7017306"/>
          </a:xfrm>
          <a:prstGeom prst="rect">
            <a:avLst/>
          </a:prstGeom>
          <a:noFill/>
        </p:spPr>
        <p:txBody>
          <a:bodyPr wrap="square" rtlCol="0">
            <a:spAutoFit/>
          </a:bodyPr>
          <a:lstStyle/>
          <a:p>
            <a:r>
              <a:rPr lang="pl-PL" sz="3200" dirty="0" smtClean="0"/>
              <a:t>DOBRE PRAKTYKI :</a:t>
            </a:r>
          </a:p>
          <a:p>
            <a:r>
              <a:rPr lang="pl-PL" sz="2000" dirty="0" smtClean="0"/>
              <a:t>-operacje </a:t>
            </a:r>
            <a:r>
              <a:rPr lang="pl-PL" sz="2000" dirty="0"/>
              <a:t>na danych powinny być jak najbardziej </a:t>
            </a:r>
            <a:r>
              <a:rPr lang="pl-PL" sz="2000" dirty="0" smtClean="0"/>
              <a:t>atomowe</a:t>
            </a:r>
          </a:p>
          <a:p>
            <a:r>
              <a:rPr lang="pl-PL" sz="2000" dirty="0" smtClean="0"/>
              <a:t>-</a:t>
            </a:r>
            <a:r>
              <a:rPr lang="pl-PL" sz="2000" dirty="0"/>
              <a:t>dobrze jest stosować obiekty </a:t>
            </a:r>
            <a:r>
              <a:rPr lang="pl-PL" sz="2000" dirty="0" err="1"/>
              <a:t>immutable</a:t>
            </a:r>
            <a:r>
              <a:rPr lang="pl-PL" sz="2000" dirty="0"/>
              <a:t> (obiekty </a:t>
            </a:r>
            <a:r>
              <a:rPr lang="pl-PL" sz="2000" dirty="0" err="1"/>
              <a:t>niezmienialne</a:t>
            </a:r>
            <a:r>
              <a:rPr lang="pl-PL" sz="2000" dirty="0"/>
              <a:t>), które z założenia są </a:t>
            </a:r>
            <a:r>
              <a:rPr lang="pl-PL" sz="2000" dirty="0" err="1"/>
              <a:t>thereadsafe</a:t>
            </a:r>
            <a:r>
              <a:rPr lang="pl-PL" sz="2000" dirty="0"/>
              <a:t> (bezpieczne dla wątków). Ponieważ po inicjacji obiektu jego stan nie zmienia się nie musimy się martwić o synchronizacje, </a:t>
            </a:r>
            <a:r>
              <a:rPr lang="pl-PL" sz="2000" dirty="0" err="1"/>
              <a:t>deathlock’i</a:t>
            </a:r>
            <a:r>
              <a:rPr lang="pl-PL" sz="2000" dirty="0"/>
              <a:t>. Ich największa wada: duża liczba obiektów jest kosztowna dla </a:t>
            </a:r>
            <a:r>
              <a:rPr lang="pl-PL" sz="2000" dirty="0" err="1"/>
              <a:t>garbage</a:t>
            </a:r>
            <a:r>
              <a:rPr lang="pl-PL" sz="2000" dirty="0"/>
              <a:t> </a:t>
            </a:r>
            <a:r>
              <a:rPr lang="pl-PL" sz="2000" dirty="0" err="1"/>
              <a:t>collector’a</a:t>
            </a:r>
            <a:r>
              <a:rPr lang="pl-PL" sz="2000" dirty="0"/>
              <a:t> oraz kosztowny jest ich tworzenie. Obiekty </a:t>
            </a:r>
            <a:r>
              <a:rPr lang="pl-PL" sz="2000" dirty="0" err="1"/>
              <a:t>immutable</a:t>
            </a:r>
            <a:r>
              <a:rPr lang="pl-PL" sz="2000" dirty="0"/>
              <a:t> dobrze jest oznaczać jako finalne, wtedy z automatu są bezpieczne dla wątków.</a:t>
            </a:r>
          </a:p>
          <a:p>
            <a:r>
              <a:rPr lang="pl-PL" sz="2000" dirty="0" smtClean="0"/>
              <a:t>-</a:t>
            </a:r>
            <a:r>
              <a:rPr lang="pl-PL" sz="2000" dirty="0"/>
              <a:t>synchronizacja – jeżeli jest możliwość to jej unikajmy, bo albo stosujmy tylko na atomowych metodach. Jeżeli będziemy synchronizować za dużo metod, to </a:t>
            </a:r>
            <a:r>
              <a:rPr lang="pl-PL" sz="2000" dirty="0" err="1"/>
              <a:t>defakto</a:t>
            </a:r>
            <a:r>
              <a:rPr lang="pl-PL" sz="2000" dirty="0"/>
              <a:t> będziemy mieli aplikację jednowątkową działającą na kilku wątkach</a:t>
            </a:r>
          </a:p>
          <a:p>
            <a:r>
              <a:rPr lang="pl-PL" sz="2000" dirty="0" smtClean="0"/>
              <a:t>-</a:t>
            </a:r>
            <a:r>
              <a:rPr lang="pl-PL" sz="2000" dirty="0"/>
              <a:t>jeżeli planujemy przeprowadzanie operacji na większej ilości danych, to można zrobić tak. Każdy proces dostaję swoją porcję danych, ale ich składaniem wyników do jednej struktury zajmuje się osobny wątek. Do tego celu nadaje się </a:t>
            </a:r>
            <a:r>
              <a:rPr lang="pl-PL" sz="2000" dirty="0" err="1"/>
              <a:t>framework</a:t>
            </a:r>
            <a:r>
              <a:rPr lang="pl-PL" sz="2000" dirty="0"/>
              <a:t> </a:t>
            </a:r>
            <a:r>
              <a:rPr lang="pl-PL" sz="2000" dirty="0" err="1"/>
              <a:t>Fork</a:t>
            </a:r>
            <a:r>
              <a:rPr lang="pl-PL" sz="2000" dirty="0"/>
              <a:t>/</a:t>
            </a:r>
            <a:r>
              <a:rPr lang="pl-PL" sz="2000" dirty="0" err="1"/>
              <a:t>Join</a:t>
            </a:r>
            <a:endParaRPr lang="pl-PL" sz="2000" dirty="0"/>
          </a:p>
          <a:p>
            <a:endParaRPr lang="pl-PL" sz="2000" dirty="0"/>
          </a:p>
          <a:p>
            <a:r>
              <a:rPr lang="pl-PL" sz="2000" dirty="0" smtClean="0"/>
              <a:t>. </a:t>
            </a:r>
            <a:endParaRPr lang="pl-PL" sz="2000" dirty="0"/>
          </a:p>
          <a:p>
            <a:endParaRPr lang="pl-PL" dirty="0" smtClean="0"/>
          </a:p>
        </p:txBody>
      </p:sp>
    </p:spTree>
    <p:extLst>
      <p:ext uri="{BB962C8B-B14F-4D97-AF65-F5344CB8AC3E}">
        <p14:creationId xmlns:p14="http://schemas.microsoft.com/office/powerpoint/2010/main" val="2571905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ole tekstowe 4"/>
          <p:cNvSpPr txBox="1"/>
          <p:nvPr/>
        </p:nvSpPr>
        <p:spPr>
          <a:xfrm>
            <a:off x="683568" y="476672"/>
            <a:ext cx="7848872" cy="5755422"/>
          </a:xfrm>
          <a:prstGeom prst="rect">
            <a:avLst/>
          </a:prstGeom>
          <a:noFill/>
        </p:spPr>
        <p:txBody>
          <a:bodyPr wrap="square" rtlCol="0">
            <a:spAutoFit/>
          </a:bodyPr>
          <a:lstStyle/>
          <a:p>
            <a:r>
              <a:rPr lang="pl-PL" sz="3200" dirty="0" smtClean="0"/>
              <a:t>Wątek </a:t>
            </a:r>
            <a:r>
              <a:rPr lang="pl-PL" sz="3200" dirty="0"/>
              <a:t>Demon </a:t>
            </a:r>
            <a:endParaRPr lang="pl-PL" sz="3200" dirty="0" smtClean="0"/>
          </a:p>
          <a:p>
            <a:r>
              <a:rPr lang="pl-PL" sz="2800" dirty="0" smtClean="0"/>
              <a:t>zostają </a:t>
            </a:r>
            <a:r>
              <a:rPr lang="pl-PL" sz="2800" dirty="0"/>
              <a:t>automatycznie zamknięte gdy główny program się kończy. </a:t>
            </a:r>
            <a:r>
              <a:rPr lang="pl-PL" sz="2800" dirty="0" smtClean="0"/>
              <a:t> </a:t>
            </a:r>
            <a:r>
              <a:rPr lang="pl-PL" sz="2800" dirty="0"/>
              <a:t>Normalnie aplikacja działa tak długo jak działa najdłuższy wątek, i po jego zakończeniu JVM się kończy. W przypadku </a:t>
            </a:r>
            <a:r>
              <a:rPr lang="pl-PL" sz="2800" dirty="0" err="1"/>
              <a:t>Deamonów</a:t>
            </a:r>
            <a:r>
              <a:rPr lang="pl-PL" sz="2800" dirty="0"/>
              <a:t> tak nie jest</a:t>
            </a:r>
            <a:r>
              <a:rPr lang="pl-PL" sz="2800" dirty="0" smtClean="0"/>
              <a:t>! Aplikacja się kończy mimo że wątki </a:t>
            </a:r>
            <a:r>
              <a:rPr lang="pl-PL" sz="2800" dirty="0"/>
              <a:t>demony istnieją. </a:t>
            </a:r>
            <a:r>
              <a:rPr lang="pl-PL" sz="2800" dirty="0" smtClean="0"/>
              <a:t>Są </a:t>
            </a:r>
            <a:r>
              <a:rPr lang="pl-PL" sz="2800" dirty="0"/>
              <a:t>przydatne do zadań </a:t>
            </a:r>
            <a:r>
              <a:rPr lang="pl-PL" sz="2800" dirty="0" smtClean="0"/>
              <a:t>w tle, </a:t>
            </a:r>
            <a:r>
              <a:rPr lang="pl-PL" sz="2800" dirty="0"/>
              <a:t>takich jak usuwanie śmieci, zwalnianie pamięci nieużywanych obiektów i usuwanie niechcianych wpisów z pamięci podręcznej. Większość wątków JVM to wątki </a:t>
            </a:r>
            <a:r>
              <a:rPr lang="pl-PL" sz="2800" dirty="0" smtClean="0"/>
              <a:t>demony.</a:t>
            </a:r>
          </a:p>
        </p:txBody>
      </p:sp>
    </p:spTree>
    <p:extLst>
      <p:ext uri="{BB962C8B-B14F-4D97-AF65-F5344CB8AC3E}">
        <p14:creationId xmlns:p14="http://schemas.microsoft.com/office/powerpoint/2010/main" val="740966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ole tekstowe 4"/>
          <p:cNvSpPr txBox="1"/>
          <p:nvPr/>
        </p:nvSpPr>
        <p:spPr>
          <a:xfrm>
            <a:off x="683568" y="476672"/>
            <a:ext cx="7848872" cy="4832092"/>
          </a:xfrm>
          <a:prstGeom prst="rect">
            <a:avLst/>
          </a:prstGeom>
          <a:noFill/>
        </p:spPr>
        <p:txBody>
          <a:bodyPr wrap="square" rtlCol="0">
            <a:spAutoFit/>
          </a:bodyPr>
          <a:lstStyle/>
          <a:p>
            <a:r>
              <a:rPr lang="pl-PL" sz="2800" dirty="0" smtClean="0"/>
              <a:t>STRUMIENIE (STREAM, STREAM PARALLEL</a:t>
            </a:r>
          </a:p>
          <a:p>
            <a:r>
              <a:rPr lang="pl-PL" sz="2800" dirty="0"/>
              <a:t>Języki wysokiego poziomu mają wbudowane mechanizmy, które ułatwiają wykonywanie obliczeń w sposób równoległy bez konieczności tworzenia puli wątków w sposób jawny • Java 8 zawiera API dla tzw. strumieni (ang. </a:t>
            </a:r>
            <a:r>
              <a:rPr lang="pl-PL" sz="2800" dirty="0" err="1"/>
              <a:t>streams</a:t>
            </a:r>
            <a:r>
              <a:rPr lang="pl-PL" sz="2800" dirty="0"/>
              <a:t>), które ułatwiają wykonywanie obliczeń na sekwencjach danych w sposób typowy dla programowania </a:t>
            </a:r>
            <a:r>
              <a:rPr lang="pl-PL" sz="2800" dirty="0" smtClean="0"/>
              <a:t>funkcyjnego</a:t>
            </a:r>
          </a:p>
          <a:p>
            <a:r>
              <a:rPr lang="pl-PL" sz="2800" dirty="0" smtClean="0"/>
              <a:t>PRZYKŁAD paczka „</a:t>
            </a:r>
            <a:r>
              <a:rPr lang="pl-PL" sz="2800" dirty="0" err="1" smtClean="0"/>
              <a:t>streamParaller</a:t>
            </a:r>
            <a:r>
              <a:rPr lang="pl-PL" sz="2800" dirty="0" smtClean="0"/>
              <a:t>”</a:t>
            </a:r>
          </a:p>
        </p:txBody>
      </p:sp>
    </p:spTree>
    <p:extLst>
      <p:ext uri="{BB962C8B-B14F-4D97-AF65-F5344CB8AC3E}">
        <p14:creationId xmlns:p14="http://schemas.microsoft.com/office/powerpoint/2010/main" val="3801055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ole tekstowe 4"/>
          <p:cNvSpPr txBox="1"/>
          <p:nvPr/>
        </p:nvSpPr>
        <p:spPr>
          <a:xfrm>
            <a:off x="683568" y="476672"/>
            <a:ext cx="7848872" cy="3816429"/>
          </a:xfrm>
          <a:prstGeom prst="rect">
            <a:avLst/>
          </a:prstGeom>
          <a:noFill/>
        </p:spPr>
        <p:txBody>
          <a:bodyPr wrap="square" rtlCol="0">
            <a:spAutoFit/>
          </a:bodyPr>
          <a:lstStyle/>
          <a:p>
            <a:r>
              <a:rPr lang="pl-PL" sz="3200" dirty="0"/>
              <a:t>Klasa </a:t>
            </a:r>
            <a:r>
              <a:rPr lang="pl-PL" sz="3200" dirty="0" err="1"/>
              <a:t>Arrays</a:t>
            </a:r>
            <a:r>
              <a:rPr lang="pl-PL" sz="3200" dirty="0"/>
              <a:t> w Javie od wersji 8 zawiera metody umożliwiające wykonywanie obliczeń równoległych na elementach tablicy, m.in. • </a:t>
            </a:r>
            <a:r>
              <a:rPr lang="pl-PL" sz="3200" dirty="0" err="1"/>
              <a:t>void</a:t>
            </a:r>
            <a:r>
              <a:rPr lang="pl-PL" sz="3200" dirty="0"/>
              <a:t> </a:t>
            </a:r>
            <a:r>
              <a:rPr lang="pl-PL" sz="3200" dirty="0" err="1"/>
              <a:t>parallelSort</a:t>
            </a:r>
            <a:r>
              <a:rPr lang="pl-PL" sz="3200" dirty="0"/>
              <a:t>(</a:t>
            </a:r>
            <a:r>
              <a:rPr lang="pl-PL" sz="3200" dirty="0" err="1"/>
              <a:t>int</a:t>
            </a:r>
            <a:r>
              <a:rPr lang="pl-PL" sz="3200" dirty="0"/>
              <a:t>[] a, </a:t>
            </a:r>
            <a:r>
              <a:rPr lang="pl-PL" sz="3200" dirty="0" err="1"/>
              <a:t>int</a:t>
            </a:r>
            <a:r>
              <a:rPr lang="pl-PL" sz="3200" dirty="0"/>
              <a:t> </a:t>
            </a:r>
            <a:r>
              <a:rPr lang="pl-PL" sz="3200" dirty="0" err="1"/>
              <a:t>fromIndex</a:t>
            </a:r>
            <a:r>
              <a:rPr lang="pl-PL" sz="3200" dirty="0"/>
              <a:t>, </a:t>
            </a:r>
            <a:r>
              <a:rPr lang="pl-PL" sz="3200" dirty="0" err="1"/>
              <a:t>int</a:t>
            </a:r>
            <a:r>
              <a:rPr lang="pl-PL" sz="3200" dirty="0"/>
              <a:t> </a:t>
            </a:r>
            <a:r>
              <a:rPr lang="pl-PL" sz="3200" dirty="0" err="1"/>
              <a:t>toIndex</a:t>
            </a:r>
            <a:r>
              <a:rPr lang="pl-PL" sz="3200" dirty="0"/>
              <a:t>) • </a:t>
            </a:r>
            <a:r>
              <a:rPr lang="pl-PL" sz="3200" dirty="0" err="1"/>
              <a:t>void</a:t>
            </a:r>
            <a:r>
              <a:rPr lang="pl-PL" sz="3200" dirty="0"/>
              <a:t> </a:t>
            </a:r>
            <a:r>
              <a:rPr lang="pl-PL" sz="3200" dirty="0" err="1"/>
              <a:t>parallelPrefix</a:t>
            </a:r>
            <a:r>
              <a:rPr lang="pl-PL" sz="3200" dirty="0"/>
              <a:t>(T[] </a:t>
            </a:r>
            <a:r>
              <a:rPr lang="pl-PL" sz="3200" dirty="0" err="1"/>
              <a:t>array</a:t>
            </a:r>
            <a:r>
              <a:rPr lang="pl-PL" sz="3200" dirty="0"/>
              <a:t>, </a:t>
            </a:r>
            <a:r>
              <a:rPr lang="pl-PL" sz="3200" dirty="0" err="1"/>
              <a:t>BinaryOperator</a:t>
            </a:r>
            <a:r>
              <a:rPr lang="pl-PL" sz="3200" dirty="0"/>
              <a:t>&lt; T&gt; </a:t>
            </a:r>
            <a:r>
              <a:rPr lang="pl-PL" sz="3200" dirty="0" err="1"/>
              <a:t>op</a:t>
            </a:r>
            <a:endParaRPr lang="pl-PL" sz="3200" dirty="0" smtClean="0"/>
          </a:p>
          <a:p>
            <a:endParaRPr lang="pl-PL" dirty="0" smtClean="0"/>
          </a:p>
        </p:txBody>
      </p:sp>
    </p:spTree>
    <p:extLst>
      <p:ext uri="{BB962C8B-B14F-4D97-AF65-F5344CB8AC3E}">
        <p14:creationId xmlns:p14="http://schemas.microsoft.com/office/powerpoint/2010/main" val="3439881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ole tekstowe 4"/>
          <p:cNvSpPr txBox="1"/>
          <p:nvPr/>
        </p:nvSpPr>
        <p:spPr>
          <a:xfrm>
            <a:off x="683568" y="464056"/>
            <a:ext cx="7848872" cy="6186309"/>
          </a:xfrm>
          <a:prstGeom prst="rect">
            <a:avLst/>
          </a:prstGeom>
          <a:noFill/>
        </p:spPr>
        <p:txBody>
          <a:bodyPr wrap="square" rtlCol="0">
            <a:spAutoFit/>
          </a:bodyPr>
          <a:lstStyle/>
          <a:p>
            <a:r>
              <a:rPr lang="pl-PL" sz="3200" dirty="0" smtClean="0"/>
              <a:t>KOLEKCJE WSPÓŁBIEŻNE</a:t>
            </a:r>
          </a:p>
          <a:p>
            <a:r>
              <a:rPr lang="pl-PL" sz="2800" dirty="0"/>
              <a:t>• </a:t>
            </a:r>
            <a:r>
              <a:rPr lang="pl-PL" sz="2800" dirty="0" err="1" smtClean="0"/>
              <a:t>ConcurrentHashMap</a:t>
            </a:r>
            <a:r>
              <a:rPr lang="pl-PL" sz="2800" dirty="0" smtClean="0"/>
              <a:t> </a:t>
            </a:r>
          </a:p>
          <a:p>
            <a:r>
              <a:rPr lang="pl-PL" sz="2800" dirty="0"/>
              <a:t>Zamiennik dla </a:t>
            </a:r>
            <a:r>
              <a:rPr lang="pl-PL" sz="2800" dirty="0" err="1"/>
              <a:t>Hashtable</a:t>
            </a:r>
            <a:r>
              <a:rPr lang="pl-PL" sz="2800" dirty="0"/>
              <a:t> oraz </a:t>
            </a:r>
            <a:r>
              <a:rPr lang="pl-PL" sz="2800" dirty="0" err="1"/>
              <a:t>Collections.synchronizedMap</a:t>
            </a:r>
            <a:r>
              <a:rPr lang="pl-PL" sz="2800" dirty="0"/>
              <a:t> • Pozwala na jednoczesny odczyt przez kilka wątków • Pozwala na zapis jednocześnie z odczytem • </a:t>
            </a:r>
            <a:r>
              <a:rPr lang="pl-PL" sz="2800" dirty="0" err="1"/>
              <a:t>Iteratory</a:t>
            </a:r>
            <a:r>
              <a:rPr lang="pl-PL" sz="2800" dirty="0"/>
              <a:t> nie rzucają wyjątku </a:t>
            </a:r>
            <a:r>
              <a:rPr lang="pl-PL" sz="2800" dirty="0" err="1"/>
              <a:t>ConcurrentModificationException</a:t>
            </a:r>
            <a:r>
              <a:rPr lang="pl-PL" sz="2800" dirty="0"/>
              <a:t> • Operacja odczytu </a:t>
            </a:r>
            <a:r>
              <a:rPr lang="pl-PL" sz="2800" dirty="0" err="1"/>
              <a:t>get</a:t>
            </a:r>
            <a:r>
              <a:rPr lang="pl-PL" sz="2800" dirty="0"/>
              <a:t>() „widzi” rezultaty wykonanych w całości (zakończonych) operacji modyfikacji takich jak </a:t>
            </a:r>
            <a:r>
              <a:rPr lang="pl-PL" sz="2800" dirty="0" err="1"/>
              <a:t>put</a:t>
            </a:r>
            <a:r>
              <a:rPr lang="pl-PL" sz="2800" dirty="0"/>
              <a:t>() i </a:t>
            </a:r>
            <a:r>
              <a:rPr lang="pl-PL" sz="2800" dirty="0" err="1"/>
              <a:t>remove</a:t>
            </a:r>
            <a:r>
              <a:rPr lang="pl-PL" sz="2800" dirty="0"/>
              <a:t>() • Pozwala na nakładanie się domyślnie 16 operacji modyfikacji – można podać więcej w parametrze konstruktora</a:t>
            </a:r>
            <a:endParaRPr lang="pl-PL" sz="2800" dirty="0" smtClean="0"/>
          </a:p>
        </p:txBody>
      </p:sp>
    </p:spTree>
    <p:extLst>
      <p:ext uri="{BB962C8B-B14F-4D97-AF65-F5344CB8AC3E}">
        <p14:creationId xmlns:p14="http://schemas.microsoft.com/office/powerpoint/2010/main" val="631105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ole tekstowe 4"/>
          <p:cNvSpPr txBox="1"/>
          <p:nvPr/>
        </p:nvSpPr>
        <p:spPr>
          <a:xfrm>
            <a:off x="683568" y="464056"/>
            <a:ext cx="7848872" cy="5324535"/>
          </a:xfrm>
          <a:prstGeom prst="rect">
            <a:avLst/>
          </a:prstGeom>
          <a:noFill/>
        </p:spPr>
        <p:txBody>
          <a:bodyPr wrap="square" rtlCol="0">
            <a:spAutoFit/>
          </a:bodyPr>
          <a:lstStyle/>
          <a:p>
            <a:r>
              <a:rPr lang="pl-PL" sz="3200" dirty="0" smtClean="0"/>
              <a:t>KOLEKCJE WSPÓŁBIEŻNE</a:t>
            </a:r>
          </a:p>
          <a:p>
            <a:r>
              <a:rPr lang="pl-PL" sz="2800" dirty="0"/>
              <a:t>• </a:t>
            </a:r>
            <a:r>
              <a:rPr lang="pl-PL" sz="2800" dirty="0" err="1" smtClean="0"/>
              <a:t>CopyOnWriteArrayList</a:t>
            </a:r>
            <a:r>
              <a:rPr lang="pl-PL" sz="2800" dirty="0" smtClean="0"/>
              <a:t> – przykład w kodzie</a:t>
            </a:r>
          </a:p>
          <a:p>
            <a:r>
              <a:rPr lang="pl-PL" sz="2800" dirty="0"/>
              <a:t>Współbieżny odpowiednik </a:t>
            </a:r>
            <a:r>
              <a:rPr lang="pl-PL" sz="2800" dirty="0" err="1"/>
              <a:t>ArrayList</a:t>
            </a:r>
            <a:r>
              <a:rPr lang="pl-PL" sz="2800" dirty="0"/>
              <a:t> • Dobra efektywność, gdy operacji odczytu jest znacznie więcej, niż operacji zapisu, ponieważ modyfikacja powoduje utworzenie kopii listy • Przykładowe zastosowanie to listy odbiorców zdarzeń (ang. event </a:t>
            </a:r>
            <a:r>
              <a:rPr lang="pl-PL" sz="2800" dirty="0" err="1"/>
              <a:t>listeners</a:t>
            </a:r>
            <a:r>
              <a:rPr lang="pl-PL" sz="2800" dirty="0"/>
              <a:t>) </a:t>
            </a:r>
            <a:endParaRPr lang="pl-PL" sz="2800" dirty="0" smtClean="0"/>
          </a:p>
          <a:p>
            <a:r>
              <a:rPr lang="pl-PL" sz="2800" dirty="0"/>
              <a:t>• </a:t>
            </a:r>
            <a:r>
              <a:rPr lang="pl-PL" sz="2800" dirty="0" err="1" smtClean="0"/>
              <a:t>BlockedQueue</a:t>
            </a:r>
            <a:r>
              <a:rPr lang="pl-PL" sz="2800" dirty="0" smtClean="0"/>
              <a:t> – przykład w kodzie</a:t>
            </a:r>
            <a:endParaRPr lang="pl-PL" sz="2800" dirty="0"/>
          </a:p>
          <a:p>
            <a:endParaRPr lang="pl-PL" sz="2800" dirty="0" smtClean="0"/>
          </a:p>
          <a:p>
            <a:endParaRPr lang="pl-PL" sz="2800" dirty="0" smtClean="0"/>
          </a:p>
        </p:txBody>
      </p:sp>
    </p:spTree>
    <p:extLst>
      <p:ext uri="{BB962C8B-B14F-4D97-AF65-F5344CB8AC3E}">
        <p14:creationId xmlns:p14="http://schemas.microsoft.com/office/powerpoint/2010/main" val="3774509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ole tekstowe 4"/>
          <p:cNvSpPr txBox="1"/>
          <p:nvPr/>
        </p:nvSpPr>
        <p:spPr>
          <a:xfrm>
            <a:off x="683568" y="464056"/>
            <a:ext cx="7848872" cy="4031873"/>
          </a:xfrm>
          <a:prstGeom prst="rect">
            <a:avLst/>
          </a:prstGeom>
          <a:noFill/>
        </p:spPr>
        <p:txBody>
          <a:bodyPr wrap="square" rtlCol="0">
            <a:spAutoFit/>
          </a:bodyPr>
          <a:lstStyle/>
          <a:p>
            <a:r>
              <a:rPr lang="pl-PL" sz="3200" dirty="0" smtClean="0"/>
              <a:t>KOLEKCJE WSPÓŁBIEŻNE</a:t>
            </a:r>
          </a:p>
          <a:p>
            <a:r>
              <a:rPr lang="pl-PL" sz="2800" dirty="0"/>
              <a:t>Metody kolekcji współbieżnych wykonywane są atomowo, jednak wykonanie w sposób atomowy ciągu operacji na kolekcji wymaga synchronizacji • Należy pamiętać, że metody takie jak </a:t>
            </a:r>
            <a:r>
              <a:rPr lang="pl-PL" sz="2800" dirty="0" err="1"/>
              <a:t>size</a:t>
            </a:r>
            <a:r>
              <a:rPr lang="pl-PL" sz="2800" dirty="0"/>
              <a:t>(), czy </a:t>
            </a:r>
            <a:r>
              <a:rPr lang="pl-PL" sz="2800" dirty="0" err="1"/>
              <a:t>isEmpty</a:t>
            </a:r>
            <a:r>
              <a:rPr lang="pl-PL" sz="2800" dirty="0"/>
              <a:t>() zwracają bieżący stan, który może stać się nieaktualny w wyniku jednoczesnej modyfikacji przez inne wątki. </a:t>
            </a:r>
            <a:endParaRPr lang="pl-PL" sz="2800" dirty="0" smtClean="0"/>
          </a:p>
        </p:txBody>
      </p:sp>
    </p:spTree>
    <p:extLst>
      <p:ext uri="{BB962C8B-B14F-4D97-AF65-F5344CB8AC3E}">
        <p14:creationId xmlns:p14="http://schemas.microsoft.com/office/powerpoint/2010/main" val="2044117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ole tekstowe 4"/>
          <p:cNvSpPr txBox="1"/>
          <p:nvPr/>
        </p:nvSpPr>
        <p:spPr>
          <a:xfrm>
            <a:off x="683568" y="464056"/>
            <a:ext cx="7848872" cy="5755422"/>
          </a:xfrm>
          <a:prstGeom prst="rect">
            <a:avLst/>
          </a:prstGeom>
          <a:noFill/>
        </p:spPr>
        <p:txBody>
          <a:bodyPr wrap="square" rtlCol="0">
            <a:spAutoFit/>
          </a:bodyPr>
          <a:lstStyle/>
          <a:p>
            <a:r>
              <a:rPr lang="pl-PL" sz="3200" dirty="0" smtClean="0"/>
              <a:t>KOLEKCJE WSPÓŁBIEŻNE</a:t>
            </a:r>
          </a:p>
          <a:p>
            <a:r>
              <a:rPr lang="pl-PL" sz="2800" dirty="0"/>
              <a:t>• </a:t>
            </a:r>
            <a:r>
              <a:rPr lang="pl-PL" sz="2800" dirty="0" err="1"/>
              <a:t>Iteratory</a:t>
            </a:r>
            <a:r>
              <a:rPr lang="pl-PL" sz="2800" dirty="0"/>
              <a:t> w kolekcjach synchronizowanych powodują rzucenie wyjątku </a:t>
            </a:r>
            <a:r>
              <a:rPr lang="pl-PL" sz="2800" dirty="0" err="1"/>
              <a:t>ConcurrentModificationException</a:t>
            </a:r>
            <a:r>
              <a:rPr lang="pl-PL" sz="2800" dirty="0"/>
              <a:t>, gdy zajdzie próba modyfikacji kolekcji podczas jej przeglądania za pomocą </a:t>
            </a:r>
            <a:r>
              <a:rPr lang="pl-PL" sz="2800" dirty="0" err="1"/>
              <a:t>iteratora</a:t>
            </a:r>
            <a:r>
              <a:rPr lang="pl-PL" sz="2800" dirty="0"/>
              <a:t> (ang. fast-</a:t>
            </a:r>
            <a:r>
              <a:rPr lang="pl-PL" sz="2800" dirty="0" err="1"/>
              <a:t>fail</a:t>
            </a:r>
            <a:r>
              <a:rPr lang="pl-PL" sz="2800" dirty="0"/>
              <a:t> </a:t>
            </a:r>
            <a:r>
              <a:rPr lang="pl-PL" sz="2800" dirty="0" err="1"/>
              <a:t>mechanism</a:t>
            </a:r>
            <a:r>
              <a:rPr lang="pl-PL" sz="2800" dirty="0"/>
              <a:t>) • </a:t>
            </a:r>
            <a:r>
              <a:rPr lang="pl-PL" sz="2800" dirty="0" err="1"/>
              <a:t>Iteratory</a:t>
            </a:r>
            <a:r>
              <a:rPr lang="pl-PL" sz="2800" dirty="0"/>
              <a:t> w kolekcjach współbieżnych z </a:t>
            </a:r>
            <a:r>
              <a:rPr lang="pl-PL" sz="2800" dirty="0" err="1"/>
              <a:t>java.util.concurrent</a:t>
            </a:r>
            <a:r>
              <a:rPr lang="pl-PL" sz="2800" dirty="0"/>
              <a:t> nie rzucają wyjątku </a:t>
            </a:r>
            <a:r>
              <a:rPr lang="pl-PL" sz="2800" dirty="0" err="1"/>
              <a:t>ConcurrentModificationException</a:t>
            </a:r>
            <a:r>
              <a:rPr lang="pl-PL" sz="2800" dirty="0"/>
              <a:t> w przypadku jednoczesnej modyfikacji • mogą nie zobaczyć zmian w kolekcji dokonanych podczas iterowania • w </a:t>
            </a:r>
            <a:r>
              <a:rPr lang="pl-PL" sz="2800" dirty="0" err="1"/>
              <a:t>najg</a:t>
            </a:r>
            <a:endParaRPr lang="pl-PL" sz="2800" dirty="0" smtClean="0"/>
          </a:p>
        </p:txBody>
      </p:sp>
    </p:spTree>
    <p:extLst>
      <p:ext uri="{BB962C8B-B14F-4D97-AF65-F5344CB8AC3E}">
        <p14:creationId xmlns:p14="http://schemas.microsoft.com/office/powerpoint/2010/main" val="3028869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ole tekstowe 4"/>
          <p:cNvSpPr txBox="1"/>
          <p:nvPr/>
        </p:nvSpPr>
        <p:spPr>
          <a:xfrm>
            <a:off x="683568" y="464056"/>
            <a:ext cx="7848872" cy="4647426"/>
          </a:xfrm>
          <a:prstGeom prst="rect">
            <a:avLst/>
          </a:prstGeom>
          <a:noFill/>
        </p:spPr>
        <p:txBody>
          <a:bodyPr wrap="square" rtlCol="0">
            <a:spAutoFit/>
          </a:bodyPr>
          <a:lstStyle/>
          <a:p>
            <a:r>
              <a:rPr lang="pl-PL" sz="3200" dirty="0" smtClean="0"/>
              <a:t>VOLATILE</a:t>
            </a:r>
            <a:endParaRPr lang="pl-PL" sz="2400" dirty="0" smtClean="0"/>
          </a:p>
          <a:p>
            <a:r>
              <a:rPr lang="pl-PL" sz="2400" dirty="0" smtClean="0"/>
              <a:t>ogólnie </a:t>
            </a:r>
            <a:r>
              <a:rPr lang="pl-PL" sz="2400" dirty="0"/>
              <a:t>rzecz biorąc, zmienne </a:t>
            </a:r>
            <a:r>
              <a:rPr lang="pl-PL" sz="2400" dirty="0" smtClean="0"/>
              <a:t>typu </a:t>
            </a:r>
            <a:r>
              <a:rPr lang="pl-PL" sz="2400" dirty="0" err="1" smtClean="0"/>
              <a:t>volatile</a:t>
            </a:r>
            <a:r>
              <a:rPr lang="pl-PL" sz="2400" dirty="0" smtClean="0"/>
              <a:t>   </a:t>
            </a:r>
            <a:r>
              <a:rPr lang="pl-PL" sz="2400" dirty="0"/>
              <a:t>w Javie </a:t>
            </a:r>
            <a:r>
              <a:rPr lang="pl-PL" sz="2400" dirty="0" smtClean="0"/>
              <a:t>są </a:t>
            </a:r>
            <a:r>
              <a:rPr lang="pl-PL" sz="2400" dirty="0"/>
              <a:t>słabo udokumentowane, słabo zrozumiane i rzadko używane. Co gorsza, jej formalna definicja faktycznie zmieniła się </a:t>
            </a:r>
            <a:r>
              <a:rPr lang="pl-PL" sz="2400" dirty="0" smtClean="0"/>
              <a:t>od wersji </a:t>
            </a:r>
            <a:r>
              <a:rPr lang="pl-PL" sz="2400" dirty="0"/>
              <a:t>Java 5. </a:t>
            </a:r>
            <a:br>
              <a:rPr lang="pl-PL" sz="2400" dirty="0"/>
            </a:br>
            <a:r>
              <a:rPr lang="pl-PL" sz="2400" dirty="0"/>
              <a:t>Zasadniczo, </a:t>
            </a:r>
            <a:r>
              <a:rPr lang="pl-PL" sz="2400" dirty="0" err="1" smtClean="0"/>
              <a:t>volatile</a:t>
            </a:r>
            <a:r>
              <a:rPr lang="pl-PL" sz="2400" dirty="0" smtClean="0"/>
              <a:t> </a:t>
            </a:r>
            <a:r>
              <a:rPr lang="pl-PL" sz="2400" dirty="0"/>
              <a:t>jest używany do wskazania, że ​​wartość zmiennej będzie modyfikowana przez różne wątki</a:t>
            </a:r>
            <a:r>
              <a:rPr lang="pl-PL" sz="2400" dirty="0" smtClean="0"/>
              <a:t>.</a:t>
            </a:r>
          </a:p>
          <a:p>
            <a:r>
              <a:rPr lang="pl-PL" sz="2400" dirty="0"/>
              <a:t>Używanie </a:t>
            </a:r>
            <a:r>
              <a:rPr lang="pl-PL" sz="2400" dirty="0" err="1"/>
              <a:t>volatile</a:t>
            </a:r>
            <a:r>
              <a:rPr lang="pl-PL" sz="2400" dirty="0"/>
              <a:t> może być szybsze niż </a:t>
            </a:r>
            <a:r>
              <a:rPr lang="pl-PL" sz="2400" dirty="0">
                <a:hlinkClick r:id="rId2" tooltip="Blokada (informatyka)"/>
              </a:rPr>
              <a:t>blokowanie</a:t>
            </a:r>
            <a:r>
              <a:rPr lang="pl-PL" sz="2400" dirty="0"/>
              <a:t>, ale może też nie działać w niektórych </a:t>
            </a:r>
            <a:r>
              <a:rPr lang="pl-PL" sz="2400" dirty="0" smtClean="0"/>
              <a:t>wypadkach.</a:t>
            </a:r>
          </a:p>
          <a:p>
            <a:endParaRPr lang="pl-PL" sz="2400" dirty="0" smtClean="0"/>
          </a:p>
          <a:p>
            <a:endParaRPr lang="pl-PL" sz="2400" dirty="0" smtClean="0"/>
          </a:p>
        </p:txBody>
      </p:sp>
    </p:spTree>
    <p:extLst>
      <p:ext uri="{BB962C8B-B14F-4D97-AF65-F5344CB8AC3E}">
        <p14:creationId xmlns:p14="http://schemas.microsoft.com/office/powerpoint/2010/main" val="35104103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ole tekstowe 4"/>
          <p:cNvSpPr txBox="1"/>
          <p:nvPr/>
        </p:nvSpPr>
        <p:spPr>
          <a:xfrm>
            <a:off x="683568" y="464056"/>
            <a:ext cx="7848872" cy="5016758"/>
          </a:xfrm>
          <a:prstGeom prst="rect">
            <a:avLst/>
          </a:prstGeom>
          <a:noFill/>
        </p:spPr>
        <p:txBody>
          <a:bodyPr wrap="square" rtlCol="0">
            <a:spAutoFit/>
          </a:bodyPr>
          <a:lstStyle/>
          <a:p>
            <a:r>
              <a:rPr lang="pl-PL" sz="3200" dirty="0" smtClean="0"/>
              <a:t>VOLATILE</a:t>
            </a:r>
            <a:endParaRPr lang="pl-PL" sz="2400" dirty="0" smtClean="0"/>
          </a:p>
          <a:p>
            <a:endParaRPr lang="pl-PL" sz="2400" dirty="0" smtClean="0"/>
          </a:p>
          <a:p>
            <a:r>
              <a:rPr lang="pl-PL" sz="2400" dirty="0" smtClean="0"/>
              <a:t>-We </a:t>
            </a:r>
            <a:r>
              <a:rPr lang="pl-PL" sz="2400" dirty="0"/>
              <a:t>wszystkich wersjach Javy istnieje globalna kolejność odczytów i zapisów do zmiennej z </a:t>
            </a:r>
            <a:r>
              <a:rPr lang="pl-PL" sz="2400" dirty="0" err="1"/>
              <a:t>volatile</a:t>
            </a:r>
            <a:r>
              <a:rPr lang="pl-PL" sz="2400" dirty="0"/>
              <a:t>. Dzięki temu każdy wątek mający do niej dostęp odczyta jej obecną wartość przed kontynuacją, zamiast (potencjalnego) wykorzystania zmiennej przechowywanej w </a:t>
            </a:r>
            <a:r>
              <a:rPr lang="pl-PL" sz="2400" dirty="0">
                <a:hlinkClick r:id="rId2" tooltip="Pamięć podręczna"/>
              </a:rPr>
              <a:t>pamięci </a:t>
            </a:r>
            <a:r>
              <a:rPr lang="pl-PL" sz="2400" dirty="0" smtClean="0">
                <a:hlinkClick r:id="rId2" tooltip="Pamięć podręczna"/>
              </a:rPr>
              <a:t>podręcznej</a:t>
            </a:r>
            <a:r>
              <a:rPr lang="pl-PL" sz="2400" dirty="0" smtClean="0"/>
              <a:t>(</a:t>
            </a:r>
            <a:r>
              <a:rPr lang="pl-PL" sz="2400" dirty="0" err="1" smtClean="0"/>
              <a:t>cashe</a:t>
            </a:r>
            <a:r>
              <a:rPr lang="pl-PL" sz="2400" dirty="0" smtClean="0"/>
              <a:t> procesora). Dlatego zmienne prymitywne </a:t>
            </a:r>
            <a:r>
              <a:rPr lang="pl-PL" sz="2400" dirty="0" err="1" smtClean="0"/>
              <a:t>volatile</a:t>
            </a:r>
            <a:r>
              <a:rPr lang="pl-PL" sz="2400" dirty="0" smtClean="0"/>
              <a:t> są wolniejsze (są w pamięci RAM).</a:t>
            </a:r>
          </a:p>
          <a:p>
            <a:endParaRPr lang="pl-PL" sz="2400" dirty="0" smtClean="0"/>
          </a:p>
          <a:p>
            <a:endParaRPr lang="pl-PL" sz="2400" dirty="0"/>
          </a:p>
          <a:p>
            <a:endParaRPr lang="pl-PL" sz="2400" dirty="0" smtClean="0"/>
          </a:p>
        </p:txBody>
      </p:sp>
    </p:spTree>
    <p:extLst>
      <p:ext uri="{BB962C8B-B14F-4D97-AF65-F5344CB8AC3E}">
        <p14:creationId xmlns:p14="http://schemas.microsoft.com/office/powerpoint/2010/main" val="1938593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pole tekstowe 6"/>
          <p:cNvSpPr txBox="1"/>
          <p:nvPr/>
        </p:nvSpPr>
        <p:spPr>
          <a:xfrm>
            <a:off x="539552" y="764704"/>
            <a:ext cx="8208912" cy="6740307"/>
          </a:xfrm>
          <a:prstGeom prst="rect">
            <a:avLst/>
          </a:prstGeom>
          <a:noFill/>
        </p:spPr>
        <p:txBody>
          <a:bodyPr wrap="square" rtlCol="0">
            <a:spAutoFit/>
          </a:bodyPr>
          <a:lstStyle/>
          <a:p>
            <a:r>
              <a:rPr lang="pl-PL" dirty="0" smtClean="0"/>
              <a:t>PODSTAWOWE POJĘCIA:</a:t>
            </a:r>
          </a:p>
          <a:p>
            <a:endParaRPr lang="pl-PL" dirty="0"/>
          </a:p>
          <a:p>
            <a:r>
              <a:rPr lang="pl-PL" sz="2000" dirty="0" smtClean="0"/>
              <a:t>PROCES: </a:t>
            </a:r>
            <a:r>
              <a:rPr lang="pl-PL" sz="2000" dirty="0"/>
              <a:t>to </a:t>
            </a:r>
            <a:r>
              <a:rPr lang="pl-PL" sz="2000" dirty="0" smtClean="0"/>
              <a:t>wykonujący się </a:t>
            </a:r>
            <a:r>
              <a:rPr lang="pl-PL" sz="2000" dirty="0"/>
              <a:t>program </a:t>
            </a:r>
            <a:r>
              <a:rPr lang="pl-PL" sz="2000" dirty="0" smtClean="0"/>
              <a:t>(</a:t>
            </a:r>
            <a:r>
              <a:rPr lang="pl-PL" sz="2000" dirty="0"/>
              <a:t>sformalizowany zapis algorytmu -&gt; określa kolejne czynności jakie powinniśmy wykonać</a:t>
            </a:r>
            <a:r>
              <a:rPr lang="pl-PL" sz="2000" dirty="0" smtClean="0"/>
              <a:t>)wraz </a:t>
            </a:r>
            <a:r>
              <a:rPr lang="pl-PL" sz="2000" dirty="0"/>
              <a:t>z dynamicznie przydzielanymi mu </a:t>
            </a:r>
            <a:r>
              <a:rPr lang="pl-PL" sz="2000" dirty="0" smtClean="0"/>
              <a:t>przez  system </a:t>
            </a:r>
            <a:r>
              <a:rPr lang="pl-PL" sz="2000" dirty="0"/>
              <a:t>zasobami (np. </a:t>
            </a:r>
            <a:r>
              <a:rPr lang="pl-PL" sz="2000" dirty="0" smtClean="0"/>
              <a:t>pamięcią </a:t>
            </a:r>
            <a:r>
              <a:rPr lang="pl-PL" sz="2000" dirty="0"/>
              <a:t>operacyjna, zasobami </a:t>
            </a:r>
            <a:r>
              <a:rPr lang="pl-PL" sz="2000" dirty="0" smtClean="0"/>
              <a:t>plikowymi</a:t>
            </a:r>
            <a:r>
              <a:rPr lang="pl-PL" sz="2000" dirty="0"/>
              <a:t>). Kady proces </a:t>
            </a:r>
            <a:r>
              <a:rPr lang="pl-PL" sz="2000" dirty="0" smtClean="0"/>
              <a:t>ma własna przestrzeń adresową.</a:t>
            </a:r>
          </a:p>
          <a:p>
            <a:r>
              <a:rPr lang="pl-PL" sz="2000" dirty="0"/>
              <a:t>- program (sformalizowany zapis algorytmu -&gt; określa kolejne czynności jakie powinniśmy wykonać) w trakcie wykonywania</a:t>
            </a:r>
          </a:p>
          <a:p>
            <a:r>
              <a:rPr lang="pl-PL" sz="2000" dirty="0"/>
              <a:t>-  sekwencja zmian stanu komputerowego które odbywają się zgodnie z algorytmem</a:t>
            </a:r>
          </a:p>
          <a:p>
            <a:r>
              <a:rPr lang="pl-PL" sz="2000" dirty="0"/>
              <a:t>a) współbieżne – jeśli jeden zaczyna się przed zakończeniem drugiego</a:t>
            </a:r>
          </a:p>
          <a:p>
            <a:r>
              <a:rPr lang="pl-PL" sz="2000" dirty="0"/>
              <a:t>b) jednoczesne – gdy  </a:t>
            </a:r>
            <a:r>
              <a:rPr lang="pl-PL" sz="2000" dirty="0" smtClean="0"/>
              <a:t>maszyna </a:t>
            </a:r>
            <a:r>
              <a:rPr lang="pl-PL" sz="2000" dirty="0"/>
              <a:t>ma kilka procesorów. Wtedy mogą być wykonywane w tym samym czasie przez 2 różne jednostki. </a:t>
            </a:r>
            <a:endParaRPr lang="pl-PL" sz="2000" dirty="0" smtClean="0"/>
          </a:p>
          <a:p>
            <a:r>
              <a:rPr lang="pl-PL" sz="2000" dirty="0"/>
              <a:t>- </a:t>
            </a:r>
            <a:r>
              <a:rPr lang="pl-PL" sz="2000" dirty="0" err="1"/>
              <a:t>scheduler</a:t>
            </a:r>
            <a:r>
              <a:rPr lang="pl-PL" sz="2000" dirty="0"/>
              <a:t> zarządza działaniem procesów (na poziomie </a:t>
            </a:r>
            <a:r>
              <a:rPr lang="pl-PL" sz="2000" dirty="0" err="1"/>
              <a:t>sys</a:t>
            </a:r>
            <a:r>
              <a:rPr lang="pl-PL" sz="2000" dirty="0"/>
              <a:t> operacyjnego)</a:t>
            </a:r>
          </a:p>
          <a:p>
            <a:r>
              <a:rPr lang="pl-PL" sz="2000" dirty="0"/>
              <a:t>- przełączanie między procesami jest kosztowne – marnowanie mocy obliczeniowej procesora na przełączanie kontekstów</a:t>
            </a:r>
          </a:p>
          <a:p>
            <a:endParaRPr lang="pl-PL" dirty="0" smtClean="0"/>
          </a:p>
          <a:p>
            <a:endParaRPr lang="pl-PL" dirty="0"/>
          </a:p>
        </p:txBody>
      </p:sp>
    </p:spTree>
    <p:extLst>
      <p:ext uri="{BB962C8B-B14F-4D97-AF65-F5344CB8AC3E}">
        <p14:creationId xmlns:p14="http://schemas.microsoft.com/office/powerpoint/2010/main" val="34578324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ole tekstowe 4"/>
          <p:cNvSpPr txBox="1"/>
          <p:nvPr/>
        </p:nvSpPr>
        <p:spPr>
          <a:xfrm>
            <a:off x="683568" y="464056"/>
            <a:ext cx="7848872" cy="5755422"/>
          </a:xfrm>
          <a:prstGeom prst="rect">
            <a:avLst/>
          </a:prstGeom>
          <a:noFill/>
        </p:spPr>
        <p:txBody>
          <a:bodyPr wrap="square" rtlCol="0">
            <a:spAutoFit/>
          </a:bodyPr>
          <a:lstStyle/>
          <a:p>
            <a:r>
              <a:rPr lang="pl-PL" sz="3200" dirty="0" smtClean="0"/>
              <a:t>VOLATILE</a:t>
            </a:r>
            <a:endParaRPr lang="pl-PL" sz="2400" dirty="0" smtClean="0"/>
          </a:p>
          <a:p>
            <a:endParaRPr lang="pl-PL" sz="2400" dirty="0" smtClean="0"/>
          </a:p>
          <a:p>
            <a:endParaRPr lang="pl-PL" sz="2400" dirty="0"/>
          </a:p>
          <a:p>
            <a:endParaRPr lang="pl-PL" sz="2400" dirty="0" smtClean="0"/>
          </a:p>
          <a:p>
            <a:endParaRPr lang="pl-PL" sz="2400" dirty="0"/>
          </a:p>
          <a:p>
            <a:endParaRPr lang="pl-PL" sz="2400" dirty="0" smtClean="0"/>
          </a:p>
          <a:p>
            <a:endParaRPr lang="pl-PL" sz="2400" dirty="0"/>
          </a:p>
          <a:p>
            <a:endParaRPr lang="pl-PL" sz="2400" dirty="0" smtClean="0"/>
          </a:p>
          <a:p>
            <a:endParaRPr lang="pl-PL" sz="2400" dirty="0" smtClean="0"/>
          </a:p>
          <a:p>
            <a:endParaRPr lang="pl-PL" sz="2400" dirty="0"/>
          </a:p>
          <a:p>
            <a:endParaRPr lang="pl-PL" sz="2400" dirty="0" smtClean="0"/>
          </a:p>
          <a:p>
            <a:endParaRPr lang="pl-PL" sz="2400" dirty="0" smtClean="0"/>
          </a:p>
          <a:p>
            <a:endParaRPr lang="pl-PL" sz="2400" dirty="0" smtClean="0"/>
          </a:p>
          <a:p>
            <a:endParaRPr lang="pl-PL" sz="2400" dirty="0"/>
          </a:p>
          <a:p>
            <a:endParaRPr lang="pl-PL" sz="2400" dirty="0" smtClean="0"/>
          </a:p>
        </p:txBody>
      </p:sp>
      <p:pic>
        <p:nvPicPr>
          <p:cNvPr id="2" name="Obraz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636" y="980728"/>
            <a:ext cx="6624736" cy="5661378"/>
          </a:xfrm>
          <a:prstGeom prst="rect">
            <a:avLst/>
          </a:prstGeom>
        </p:spPr>
      </p:pic>
    </p:spTree>
    <p:extLst>
      <p:ext uri="{BB962C8B-B14F-4D97-AF65-F5344CB8AC3E}">
        <p14:creationId xmlns:p14="http://schemas.microsoft.com/office/powerpoint/2010/main" val="146222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ole tekstowe 4"/>
          <p:cNvSpPr txBox="1"/>
          <p:nvPr/>
        </p:nvSpPr>
        <p:spPr>
          <a:xfrm>
            <a:off x="683568" y="464056"/>
            <a:ext cx="7848872" cy="5386090"/>
          </a:xfrm>
          <a:prstGeom prst="rect">
            <a:avLst/>
          </a:prstGeom>
          <a:noFill/>
        </p:spPr>
        <p:txBody>
          <a:bodyPr wrap="square" rtlCol="0">
            <a:spAutoFit/>
          </a:bodyPr>
          <a:lstStyle/>
          <a:p>
            <a:r>
              <a:rPr lang="pl-PL" sz="3200" dirty="0" smtClean="0"/>
              <a:t>VOLATILE</a:t>
            </a:r>
            <a:endParaRPr lang="pl-PL" sz="2400" dirty="0" smtClean="0"/>
          </a:p>
          <a:p>
            <a:endParaRPr lang="pl-PL" sz="2400" dirty="0" smtClean="0"/>
          </a:p>
          <a:p>
            <a:r>
              <a:rPr lang="pl-PL" sz="2400" dirty="0"/>
              <a:t>Od Javy 5 zmienne z modyfikatorem </a:t>
            </a:r>
            <a:r>
              <a:rPr lang="pl-PL" sz="2400" dirty="0" err="1"/>
              <a:t>volatile</a:t>
            </a:r>
            <a:r>
              <a:rPr lang="pl-PL" sz="2400" dirty="0"/>
              <a:t> zachowują relację </a:t>
            </a:r>
            <a:r>
              <a:rPr lang="pl-PL" sz="2400" i="1" dirty="0" err="1">
                <a:hlinkClick r:id="rId2" tooltip="Wikipedia:Happened-before (strona nie istnieje)"/>
              </a:rPr>
              <a:t>happens-before</a:t>
            </a:r>
            <a:r>
              <a:rPr lang="pl-PL" sz="2400" i="1" dirty="0" smtClean="0"/>
              <a:t>.</a:t>
            </a:r>
            <a:r>
              <a:rPr lang="pl-PL" sz="2400" dirty="0"/>
              <a:t> </a:t>
            </a:r>
            <a:br>
              <a:rPr lang="pl-PL" sz="2400" dirty="0"/>
            </a:br>
            <a:r>
              <a:rPr lang="pl-PL" sz="2400" dirty="0"/>
              <a:t>Od wersji Java 5 dostęp do zmiennej lotnej tworzy barierę pamięci: efektywnie synchronizuje wszystkie buforowane kopie zmiennych z pamięcią główną, tak samo jak wejście lub wyjście z bloku synchronizowanego, który synchronizuje się na danym obiekcie. Zasadniczo nie ma to większego wpływu na </a:t>
            </a:r>
            <a:r>
              <a:rPr lang="pl-PL" sz="2400" dirty="0" smtClean="0"/>
              <a:t>pracę programisty.</a:t>
            </a:r>
            <a:endParaRPr lang="pl-PL" sz="2400" dirty="0"/>
          </a:p>
          <a:p>
            <a:endParaRPr lang="pl-PL" sz="2400" dirty="0"/>
          </a:p>
          <a:p>
            <a:endParaRPr lang="pl-PL" sz="2400" dirty="0" smtClean="0"/>
          </a:p>
        </p:txBody>
      </p:sp>
    </p:spTree>
    <p:extLst>
      <p:ext uri="{BB962C8B-B14F-4D97-AF65-F5344CB8AC3E}">
        <p14:creationId xmlns:p14="http://schemas.microsoft.com/office/powerpoint/2010/main" val="6182017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ole tekstowe 4"/>
          <p:cNvSpPr txBox="1"/>
          <p:nvPr/>
        </p:nvSpPr>
        <p:spPr>
          <a:xfrm>
            <a:off x="683568" y="464056"/>
            <a:ext cx="7848872" cy="1692771"/>
          </a:xfrm>
          <a:prstGeom prst="rect">
            <a:avLst/>
          </a:prstGeom>
          <a:noFill/>
        </p:spPr>
        <p:txBody>
          <a:bodyPr wrap="square" rtlCol="0">
            <a:spAutoFit/>
          </a:bodyPr>
          <a:lstStyle/>
          <a:p>
            <a:r>
              <a:rPr lang="pl-PL" sz="3200" dirty="0" smtClean="0"/>
              <a:t>CONCURRENT – EXECUTOR</a:t>
            </a:r>
          </a:p>
          <a:p>
            <a:r>
              <a:rPr lang="pl-PL" sz="2400" dirty="0" smtClean="0"/>
              <a:t>Za pomocą klasy </a:t>
            </a:r>
            <a:r>
              <a:rPr lang="pl-PL" sz="2400" dirty="0" err="1" smtClean="0"/>
              <a:t>Executor</a:t>
            </a:r>
            <a:r>
              <a:rPr lang="pl-PL" sz="2400" dirty="0" smtClean="0"/>
              <a:t> można tworzyć nowe obiekty wykonawców. </a:t>
            </a:r>
          </a:p>
          <a:p>
            <a:endParaRPr lang="pl-PL" sz="2400" dirty="0" smtClean="0"/>
          </a:p>
        </p:txBody>
      </p:sp>
      <p:pic>
        <p:nvPicPr>
          <p:cNvPr id="2" name="Obraz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5291" y="1772816"/>
            <a:ext cx="5766121" cy="4896544"/>
          </a:xfrm>
          <a:prstGeom prst="rect">
            <a:avLst/>
          </a:prstGeom>
        </p:spPr>
      </p:pic>
    </p:spTree>
    <p:extLst>
      <p:ext uri="{BB962C8B-B14F-4D97-AF65-F5344CB8AC3E}">
        <p14:creationId xmlns:p14="http://schemas.microsoft.com/office/powerpoint/2010/main" val="28863431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ole tekstowe 4"/>
          <p:cNvSpPr txBox="1"/>
          <p:nvPr/>
        </p:nvSpPr>
        <p:spPr>
          <a:xfrm>
            <a:off x="683568" y="332656"/>
            <a:ext cx="7848872" cy="4955203"/>
          </a:xfrm>
          <a:prstGeom prst="rect">
            <a:avLst/>
          </a:prstGeom>
          <a:noFill/>
        </p:spPr>
        <p:txBody>
          <a:bodyPr wrap="square" rtlCol="0">
            <a:spAutoFit/>
          </a:bodyPr>
          <a:lstStyle/>
          <a:p>
            <a:r>
              <a:rPr lang="pl-PL" sz="3200" dirty="0" smtClean="0"/>
              <a:t>CONCURRENT – EXECUTOR</a:t>
            </a:r>
          </a:p>
          <a:p>
            <a:r>
              <a:rPr lang="pl-PL" sz="2400" dirty="0" smtClean="0"/>
              <a:t>Podstawowe metody klasy </a:t>
            </a:r>
            <a:r>
              <a:rPr lang="pl-PL" sz="2400" dirty="0" err="1" smtClean="0">
                <a:solidFill>
                  <a:srgbClr val="FFFF00"/>
                </a:solidFill>
              </a:rPr>
              <a:t>ExecutorService</a:t>
            </a:r>
            <a:r>
              <a:rPr lang="pl-PL" sz="2400" dirty="0" smtClean="0">
                <a:solidFill>
                  <a:srgbClr val="FFFF00"/>
                </a:solidFill>
              </a:rPr>
              <a:t>:</a:t>
            </a:r>
          </a:p>
          <a:p>
            <a:r>
              <a:rPr lang="pl-PL" sz="2000" dirty="0" smtClean="0"/>
              <a:t>- &gt; </a:t>
            </a:r>
            <a:r>
              <a:rPr lang="pl-PL" sz="2000" dirty="0" err="1" smtClean="0"/>
              <a:t>newScheduledThreadPool</a:t>
            </a:r>
            <a:r>
              <a:rPr lang="pl-PL" sz="2000" dirty="0" smtClean="0"/>
              <a:t>(</a:t>
            </a:r>
            <a:r>
              <a:rPr lang="pl-PL" sz="2000" dirty="0" err="1" smtClean="0"/>
              <a:t>int</a:t>
            </a:r>
            <a:r>
              <a:rPr lang="pl-PL" sz="2000" dirty="0" smtClean="0"/>
              <a:t> </a:t>
            </a:r>
            <a:r>
              <a:rPr lang="pl-PL" sz="2000" dirty="0" err="1" smtClean="0"/>
              <a:t>corePoolSize</a:t>
            </a:r>
            <a:r>
              <a:rPr lang="pl-PL" sz="2000" dirty="0" smtClean="0"/>
              <a:t>) - </a:t>
            </a:r>
            <a:r>
              <a:rPr lang="pl-PL" sz="2000" dirty="0" err="1"/>
              <a:t>worzy</a:t>
            </a:r>
            <a:r>
              <a:rPr lang="pl-PL" sz="2000" dirty="0"/>
              <a:t> pulę wątków ( o rozmiarze, który przekazujemy jako parametr), która pozwala nam wykonywać zadania np. cyklicznie</a:t>
            </a:r>
            <a:endParaRPr lang="pl-PL" sz="2000" dirty="0" smtClean="0"/>
          </a:p>
          <a:p>
            <a:r>
              <a:rPr lang="pl-PL" sz="2000" dirty="0" smtClean="0"/>
              <a:t>-&gt; </a:t>
            </a:r>
            <a:r>
              <a:rPr lang="pl-PL" sz="2000" dirty="0" err="1"/>
              <a:t>newFixedThreadPool</a:t>
            </a:r>
            <a:r>
              <a:rPr lang="pl-PL" sz="2000" dirty="0"/>
              <a:t>(</a:t>
            </a:r>
            <a:r>
              <a:rPr lang="pl-PL" sz="2000" dirty="0" err="1"/>
              <a:t>int</a:t>
            </a:r>
            <a:r>
              <a:rPr lang="pl-PL" sz="2000" dirty="0"/>
              <a:t> </a:t>
            </a:r>
            <a:r>
              <a:rPr lang="pl-PL" sz="2000" dirty="0" err="1"/>
              <a:t>nThreads</a:t>
            </a:r>
            <a:r>
              <a:rPr lang="pl-PL" sz="2000" dirty="0" smtClean="0"/>
              <a:t>) - </a:t>
            </a:r>
            <a:r>
              <a:rPr lang="pl-PL" sz="2000" dirty="0"/>
              <a:t>tworzy pulę o określonej ilości </a:t>
            </a:r>
            <a:r>
              <a:rPr lang="pl-PL" sz="2000" dirty="0" err="1"/>
              <a:t>wątkó</a:t>
            </a:r>
            <a:r>
              <a:rPr lang="pl-PL" sz="2000" dirty="0"/>
              <a:t>, które są cały czas aktywne (aż do zamknięcia </a:t>
            </a:r>
            <a:r>
              <a:rPr lang="pl-PL" sz="2000" dirty="0" err="1"/>
              <a:t>Executora</a:t>
            </a:r>
            <a:r>
              <a:rPr lang="pl-PL" sz="2000" dirty="0" smtClean="0"/>
              <a:t>)</a:t>
            </a:r>
          </a:p>
          <a:p>
            <a:r>
              <a:rPr lang="pl-PL" sz="2000" dirty="0" smtClean="0"/>
              <a:t>-&gt;</a:t>
            </a:r>
            <a:r>
              <a:rPr lang="pl-PL" sz="2000" dirty="0" err="1"/>
              <a:t>newCachedThreadPool</a:t>
            </a:r>
            <a:r>
              <a:rPr lang="pl-PL" sz="2000" dirty="0"/>
              <a:t>() — tworzy pulę, w której wątki są tworzone tylko, jeśli są potrzebne i zamykane po upływie określonego czasu bezczynności, </a:t>
            </a:r>
            <a:r>
              <a:rPr lang="pl-PL" sz="2000" dirty="0" smtClean="0"/>
              <a:t>polecane </a:t>
            </a:r>
            <a:r>
              <a:rPr lang="pl-PL" sz="2000" dirty="0"/>
              <a:t>do wykonywania nieczęstych zadań (oszczędza zasoby</a:t>
            </a:r>
            <a:r>
              <a:rPr lang="pl-PL" sz="2000" dirty="0" smtClean="0"/>
              <a:t>)</a:t>
            </a:r>
          </a:p>
          <a:p>
            <a:r>
              <a:rPr lang="pl-PL" sz="2000" dirty="0" smtClean="0"/>
              <a:t>-&gt;</a:t>
            </a:r>
            <a:r>
              <a:rPr lang="pl-PL" sz="2000" dirty="0" err="1" smtClean="0"/>
              <a:t>newSingleThreadExecutor</a:t>
            </a:r>
            <a:r>
              <a:rPr lang="pl-PL" sz="2000" dirty="0"/>
              <a:t>() — pojedynczy wątek do </a:t>
            </a:r>
            <a:r>
              <a:rPr lang="pl-PL" sz="2000" dirty="0" err="1"/>
              <a:t>naprostszych</a:t>
            </a:r>
            <a:r>
              <a:rPr lang="pl-PL" sz="2000" dirty="0"/>
              <a:t> </a:t>
            </a:r>
            <a:r>
              <a:rPr lang="pl-PL" sz="2000" dirty="0" smtClean="0"/>
              <a:t>zastosowań</a:t>
            </a:r>
          </a:p>
          <a:p>
            <a:endParaRPr lang="pl-PL" sz="2000" dirty="0" smtClean="0"/>
          </a:p>
        </p:txBody>
      </p:sp>
    </p:spTree>
    <p:extLst>
      <p:ext uri="{BB962C8B-B14F-4D97-AF65-F5344CB8AC3E}">
        <p14:creationId xmlns:p14="http://schemas.microsoft.com/office/powerpoint/2010/main" val="6296967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ole tekstowe 4"/>
          <p:cNvSpPr txBox="1"/>
          <p:nvPr/>
        </p:nvSpPr>
        <p:spPr>
          <a:xfrm>
            <a:off x="683568" y="332656"/>
            <a:ext cx="7848872" cy="6494085"/>
          </a:xfrm>
          <a:prstGeom prst="rect">
            <a:avLst/>
          </a:prstGeom>
          <a:noFill/>
        </p:spPr>
        <p:txBody>
          <a:bodyPr wrap="square" rtlCol="0">
            <a:spAutoFit/>
          </a:bodyPr>
          <a:lstStyle/>
          <a:p>
            <a:r>
              <a:rPr lang="pl-PL" sz="3200" dirty="0" smtClean="0"/>
              <a:t>CONCURRENT – EXECUTOR</a:t>
            </a:r>
          </a:p>
          <a:p>
            <a:r>
              <a:rPr lang="pl-PL" sz="2400" dirty="0" smtClean="0"/>
              <a:t>Podstawowe metody klasy </a:t>
            </a:r>
            <a:r>
              <a:rPr lang="pl-PL" sz="2400" dirty="0" err="1" smtClean="0">
                <a:solidFill>
                  <a:srgbClr val="FFFF00"/>
                </a:solidFill>
              </a:rPr>
              <a:t>ExecutorService</a:t>
            </a:r>
            <a:r>
              <a:rPr lang="pl-PL" sz="2400" dirty="0" smtClean="0">
                <a:solidFill>
                  <a:srgbClr val="FFFF00"/>
                </a:solidFill>
              </a:rPr>
              <a:t>:</a:t>
            </a:r>
          </a:p>
          <a:p>
            <a:r>
              <a:rPr lang="pl-PL" sz="2000" dirty="0" smtClean="0"/>
              <a:t>-&gt;</a:t>
            </a:r>
            <a:r>
              <a:rPr lang="pl-PL" sz="2000" dirty="0" err="1" smtClean="0"/>
              <a:t>awaitTermination</a:t>
            </a:r>
            <a:r>
              <a:rPr lang="pl-PL" sz="2000" dirty="0" smtClean="0"/>
              <a:t>() - </a:t>
            </a:r>
            <a:r>
              <a:rPr lang="pl-PL" sz="2000" dirty="0"/>
              <a:t>wstrzymujemy bieżący wątek dopóki Wykonawca nie zakończy wszystkich zadań (albo dopóki nie minie 5 sekund lub też nie wystąpi przerwanie bieżącego wątku za pomocą metody </a:t>
            </a:r>
            <a:r>
              <a:rPr lang="pl-PL" sz="2000" dirty="0" err="1"/>
              <a:t>interrupt</a:t>
            </a:r>
            <a:r>
              <a:rPr lang="pl-PL" sz="2000" dirty="0"/>
              <a:t>). Warto stosować metodę </a:t>
            </a:r>
            <a:r>
              <a:rPr lang="pl-PL" sz="2000" dirty="0" err="1"/>
              <a:t>awaitTermination</a:t>
            </a:r>
            <a:r>
              <a:rPr lang="pl-PL" sz="2000" dirty="0"/>
              <a:t>(),  kiedy chcemy mieć pewność, że </a:t>
            </a:r>
            <a:r>
              <a:rPr lang="pl-PL" sz="2000" dirty="0" err="1"/>
              <a:t>Wykonawaca</a:t>
            </a:r>
            <a:r>
              <a:rPr lang="pl-PL" sz="2000" dirty="0"/>
              <a:t> naprawdę zakończył działanie i wyczyścił wszystkie swoje zajęte zasoby (np. bez tego nasz </a:t>
            </a:r>
            <a:r>
              <a:rPr lang="pl-PL" sz="2000" dirty="0" err="1"/>
              <a:t>głowny</a:t>
            </a:r>
            <a:r>
              <a:rPr lang="pl-PL" sz="2000" dirty="0"/>
              <a:t> wątek może </a:t>
            </a:r>
            <a:r>
              <a:rPr lang="pl-PL" sz="2000" dirty="0" err="1"/>
              <a:t>sie</a:t>
            </a:r>
            <a:r>
              <a:rPr lang="pl-PL" sz="2000" dirty="0"/>
              <a:t> skończyć wcześniej niż Wykonawcy i aplikacja nie zakończy działania</a:t>
            </a:r>
            <a:r>
              <a:rPr lang="pl-PL" sz="2000" dirty="0" smtClean="0"/>
              <a:t>).</a:t>
            </a:r>
          </a:p>
          <a:p>
            <a:r>
              <a:rPr lang="pl-PL" sz="2000" dirty="0" smtClean="0"/>
              <a:t>-&gt;</a:t>
            </a:r>
            <a:r>
              <a:rPr lang="pl-PL" sz="2000" dirty="0" err="1" smtClean="0"/>
              <a:t>submit</a:t>
            </a:r>
            <a:r>
              <a:rPr lang="pl-PL" sz="2000" dirty="0" smtClean="0"/>
              <a:t>() - </a:t>
            </a:r>
            <a:r>
              <a:rPr lang="pl-PL" sz="2000" dirty="0"/>
              <a:t>pozwala przesłać ‘zadanie’ (implementację interfejsu </a:t>
            </a:r>
            <a:r>
              <a:rPr lang="pl-PL" sz="2000" dirty="0" err="1"/>
              <a:t>Runnable</a:t>
            </a:r>
            <a:r>
              <a:rPr lang="pl-PL" sz="2000" dirty="0"/>
              <a:t>) do wykonania (uwaga: nie mamy gwarancji, czy zostanie ono od razu uruchomione! To </a:t>
            </a:r>
            <a:r>
              <a:rPr lang="pl-PL" sz="2000" dirty="0" err="1"/>
              <a:t>zalezy</a:t>
            </a:r>
            <a:r>
              <a:rPr lang="pl-PL" sz="2000" dirty="0"/>
              <a:t> od aktualnego statusu </a:t>
            </a:r>
            <a:r>
              <a:rPr lang="pl-PL" sz="2000" dirty="0" err="1"/>
              <a:t>ExecutorService</a:t>
            </a:r>
            <a:r>
              <a:rPr lang="pl-PL" sz="2000" dirty="0"/>
              <a:t>, kolejki zadań, dostępnych wątków </a:t>
            </a:r>
            <a:r>
              <a:rPr lang="pl-PL" sz="2000" dirty="0" err="1"/>
              <a:t>etc</a:t>
            </a:r>
            <a:r>
              <a:rPr lang="pl-PL" sz="2000" dirty="0"/>
              <a:t>)</a:t>
            </a:r>
          </a:p>
          <a:p>
            <a:r>
              <a:rPr lang="pl-PL" sz="2000" dirty="0" smtClean="0"/>
              <a:t>-&gt;</a:t>
            </a:r>
            <a:r>
              <a:rPr lang="pl-PL" sz="2000" dirty="0" err="1"/>
              <a:t>shutdown</a:t>
            </a:r>
            <a:r>
              <a:rPr lang="pl-PL" sz="2000" dirty="0"/>
              <a:t>() — pozwala prawidłowo zakończyć pracę wątków, uprzednio kończąc wszystkie zadania i zwalniając wszystkie zasoby. Wywołanie tej metody jest wymagane przed zakończeniem działania aplikacji!</a:t>
            </a:r>
            <a:endParaRPr lang="pl-PL" sz="2000" dirty="0" smtClean="0"/>
          </a:p>
        </p:txBody>
      </p:sp>
    </p:spTree>
    <p:extLst>
      <p:ext uri="{BB962C8B-B14F-4D97-AF65-F5344CB8AC3E}">
        <p14:creationId xmlns:p14="http://schemas.microsoft.com/office/powerpoint/2010/main" val="22490224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ole tekstowe 4"/>
          <p:cNvSpPr txBox="1"/>
          <p:nvPr/>
        </p:nvSpPr>
        <p:spPr>
          <a:xfrm>
            <a:off x="683568" y="332656"/>
            <a:ext cx="7848872" cy="830997"/>
          </a:xfrm>
          <a:prstGeom prst="rect">
            <a:avLst/>
          </a:prstGeom>
          <a:noFill/>
        </p:spPr>
        <p:txBody>
          <a:bodyPr wrap="square" rtlCol="0">
            <a:spAutoFit/>
          </a:bodyPr>
          <a:lstStyle/>
          <a:p>
            <a:r>
              <a:rPr lang="pl-PL" sz="2400" dirty="0" smtClean="0"/>
              <a:t>SPRING CONCURRENT – </a:t>
            </a:r>
            <a:r>
              <a:rPr lang="pl-PL" sz="2400" dirty="0" err="1" smtClean="0"/>
              <a:t>ThreadPoolTaskExecutor</a:t>
            </a:r>
            <a:endParaRPr lang="pl-PL" sz="2400" dirty="0" smtClean="0"/>
          </a:p>
          <a:p>
            <a:r>
              <a:rPr lang="pl-PL" sz="2400" dirty="0" smtClean="0"/>
              <a:t>Prosta konfiguracja w springu</a:t>
            </a:r>
          </a:p>
        </p:txBody>
      </p:sp>
      <p:sp>
        <p:nvSpPr>
          <p:cNvPr id="3" name="Rectangle 2"/>
          <p:cNvSpPr>
            <a:spLocks noChangeArrowheads="1"/>
          </p:cNvSpPr>
          <p:nvPr/>
        </p:nvSpPr>
        <p:spPr bwMode="auto">
          <a:xfrm>
            <a:off x="341784" y="1484784"/>
            <a:ext cx="8532440" cy="507831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pl-PL" b="0" i="0" u="none" strike="noStrike" cap="none" normalizeH="0" baseline="0" dirty="0" smtClean="0">
                <a:ln>
                  <a:noFill/>
                </a:ln>
                <a:solidFill>
                  <a:srgbClr val="BBB529"/>
                </a:solidFill>
                <a:effectLst/>
                <a:latin typeface="Courier New" pitchFamily="49" charset="0"/>
                <a:cs typeface="Courier New" pitchFamily="49" charset="0"/>
              </a:rPr>
              <a:t>@</a:t>
            </a:r>
            <a:r>
              <a:rPr kumimoji="0" lang="pl-PL" altLang="pl-PL" b="0" i="0" u="none" strike="noStrike" cap="none" normalizeH="0" baseline="0" dirty="0" err="1" smtClean="0">
                <a:ln>
                  <a:noFill/>
                </a:ln>
                <a:solidFill>
                  <a:srgbClr val="BBB529"/>
                </a:solidFill>
                <a:effectLst/>
                <a:latin typeface="Courier New" pitchFamily="49" charset="0"/>
                <a:cs typeface="Courier New" pitchFamily="49" charset="0"/>
              </a:rPr>
              <a:t>EnableAsync</a:t>
            </a:r>
            <a:r>
              <a:rPr kumimoji="0" lang="pl-PL" altLang="pl-PL" b="0" i="0" u="none" strike="noStrike" cap="none" normalizeH="0" baseline="0" dirty="0" smtClean="0">
                <a:ln>
                  <a:noFill/>
                </a:ln>
                <a:solidFill>
                  <a:srgbClr val="BBB529"/>
                </a:solidFill>
                <a:effectLst/>
                <a:latin typeface="Courier New" pitchFamily="49" charset="0"/>
                <a:cs typeface="Courier New" pitchFamily="49" charset="0"/>
              </a:rPr>
              <a:t/>
            </a:r>
            <a:br>
              <a:rPr kumimoji="0" lang="pl-PL" altLang="pl-PL" b="0" i="0" u="none" strike="noStrike" cap="none" normalizeH="0" baseline="0" dirty="0" smtClean="0">
                <a:ln>
                  <a:noFill/>
                </a:ln>
                <a:solidFill>
                  <a:srgbClr val="BBB529"/>
                </a:solidFill>
                <a:effectLst/>
                <a:latin typeface="Courier New" pitchFamily="49" charset="0"/>
                <a:cs typeface="Courier New" pitchFamily="49" charset="0"/>
              </a:rPr>
            </a:br>
            <a:r>
              <a:rPr kumimoji="0" lang="pl-PL" altLang="pl-PL" b="0" i="0" u="none" strike="noStrike" cap="none" normalizeH="0" baseline="0" dirty="0" smtClean="0">
                <a:ln>
                  <a:noFill/>
                </a:ln>
                <a:solidFill>
                  <a:srgbClr val="BBB529"/>
                </a:solidFill>
                <a:effectLst/>
                <a:latin typeface="Courier New" pitchFamily="49" charset="0"/>
                <a:cs typeface="Courier New" pitchFamily="49" charset="0"/>
              </a:rPr>
              <a:t>@</a:t>
            </a:r>
            <a:r>
              <a:rPr kumimoji="0" lang="pl-PL" altLang="pl-PL" b="0" i="0" u="none" strike="noStrike" cap="none" normalizeH="0" baseline="0" dirty="0" err="1" smtClean="0">
                <a:ln>
                  <a:noFill/>
                </a:ln>
                <a:solidFill>
                  <a:srgbClr val="BBB529"/>
                </a:solidFill>
                <a:effectLst/>
                <a:latin typeface="Courier New" pitchFamily="49" charset="0"/>
                <a:cs typeface="Courier New" pitchFamily="49" charset="0"/>
              </a:rPr>
              <a:t>SpringBootApplication</a:t>
            </a:r>
            <a:r>
              <a:rPr kumimoji="0" lang="pl-PL" altLang="pl-PL" b="0" i="0" u="none" strike="noStrike" cap="none" normalizeH="0" baseline="0" dirty="0" smtClean="0">
                <a:ln>
                  <a:noFill/>
                </a:ln>
                <a:solidFill>
                  <a:srgbClr val="BBB529"/>
                </a:solidFill>
                <a:effectLst/>
                <a:latin typeface="Courier New" pitchFamily="49" charset="0"/>
                <a:cs typeface="Courier New" pitchFamily="49" charset="0"/>
              </a:rPr>
              <a:t/>
            </a:r>
            <a:br>
              <a:rPr kumimoji="0" lang="pl-PL" altLang="pl-PL" b="0" i="0" u="none" strike="noStrike" cap="none" normalizeH="0" baseline="0" dirty="0" smtClean="0">
                <a:ln>
                  <a:noFill/>
                </a:ln>
                <a:solidFill>
                  <a:srgbClr val="BBB529"/>
                </a:solidFill>
                <a:effectLst/>
                <a:latin typeface="Courier New" pitchFamily="49" charset="0"/>
                <a:cs typeface="Courier New" pitchFamily="49" charset="0"/>
              </a:rPr>
            </a:br>
            <a:r>
              <a:rPr kumimoji="0" lang="pl-PL" altLang="pl-PL" b="0" i="0" u="none" strike="noStrike" cap="none" normalizeH="0" baseline="0" dirty="0" smtClean="0">
                <a:ln>
                  <a:noFill/>
                </a:ln>
                <a:solidFill>
                  <a:srgbClr val="CC7832"/>
                </a:solidFill>
                <a:effectLst/>
                <a:latin typeface="Courier New" pitchFamily="49" charset="0"/>
                <a:cs typeface="Courier New" pitchFamily="49" charset="0"/>
              </a:rPr>
              <a:t>public </a:t>
            </a:r>
            <a:r>
              <a:rPr kumimoji="0" lang="pl-PL" altLang="pl-PL" b="0" i="0" u="none" strike="noStrike" cap="none" normalizeH="0" baseline="0" dirty="0" err="1" smtClean="0">
                <a:ln>
                  <a:noFill/>
                </a:ln>
                <a:solidFill>
                  <a:srgbClr val="CC7832"/>
                </a:solidFill>
                <a:effectLst/>
                <a:latin typeface="Courier New" pitchFamily="49" charset="0"/>
                <a:cs typeface="Courier New" pitchFamily="49" charset="0"/>
              </a:rPr>
              <a:t>class</a:t>
            </a:r>
            <a:r>
              <a:rPr kumimoji="0" lang="pl-PL" altLang="pl-PL" b="0" i="0" u="none" strike="noStrike" cap="none" normalizeH="0" baseline="0" dirty="0" smtClean="0">
                <a:ln>
                  <a:noFill/>
                </a:ln>
                <a:solidFill>
                  <a:srgbClr val="CC7832"/>
                </a:solidFill>
                <a:effectLst/>
                <a:latin typeface="Courier New" pitchFamily="49" charset="0"/>
                <a:cs typeface="Courier New" pitchFamily="49" charset="0"/>
              </a:rPr>
              <a:t> </a:t>
            </a:r>
            <a:r>
              <a:rPr kumimoji="0" lang="pl-PL" altLang="pl-PL" b="0" i="0" u="none" strike="noStrike" cap="none" normalizeH="0" baseline="0" dirty="0" err="1" smtClean="0">
                <a:ln>
                  <a:noFill/>
                </a:ln>
                <a:solidFill>
                  <a:srgbClr val="A9B7C6"/>
                </a:solidFill>
                <a:effectLst/>
                <a:latin typeface="Courier New" pitchFamily="49" charset="0"/>
                <a:cs typeface="Courier New" pitchFamily="49" charset="0"/>
              </a:rPr>
              <a:t>SpringButApp</a:t>
            </a:r>
            <a:r>
              <a:rPr kumimoji="0" lang="pl-PL" altLang="pl-PL" b="0" i="0" u="none" strike="noStrike" cap="none" normalizeH="0" baseline="0" dirty="0" smtClean="0">
                <a:ln>
                  <a:noFill/>
                </a:ln>
                <a:solidFill>
                  <a:srgbClr val="A9B7C6"/>
                </a:solidFill>
                <a:effectLst/>
                <a:latin typeface="Courier New" pitchFamily="49" charset="0"/>
                <a:cs typeface="Courier New" pitchFamily="49" charset="0"/>
              </a:rPr>
              <a:t> {</a:t>
            </a:r>
            <a:br>
              <a:rPr kumimoji="0" lang="pl-PL" altLang="pl-PL" b="0" i="0" u="none" strike="noStrike" cap="none" normalizeH="0" baseline="0" dirty="0" smtClean="0">
                <a:ln>
                  <a:noFill/>
                </a:ln>
                <a:solidFill>
                  <a:srgbClr val="A9B7C6"/>
                </a:solidFill>
                <a:effectLst/>
                <a:latin typeface="Courier New" pitchFamily="49" charset="0"/>
                <a:cs typeface="Courier New" pitchFamily="49" charset="0"/>
              </a:rPr>
            </a:br>
            <a:r>
              <a:rPr kumimoji="0" lang="pl-PL" altLang="pl-PL" b="0" i="0" u="none" strike="noStrike" cap="none" normalizeH="0" baseline="0" dirty="0" smtClean="0">
                <a:ln>
                  <a:noFill/>
                </a:ln>
                <a:solidFill>
                  <a:srgbClr val="A9B7C6"/>
                </a:solidFill>
                <a:effectLst/>
                <a:latin typeface="Courier New" pitchFamily="49" charset="0"/>
                <a:cs typeface="Courier New" pitchFamily="49" charset="0"/>
              </a:rPr>
              <a:t>    </a:t>
            </a:r>
            <a:r>
              <a:rPr kumimoji="0" lang="pl-PL" altLang="pl-PL" b="0" i="0" u="none" strike="noStrike" cap="none" normalizeH="0" baseline="0" dirty="0" smtClean="0">
                <a:ln>
                  <a:noFill/>
                </a:ln>
                <a:solidFill>
                  <a:srgbClr val="CC7832"/>
                </a:solidFill>
                <a:effectLst/>
                <a:latin typeface="Courier New" pitchFamily="49" charset="0"/>
                <a:cs typeface="Courier New" pitchFamily="49" charset="0"/>
              </a:rPr>
              <a:t>public </a:t>
            </a:r>
            <a:r>
              <a:rPr kumimoji="0" lang="pl-PL" altLang="pl-PL" b="0" i="0" u="none" strike="noStrike" cap="none" normalizeH="0" baseline="0" dirty="0" err="1" smtClean="0">
                <a:ln>
                  <a:noFill/>
                </a:ln>
                <a:solidFill>
                  <a:srgbClr val="CC7832"/>
                </a:solidFill>
                <a:effectLst/>
                <a:latin typeface="Courier New" pitchFamily="49" charset="0"/>
                <a:cs typeface="Courier New" pitchFamily="49" charset="0"/>
              </a:rPr>
              <a:t>static</a:t>
            </a:r>
            <a:r>
              <a:rPr kumimoji="0" lang="pl-PL" altLang="pl-PL" b="0" i="0" u="none" strike="noStrike" cap="none" normalizeH="0" baseline="0" dirty="0" smtClean="0">
                <a:ln>
                  <a:noFill/>
                </a:ln>
                <a:solidFill>
                  <a:srgbClr val="CC7832"/>
                </a:solidFill>
                <a:effectLst/>
                <a:latin typeface="Courier New" pitchFamily="49" charset="0"/>
                <a:cs typeface="Courier New" pitchFamily="49" charset="0"/>
              </a:rPr>
              <a:t> </a:t>
            </a:r>
            <a:r>
              <a:rPr kumimoji="0" lang="pl-PL" altLang="pl-PL" b="0" i="0" u="none" strike="noStrike" cap="none" normalizeH="0" baseline="0" dirty="0" err="1" smtClean="0">
                <a:ln>
                  <a:noFill/>
                </a:ln>
                <a:solidFill>
                  <a:srgbClr val="CC7832"/>
                </a:solidFill>
                <a:effectLst/>
                <a:latin typeface="Courier New" pitchFamily="49" charset="0"/>
                <a:cs typeface="Courier New" pitchFamily="49" charset="0"/>
              </a:rPr>
              <a:t>void</a:t>
            </a:r>
            <a:r>
              <a:rPr kumimoji="0" lang="pl-PL" altLang="pl-PL" b="0" i="0" u="none" strike="noStrike" cap="none" normalizeH="0" baseline="0" dirty="0" smtClean="0">
                <a:ln>
                  <a:noFill/>
                </a:ln>
                <a:solidFill>
                  <a:srgbClr val="CC7832"/>
                </a:solidFill>
                <a:effectLst/>
                <a:latin typeface="Courier New" pitchFamily="49" charset="0"/>
                <a:cs typeface="Courier New" pitchFamily="49" charset="0"/>
              </a:rPr>
              <a:t> </a:t>
            </a:r>
            <a:r>
              <a:rPr kumimoji="0" lang="pl-PL" altLang="pl-PL" b="0" i="0" u="none" strike="noStrike" cap="none" normalizeH="0" baseline="0" dirty="0" err="1" smtClean="0">
                <a:ln>
                  <a:noFill/>
                </a:ln>
                <a:solidFill>
                  <a:srgbClr val="FFC66D"/>
                </a:solidFill>
                <a:effectLst/>
                <a:latin typeface="Courier New" pitchFamily="49" charset="0"/>
                <a:cs typeface="Courier New" pitchFamily="49" charset="0"/>
              </a:rPr>
              <a:t>main</a:t>
            </a:r>
            <a:r>
              <a:rPr kumimoji="0" lang="pl-PL" altLang="pl-PL" b="0" i="0" u="none" strike="noStrike" cap="none" normalizeH="0" baseline="0" dirty="0" smtClean="0">
                <a:ln>
                  <a:noFill/>
                </a:ln>
                <a:solidFill>
                  <a:srgbClr val="A9B7C6"/>
                </a:solidFill>
                <a:effectLst/>
                <a:latin typeface="Courier New" pitchFamily="49" charset="0"/>
                <a:cs typeface="Courier New" pitchFamily="49" charset="0"/>
              </a:rPr>
              <a:t>(String[] </a:t>
            </a:r>
            <a:r>
              <a:rPr kumimoji="0" lang="pl-PL" altLang="pl-PL" b="0" i="0" u="none" strike="noStrike" cap="none" normalizeH="0" baseline="0" dirty="0" err="1" smtClean="0">
                <a:ln>
                  <a:noFill/>
                </a:ln>
                <a:solidFill>
                  <a:srgbClr val="A9B7C6"/>
                </a:solidFill>
                <a:effectLst/>
                <a:latin typeface="Courier New" pitchFamily="49" charset="0"/>
                <a:cs typeface="Courier New" pitchFamily="49" charset="0"/>
              </a:rPr>
              <a:t>args</a:t>
            </a:r>
            <a:r>
              <a:rPr kumimoji="0" lang="pl-PL" altLang="pl-PL" b="0" i="0" u="none" strike="noStrike" cap="none" normalizeH="0" baseline="0" dirty="0" smtClean="0">
                <a:ln>
                  <a:noFill/>
                </a:ln>
                <a:solidFill>
                  <a:srgbClr val="A9B7C6"/>
                </a:solidFill>
                <a:effectLst/>
                <a:latin typeface="Courier New" pitchFamily="49" charset="0"/>
                <a:cs typeface="Courier New" pitchFamily="49" charset="0"/>
              </a:rPr>
              <a:t>) {</a:t>
            </a:r>
            <a:br>
              <a:rPr kumimoji="0" lang="pl-PL" altLang="pl-PL" b="0" i="0" u="none" strike="noStrike" cap="none" normalizeH="0" baseline="0" dirty="0" smtClean="0">
                <a:ln>
                  <a:noFill/>
                </a:ln>
                <a:solidFill>
                  <a:srgbClr val="A9B7C6"/>
                </a:solidFill>
                <a:effectLst/>
                <a:latin typeface="Courier New" pitchFamily="49" charset="0"/>
                <a:cs typeface="Courier New" pitchFamily="49" charset="0"/>
              </a:rPr>
            </a:br>
            <a:r>
              <a:rPr kumimoji="0" lang="pl-PL" altLang="pl-PL" b="0" i="0" u="none" strike="noStrike" cap="none" normalizeH="0" baseline="0" dirty="0" smtClean="0">
                <a:ln>
                  <a:noFill/>
                </a:ln>
                <a:solidFill>
                  <a:srgbClr val="A9B7C6"/>
                </a:solidFill>
                <a:effectLst/>
                <a:latin typeface="Courier New" pitchFamily="49" charset="0"/>
                <a:cs typeface="Courier New" pitchFamily="49" charset="0"/>
              </a:rPr>
              <a:t>        </a:t>
            </a:r>
            <a:r>
              <a:rPr kumimoji="0" lang="pl-PL" altLang="pl-PL" b="0" i="0" u="none" strike="noStrike" cap="none" normalizeH="0" baseline="0" dirty="0" err="1" smtClean="0">
                <a:ln>
                  <a:noFill/>
                </a:ln>
                <a:solidFill>
                  <a:srgbClr val="A9B7C6"/>
                </a:solidFill>
                <a:effectLst/>
                <a:latin typeface="Courier New" pitchFamily="49" charset="0"/>
                <a:cs typeface="Courier New" pitchFamily="49" charset="0"/>
              </a:rPr>
              <a:t>SpringApplication.</a:t>
            </a:r>
            <a:r>
              <a:rPr kumimoji="0" lang="pl-PL" altLang="pl-PL" b="0" i="1" u="none" strike="noStrike" cap="none" normalizeH="0" baseline="0" dirty="0" err="1" smtClean="0">
                <a:ln>
                  <a:noFill/>
                </a:ln>
                <a:solidFill>
                  <a:srgbClr val="A9B7C6"/>
                </a:solidFill>
                <a:effectLst/>
                <a:latin typeface="Courier New" pitchFamily="49" charset="0"/>
                <a:cs typeface="Courier New" pitchFamily="49" charset="0"/>
              </a:rPr>
              <a:t>run</a:t>
            </a:r>
            <a:r>
              <a:rPr kumimoji="0" lang="pl-PL" altLang="pl-PL" b="0" i="0" u="none" strike="noStrike" cap="none" normalizeH="0" baseline="0" dirty="0" smtClean="0">
                <a:ln>
                  <a:noFill/>
                </a:ln>
                <a:solidFill>
                  <a:srgbClr val="A9B7C6"/>
                </a:solidFill>
                <a:effectLst/>
                <a:latin typeface="Courier New" pitchFamily="49" charset="0"/>
                <a:cs typeface="Courier New" pitchFamily="49" charset="0"/>
              </a:rPr>
              <a:t>(</a:t>
            </a:r>
            <a:r>
              <a:rPr kumimoji="0" lang="pl-PL" altLang="pl-PL" b="0" i="0" u="none" strike="noStrike" cap="none" normalizeH="0" baseline="0" dirty="0" err="1" smtClean="0">
                <a:ln>
                  <a:noFill/>
                </a:ln>
                <a:solidFill>
                  <a:srgbClr val="A9B7C6"/>
                </a:solidFill>
                <a:effectLst/>
                <a:latin typeface="Courier New" pitchFamily="49" charset="0"/>
                <a:cs typeface="Courier New" pitchFamily="49" charset="0"/>
              </a:rPr>
              <a:t>SpringButApp.</a:t>
            </a:r>
            <a:r>
              <a:rPr kumimoji="0" lang="pl-PL" altLang="pl-PL" b="0" i="0" u="none" strike="noStrike" cap="none" normalizeH="0" baseline="0" dirty="0" err="1" smtClean="0">
                <a:ln>
                  <a:noFill/>
                </a:ln>
                <a:solidFill>
                  <a:srgbClr val="CC7832"/>
                </a:solidFill>
                <a:effectLst/>
                <a:latin typeface="Courier New" pitchFamily="49" charset="0"/>
                <a:cs typeface="Courier New" pitchFamily="49" charset="0"/>
              </a:rPr>
              <a:t>class</a:t>
            </a:r>
            <a:r>
              <a:rPr kumimoji="0" lang="pl-PL" altLang="pl-PL" b="0" i="0" u="none" strike="noStrike" cap="none" normalizeH="0" baseline="0" dirty="0" smtClean="0">
                <a:ln>
                  <a:noFill/>
                </a:ln>
                <a:solidFill>
                  <a:srgbClr val="CC7832"/>
                </a:solidFill>
                <a:effectLst/>
                <a:latin typeface="Courier New" pitchFamily="49" charset="0"/>
                <a:cs typeface="Courier New" pitchFamily="49" charset="0"/>
              </a:rPr>
              <a:t>, </a:t>
            </a:r>
            <a:r>
              <a:rPr kumimoji="0" lang="pl-PL" altLang="pl-PL" b="0" i="0" u="none" strike="noStrike" cap="none" normalizeH="0" baseline="0" dirty="0" err="1" smtClean="0">
                <a:ln>
                  <a:noFill/>
                </a:ln>
                <a:solidFill>
                  <a:srgbClr val="A9B7C6"/>
                </a:solidFill>
                <a:effectLst/>
                <a:latin typeface="Courier New" pitchFamily="49" charset="0"/>
                <a:cs typeface="Courier New" pitchFamily="49" charset="0"/>
              </a:rPr>
              <a:t>args</a:t>
            </a:r>
            <a:r>
              <a:rPr kumimoji="0" lang="pl-PL" altLang="pl-PL" b="0" i="0" u="none" strike="noStrike" cap="none" normalizeH="0" baseline="0" dirty="0" smtClean="0">
                <a:ln>
                  <a:noFill/>
                </a:ln>
                <a:solidFill>
                  <a:srgbClr val="A9B7C6"/>
                </a:solidFill>
                <a:effectLst/>
                <a:latin typeface="Courier New" pitchFamily="49" charset="0"/>
                <a:cs typeface="Courier New" pitchFamily="49" charset="0"/>
              </a:rPr>
              <a:t>)</a:t>
            </a:r>
            <a:r>
              <a:rPr kumimoji="0" lang="pl-PL" altLang="pl-PL" b="0" i="0" u="none" strike="noStrike" cap="none" normalizeH="0" baseline="0" dirty="0" smtClean="0">
                <a:ln>
                  <a:noFill/>
                </a:ln>
                <a:solidFill>
                  <a:srgbClr val="CC7832"/>
                </a:solidFill>
                <a:effectLst/>
                <a:latin typeface="Courier New" pitchFamily="49" charset="0"/>
                <a:cs typeface="Courier New" pitchFamily="49" charset="0"/>
              </a:rPr>
              <a:t>;</a:t>
            </a:r>
            <a:br>
              <a:rPr kumimoji="0" lang="pl-PL" altLang="pl-PL" b="0" i="0" u="none" strike="noStrike" cap="none" normalizeH="0" baseline="0" dirty="0" smtClean="0">
                <a:ln>
                  <a:noFill/>
                </a:ln>
                <a:solidFill>
                  <a:srgbClr val="CC7832"/>
                </a:solidFill>
                <a:effectLst/>
                <a:latin typeface="Courier New" pitchFamily="49" charset="0"/>
                <a:cs typeface="Courier New" pitchFamily="49" charset="0"/>
              </a:rPr>
            </a:br>
            <a:r>
              <a:rPr kumimoji="0" lang="pl-PL" altLang="pl-PL" b="0" i="0" u="none" strike="noStrike" cap="none" normalizeH="0" baseline="0" dirty="0" smtClean="0">
                <a:ln>
                  <a:noFill/>
                </a:ln>
                <a:solidFill>
                  <a:srgbClr val="CC7832"/>
                </a:solidFill>
                <a:effectLst/>
                <a:latin typeface="Courier New" pitchFamily="49" charset="0"/>
                <a:cs typeface="Courier New" pitchFamily="49" charset="0"/>
              </a:rPr>
              <a:t>    </a:t>
            </a:r>
            <a:r>
              <a:rPr kumimoji="0" lang="pl-PL" altLang="pl-PL" b="0" i="0" u="none" strike="noStrike" cap="none" normalizeH="0" baseline="0" dirty="0" smtClean="0">
                <a:ln>
                  <a:noFill/>
                </a:ln>
                <a:solidFill>
                  <a:srgbClr val="A9B7C6"/>
                </a:solidFill>
                <a:effectLst/>
                <a:latin typeface="Courier New" pitchFamily="49" charset="0"/>
                <a:cs typeface="Courier New" pitchFamily="49" charset="0"/>
              </a:rPr>
              <a:t>}</a:t>
            </a:r>
            <a:br>
              <a:rPr kumimoji="0" lang="pl-PL" altLang="pl-PL" b="0" i="0" u="none" strike="noStrike" cap="none" normalizeH="0" baseline="0" dirty="0" smtClean="0">
                <a:ln>
                  <a:noFill/>
                </a:ln>
                <a:solidFill>
                  <a:srgbClr val="A9B7C6"/>
                </a:solidFill>
                <a:effectLst/>
                <a:latin typeface="Courier New" pitchFamily="49" charset="0"/>
                <a:cs typeface="Courier New" pitchFamily="49" charset="0"/>
              </a:rPr>
            </a:br>
            <a:r>
              <a:rPr kumimoji="0" lang="pl-PL" altLang="pl-PL" b="0" i="0" u="none" strike="noStrike" cap="none" normalizeH="0" baseline="0" dirty="0" smtClean="0">
                <a:ln>
                  <a:noFill/>
                </a:ln>
                <a:solidFill>
                  <a:srgbClr val="A9B7C6"/>
                </a:solidFill>
                <a:effectLst/>
                <a:latin typeface="Courier New" pitchFamily="49" charset="0"/>
                <a:cs typeface="Courier New" pitchFamily="49" charset="0"/>
              </a:rPr>
              <a:t/>
            </a:r>
            <a:br>
              <a:rPr kumimoji="0" lang="pl-PL" altLang="pl-PL" b="0" i="0" u="none" strike="noStrike" cap="none" normalizeH="0" baseline="0" dirty="0" smtClean="0">
                <a:ln>
                  <a:noFill/>
                </a:ln>
                <a:solidFill>
                  <a:srgbClr val="A9B7C6"/>
                </a:solidFill>
                <a:effectLst/>
                <a:latin typeface="Courier New" pitchFamily="49" charset="0"/>
                <a:cs typeface="Courier New" pitchFamily="49" charset="0"/>
              </a:rPr>
            </a:br>
            <a:r>
              <a:rPr kumimoji="0" lang="pl-PL" altLang="pl-PL" b="0" i="0" u="none" strike="noStrike" cap="none" normalizeH="0" baseline="0" dirty="0" smtClean="0">
                <a:ln>
                  <a:noFill/>
                </a:ln>
                <a:solidFill>
                  <a:srgbClr val="A9B7C6"/>
                </a:solidFill>
                <a:effectLst/>
                <a:latin typeface="Courier New" pitchFamily="49" charset="0"/>
                <a:cs typeface="Courier New" pitchFamily="49" charset="0"/>
              </a:rPr>
              <a:t>    </a:t>
            </a:r>
            <a:r>
              <a:rPr kumimoji="0" lang="pl-PL" altLang="pl-PL" b="0" i="0" u="none" strike="noStrike" cap="none" normalizeH="0" baseline="0" dirty="0" smtClean="0">
                <a:ln>
                  <a:noFill/>
                </a:ln>
                <a:solidFill>
                  <a:srgbClr val="BBB529"/>
                </a:solidFill>
                <a:effectLst/>
                <a:latin typeface="Courier New" pitchFamily="49" charset="0"/>
                <a:cs typeface="Courier New" pitchFamily="49" charset="0"/>
              </a:rPr>
              <a:t>@Bean</a:t>
            </a:r>
            <a:br>
              <a:rPr kumimoji="0" lang="pl-PL" altLang="pl-PL" b="0" i="0" u="none" strike="noStrike" cap="none" normalizeH="0" baseline="0" dirty="0" smtClean="0">
                <a:ln>
                  <a:noFill/>
                </a:ln>
                <a:solidFill>
                  <a:srgbClr val="BBB529"/>
                </a:solidFill>
                <a:effectLst/>
                <a:latin typeface="Courier New" pitchFamily="49" charset="0"/>
                <a:cs typeface="Courier New" pitchFamily="49" charset="0"/>
              </a:rPr>
            </a:br>
            <a:r>
              <a:rPr kumimoji="0" lang="pl-PL" altLang="pl-PL" b="0" i="0" u="none" strike="noStrike" cap="none" normalizeH="0" baseline="0" dirty="0" smtClean="0">
                <a:ln>
                  <a:noFill/>
                </a:ln>
                <a:solidFill>
                  <a:srgbClr val="BBB529"/>
                </a:solidFill>
                <a:effectLst/>
                <a:latin typeface="Courier New" pitchFamily="49" charset="0"/>
                <a:cs typeface="Courier New" pitchFamily="49" charset="0"/>
              </a:rPr>
              <a:t>    </a:t>
            </a:r>
            <a:r>
              <a:rPr kumimoji="0" lang="pl-PL" altLang="pl-PL" b="0" i="0" u="none" strike="noStrike" cap="none" normalizeH="0" baseline="0" dirty="0" smtClean="0">
                <a:ln>
                  <a:noFill/>
                </a:ln>
                <a:solidFill>
                  <a:srgbClr val="CC7832"/>
                </a:solidFill>
                <a:effectLst/>
                <a:latin typeface="Courier New" pitchFamily="49" charset="0"/>
                <a:cs typeface="Courier New" pitchFamily="49" charset="0"/>
              </a:rPr>
              <a:t>public </a:t>
            </a:r>
            <a:r>
              <a:rPr kumimoji="0" lang="pl-PL" altLang="pl-PL" b="0" i="0" u="none" strike="noStrike" cap="none" normalizeH="0" baseline="0" dirty="0" err="1" smtClean="0">
                <a:ln>
                  <a:noFill/>
                </a:ln>
                <a:solidFill>
                  <a:srgbClr val="A9B7C6"/>
                </a:solidFill>
                <a:effectLst/>
                <a:latin typeface="Courier New" pitchFamily="49" charset="0"/>
                <a:cs typeface="Courier New" pitchFamily="49" charset="0"/>
              </a:rPr>
              <a:t>Executor</a:t>
            </a:r>
            <a:r>
              <a:rPr kumimoji="0" lang="pl-PL" altLang="pl-PL" b="0" i="0" u="none" strike="noStrike" cap="none" normalizeH="0" baseline="0" dirty="0" smtClean="0">
                <a:ln>
                  <a:noFill/>
                </a:ln>
                <a:solidFill>
                  <a:srgbClr val="A9B7C6"/>
                </a:solidFill>
                <a:effectLst/>
                <a:latin typeface="Courier New" pitchFamily="49" charset="0"/>
                <a:cs typeface="Courier New" pitchFamily="49" charset="0"/>
              </a:rPr>
              <a:t> </a:t>
            </a:r>
            <a:r>
              <a:rPr kumimoji="0" lang="pl-PL" altLang="pl-PL" b="0" i="0" u="none" strike="noStrike" cap="none" normalizeH="0" baseline="0" dirty="0" err="1" smtClean="0">
                <a:ln>
                  <a:noFill/>
                </a:ln>
                <a:solidFill>
                  <a:srgbClr val="FFC66D"/>
                </a:solidFill>
                <a:effectLst/>
                <a:latin typeface="Courier New" pitchFamily="49" charset="0"/>
                <a:cs typeface="Courier New" pitchFamily="49" charset="0"/>
              </a:rPr>
              <a:t>asyncExecutor</a:t>
            </a:r>
            <a:r>
              <a:rPr kumimoji="0" lang="pl-PL" altLang="pl-PL" b="0" i="0" u="none" strike="noStrike" cap="none" normalizeH="0" baseline="0" dirty="0" smtClean="0">
                <a:ln>
                  <a:noFill/>
                </a:ln>
                <a:solidFill>
                  <a:srgbClr val="A9B7C6"/>
                </a:solidFill>
                <a:effectLst/>
                <a:latin typeface="Courier New" pitchFamily="49" charset="0"/>
                <a:cs typeface="Courier New" pitchFamily="49" charset="0"/>
              </a:rPr>
              <a:t>() {</a:t>
            </a:r>
            <a:br>
              <a:rPr kumimoji="0" lang="pl-PL" altLang="pl-PL" b="0" i="0" u="none" strike="noStrike" cap="none" normalizeH="0" baseline="0" dirty="0" smtClean="0">
                <a:ln>
                  <a:noFill/>
                </a:ln>
                <a:solidFill>
                  <a:srgbClr val="A9B7C6"/>
                </a:solidFill>
                <a:effectLst/>
                <a:latin typeface="Courier New" pitchFamily="49" charset="0"/>
                <a:cs typeface="Courier New" pitchFamily="49" charset="0"/>
              </a:rPr>
            </a:br>
            <a:r>
              <a:rPr kumimoji="0" lang="pl-PL" altLang="pl-PL" b="0" i="0" u="none" strike="noStrike" cap="none" normalizeH="0" baseline="0" dirty="0" smtClean="0">
                <a:ln>
                  <a:noFill/>
                </a:ln>
                <a:solidFill>
                  <a:srgbClr val="A9B7C6"/>
                </a:solidFill>
                <a:effectLst/>
                <a:latin typeface="Courier New" pitchFamily="49" charset="0"/>
                <a:cs typeface="Courier New" pitchFamily="49" charset="0"/>
              </a:rPr>
              <a:t>        </a:t>
            </a:r>
            <a:r>
              <a:rPr kumimoji="0" lang="pl-PL" altLang="pl-PL" b="0" i="0" u="none" strike="noStrike" cap="none" normalizeH="0" baseline="0" dirty="0" err="1" smtClean="0">
                <a:ln>
                  <a:noFill/>
                </a:ln>
                <a:solidFill>
                  <a:srgbClr val="A9B7C6"/>
                </a:solidFill>
                <a:effectLst/>
                <a:latin typeface="Courier New" pitchFamily="49" charset="0"/>
                <a:cs typeface="Courier New" pitchFamily="49" charset="0"/>
              </a:rPr>
              <a:t>ThreadPoolTaskExecutor</a:t>
            </a:r>
            <a:r>
              <a:rPr kumimoji="0" lang="pl-PL" altLang="pl-PL" b="0" i="0" u="none" strike="noStrike" cap="none" normalizeH="0" baseline="0" dirty="0" smtClean="0">
                <a:ln>
                  <a:noFill/>
                </a:ln>
                <a:solidFill>
                  <a:srgbClr val="A9B7C6"/>
                </a:solidFill>
                <a:effectLst/>
                <a:latin typeface="Courier New" pitchFamily="49" charset="0"/>
                <a:cs typeface="Courier New" pitchFamily="49" charset="0"/>
              </a:rPr>
              <a:t> </a:t>
            </a:r>
            <a:r>
              <a:rPr kumimoji="0" lang="pl-PL" altLang="pl-PL" b="0" i="0" u="none" strike="noStrike" cap="none" normalizeH="0" baseline="0" dirty="0" err="1" smtClean="0">
                <a:ln>
                  <a:noFill/>
                </a:ln>
                <a:solidFill>
                  <a:srgbClr val="A9B7C6"/>
                </a:solidFill>
                <a:effectLst/>
                <a:latin typeface="Courier New" pitchFamily="49" charset="0"/>
                <a:cs typeface="Courier New" pitchFamily="49" charset="0"/>
              </a:rPr>
              <a:t>executor</a:t>
            </a:r>
            <a:r>
              <a:rPr kumimoji="0" lang="pl-PL" altLang="pl-PL" b="0" i="0" u="none" strike="noStrike" cap="none" normalizeH="0" baseline="0" dirty="0" smtClean="0">
                <a:ln>
                  <a:noFill/>
                </a:ln>
                <a:solidFill>
                  <a:srgbClr val="A9B7C6"/>
                </a:solidFill>
                <a:effectLst/>
                <a:latin typeface="Courier New" pitchFamily="49" charset="0"/>
                <a:cs typeface="Courier New" pitchFamily="49" charset="0"/>
              </a:rPr>
              <a:t> = </a:t>
            </a:r>
            <a:r>
              <a:rPr kumimoji="0" lang="pl-PL" altLang="pl-PL" b="0" i="0" u="none" strike="noStrike" cap="none" normalizeH="0" baseline="0" dirty="0" err="1" smtClean="0">
                <a:ln>
                  <a:noFill/>
                </a:ln>
                <a:solidFill>
                  <a:srgbClr val="CC7832"/>
                </a:solidFill>
                <a:effectLst/>
                <a:latin typeface="Courier New" pitchFamily="49" charset="0"/>
                <a:cs typeface="Courier New" pitchFamily="49" charset="0"/>
              </a:rPr>
              <a:t>new</a:t>
            </a:r>
            <a:r>
              <a:rPr kumimoji="0" lang="pl-PL" altLang="pl-PL" b="0" i="0" u="none" strike="noStrike" cap="none" normalizeH="0" baseline="0" dirty="0" smtClean="0">
                <a:ln>
                  <a:noFill/>
                </a:ln>
                <a:solidFill>
                  <a:srgbClr val="CC7832"/>
                </a:solidFill>
                <a:effectLst/>
                <a:latin typeface="Courier New" pitchFamily="49" charset="0"/>
                <a:cs typeface="Courier New" pitchFamily="49" charset="0"/>
              </a:rPr>
              <a:t> </a:t>
            </a:r>
            <a:r>
              <a:rPr kumimoji="0" lang="pl-PL" altLang="pl-PL" b="0" i="0" u="none" strike="noStrike" cap="none" normalizeH="0" baseline="0" dirty="0" err="1" smtClean="0">
                <a:ln>
                  <a:noFill/>
                </a:ln>
                <a:solidFill>
                  <a:srgbClr val="A9B7C6"/>
                </a:solidFill>
                <a:effectLst/>
                <a:latin typeface="Courier New" pitchFamily="49" charset="0"/>
                <a:cs typeface="Courier New" pitchFamily="49" charset="0"/>
              </a:rPr>
              <a:t>ThreadPoolTaskExecutor</a:t>
            </a:r>
            <a:r>
              <a:rPr kumimoji="0" lang="pl-PL" altLang="pl-PL" b="0" i="0" u="none" strike="noStrike" cap="none" normalizeH="0" baseline="0" dirty="0" smtClean="0">
                <a:ln>
                  <a:noFill/>
                </a:ln>
                <a:solidFill>
                  <a:srgbClr val="A9B7C6"/>
                </a:solidFill>
                <a:effectLst/>
                <a:latin typeface="Courier New" pitchFamily="49" charset="0"/>
                <a:cs typeface="Courier New" pitchFamily="49" charset="0"/>
              </a:rPr>
              <a:t>()</a:t>
            </a:r>
            <a:r>
              <a:rPr kumimoji="0" lang="pl-PL" altLang="pl-PL" b="0" i="0" u="none" strike="noStrike" cap="none" normalizeH="0" baseline="0" dirty="0" smtClean="0">
                <a:ln>
                  <a:noFill/>
                </a:ln>
                <a:solidFill>
                  <a:srgbClr val="CC7832"/>
                </a:solidFill>
                <a:effectLst/>
                <a:latin typeface="Courier New" pitchFamily="49" charset="0"/>
                <a:cs typeface="Courier New" pitchFamily="49" charset="0"/>
              </a:rPr>
              <a:t>;</a:t>
            </a:r>
            <a:br>
              <a:rPr kumimoji="0" lang="pl-PL" altLang="pl-PL" b="0" i="0" u="none" strike="noStrike" cap="none" normalizeH="0" baseline="0" dirty="0" smtClean="0">
                <a:ln>
                  <a:noFill/>
                </a:ln>
                <a:solidFill>
                  <a:srgbClr val="CC7832"/>
                </a:solidFill>
                <a:effectLst/>
                <a:latin typeface="Courier New" pitchFamily="49" charset="0"/>
                <a:cs typeface="Courier New" pitchFamily="49" charset="0"/>
              </a:rPr>
            </a:br>
            <a:r>
              <a:rPr kumimoji="0" lang="pl-PL" altLang="pl-PL" b="0" i="0" u="none" strike="noStrike" cap="none" normalizeH="0" baseline="0" dirty="0" smtClean="0">
                <a:ln>
                  <a:noFill/>
                </a:ln>
                <a:solidFill>
                  <a:srgbClr val="CC7832"/>
                </a:solidFill>
                <a:effectLst/>
                <a:latin typeface="Courier New" pitchFamily="49" charset="0"/>
                <a:cs typeface="Courier New" pitchFamily="49" charset="0"/>
              </a:rPr>
              <a:t>        </a:t>
            </a:r>
            <a:r>
              <a:rPr kumimoji="0" lang="pl-PL" altLang="pl-PL" b="0" i="0" u="none" strike="noStrike" cap="none" normalizeH="0" baseline="0" dirty="0" err="1" smtClean="0">
                <a:ln>
                  <a:noFill/>
                </a:ln>
                <a:solidFill>
                  <a:srgbClr val="A9B7C6"/>
                </a:solidFill>
                <a:effectLst/>
                <a:latin typeface="Courier New" pitchFamily="49" charset="0"/>
                <a:cs typeface="Courier New" pitchFamily="49" charset="0"/>
              </a:rPr>
              <a:t>executor.setCorePoolSize</a:t>
            </a:r>
            <a:r>
              <a:rPr kumimoji="0" lang="pl-PL" altLang="pl-PL" b="0" i="0" u="none" strike="noStrike" cap="none" normalizeH="0" baseline="0" dirty="0" smtClean="0">
                <a:ln>
                  <a:noFill/>
                </a:ln>
                <a:solidFill>
                  <a:srgbClr val="A9B7C6"/>
                </a:solidFill>
                <a:effectLst/>
                <a:latin typeface="Courier New" pitchFamily="49" charset="0"/>
                <a:cs typeface="Courier New" pitchFamily="49" charset="0"/>
              </a:rPr>
              <a:t>(</a:t>
            </a:r>
            <a:r>
              <a:rPr kumimoji="0" lang="pl-PL" altLang="pl-PL" b="0" i="0" u="none" strike="noStrike" cap="none" normalizeH="0" baseline="0" dirty="0" smtClean="0">
                <a:ln>
                  <a:noFill/>
                </a:ln>
                <a:solidFill>
                  <a:srgbClr val="6897BB"/>
                </a:solidFill>
                <a:effectLst/>
                <a:latin typeface="Courier New" pitchFamily="49" charset="0"/>
                <a:cs typeface="Courier New" pitchFamily="49" charset="0"/>
              </a:rPr>
              <a:t>8</a:t>
            </a:r>
            <a:r>
              <a:rPr kumimoji="0" lang="pl-PL" altLang="pl-PL" b="0" i="0" u="none" strike="noStrike" cap="none" normalizeH="0" baseline="0" dirty="0" smtClean="0">
                <a:ln>
                  <a:noFill/>
                </a:ln>
                <a:solidFill>
                  <a:srgbClr val="A9B7C6"/>
                </a:solidFill>
                <a:effectLst/>
                <a:latin typeface="Courier New" pitchFamily="49" charset="0"/>
                <a:cs typeface="Courier New" pitchFamily="49" charset="0"/>
              </a:rPr>
              <a:t>)</a:t>
            </a:r>
            <a:r>
              <a:rPr kumimoji="0" lang="pl-PL" altLang="pl-PL" b="0" i="0" u="none" strike="noStrike" cap="none" normalizeH="0" baseline="0" dirty="0" smtClean="0">
                <a:ln>
                  <a:noFill/>
                </a:ln>
                <a:solidFill>
                  <a:srgbClr val="CC7832"/>
                </a:solidFill>
                <a:effectLst/>
                <a:latin typeface="Courier New" pitchFamily="49" charset="0"/>
                <a:cs typeface="Courier New" pitchFamily="49" charset="0"/>
              </a:rPr>
              <a:t>;</a:t>
            </a:r>
            <a:br>
              <a:rPr kumimoji="0" lang="pl-PL" altLang="pl-PL" b="0" i="0" u="none" strike="noStrike" cap="none" normalizeH="0" baseline="0" dirty="0" smtClean="0">
                <a:ln>
                  <a:noFill/>
                </a:ln>
                <a:solidFill>
                  <a:srgbClr val="CC7832"/>
                </a:solidFill>
                <a:effectLst/>
                <a:latin typeface="Courier New" pitchFamily="49" charset="0"/>
                <a:cs typeface="Courier New" pitchFamily="49" charset="0"/>
              </a:rPr>
            </a:br>
            <a:r>
              <a:rPr kumimoji="0" lang="pl-PL" altLang="pl-PL" b="0" i="0" u="none" strike="noStrike" cap="none" normalizeH="0" baseline="0" dirty="0" smtClean="0">
                <a:ln>
                  <a:noFill/>
                </a:ln>
                <a:solidFill>
                  <a:srgbClr val="CC7832"/>
                </a:solidFill>
                <a:effectLst/>
                <a:latin typeface="Courier New" pitchFamily="49" charset="0"/>
                <a:cs typeface="Courier New" pitchFamily="49" charset="0"/>
              </a:rPr>
              <a:t>        </a:t>
            </a:r>
            <a:r>
              <a:rPr kumimoji="0" lang="pl-PL" altLang="pl-PL" b="0" i="0" u="none" strike="noStrike" cap="none" normalizeH="0" baseline="0" dirty="0" err="1" smtClean="0">
                <a:ln>
                  <a:noFill/>
                </a:ln>
                <a:solidFill>
                  <a:srgbClr val="A9B7C6"/>
                </a:solidFill>
                <a:effectLst/>
                <a:latin typeface="Courier New" pitchFamily="49" charset="0"/>
                <a:cs typeface="Courier New" pitchFamily="49" charset="0"/>
              </a:rPr>
              <a:t>executor.setMaxPoolSize</a:t>
            </a:r>
            <a:r>
              <a:rPr kumimoji="0" lang="pl-PL" altLang="pl-PL" b="0" i="0" u="none" strike="noStrike" cap="none" normalizeH="0" baseline="0" dirty="0" smtClean="0">
                <a:ln>
                  <a:noFill/>
                </a:ln>
                <a:solidFill>
                  <a:srgbClr val="A9B7C6"/>
                </a:solidFill>
                <a:effectLst/>
                <a:latin typeface="Courier New" pitchFamily="49" charset="0"/>
                <a:cs typeface="Courier New" pitchFamily="49" charset="0"/>
              </a:rPr>
              <a:t>(</a:t>
            </a:r>
            <a:r>
              <a:rPr kumimoji="0" lang="pl-PL" altLang="pl-PL" b="0" i="0" u="none" strike="noStrike" cap="none" normalizeH="0" baseline="0" dirty="0" smtClean="0">
                <a:ln>
                  <a:noFill/>
                </a:ln>
                <a:solidFill>
                  <a:srgbClr val="6897BB"/>
                </a:solidFill>
                <a:effectLst/>
                <a:latin typeface="Courier New" pitchFamily="49" charset="0"/>
                <a:cs typeface="Courier New" pitchFamily="49" charset="0"/>
              </a:rPr>
              <a:t>40</a:t>
            </a:r>
            <a:r>
              <a:rPr kumimoji="0" lang="pl-PL" altLang="pl-PL" b="0" i="0" u="none" strike="noStrike" cap="none" normalizeH="0" baseline="0" dirty="0" smtClean="0">
                <a:ln>
                  <a:noFill/>
                </a:ln>
                <a:solidFill>
                  <a:srgbClr val="A9B7C6"/>
                </a:solidFill>
                <a:effectLst/>
                <a:latin typeface="Courier New" pitchFamily="49" charset="0"/>
                <a:cs typeface="Courier New" pitchFamily="49" charset="0"/>
              </a:rPr>
              <a:t>)</a:t>
            </a:r>
            <a:r>
              <a:rPr kumimoji="0" lang="pl-PL" altLang="pl-PL" b="0" i="0" u="none" strike="noStrike" cap="none" normalizeH="0" baseline="0" dirty="0" smtClean="0">
                <a:ln>
                  <a:noFill/>
                </a:ln>
                <a:solidFill>
                  <a:srgbClr val="CC7832"/>
                </a:solidFill>
                <a:effectLst/>
                <a:latin typeface="Courier New" pitchFamily="49" charset="0"/>
                <a:cs typeface="Courier New" pitchFamily="49" charset="0"/>
              </a:rPr>
              <a:t>;	</a:t>
            </a:r>
            <a:br>
              <a:rPr kumimoji="0" lang="pl-PL" altLang="pl-PL" b="0" i="0" u="none" strike="noStrike" cap="none" normalizeH="0" baseline="0" dirty="0" smtClean="0">
                <a:ln>
                  <a:noFill/>
                </a:ln>
                <a:solidFill>
                  <a:srgbClr val="CC7832"/>
                </a:solidFill>
                <a:effectLst/>
                <a:latin typeface="Courier New" pitchFamily="49" charset="0"/>
                <a:cs typeface="Courier New" pitchFamily="49" charset="0"/>
              </a:rPr>
            </a:br>
            <a:r>
              <a:rPr kumimoji="0" lang="pl-PL" altLang="pl-PL" b="0" i="0" u="none" strike="noStrike" cap="none" normalizeH="0" baseline="0" dirty="0" smtClean="0">
                <a:ln>
                  <a:noFill/>
                </a:ln>
                <a:solidFill>
                  <a:srgbClr val="CC7832"/>
                </a:solidFill>
                <a:effectLst/>
                <a:latin typeface="Courier New" pitchFamily="49" charset="0"/>
                <a:cs typeface="Courier New" pitchFamily="49" charset="0"/>
              </a:rPr>
              <a:t>        </a:t>
            </a:r>
            <a:r>
              <a:rPr kumimoji="0" lang="pl-PL" altLang="pl-PL" b="0" i="0" u="none" strike="noStrike" cap="none" normalizeH="0" baseline="0" dirty="0" err="1" smtClean="0">
                <a:ln>
                  <a:noFill/>
                </a:ln>
                <a:solidFill>
                  <a:srgbClr val="A9B7C6"/>
                </a:solidFill>
                <a:effectLst/>
                <a:latin typeface="Courier New" pitchFamily="49" charset="0"/>
                <a:cs typeface="Courier New" pitchFamily="49" charset="0"/>
              </a:rPr>
              <a:t>executor.setQueueCapacity</a:t>
            </a:r>
            <a:r>
              <a:rPr kumimoji="0" lang="pl-PL" altLang="pl-PL" b="0" i="0" u="none" strike="noStrike" cap="none" normalizeH="0" baseline="0" dirty="0" smtClean="0">
                <a:ln>
                  <a:noFill/>
                </a:ln>
                <a:solidFill>
                  <a:srgbClr val="A9B7C6"/>
                </a:solidFill>
                <a:effectLst/>
                <a:latin typeface="Courier New" pitchFamily="49" charset="0"/>
                <a:cs typeface="Courier New" pitchFamily="49" charset="0"/>
              </a:rPr>
              <a:t>(</a:t>
            </a:r>
            <a:r>
              <a:rPr kumimoji="0" lang="pl-PL" altLang="pl-PL" b="0" i="0" u="none" strike="noStrike" cap="none" normalizeH="0" baseline="0" dirty="0" smtClean="0">
                <a:ln>
                  <a:noFill/>
                </a:ln>
                <a:solidFill>
                  <a:srgbClr val="6897BB"/>
                </a:solidFill>
                <a:effectLst/>
                <a:latin typeface="Courier New" pitchFamily="49" charset="0"/>
                <a:cs typeface="Courier New" pitchFamily="49" charset="0"/>
              </a:rPr>
              <a:t>500</a:t>
            </a:r>
            <a:r>
              <a:rPr kumimoji="0" lang="pl-PL" altLang="pl-PL" b="0" i="0" u="none" strike="noStrike" cap="none" normalizeH="0" baseline="0" dirty="0" smtClean="0">
                <a:ln>
                  <a:noFill/>
                </a:ln>
                <a:solidFill>
                  <a:srgbClr val="A9B7C6"/>
                </a:solidFill>
                <a:effectLst/>
                <a:latin typeface="Courier New" pitchFamily="49" charset="0"/>
                <a:cs typeface="Courier New" pitchFamily="49" charset="0"/>
              </a:rPr>
              <a:t>)</a:t>
            </a:r>
            <a:r>
              <a:rPr kumimoji="0" lang="pl-PL" altLang="pl-PL" b="0" i="0" u="none" strike="noStrike" cap="none" normalizeH="0" baseline="0" dirty="0" smtClean="0">
                <a:ln>
                  <a:noFill/>
                </a:ln>
                <a:solidFill>
                  <a:srgbClr val="CC7832"/>
                </a:solidFill>
                <a:effectLst/>
                <a:latin typeface="Courier New" pitchFamily="49" charset="0"/>
                <a:cs typeface="Courier New" pitchFamily="49" charset="0"/>
              </a:rPr>
              <a:t>;</a:t>
            </a:r>
            <a:br>
              <a:rPr kumimoji="0" lang="pl-PL" altLang="pl-PL" b="0" i="0" u="none" strike="noStrike" cap="none" normalizeH="0" baseline="0" dirty="0" smtClean="0">
                <a:ln>
                  <a:noFill/>
                </a:ln>
                <a:solidFill>
                  <a:srgbClr val="CC7832"/>
                </a:solidFill>
                <a:effectLst/>
                <a:latin typeface="Courier New" pitchFamily="49" charset="0"/>
                <a:cs typeface="Courier New" pitchFamily="49" charset="0"/>
              </a:rPr>
            </a:br>
            <a:r>
              <a:rPr kumimoji="0" lang="pl-PL" altLang="pl-PL" b="0" i="0" u="none" strike="noStrike" cap="none" normalizeH="0" baseline="0" dirty="0" smtClean="0">
                <a:ln>
                  <a:noFill/>
                </a:ln>
                <a:solidFill>
                  <a:srgbClr val="CC7832"/>
                </a:solidFill>
                <a:effectLst/>
                <a:latin typeface="Courier New" pitchFamily="49" charset="0"/>
                <a:cs typeface="Courier New" pitchFamily="49" charset="0"/>
              </a:rPr>
              <a:t>        </a:t>
            </a:r>
            <a:r>
              <a:rPr kumimoji="0" lang="pl-PL" altLang="pl-PL" b="0" i="0" u="none" strike="noStrike" cap="none" normalizeH="0" baseline="0" dirty="0" err="1" smtClean="0">
                <a:ln>
                  <a:noFill/>
                </a:ln>
                <a:solidFill>
                  <a:srgbClr val="A9B7C6"/>
                </a:solidFill>
                <a:effectLst/>
                <a:latin typeface="Courier New" pitchFamily="49" charset="0"/>
                <a:cs typeface="Courier New" pitchFamily="49" charset="0"/>
              </a:rPr>
              <a:t>executor.setThreadNamePrefix</a:t>
            </a:r>
            <a:r>
              <a:rPr kumimoji="0" lang="pl-PL" altLang="pl-PL" b="0" i="0" u="none" strike="noStrike" cap="none" normalizeH="0" baseline="0" dirty="0" smtClean="0">
                <a:ln>
                  <a:noFill/>
                </a:ln>
                <a:solidFill>
                  <a:srgbClr val="A9B7C6"/>
                </a:solidFill>
                <a:effectLst/>
                <a:latin typeface="Courier New" pitchFamily="49" charset="0"/>
                <a:cs typeface="Courier New" pitchFamily="49" charset="0"/>
              </a:rPr>
              <a:t>(</a:t>
            </a:r>
            <a:r>
              <a:rPr kumimoji="0" lang="pl-PL" altLang="pl-PL" b="0" i="0" u="none" strike="noStrike" cap="none" normalizeH="0" baseline="0" dirty="0" smtClean="0">
                <a:ln>
                  <a:noFill/>
                </a:ln>
                <a:solidFill>
                  <a:srgbClr val="6A8759"/>
                </a:solidFill>
                <a:effectLst/>
                <a:latin typeface="Courier New" pitchFamily="49" charset="0"/>
                <a:cs typeface="Courier New" pitchFamily="49" charset="0"/>
              </a:rPr>
              <a:t>"</a:t>
            </a:r>
            <a:r>
              <a:rPr kumimoji="0" lang="pl-PL" altLang="pl-PL" b="0" i="0" u="none" strike="noStrike" cap="none" normalizeH="0" baseline="0" dirty="0" err="1" smtClean="0">
                <a:ln>
                  <a:noFill/>
                </a:ln>
                <a:solidFill>
                  <a:srgbClr val="6A8759"/>
                </a:solidFill>
                <a:effectLst/>
                <a:latin typeface="Courier New" pitchFamily="49" charset="0"/>
                <a:cs typeface="Courier New" pitchFamily="49" charset="0"/>
              </a:rPr>
              <a:t>Vehicle</a:t>
            </a:r>
            <a:r>
              <a:rPr kumimoji="0" lang="pl-PL" altLang="pl-PL" b="0" i="0" u="none" strike="noStrike" cap="none" normalizeH="0" baseline="0" dirty="0" smtClean="0">
                <a:ln>
                  <a:noFill/>
                </a:ln>
                <a:solidFill>
                  <a:srgbClr val="6A8759"/>
                </a:solidFill>
                <a:effectLst/>
                <a:latin typeface="Courier New" pitchFamily="49" charset="0"/>
                <a:cs typeface="Courier New" pitchFamily="49" charset="0"/>
              </a:rPr>
              <a:t> </a:t>
            </a:r>
            <a:r>
              <a:rPr kumimoji="0" lang="pl-PL" altLang="pl-PL" b="0" i="0" u="none" strike="noStrike" cap="none" normalizeH="0" baseline="0" dirty="0" err="1" smtClean="0">
                <a:ln>
                  <a:noFill/>
                </a:ln>
                <a:solidFill>
                  <a:srgbClr val="6A8759"/>
                </a:solidFill>
                <a:effectLst/>
                <a:latin typeface="Courier New" pitchFamily="49" charset="0"/>
                <a:cs typeface="Courier New" pitchFamily="49" charset="0"/>
              </a:rPr>
              <a:t>Threads</a:t>
            </a:r>
            <a:r>
              <a:rPr kumimoji="0" lang="pl-PL" altLang="pl-PL" b="0" i="0" u="none" strike="noStrike" cap="none" normalizeH="0" baseline="0" dirty="0" smtClean="0">
                <a:ln>
                  <a:noFill/>
                </a:ln>
                <a:solidFill>
                  <a:srgbClr val="6A8759"/>
                </a:solidFill>
                <a:effectLst/>
                <a:latin typeface="Courier New" pitchFamily="49" charset="0"/>
                <a:cs typeface="Courier New" pitchFamily="49" charset="0"/>
              </a:rPr>
              <a:t>-&gt; "</a:t>
            </a:r>
            <a:r>
              <a:rPr kumimoji="0" lang="pl-PL" altLang="pl-PL" b="0" i="0" u="none" strike="noStrike" cap="none" normalizeH="0" baseline="0" dirty="0" smtClean="0">
                <a:ln>
                  <a:noFill/>
                </a:ln>
                <a:solidFill>
                  <a:srgbClr val="A9B7C6"/>
                </a:solidFill>
                <a:effectLst/>
                <a:latin typeface="Courier New" pitchFamily="49" charset="0"/>
                <a:cs typeface="Courier New" pitchFamily="49" charset="0"/>
              </a:rPr>
              <a:t>)</a:t>
            </a:r>
            <a:r>
              <a:rPr kumimoji="0" lang="pl-PL" altLang="pl-PL" b="0" i="0" u="none" strike="noStrike" cap="none" normalizeH="0" baseline="0" dirty="0" smtClean="0">
                <a:ln>
                  <a:noFill/>
                </a:ln>
                <a:solidFill>
                  <a:srgbClr val="CC7832"/>
                </a:solidFill>
                <a:effectLst/>
                <a:latin typeface="Courier New" pitchFamily="49" charset="0"/>
                <a:cs typeface="Courier New" pitchFamily="49" charset="0"/>
              </a:rPr>
              <a:t>;</a:t>
            </a:r>
            <a:br>
              <a:rPr kumimoji="0" lang="pl-PL" altLang="pl-PL" b="0" i="0" u="none" strike="noStrike" cap="none" normalizeH="0" baseline="0" dirty="0" smtClean="0">
                <a:ln>
                  <a:noFill/>
                </a:ln>
                <a:solidFill>
                  <a:srgbClr val="CC7832"/>
                </a:solidFill>
                <a:effectLst/>
                <a:latin typeface="Courier New" pitchFamily="49" charset="0"/>
                <a:cs typeface="Courier New" pitchFamily="49" charset="0"/>
              </a:rPr>
            </a:br>
            <a:r>
              <a:rPr kumimoji="0" lang="pl-PL" altLang="pl-PL" b="0" i="0" u="none" strike="noStrike" cap="none" normalizeH="0" baseline="0" dirty="0" smtClean="0">
                <a:ln>
                  <a:noFill/>
                </a:ln>
                <a:solidFill>
                  <a:srgbClr val="CC7832"/>
                </a:solidFill>
                <a:effectLst/>
                <a:latin typeface="Courier New" pitchFamily="49" charset="0"/>
                <a:cs typeface="Courier New" pitchFamily="49" charset="0"/>
              </a:rPr>
              <a:t>        </a:t>
            </a:r>
            <a:r>
              <a:rPr kumimoji="0" lang="pl-PL" altLang="pl-PL" b="0" i="0" u="none" strike="noStrike" cap="none" normalizeH="0" baseline="0" dirty="0" err="1" smtClean="0">
                <a:ln>
                  <a:noFill/>
                </a:ln>
                <a:solidFill>
                  <a:srgbClr val="A9B7C6"/>
                </a:solidFill>
                <a:effectLst/>
                <a:latin typeface="Courier New" pitchFamily="49" charset="0"/>
                <a:cs typeface="Courier New" pitchFamily="49" charset="0"/>
              </a:rPr>
              <a:t>executor.initialize</a:t>
            </a:r>
            <a:r>
              <a:rPr kumimoji="0" lang="pl-PL" altLang="pl-PL" b="0" i="0" u="none" strike="noStrike" cap="none" normalizeH="0" baseline="0" dirty="0" smtClean="0">
                <a:ln>
                  <a:noFill/>
                </a:ln>
                <a:solidFill>
                  <a:srgbClr val="A9B7C6"/>
                </a:solidFill>
                <a:effectLst/>
                <a:latin typeface="Courier New" pitchFamily="49" charset="0"/>
                <a:cs typeface="Courier New" pitchFamily="49" charset="0"/>
              </a:rPr>
              <a:t>()</a:t>
            </a:r>
            <a:r>
              <a:rPr kumimoji="0" lang="pl-PL" altLang="pl-PL" b="0" i="0" u="none" strike="noStrike" cap="none" normalizeH="0" baseline="0" dirty="0" smtClean="0">
                <a:ln>
                  <a:noFill/>
                </a:ln>
                <a:solidFill>
                  <a:srgbClr val="CC7832"/>
                </a:solidFill>
                <a:effectLst/>
                <a:latin typeface="Courier New" pitchFamily="49" charset="0"/>
                <a:cs typeface="Courier New" pitchFamily="49" charset="0"/>
              </a:rPr>
              <a:t>;</a:t>
            </a:r>
            <a:br>
              <a:rPr kumimoji="0" lang="pl-PL" altLang="pl-PL" b="0" i="0" u="none" strike="noStrike" cap="none" normalizeH="0" baseline="0" dirty="0" smtClean="0">
                <a:ln>
                  <a:noFill/>
                </a:ln>
                <a:solidFill>
                  <a:srgbClr val="CC7832"/>
                </a:solidFill>
                <a:effectLst/>
                <a:latin typeface="Courier New" pitchFamily="49" charset="0"/>
                <a:cs typeface="Courier New" pitchFamily="49" charset="0"/>
              </a:rPr>
            </a:br>
            <a:r>
              <a:rPr kumimoji="0" lang="pl-PL" altLang="pl-PL" b="0" i="0" u="none" strike="noStrike" cap="none" normalizeH="0" baseline="0" dirty="0" smtClean="0">
                <a:ln>
                  <a:noFill/>
                </a:ln>
                <a:solidFill>
                  <a:srgbClr val="CC7832"/>
                </a:solidFill>
                <a:effectLst/>
                <a:latin typeface="Courier New" pitchFamily="49" charset="0"/>
                <a:cs typeface="Courier New" pitchFamily="49" charset="0"/>
              </a:rPr>
              <a:t>        return </a:t>
            </a:r>
            <a:r>
              <a:rPr kumimoji="0" lang="pl-PL" altLang="pl-PL" b="0" i="0" u="none" strike="noStrike" cap="none" normalizeH="0" baseline="0" dirty="0" err="1" smtClean="0">
                <a:ln>
                  <a:noFill/>
                </a:ln>
                <a:solidFill>
                  <a:srgbClr val="A9B7C6"/>
                </a:solidFill>
                <a:effectLst/>
                <a:latin typeface="Courier New" pitchFamily="49" charset="0"/>
                <a:cs typeface="Courier New" pitchFamily="49" charset="0"/>
              </a:rPr>
              <a:t>executor</a:t>
            </a:r>
            <a:r>
              <a:rPr kumimoji="0" lang="pl-PL" altLang="pl-PL" b="0" i="0" u="none" strike="noStrike" cap="none" normalizeH="0" baseline="0" dirty="0" smtClean="0">
                <a:ln>
                  <a:noFill/>
                </a:ln>
                <a:solidFill>
                  <a:srgbClr val="CC7832"/>
                </a:solidFill>
                <a:effectLst/>
                <a:latin typeface="Courier New" pitchFamily="49" charset="0"/>
                <a:cs typeface="Courier New" pitchFamily="49" charset="0"/>
              </a:rPr>
              <a:t>;</a:t>
            </a:r>
            <a:br>
              <a:rPr kumimoji="0" lang="pl-PL" altLang="pl-PL" b="0" i="0" u="none" strike="noStrike" cap="none" normalizeH="0" baseline="0" dirty="0" smtClean="0">
                <a:ln>
                  <a:noFill/>
                </a:ln>
                <a:solidFill>
                  <a:srgbClr val="CC7832"/>
                </a:solidFill>
                <a:effectLst/>
                <a:latin typeface="Courier New" pitchFamily="49" charset="0"/>
                <a:cs typeface="Courier New" pitchFamily="49" charset="0"/>
              </a:rPr>
            </a:br>
            <a:r>
              <a:rPr kumimoji="0" lang="pl-PL" altLang="pl-PL" b="0" i="0" u="none" strike="noStrike" cap="none" normalizeH="0" baseline="0" dirty="0" smtClean="0">
                <a:ln>
                  <a:noFill/>
                </a:ln>
                <a:solidFill>
                  <a:srgbClr val="CC7832"/>
                </a:solidFill>
                <a:effectLst/>
                <a:latin typeface="Courier New" pitchFamily="49" charset="0"/>
                <a:cs typeface="Courier New" pitchFamily="49" charset="0"/>
              </a:rPr>
              <a:t>    </a:t>
            </a:r>
            <a:r>
              <a:rPr kumimoji="0" lang="pl-PL" altLang="pl-PL" b="0" i="0" u="none" strike="noStrike" cap="none" normalizeH="0" baseline="0" dirty="0" smtClean="0">
                <a:ln>
                  <a:noFill/>
                </a:ln>
                <a:solidFill>
                  <a:srgbClr val="A9B7C6"/>
                </a:solidFill>
                <a:effectLst/>
                <a:latin typeface="Courier New" pitchFamily="49" charset="0"/>
                <a:cs typeface="Courier New" pitchFamily="49" charset="0"/>
              </a:rPr>
              <a:t>}</a:t>
            </a:r>
            <a:endParaRPr kumimoji="0" lang="pl-PL" altLang="pl-PL"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8630488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ole tekstowe 4"/>
          <p:cNvSpPr txBox="1"/>
          <p:nvPr/>
        </p:nvSpPr>
        <p:spPr>
          <a:xfrm>
            <a:off x="683568" y="464056"/>
            <a:ext cx="7848872" cy="5016758"/>
          </a:xfrm>
          <a:prstGeom prst="rect">
            <a:avLst/>
          </a:prstGeom>
          <a:noFill/>
        </p:spPr>
        <p:txBody>
          <a:bodyPr wrap="square" rtlCol="0">
            <a:spAutoFit/>
          </a:bodyPr>
          <a:lstStyle/>
          <a:p>
            <a:r>
              <a:rPr lang="pl-PL" sz="3200" dirty="0" smtClean="0"/>
              <a:t>CONCURRENT – </a:t>
            </a:r>
            <a:r>
              <a:rPr lang="pl-PL" sz="3200" dirty="0" err="1" smtClean="0"/>
              <a:t>CountDownLatch</a:t>
            </a:r>
            <a:endParaRPr lang="pl-PL" sz="3200" dirty="0" smtClean="0"/>
          </a:p>
          <a:p>
            <a:r>
              <a:rPr lang="pl-PL" sz="2400" dirty="0" smtClean="0"/>
              <a:t>Jest to rodzaj synchronizatora, który pozwala jednemu wątkowi czekać na jeden lub więcej wątków przed rozpoczęciem przetwarzania. Jest to często spotykane i potrzebne w aplikacjach po stronie serwera. Taką samą funkcjonalność można uzyskać implementując </a:t>
            </a:r>
            <a:r>
              <a:rPr lang="pl-PL" sz="2400" dirty="0" err="1" smtClean="0"/>
              <a:t>wait</a:t>
            </a:r>
            <a:r>
              <a:rPr lang="pl-PL" sz="2400" dirty="0" smtClean="0"/>
              <a:t>() i </a:t>
            </a:r>
            <a:r>
              <a:rPr lang="pl-PL" sz="2400" dirty="0" err="1" smtClean="0"/>
              <a:t>notify</a:t>
            </a:r>
            <a:r>
              <a:rPr lang="pl-PL" sz="2400" dirty="0" smtClean="0"/>
              <a:t>() </a:t>
            </a:r>
            <a:r>
              <a:rPr lang="pl-PL" sz="2400" dirty="0" smtClean="0">
                <a:solidFill>
                  <a:srgbClr val="00B050"/>
                </a:solidFill>
              </a:rPr>
              <a:t>(przykład paczka </a:t>
            </a:r>
            <a:r>
              <a:rPr lang="pl-PL" sz="2400" dirty="0" err="1" smtClean="0">
                <a:solidFill>
                  <a:srgbClr val="00B050"/>
                </a:solidFill>
              </a:rPr>
              <a:t>waitNotify</a:t>
            </a:r>
            <a:r>
              <a:rPr lang="pl-PL" sz="2400" dirty="0" smtClean="0">
                <a:solidFill>
                  <a:srgbClr val="00B050"/>
                </a:solidFill>
              </a:rPr>
              <a:t>)</a:t>
            </a:r>
            <a:r>
              <a:rPr lang="pl-PL" sz="2400" dirty="0" smtClean="0"/>
              <a:t>ale wymaga to dużej ilości kodu w </a:t>
            </a:r>
            <a:r>
              <a:rPr lang="pl-PL" sz="2400" dirty="0" err="1" smtClean="0"/>
              <a:t>CountDawnLatch</a:t>
            </a:r>
            <a:r>
              <a:rPr lang="pl-PL" sz="2400" dirty="0" smtClean="0"/>
              <a:t> można to w kilku linijkach zrobić. Pozwala on również na łatwy i elastyczny przydział ilości wątków na które musi czekać głównym zanim rozpocznie działanie. </a:t>
            </a:r>
          </a:p>
          <a:p>
            <a:endParaRPr lang="pl-PL" sz="2400" dirty="0" smtClean="0"/>
          </a:p>
        </p:txBody>
      </p:sp>
    </p:spTree>
    <p:extLst>
      <p:ext uri="{BB962C8B-B14F-4D97-AF65-F5344CB8AC3E}">
        <p14:creationId xmlns:p14="http://schemas.microsoft.com/office/powerpoint/2010/main" val="28863944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ole tekstowe 4"/>
          <p:cNvSpPr txBox="1"/>
          <p:nvPr/>
        </p:nvSpPr>
        <p:spPr>
          <a:xfrm>
            <a:off x="683568" y="493075"/>
            <a:ext cx="7848872" cy="6186309"/>
          </a:xfrm>
          <a:prstGeom prst="rect">
            <a:avLst/>
          </a:prstGeom>
          <a:noFill/>
        </p:spPr>
        <p:txBody>
          <a:bodyPr wrap="square" rtlCol="0">
            <a:spAutoFit/>
          </a:bodyPr>
          <a:lstStyle/>
          <a:p>
            <a:r>
              <a:rPr lang="pl-PL" sz="3200" dirty="0" smtClean="0"/>
              <a:t>CONCURRENT – </a:t>
            </a:r>
            <a:r>
              <a:rPr lang="pl-PL" sz="3200" dirty="0" err="1" smtClean="0"/>
              <a:t>Semaphore</a:t>
            </a:r>
            <a:endParaRPr lang="pl-PL" sz="3200" dirty="0" smtClean="0"/>
          </a:p>
          <a:p>
            <a:r>
              <a:rPr lang="pl-PL" sz="2000" dirty="0" smtClean="0"/>
              <a:t>Jest konstruktorem synchronizacji, który może być </a:t>
            </a:r>
            <a:r>
              <a:rPr lang="pl-PL" sz="2000" dirty="0" err="1" smtClean="0"/>
              <a:t>uzywany</a:t>
            </a:r>
            <a:r>
              <a:rPr lang="pl-PL" sz="2000" dirty="0" smtClean="0"/>
              <a:t> do wysyłania sygnałów między wątkami, aby uniknąć nieodebranych sygnałów lub </a:t>
            </a:r>
            <a:r>
              <a:rPr lang="pl-PL" sz="2000" smtClean="0"/>
              <a:t>do ochrony </a:t>
            </a:r>
            <a:r>
              <a:rPr lang="pl-PL" sz="2000" dirty="0" smtClean="0"/>
              <a:t>krytycznej sekcji jak w przypadku </a:t>
            </a:r>
            <a:r>
              <a:rPr lang="pl-PL" sz="2000" dirty="0" err="1" smtClean="0"/>
              <a:t>locka</a:t>
            </a:r>
            <a:r>
              <a:rPr lang="pl-PL" sz="2000" dirty="0" smtClean="0"/>
              <a:t>. Od </a:t>
            </a:r>
            <a:r>
              <a:rPr lang="pl-PL" sz="2000" dirty="0" err="1" smtClean="0"/>
              <a:t>javy</a:t>
            </a:r>
            <a:r>
              <a:rPr lang="pl-PL" sz="2000" dirty="0" smtClean="0"/>
              <a:t> 5 jest implementacja semaforów w pakiecie </a:t>
            </a:r>
            <a:r>
              <a:rPr lang="pl-PL" sz="2000" dirty="0" err="1" smtClean="0"/>
              <a:t>java.util.conucrent</a:t>
            </a:r>
            <a:r>
              <a:rPr lang="pl-PL" sz="2000" dirty="0" smtClean="0"/>
              <a:t>, </a:t>
            </a:r>
            <a:r>
              <a:rPr lang="pl-PL" sz="2000" dirty="0" err="1" smtClean="0"/>
              <a:t>dzieki</a:t>
            </a:r>
            <a:r>
              <a:rPr lang="pl-PL" sz="2000" dirty="0" smtClean="0"/>
              <a:t> temu nie trzeba </a:t>
            </a:r>
            <a:r>
              <a:rPr lang="pl-PL" sz="2000" dirty="0" err="1" smtClean="0"/>
              <a:t>rboic</a:t>
            </a:r>
            <a:r>
              <a:rPr lang="pl-PL" sz="2000" dirty="0" smtClean="0"/>
              <a:t> własnych. </a:t>
            </a:r>
          </a:p>
          <a:p>
            <a:r>
              <a:rPr lang="pl-PL" sz="2000" dirty="0" smtClean="0"/>
              <a:t>PODSTAWOWE METODY KLASY:</a:t>
            </a:r>
          </a:p>
          <a:p>
            <a:r>
              <a:rPr lang="pl-PL" sz="2000" dirty="0" smtClean="0"/>
              <a:t>-&gt;</a:t>
            </a:r>
            <a:r>
              <a:rPr lang="pl-PL" sz="2000" b="1" dirty="0" err="1"/>
              <a:t>acquire</a:t>
            </a:r>
            <a:r>
              <a:rPr lang="pl-PL" sz="2000" b="1" dirty="0" smtClean="0"/>
              <a:t>() - </a:t>
            </a:r>
            <a:r>
              <a:rPr lang="pl-PL" sz="2000" dirty="0"/>
              <a:t>Ta metoda uzyskuje zezwolenie, jeśli jest dostępne i natychmiast zwraca, zmniejszając liczbę dostępnych zezwoleń o jeden. Jeśli bieżący wątek zostanie przerwany podczas oczekiwania na pozwolenie, zgłoszony zostanie wyjątek </a:t>
            </a:r>
            <a:r>
              <a:rPr lang="pl-PL" sz="2000" dirty="0" err="1"/>
              <a:t>InterruptedException</a:t>
            </a:r>
            <a:r>
              <a:rPr lang="pl-PL" sz="2000" dirty="0" smtClean="0"/>
              <a:t>.</a:t>
            </a:r>
          </a:p>
          <a:p>
            <a:r>
              <a:rPr lang="pl-PL" sz="2000" dirty="0" smtClean="0"/>
              <a:t>-&gt;</a:t>
            </a:r>
            <a:r>
              <a:rPr lang="pl-PL" sz="2000" b="1" dirty="0"/>
              <a:t> </a:t>
            </a:r>
            <a:r>
              <a:rPr lang="pl-PL" sz="2000" b="1" dirty="0" err="1"/>
              <a:t>release</a:t>
            </a:r>
            <a:r>
              <a:rPr lang="pl-PL" sz="2000" b="1" dirty="0" smtClean="0"/>
              <a:t>() - </a:t>
            </a:r>
            <a:r>
              <a:rPr lang="pl-PL" sz="2000" dirty="0"/>
              <a:t/>
            </a:r>
            <a:br>
              <a:rPr lang="pl-PL" sz="2000" dirty="0"/>
            </a:br>
            <a:r>
              <a:rPr lang="pl-PL" sz="2000" dirty="0"/>
              <a:t>Ta metoda zwalnia zezwolenie, zwiększając liczbę dostępnych zezwoleń o jeden. Jeśli jakikolwiek wątek próbuje uzyskać zezwolenie, wówczas zostaje wybrany i otrzymuje pozwolenie, które właśnie zostało zwolnione.</a:t>
            </a:r>
            <a:endParaRPr lang="pl-PL" sz="2000" dirty="0" smtClean="0"/>
          </a:p>
          <a:p>
            <a:endParaRPr lang="pl-PL" sz="2400" dirty="0" smtClean="0"/>
          </a:p>
        </p:txBody>
      </p:sp>
    </p:spTree>
    <p:extLst>
      <p:ext uri="{BB962C8B-B14F-4D97-AF65-F5344CB8AC3E}">
        <p14:creationId xmlns:p14="http://schemas.microsoft.com/office/powerpoint/2010/main" val="149103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a:xfrm>
            <a:off x="457200" y="476672"/>
            <a:ext cx="8229600" cy="5978136"/>
          </a:xfrm>
        </p:spPr>
        <p:txBody>
          <a:bodyPr>
            <a:noAutofit/>
          </a:bodyPr>
          <a:lstStyle/>
          <a:p>
            <a:pPr marL="64008" indent="0">
              <a:buNone/>
            </a:pPr>
            <a:r>
              <a:rPr lang="pl-PL" sz="2800" dirty="0" smtClean="0"/>
              <a:t>WĄTEK: </a:t>
            </a:r>
          </a:p>
          <a:p>
            <a:pPr marL="64008" indent="0">
              <a:buNone/>
            </a:pPr>
            <a:r>
              <a:rPr lang="pl-PL" sz="2400" dirty="0"/>
              <a:t>to procesy lekkie inaczej mówiąc (LWP – </a:t>
            </a:r>
            <a:r>
              <a:rPr lang="pl-PL" sz="2400" dirty="0" err="1"/>
              <a:t>light</a:t>
            </a:r>
            <a:r>
              <a:rPr lang="pl-PL" sz="2400" dirty="0"/>
              <a:t> </a:t>
            </a:r>
            <a:r>
              <a:rPr lang="pl-PL" sz="2400" dirty="0" err="1"/>
              <a:t>weight</a:t>
            </a:r>
            <a:r>
              <a:rPr lang="pl-PL" sz="2400" dirty="0"/>
              <a:t> proces) wątki(procesy, które działają na wspólnej pamięci ale każdy posiada własny stos </a:t>
            </a:r>
            <a:r>
              <a:rPr lang="pl-PL" sz="2400" dirty="0" err="1" smtClean="0"/>
              <a:t>wywołań</a:t>
            </a:r>
            <a:r>
              <a:rPr lang="pl-PL" sz="2400" dirty="0" smtClean="0"/>
              <a:t>) to </a:t>
            </a:r>
            <a:r>
              <a:rPr lang="pl-PL" sz="2400" dirty="0"/>
              <a:t>sekwencja </a:t>
            </a:r>
            <a:r>
              <a:rPr lang="pl-PL" sz="2400" dirty="0" smtClean="0"/>
              <a:t>działań, </a:t>
            </a:r>
            <a:r>
              <a:rPr lang="pl-PL" sz="2400" dirty="0"/>
              <a:t>która wykonuje </a:t>
            </a:r>
            <a:r>
              <a:rPr lang="pl-PL" sz="2400" dirty="0" smtClean="0"/>
              <a:t>się </a:t>
            </a:r>
            <a:r>
              <a:rPr lang="pl-PL" sz="2400" dirty="0"/>
              <a:t>w </a:t>
            </a:r>
            <a:r>
              <a:rPr lang="pl-PL" sz="2400" dirty="0" smtClean="0"/>
              <a:t>kontekście </a:t>
            </a:r>
            <a:r>
              <a:rPr lang="pl-PL" sz="2400" dirty="0"/>
              <a:t>danego </a:t>
            </a:r>
            <a:r>
              <a:rPr lang="pl-PL" sz="2400" dirty="0" smtClean="0"/>
              <a:t>procesu(programu). Kady </a:t>
            </a:r>
            <a:r>
              <a:rPr lang="pl-PL" sz="2400" dirty="0"/>
              <a:t>proces ma co najmniej jeden </a:t>
            </a:r>
            <a:r>
              <a:rPr lang="pl-PL" sz="2400" dirty="0" smtClean="0"/>
              <a:t>wykonujący się wątek</a:t>
            </a:r>
            <a:r>
              <a:rPr lang="pl-PL" sz="2400" dirty="0"/>
              <a:t>. W </a:t>
            </a:r>
            <a:r>
              <a:rPr lang="pl-PL" sz="2400" dirty="0" smtClean="0"/>
              <a:t>systemach wielowątkowych </a:t>
            </a:r>
            <a:r>
              <a:rPr lang="pl-PL" sz="2400" dirty="0"/>
              <a:t>proces </a:t>
            </a:r>
            <a:r>
              <a:rPr lang="pl-PL" sz="2400" dirty="0" smtClean="0"/>
              <a:t>może wykonywać równolegle </a:t>
            </a:r>
            <a:r>
              <a:rPr lang="pl-PL" sz="2400" dirty="0"/>
              <a:t>(teoretycznie) wiele </a:t>
            </a:r>
            <a:r>
              <a:rPr lang="pl-PL" sz="2400" dirty="0" smtClean="0"/>
              <a:t>wątków</a:t>
            </a:r>
            <a:r>
              <a:rPr lang="pl-PL" sz="2400" dirty="0"/>
              <a:t>, </a:t>
            </a:r>
            <a:r>
              <a:rPr lang="pl-PL" sz="2400" dirty="0" smtClean="0"/>
              <a:t>które wykonują się </a:t>
            </a:r>
            <a:r>
              <a:rPr lang="pl-PL" sz="2400" dirty="0"/>
              <a:t>jednej </a:t>
            </a:r>
            <a:r>
              <a:rPr lang="pl-PL" sz="2400" dirty="0" smtClean="0"/>
              <a:t>przestrzeni adres procesu. </a:t>
            </a:r>
          </a:p>
          <a:p>
            <a:pPr marL="64008" indent="0">
              <a:buNone/>
            </a:pPr>
            <a:r>
              <a:rPr lang="pl-PL" sz="2400" dirty="0" smtClean="0"/>
              <a:t>Równoległość działania wątków osiągana </a:t>
            </a:r>
            <a:r>
              <a:rPr lang="pl-PL" sz="2400" dirty="0"/>
              <a:t>jest przez mechanizm przydzielania </a:t>
            </a:r>
            <a:r>
              <a:rPr lang="pl-PL" sz="2400" dirty="0" smtClean="0"/>
              <a:t>czasu procesora </a:t>
            </a:r>
            <a:r>
              <a:rPr lang="pl-PL" sz="2400" dirty="0"/>
              <a:t>poszczególnym </a:t>
            </a:r>
            <a:r>
              <a:rPr lang="pl-PL" sz="2400" dirty="0" smtClean="0"/>
              <a:t>wykonującym się </a:t>
            </a:r>
            <a:r>
              <a:rPr lang="pl-PL" sz="2400" dirty="0"/>
              <a:t>watkom. Kady watek uzyskuje </a:t>
            </a:r>
            <a:r>
              <a:rPr lang="pl-PL" sz="2400" dirty="0" smtClean="0"/>
              <a:t>dostęp do procesora </a:t>
            </a:r>
            <a:r>
              <a:rPr lang="pl-PL" sz="2400" dirty="0"/>
              <a:t>na krótki czas (kwant czasu), po czym „oddaje procesor” innemu </a:t>
            </a:r>
            <a:r>
              <a:rPr lang="pl-PL" sz="2400" dirty="0" smtClean="0"/>
              <a:t>wątkowi. </a:t>
            </a:r>
            <a:endParaRPr lang="pl-PL" sz="2400" dirty="0"/>
          </a:p>
        </p:txBody>
      </p:sp>
    </p:spTree>
    <p:extLst>
      <p:ext uri="{BB962C8B-B14F-4D97-AF65-F5344CB8AC3E}">
        <p14:creationId xmlns:p14="http://schemas.microsoft.com/office/powerpoint/2010/main" val="3736984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a:xfrm>
            <a:off x="457200" y="476672"/>
            <a:ext cx="8229600" cy="5978136"/>
          </a:xfrm>
        </p:spPr>
        <p:txBody>
          <a:bodyPr>
            <a:noAutofit/>
          </a:bodyPr>
          <a:lstStyle/>
          <a:p>
            <a:pPr marL="64008" indent="0">
              <a:buNone/>
            </a:pPr>
            <a:r>
              <a:rPr lang="pl-PL" sz="2400" dirty="0" smtClean="0"/>
              <a:t>WĄTEK: </a:t>
            </a:r>
          </a:p>
          <a:p>
            <a:pPr marL="64008" indent="0">
              <a:buNone/>
            </a:pPr>
            <a:r>
              <a:rPr lang="pl-PL" sz="2000" dirty="0" smtClean="0"/>
              <a:t>Zmiana wątku </a:t>
            </a:r>
            <a:r>
              <a:rPr lang="pl-PL" sz="2000" dirty="0"/>
              <a:t>wykonywanego przez procesor </a:t>
            </a:r>
            <a:r>
              <a:rPr lang="pl-PL" sz="2000" dirty="0" smtClean="0"/>
              <a:t>może dokonywać się </a:t>
            </a:r>
            <a:r>
              <a:rPr lang="pl-PL" sz="2000" dirty="0"/>
              <a:t>na zasadzie:</a:t>
            </a:r>
          </a:p>
          <a:p>
            <a:pPr marL="64008" indent="0">
              <a:buNone/>
            </a:pPr>
            <a:r>
              <a:rPr lang="pl-PL" sz="2000" dirty="0"/>
              <a:t> </a:t>
            </a:r>
            <a:r>
              <a:rPr lang="pl-PL" sz="2000" b="1" dirty="0"/>
              <a:t>współpracy </a:t>
            </a:r>
            <a:r>
              <a:rPr lang="pl-PL" sz="2000" dirty="0"/>
              <a:t>(</a:t>
            </a:r>
            <a:r>
              <a:rPr lang="pl-PL" sz="2000" i="1" dirty="0" err="1"/>
              <a:t>cooperative</a:t>
            </a:r>
            <a:r>
              <a:rPr lang="pl-PL" sz="2000" i="1" dirty="0"/>
              <a:t> multitasking</a:t>
            </a:r>
            <a:r>
              <a:rPr lang="pl-PL" sz="2000" dirty="0"/>
              <a:t>), watek sam decyduje, kiedy </a:t>
            </a:r>
            <a:r>
              <a:rPr lang="pl-PL" sz="2000" dirty="0" smtClean="0"/>
              <a:t>oddać </a:t>
            </a:r>
            <a:r>
              <a:rPr lang="pl-PL" sz="2000" dirty="0"/>
              <a:t>czas</a:t>
            </a:r>
          </a:p>
          <a:p>
            <a:pPr marL="64008" indent="0">
              <a:buNone/>
            </a:pPr>
            <a:r>
              <a:rPr lang="pl-PL" sz="2000" dirty="0"/>
              <a:t>procesowa innym watkom,</a:t>
            </a:r>
          </a:p>
          <a:p>
            <a:pPr marL="64008" indent="0">
              <a:buNone/>
            </a:pPr>
            <a:r>
              <a:rPr lang="pl-PL" sz="2000" dirty="0"/>
              <a:t> </a:t>
            </a:r>
            <a:r>
              <a:rPr lang="pl-PL" sz="2000" b="1" dirty="0"/>
              <a:t>wywłaszczania </a:t>
            </a:r>
            <a:r>
              <a:rPr lang="pl-PL" sz="2000" dirty="0"/>
              <a:t>(</a:t>
            </a:r>
            <a:r>
              <a:rPr lang="pl-PL" sz="2000" i="1" dirty="0" err="1"/>
              <a:t>pre-emptive</a:t>
            </a:r>
            <a:r>
              <a:rPr lang="pl-PL" sz="2000" i="1" dirty="0"/>
              <a:t> multitasking</a:t>
            </a:r>
            <a:r>
              <a:rPr lang="pl-PL" sz="2000" dirty="0"/>
              <a:t>), o </a:t>
            </a:r>
            <a:r>
              <a:rPr lang="pl-PL" sz="2000" dirty="0" err="1"/>
              <a:t>dostepie</a:t>
            </a:r>
            <a:r>
              <a:rPr lang="pl-PL" sz="2000" dirty="0"/>
              <a:t> </a:t>
            </a:r>
            <a:r>
              <a:rPr lang="pl-PL" sz="2000" dirty="0" err="1"/>
              <a:t>watków</a:t>
            </a:r>
            <a:r>
              <a:rPr lang="pl-PL" sz="2000" dirty="0"/>
              <a:t> do procesora</a:t>
            </a:r>
          </a:p>
          <a:p>
            <a:pPr marL="64008" indent="0">
              <a:buNone/>
            </a:pPr>
            <a:r>
              <a:rPr lang="pl-PL" sz="2000" dirty="0"/>
              <a:t>decyduje systemowy </a:t>
            </a:r>
            <a:r>
              <a:rPr lang="pl-PL" sz="2000" dirty="0" smtClean="0"/>
              <a:t>zarządca wątków</a:t>
            </a:r>
            <a:r>
              <a:rPr lang="pl-PL" sz="2000" dirty="0"/>
              <a:t>, który przydziela </a:t>
            </a:r>
            <a:r>
              <a:rPr lang="pl-PL" sz="2000" dirty="0" smtClean="0"/>
              <a:t>wątkowi </a:t>
            </a:r>
            <a:r>
              <a:rPr lang="pl-PL" sz="2000" dirty="0"/>
              <a:t>kwant </a:t>
            </a:r>
            <a:r>
              <a:rPr lang="pl-PL" sz="2000" dirty="0" smtClean="0"/>
              <a:t>czasu procesora</a:t>
            </a:r>
            <a:r>
              <a:rPr lang="pl-PL" sz="2000" dirty="0"/>
              <a:t>, po upływie którego odsuwa watek od procesora i przydziela </a:t>
            </a:r>
            <a:r>
              <a:rPr lang="pl-PL" sz="2000" dirty="0" smtClean="0"/>
              <a:t>kolejny kwant </a:t>
            </a:r>
            <a:r>
              <a:rPr lang="pl-PL" sz="2000" dirty="0"/>
              <a:t>czasu innemu </a:t>
            </a:r>
            <a:r>
              <a:rPr lang="pl-PL" sz="2000" dirty="0" smtClean="0"/>
              <a:t>wątkowi</a:t>
            </a:r>
            <a:r>
              <a:rPr lang="pl-PL" sz="2000" dirty="0"/>
              <a:t>.</a:t>
            </a:r>
          </a:p>
          <a:p>
            <a:pPr marL="64008" indent="0">
              <a:buNone/>
            </a:pPr>
            <a:r>
              <a:rPr lang="pl-PL" sz="2000" dirty="0"/>
              <a:t>Java jest </a:t>
            </a:r>
            <a:r>
              <a:rPr lang="pl-PL" sz="2000" dirty="0" smtClean="0"/>
              <a:t>językiem </a:t>
            </a:r>
            <a:r>
              <a:rPr lang="pl-PL" sz="2000" dirty="0"/>
              <a:t>wieloplatformowym, a </a:t>
            </a:r>
            <a:r>
              <a:rPr lang="pl-PL" sz="2000" dirty="0" smtClean="0"/>
              <a:t>różne </a:t>
            </a:r>
            <a:r>
              <a:rPr lang="pl-PL" sz="2000" dirty="0"/>
              <a:t>systemy operacyjne </a:t>
            </a:r>
            <a:r>
              <a:rPr lang="pl-PL" sz="2000" dirty="0" smtClean="0"/>
              <a:t>stosują różne mechanizmy udostępniania </a:t>
            </a:r>
            <a:r>
              <a:rPr lang="pl-PL" sz="2000" dirty="0"/>
              <a:t>watkom procesora. Programy </a:t>
            </a:r>
            <a:r>
              <a:rPr lang="pl-PL" sz="2000" dirty="0" smtClean="0"/>
              <a:t>wielowątkowe </a:t>
            </a:r>
            <a:r>
              <a:rPr lang="pl-PL" sz="2000" dirty="0"/>
              <a:t>powinny </a:t>
            </a:r>
            <a:r>
              <a:rPr lang="pl-PL" sz="2000" dirty="0" smtClean="0"/>
              <a:t>być tak </a:t>
            </a:r>
            <a:r>
              <a:rPr lang="pl-PL" sz="2000" dirty="0"/>
              <a:t>pisane, by działały zarówno w ś</a:t>
            </a:r>
            <a:r>
              <a:rPr lang="pl-PL" sz="2000" dirty="0" smtClean="0"/>
              <a:t>rodowisku </a:t>
            </a:r>
            <a:r>
              <a:rPr lang="pl-PL" sz="2000" dirty="0"/>
              <a:t>„współpracy” jak i „</a:t>
            </a:r>
            <a:r>
              <a:rPr lang="pl-PL" sz="2000" dirty="0" smtClean="0"/>
              <a:t>wywłaszczania”.</a:t>
            </a:r>
            <a:endParaRPr lang="pl-PL" sz="2000" dirty="0"/>
          </a:p>
        </p:txBody>
      </p:sp>
    </p:spTree>
    <p:extLst>
      <p:ext uri="{BB962C8B-B14F-4D97-AF65-F5344CB8AC3E}">
        <p14:creationId xmlns:p14="http://schemas.microsoft.com/office/powerpoint/2010/main" val="3918411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ole tekstowe 4"/>
          <p:cNvSpPr txBox="1"/>
          <p:nvPr/>
        </p:nvSpPr>
        <p:spPr>
          <a:xfrm>
            <a:off x="683568" y="476672"/>
            <a:ext cx="7848872" cy="5570756"/>
          </a:xfrm>
          <a:prstGeom prst="rect">
            <a:avLst/>
          </a:prstGeom>
          <a:noFill/>
        </p:spPr>
        <p:txBody>
          <a:bodyPr wrap="square" rtlCol="0">
            <a:spAutoFit/>
          </a:bodyPr>
          <a:lstStyle/>
          <a:p>
            <a:r>
              <a:rPr lang="pl-PL" sz="3200" dirty="0" smtClean="0"/>
              <a:t>TWORZENIE I URUCHAMIANIE WĄTKÓW. </a:t>
            </a:r>
          </a:p>
          <a:p>
            <a:endParaRPr lang="pl-PL" sz="3200" dirty="0"/>
          </a:p>
          <a:p>
            <a:r>
              <a:rPr lang="pl-PL" sz="3200" dirty="0" smtClean="0"/>
              <a:t>Uruchamianie wątków patrz paczka  „simple3Threads”</a:t>
            </a:r>
          </a:p>
          <a:p>
            <a:r>
              <a:rPr lang="pl-PL" sz="3200" dirty="0" smtClean="0"/>
              <a:t>a) Rozszerzenie klasy </a:t>
            </a:r>
            <a:r>
              <a:rPr lang="pl-PL" sz="3200" dirty="0" err="1" smtClean="0"/>
              <a:t>Thread</a:t>
            </a:r>
            <a:r>
              <a:rPr lang="pl-PL" sz="3200" dirty="0" smtClean="0"/>
              <a:t> (klasa „</a:t>
            </a:r>
            <a:r>
              <a:rPr lang="pl-PL" sz="3200" dirty="0" err="1" smtClean="0"/>
              <a:t>MyRunExThread</a:t>
            </a:r>
            <a:r>
              <a:rPr lang="pl-PL" sz="3200" dirty="0" smtClean="0"/>
              <a:t>”</a:t>
            </a:r>
          </a:p>
          <a:p>
            <a:r>
              <a:rPr lang="pl-PL" sz="3200" dirty="0" smtClean="0"/>
              <a:t>b) </a:t>
            </a:r>
            <a:r>
              <a:rPr lang="pl-PL" sz="3200" dirty="0" err="1" smtClean="0"/>
              <a:t>Impl</a:t>
            </a:r>
            <a:r>
              <a:rPr lang="pl-PL" sz="3200" dirty="0" smtClean="0"/>
              <a:t> interfejsu </a:t>
            </a:r>
            <a:r>
              <a:rPr lang="pl-PL" sz="3200" dirty="0" err="1" smtClean="0"/>
              <a:t>Runanable</a:t>
            </a:r>
            <a:r>
              <a:rPr lang="pl-PL" sz="3200" dirty="0" smtClean="0"/>
              <a:t>/</a:t>
            </a:r>
            <a:r>
              <a:rPr lang="pl-PL" sz="3200" dirty="0" err="1" smtClean="0"/>
              <a:t>Callable</a:t>
            </a:r>
            <a:r>
              <a:rPr lang="pl-PL" sz="3200" dirty="0" smtClean="0"/>
              <a:t> („</a:t>
            </a:r>
            <a:r>
              <a:rPr lang="pl-PL" sz="3200" dirty="0" err="1" smtClean="0"/>
              <a:t>MyRunImplRunnable</a:t>
            </a:r>
            <a:r>
              <a:rPr lang="pl-PL" sz="3200" dirty="0" smtClean="0"/>
              <a:t>”)</a:t>
            </a:r>
          </a:p>
          <a:p>
            <a:r>
              <a:rPr lang="pl-PL" sz="3200" dirty="0" smtClean="0"/>
              <a:t>c) Wyrażenia lambda „</a:t>
            </a:r>
            <a:r>
              <a:rPr lang="pl-PL" sz="3200" dirty="0" err="1" smtClean="0"/>
              <a:t>LambdaThreads</a:t>
            </a:r>
            <a:r>
              <a:rPr lang="pl-PL" sz="3200" dirty="0" smtClean="0"/>
              <a:t>”</a:t>
            </a:r>
          </a:p>
          <a:p>
            <a:endParaRPr lang="pl-PL" dirty="0"/>
          </a:p>
          <a:p>
            <a:endParaRPr lang="pl-PL" dirty="0" smtClean="0"/>
          </a:p>
        </p:txBody>
      </p:sp>
    </p:spTree>
    <p:extLst>
      <p:ext uri="{BB962C8B-B14F-4D97-AF65-F5344CB8AC3E}">
        <p14:creationId xmlns:p14="http://schemas.microsoft.com/office/powerpoint/2010/main" val="1452131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ole tekstowe 4"/>
          <p:cNvSpPr txBox="1"/>
          <p:nvPr/>
        </p:nvSpPr>
        <p:spPr>
          <a:xfrm>
            <a:off x="683568" y="476672"/>
            <a:ext cx="7848872" cy="5940088"/>
          </a:xfrm>
          <a:prstGeom prst="rect">
            <a:avLst/>
          </a:prstGeom>
          <a:noFill/>
        </p:spPr>
        <p:txBody>
          <a:bodyPr wrap="square" rtlCol="0">
            <a:spAutoFit/>
          </a:bodyPr>
          <a:lstStyle/>
          <a:p>
            <a:r>
              <a:rPr lang="pl-PL" sz="3200" dirty="0" smtClean="0"/>
              <a:t>GŁÓWNE METODY KLASY THREAD</a:t>
            </a:r>
          </a:p>
          <a:p>
            <a:endParaRPr lang="pl-PL" sz="3200" dirty="0" smtClean="0"/>
          </a:p>
          <a:p>
            <a:pPr marL="514350" indent="-514350">
              <a:buAutoNum type="arabicPeriod"/>
            </a:pPr>
            <a:r>
              <a:rPr lang="pl-PL" sz="2800" dirty="0" smtClean="0"/>
              <a:t>Uruchamianie i zatrzymywanie</a:t>
            </a:r>
          </a:p>
          <a:p>
            <a:pPr marL="514350" indent="-514350">
              <a:buAutoNum type="arabicPeriod"/>
            </a:pPr>
            <a:endParaRPr lang="pl-PL" sz="2800" dirty="0" smtClean="0"/>
          </a:p>
          <a:p>
            <a:r>
              <a:rPr lang="pl-PL" sz="2800" dirty="0" smtClean="0"/>
              <a:t>-&gt; start – uruchamianie wątków</a:t>
            </a:r>
          </a:p>
          <a:p>
            <a:r>
              <a:rPr lang="pl-PL" sz="2800" dirty="0" smtClean="0"/>
              <a:t>-&gt; stop – </a:t>
            </a:r>
            <a:r>
              <a:rPr lang="pl-PL" sz="2800" dirty="0" smtClean="0">
                <a:solidFill>
                  <a:srgbClr val="FF0000"/>
                </a:solidFill>
              </a:rPr>
              <a:t>zakończenie wątku (metoda nie jest zalecana. </a:t>
            </a:r>
            <a:r>
              <a:rPr lang="pl-PL" sz="2800" dirty="0">
                <a:solidFill>
                  <a:srgbClr val="FF0000"/>
                </a:solidFill>
              </a:rPr>
              <a:t>użycie tej metody może doprowadzić do nieprawidłowego zwolnienia zasobów, metoda zwalnia monitor do obiektu i stąd dane mogą być pozostawione w niespójnej postaci. </a:t>
            </a:r>
            <a:endParaRPr lang="pl-PL" sz="2800" dirty="0" smtClean="0">
              <a:solidFill>
                <a:srgbClr val="FF0000"/>
              </a:solidFill>
            </a:endParaRPr>
          </a:p>
          <a:p>
            <a:r>
              <a:rPr lang="pl-PL" sz="2800" dirty="0" smtClean="0"/>
              <a:t>-&gt; run – kod wykonywany w ramach wątku</a:t>
            </a:r>
          </a:p>
          <a:p>
            <a:endParaRPr lang="pl-PL" dirty="0"/>
          </a:p>
          <a:p>
            <a:endParaRPr lang="pl-PL" dirty="0" smtClean="0"/>
          </a:p>
        </p:txBody>
      </p:sp>
    </p:spTree>
    <p:extLst>
      <p:ext uri="{BB962C8B-B14F-4D97-AF65-F5344CB8AC3E}">
        <p14:creationId xmlns:p14="http://schemas.microsoft.com/office/powerpoint/2010/main" val="3569142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ole tekstowe 4"/>
          <p:cNvSpPr txBox="1"/>
          <p:nvPr/>
        </p:nvSpPr>
        <p:spPr>
          <a:xfrm>
            <a:off x="683568" y="476672"/>
            <a:ext cx="7848872" cy="6309420"/>
          </a:xfrm>
          <a:prstGeom prst="rect">
            <a:avLst/>
          </a:prstGeom>
          <a:noFill/>
        </p:spPr>
        <p:txBody>
          <a:bodyPr wrap="square" rtlCol="0">
            <a:spAutoFit/>
          </a:bodyPr>
          <a:lstStyle/>
          <a:p>
            <a:r>
              <a:rPr lang="pl-PL" sz="3200" dirty="0" smtClean="0"/>
              <a:t>GŁÓWNE METODY KLASY THREAD</a:t>
            </a:r>
          </a:p>
          <a:p>
            <a:r>
              <a:rPr lang="pl-PL" sz="2800" dirty="0" smtClean="0"/>
              <a:t>2. Priorytety i szeregowanie </a:t>
            </a:r>
          </a:p>
          <a:p>
            <a:r>
              <a:rPr lang="pl-PL" sz="2800" dirty="0" smtClean="0"/>
              <a:t>-&gt; </a:t>
            </a:r>
            <a:r>
              <a:rPr lang="pl-PL" sz="2800" dirty="0" err="1" smtClean="0"/>
              <a:t>getPriority</a:t>
            </a:r>
            <a:r>
              <a:rPr lang="pl-PL" sz="2800" dirty="0" smtClean="0"/>
              <a:t>  – odczytanie priorytetu</a:t>
            </a:r>
          </a:p>
          <a:p>
            <a:r>
              <a:rPr lang="pl-PL" sz="2800" dirty="0" smtClean="0"/>
              <a:t>-&gt; </a:t>
            </a:r>
            <a:r>
              <a:rPr lang="pl-PL" sz="2800" dirty="0" err="1" smtClean="0"/>
              <a:t>setPriority</a:t>
            </a:r>
            <a:r>
              <a:rPr lang="pl-PL" sz="2800" dirty="0" smtClean="0"/>
              <a:t>  –  ustawienie priorytetu </a:t>
            </a:r>
            <a:r>
              <a:rPr lang="pl-PL" sz="2800" dirty="0"/>
              <a:t> (10 poziomów) dostępne metody statyczne. Uwaga nie należy tworzyć programów, których poprawność działania zależeć będzie tylko od tego. System na którym będzie program działać może </a:t>
            </a:r>
            <a:r>
              <a:rPr lang="pl-PL" sz="2800" dirty="0" err="1"/>
              <a:t>mnieć</a:t>
            </a:r>
            <a:r>
              <a:rPr lang="pl-PL" sz="2800" dirty="0"/>
              <a:t> mniej jak 10 priorytetów ale nie wspierać. </a:t>
            </a:r>
            <a:endParaRPr lang="pl-PL" sz="2800" dirty="0" smtClean="0">
              <a:solidFill>
                <a:srgbClr val="FF0000"/>
              </a:solidFill>
            </a:endParaRPr>
          </a:p>
          <a:p>
            <a:r>
              <a:rPr lang="pl-PL" sz="2800" dirty="0" smtClean="0"/>
              <a:t>-&gt; </a:t>
            </a:r>
            <a:r>
              <a:rPr lang="pl-PL" sz="2800" dirty="0" err="1" smtClean="0"/>
              <a:t>yeld</a:t>
            </a:r>
            <a:r>
              <a:rPr lang="pl-PL" sz="2800" dirty="0" smtClean="0"/>
              <a:t> - </a:t>
            </a:r>
            <a:r>
              <a:rPr lang="pl-PL" sz="2800" dirty="0"/>
              <a:t>aktualny wątek zrzeka się zasobów, </a:t>
            </a:r>
            <a:r>
              <a:rPr lang="pl-PL" sz="2800" dirty="0" err="1"/>
              <a:t>sheduler</a:t>
            </a:r>
            <a:r>
              <a:rPr lang="pl-PL" sz="2800" dirty="0"/>
              <a:t> wybierze kolejny, który przejmie </a:t>
            </a:r>
            <a:r>
              <a:rPr lang="pl-PL" sz="2800" dirty="0" smtClean="0"/>
              <a:t>zasoby</a:t>
            </a:r>
          </a:p>
          <a:p>
            <a:endParaRPr lang="pl-PL" dirty="0"/>
          </a:p>
          <a:p>
            <a:endParaRPr lang="pl-PL" dirty="0" smtClean="0"/>
          </a:p>
        </p:txBody>
      </p:sp>
    </p:spTree>
    <p:extLst>
      <p:ext uri="{BB962C8B-B14F-4D97-AF65-F5344CB8AC3E}">
        <p14:creationId xmlns:p14="http://schemas.microsoft.com/office/powerpoint/2010/main" val="1368115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ole tekstowe 4"/>
          <p:cNvSpPr txBox="1"/>
          <p:nvPr/>
        </p:nvSpPr>
        <p:spPr>
          <a:xfrm>
            <a:off x="683568" y="476672"/>
            <a:ext cx="7848872" cy="4154984"/>
          </a:xfrm>
          <a:prstGeom prst="rect">
            <a:avLst/>
          </a:prstGeom>
          <a:noFill/>
        </p:spPr>
        <p:txBody>
          <a:bodyPr wrap="square" rtlCol="0">
            <a:spAutoFit/>
          </a:bodyPr>
          <a:lstStyle/>
          <a:p>
            <a:r>
              <a:rPr lang="pl-PL" sz="3200" dirty="0" smtClean="0"/>
              <a:t>GŁÓWNE METODY KLASY THREAD</a:t>
            </a:r>
          </a:p>
          <a:p>
            <a:r>
              <a:rPr lang="pl-PL" sz="2800" dirty="0" smtClean="0"/>
              <a:t>3. </a:t>
            </a:r>
          </a:p>
          <a:p>
            <a:r>
              <a:rPr lang="pl-PL" sz="2800" dirty="0" smtClean="0"/>
              <a:t>-&gt; </a:t>
            </a:r>
            <a:r>
              <a:rPr lang="pl-PL" sz="2800" dirty="0" err="1" smtClean="0"/>
              <a:t>currentThread</a:t>
            </a:r>
            <a:r>
              <a:rPr lang="pl-PL" sz="2800" dirty="0" smtClean="0"/>
              <a:t>  – zwraca </a:t>
            </a:r>
            <a:r>
              <a:rPr lang="pl-PL" sz="2800" dirty="0" err="1" smtClean="0"/>
              <a:t>indentyfikator</a:t>
            </a:r>
            <a:r>
              <a:rPr lang="pl-PL" sz="2800" dirty="0" smtClean="0"/>
              <a:t> wątku bieżącego</a:t>
            </a:r>
          </a:p>
          <a:p>
            <a:r>
              <a:rPr lang="pl-PL" sz="2800" dirty="0" smtClean="0"/>
              <a:t>-&gt; </a:t>
            </a:r>
            <a:r>
              <a:rPr lang="pl-PL" sz="2800" dirty="0" err="1" smtClean="0"/>
              <a:t>setName</a:t>
            </a:r>
            <a:r>
              <a:rPr lang="pl-PL" sz="2800" dirty="0" smtClean="0"/>
              <a:t> –  ustawienie nazwy wątku</a:t>
            </a:r>
            <a:endParaRPr lang="pl-PL" sz="2800" dirty="0" smtClean="0">
              <a:solidFill>
                <a:srgbClr val="FF0000"/>
              </a:solidFill>
            </a:endParaRPr>
          </a:p>
          <a:p>
            <a:r>
              <a:rPr lang="pl-PL" sz="2800" dirty="0" smtClean="0"/>
              <a:t>-&gt; </a:t>
            </a:r>
            <a:r>
              <a:rPr lang="pl-PL" sz="2800" dirty="0" err="1" smtClean="0"/>
              <a:t>getName</a:t>
            </a:r>
            <a:r>
              <a:rPr lang="pl-PL" sz="2800" dirty="0" smtClean="0"/>
              <a:t> – odczytanie nazwy</a:t>
            </a:r>
          </a:p>
          <a:p>
            <a:r>
              <a:rPr lang="pl-PL" sz="2800" dirty="0" smtClean="0"/>
              <a:t>-&gt; </a:t>
            </a:r>
            <a:r>
              <a:rPr lang="pl-PL" sz="2800" dirty="0" err="1" smtClean="0"/>
              <a:t>isAlive</a:t>
            </a:r>
            <a:r>
              <a:rPr lang="pl-PL" sz="2800" dirty="0" smtClean="0"/>
              <a:t> – </a:t>
            </a:r>
            <a:r>
              <a:rPr lang="pl-PL" sz="2800" dirty="0" err="1" smtClean="0"/>
              <a:t>spr</a:t>
            </a:r>
            <a:r>
              <a:rPr lang="pl-PL" sz="2800" dirty="0" smtClean="0"/>
              <a:t> czy wątek działa</a:t>
            </a:r>
          </a:p>
          <a:p>
            <a:r>
              <a:rPr lang="pl-PL" sz="2800" dirty="0" smtClean="0"/>
              <a:t>-&gt; </a:t>
            </a:r>
            <a:r>
              <a:rPr lang="pl-PL" sz="2800" dirty="0" err="1" smtClean="0"/>
              <a:t>toString</a:t>
            </a:r>
            <a:r>
              <a:rPr lang="pl-PL" sz="2800" dirty="0" smtClean="0"/>
              <a:t> uzyskanie atrybutu wątku</a:t>
            </a:r>
          </a:p>
          <a:p>
            <a:endParaRPr lang="pl-PL" dirty="0"/>
          </a:p>
          <a:p>
            <a:endParaRPr lang="pl-PL" dirty="0" smtClean="0"/>
          </a:p>
        </p:txBody>
      </p:sp>
    </p:spTree>
    <p:extLst>
      <p:ext uri="{BB962C8B-B14F-4D97-AF65-F5344CB8AC3E}">
        <p14:creationId xmlns:p14="http://schemas.microsoft.com/office/powerpoint/2010/main" val="863361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ole tekstowe 4"/>
          <p:cNvSpPr txBox="1"/>
          <p:nvPr/>
        </p:nvSpPr>
        <p:spPr>
          <a:xfrm>
            <a:off x="683568" y="476671"/>
            <a:ext cx="7848872" cy="5293757"/>
          </a:xfrm>
          <a:prstGeom prst="rect">
            <a:avLst/>
          </a:prstGeom>
          <a:noFill/>
        </p:spPr>
        <p:txBody>
          <a:bodyPr wrap="square" rtlCol="0">
            <a:spAutoFit/>
          </a:bodyPr>
          <a:lstStyle/>
          <a:p>
            <a:r>
              <a:rPr lang="pl-PL" sz="3200" dirty="0" smtClean="0"/>
              <a:t>GŁÓWNE METODY KLASY THREAD</a:t>
            </a:r>
          </a:p>
          <a:p>
            <a:r>
              <a:rPr lang="pl-PL" sz="2800" dirty="0" smtClean="0"/>
              <a:t>4. Synchronizacja wątków</a:t>
            </a:r>
          </a:p>
          <a:p>
            <a:r>
              <a:rPr lang="pl-PL" sz="2000" dirty="0" smtClean="0"/>
              <a:t>-&gt; </a:t>
            </a:r>
            <a:r>
              <a:rPr lang="pl-PL" sz="2000" dirty="0" err="1" smtClean="0"/>
              <a:t>sleep</a:t>
            </a:r>
            <a:r>
              <a:rPr lang="pl-PL" sz="2000" dirty="0" smtClean="0"/>
              <a:t>  – uśpienie aktualnego wątku na określony czas</a:t>
            </a:r>
          </a:p>
          <a:p>
            <a:r>
              <a:rPr lang="pl-PL" sz="2000" dirty="0" smtClean="0"/>
              <a:t>-&gt; </a:t>
            </a:r>
            <a:r>
              <a:rPr lang="pl-PL" sz="2000" dirty="0" err="1" smtClean="0"/>
              <a:t>join</a:t>
            </a:r>
            <a:r>
              <a:rPr lang="pl-PL" sz="2000" dirty="0" smtClean="0"/>
              <a:t> – wstrzymanie wątku, czekanie na </a:t>
            </a:r>
            <a:r>
              <a:rPr lang="pl-PL" sz="2000" dirty="0" err="1" smtClean="0"/>
              <a:t>zkończenie</a:t>
            </a:r>
            <a:r>
              <a:rPr lang="pl-PL" sz="2000" dirty="0" smtClean="0"/>
              <a:t> innego</a:t>
            </a:r>
          </a:p>
          <a:p>
            <a:r>
              <a:rPr lang="pl-PL" sz="2000" dirty="0" smtClean="0"/>
              <a:t>-&gt; </a:t>
            </a:r>
            <a:r>
              <a:rPr lang="pl-PL" sz="2000" dirty="0" err="1" smtClean="0"/>
              <a:t>wait</a:t>
            </a:r>
            <a:r>
              <a:rPr lang="pl-PL" sz="2000" dirty="0" smtClean="0"/>
              <a:t> – czekanie w monitorze</a:t>
            </a:r>
          </a:p>
          <a:p>
            <a:r>
              <a:rPr lang="pl-PL" sz="2000" dirty="0" smtClean="0"/>
              <a:t>-&gt; </a:t>
            </a:r>
            <a:r>
              <a:rPr lang="pl-PL" sz="2000" dirty="0" err="1" smtClean="0"/>
              <a:t>notify</a:t>
            </a:r>
            <a:r>
              <a:rPr lang="pl-PL" sz="2000" dirty="0" smtClean="0"/>
              <a:t>  –  odblokowanie wątku czekającego w monitorze</a:t>
            </a:r>
          </a:p>
          <a:p>
            <a:r>
              <a:rPr lang="pl-PL" sz="2000" dirty="0" smtClean="0"/>
              <a:t>-&gt; </a:t>
            </a:r>
            <a:r>
              <a:rPr lang="pl-PL" sz="2000" dirty="0" err="1" smtClean="0"/>
              <a:t>notifyAll</a:t>
            </a:r>
            <a:r>
              <a:rPr lang="pl-PL" sz="2000" dirty="0" smtClean="0"/>
              <a:t> – </a:t>
            </a:r>
            <a:r>
              <a:rPr lang="pl-PL" sz="2000" dirty="0" err="1" smtClean="0"/>
              <a:t>odblokkowanie</a:t>
            </a:r>
            <a:r>
              <a:rPr lang="pl-PL" sz="2000" dirty="0" smtClean="0"/>
              <a:t> wszystkich wątków zablokowanych w monitorze</a:t>
            </a:r>
          </a:p>
          <a:p>
            <a:r>
              <a:rPr lang="pl-PL" sz="2000" dirty="0" smtClean="0"/>
              <a:t>-&gt; </a:t>
            </a:r>
            <a:r>
              <a:rPr lang="pl-PL" sz="2000" dirty="0" err="1" smtClean="0"/>
              <a:t>interrupt</a:t>
            </a:r>
            <a:r>
              <a:rPr lang="pl-PL" sz="2000" dirty="0" smtClean="0"/>
              <a:t> – odblokowanie zawieszonego wątku</a:t>
            </a:r>
          </a:p>
          <a:p>
            <a:r>
              <a:rPr lang="pl-PL" sz="2000" dirty="0" smtClean="0"/>
              <a:t>-&gt; </a:t>
            </a:r>
            <a:r>
              <a:rPr lang="pl-PL" sz="2000" dirty="0" err="1" smtClean="0"/>
              <a:t>suspend</a:t>
            </a:r>
            <a:r>
              <a:rPr lang="pl-PL" sz="2000" dirty="0" smtClean="0"/>
              <a:t> – zablokowanie wątku</a:t>
            </a:r>
          </a:p>
          <a:p>
            <a:r>
              <a:rPr lang="pl-PL" sz="2000" dirty="0" smtClean="0"/>
              <a:t>-&gt; resume – </a:t>
            </a:r>
            <a:r>
              <a:rPr lang="pl-PL" sz="2000" dirty="0" err="1" smtClean="0"/>
              <a:t>odblowkowanie</a:t>
            </a:r>
            <a:r>
              <a:rPr lang="pl-PL" sz="2000" dirty="0" smtClean="0"/>
              <a:t> wątku zawieszonego przez </a:t>
            </a:r>
            <a:r>
              <a:rPr lang="pl-PL" sz="2000" dirty="0" err="1" smtClean="0"/>
              <a:t>suspend</a:t>
            </a:r>
            <a:endParaRPr lang="pl-PL" sz="2000" dirty="0" smtClean="0"/>
          </a:p>
          <a:p>
            <a:r>
              <a:rPr lang="pl-PL" sz="2000" dirty="0" smtClean="0"/>
              <a:t>-&gt; </a:t>
            </a:r>
            <a:r>
              <a:rPr lang="pl-PL" sz="2000" dirty="0" err="1" smtClean="0"/>
              <a:t>setDaemon</a:t>
            </a:r>
            <a:r>
              <a:rPr lang="pl-PL" sz="2000" dirty="0" smtClean="0"/>
              <a:t>  - zaznaczenie wątku jako demon. Kończy się wraz z zakończeniem ostatniego wątku zwykłego </a:t>
            </a:r>
          </a:p>
          <a:p>
            <a:r>
              <a:rPr lang="pl-PL" sz="2000" dirty="0" smtClean="0"/>
              <a:t>-&gt; </a:t>
            </a:r>
            <a:r>
              <a:rPr lang="pl-PL" sz="2000" dirty="0" err="1" smtClean="0"/>
              <a:t>isDaemon</a:t>
            </a:r>
            <a:r>
              <a:rPr lang="pl-PL" sz="2000" dirty="0" smtClean="0"/>
              <a:t> – sprawdzenie czy wątek jest demonem. </a:t>
            </a:r>
            <a:endParaRPr lang="pl-PL" sz="2000" dirty="0"/>
          </a:p>
          <a:p>
            <a:endParaRPr lang="pl-PL" dirty="0" smtClean="0"/>
          </a:p>
        </p:txBody>
      </p:sp>
    </p:spTree>
    <p:extLst>
      <p:ext uri="{BB962C8B-B14F-4D97-AF65-F5344CB8AC3E}">
        <p14:creationId xmlns:p14="http://schemas.microsoft.com/office/powerpoint/2010/main" val="8633610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nergetyczny">
  <a:themeElements>
    <a:clrScheme name="Energetyczny">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Energetyczny">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nergetyczny">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1391</TotalTime>
  <Words>1623</Words>
  <Application>Microsoft Office PowerPoint</Application>
  <PresentationFormat>Pokaz na ekranie (4:3)</PresentationFormat>
  <Paragraphs>131</Paragraphs>
  <Slides>27</Slides>
  <Notes>0</Notes>
  <HiddenSlides>0</HiddenSlides>
  <MMClips>0</MMClips>
  <ScaleCrop>false</ScaleCrop>
  <HeadingPairs>
    <vt:vector size="4" baseType="variant">
      <vt:variant>
        <vt:lpstr>Motyw</vt:lpstr>
      </vt:variant>
      <vt:variant>
        <vt:i4>1</vt:i4>
      </vt:variant>
      <vt:variant>
        <vt:lpstr>Tytuły slajdów</vt:lpstr>
      </vt:variant>
      <vt:variant>
        <vt:i4>27</vt:i4>
      </vt:variant>
    </vt:vector>
  </HeadingPairs>
  <TitlesOfParts>
    <vt:vector size="28" baseType="lpstr">
      <vt:lpstr>Energetyczny</vt:lpstr>
      <vt:lpstr>WĄTKI JAVA</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WĄTKI JAVA</dc:title>
  <dc:creator>Dell</dc:creator>
  <cp:lastModifiedBy>Dell</cp:lastModifiedBy>
  <cp:revision>50</cp:revision>
  <dcterms:created xsi:type="dcterms:W3CDTF">2018-12-02T19:47:06Z</dcterms:created>
  <dcterms:modified xsi:type="dcterms:W3CDTF">2018-12-05T15:37:32Z</dcterms:modified>
</cp:coreProperties>
</file>