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9" r:id="rId3"/>
    <p:sldId id="257" r:id="rId4"/>
    <p:sldId id="261" r:id="rId5"/>
    <p:sldId id="260" r:id="rId6"/>
    <p:sldId id="267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4662"/>
  </p:normalViewPr>
  <p:slideViewPr>
    <p:cSldViewPr snapToGrid="0">
      <p:cViewPr varScale="1">
        <p:scale>
          <a:sx n="104" d="100"/>
          <a:sy n="104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8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5" r:id="rId5"/>
    <p:sldLayoutId id="2147483726" r:id="rId6"/>
    <p:sldLayoutId id="2147483732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stinoco/ab_challen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FD3F0-CF92-F43A-DE92-C0112B6CA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CL" dirty="0"/>
              <a:t>B InBev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C7B9B-BF76-FD44-9408-1DBF0CCA4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92500" lnSpcReduction="20000"/>
          </a:bodyPr>
          <a:lstStyle/>
          <a:p>
            <a:r>
              <a:rPr lang="en-CL" dirty="0"/>
              <a:t>Data science challenge</a:t>
            </a:r>
          </a:p>
          <a:p>
            <a:r>
              <a:rPr lang="en-CL" dirty="0"/>
              <a:t>Sebastián tinoco</a:t>
            </a:r>
          </a:p>
        </p:txBody>
      </p:sp>
      <p:pic>
        <p:nvPicPr>
          <p:cNvPr id="4" name="Picture 3" descr="Paint color explosion on a white background">
            <a:extLst>
              <a:ext uri="{FF2B5EF4-FFF2-40B4-BE49-F238E27FC236}">
                <a16:creationId xmlns:a16="http://schemas.microsoft.com/office/drawing/2014/main" id="{5F695565-6CDF-6B4D-E69A-52584432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7" r="428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874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592A-DB3B-897D-9993-77309DCD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Annex 1: DiD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7D089-202B-41C8-A93B-750E5A2E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84" y="1427778"/>
            <a:ext cx="4613549" cy="5245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ECD81-3F7C-BD9D-26BF-5BD5F5C90735}"/>
              </a:ext>
            </a:extLst>
          </p:cNvPr>
          <p:cNvSpPr txBox="1"/>
          <p:nvPr/>
        </p:nvSpPr>
        <p:spPr>
          <a:xfrm>
            <a:off x="6520543" y="365125"/>
            <a:ext cx="45828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L" b="1" dirty="0"/>
              <a:t>Treatment group</a:t>
            </a:r>
            <a:r>
              <a:rPr lang="en-CL" dirty="0"/>
              <a:t>: Market_006</a:t>
            </a:r>
          </a:p>
          <a:p>
            <a:r>
              <a:rPr lang="en-CL" b="1" dirty="0"/>
              <a:t>Control group</a:t>
            </a:r>
            <a:r>
              <a:rPr lang="en-CL" dirty="0"/>
              <a:t>: Market_004</a:t>
            </a:r>
          </a:p>
          <a:p>
            <a:r>
              <a:rPr lang="en-CL" b="1" dirty="0"/>
              <a:t>Control variables</a:t>
            </a:r>
            <a:r>
              <a:rPr lang="en-CL" dirty="0"/>
              <a:t>: Year, Month, Quarter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922C0-E12C-36C2-91C4-3A568D2D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53" y="1427779"/>
            <a:ext cx="4720647" cy="52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5D9-B25F-2091-AAA8-5A3647D7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FDFE-9442-EC71-E034-718ECB35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L" b="1" dirty="0"/>
              <a:t>Key variables:	</a:t>
            </a:r>
          </a:p>
          <a:p>
            <a:pPr lvl="1">
              <a:lnSpc>
                <a:spcPct val="150000"/>
              </a:lnSpc>
            </a:pPr>
            <a:r>
              <a:rPr lang="en-CL" sz="2000" dirty="0"/>
              <a:t>Share of Market (SOM) </a:t>
            </a:r>
          </a:p>
          <a:p>
            <a:pPr lvl="1">
              <a:lnSpc>
                <a:spcPct val="150000"/>
              </a:lnSpc>
            </a:pPr>
            <a:r>
              <a:rPr lang="en-CL" sz="2000" dirty="0"/>
              <a:t>Traded Volume (hL)</a:t>
            </a:r>
          </a:p>
          <a:p>
            <a:pPr>
              <a:lnSpc>
                <a:spcPct val="150000"/>
              </a:lnSpc>
            </a:pPr>
            <a:r>
              <a:rPr lang="en-CL" b="1" dirty="0"/>
              <a:t>Objectives</a:t>
            </a:r>
            <a:r>
              <a:rPr lang="en-CL" dirty="0"/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Impact evaluation of price reduction in market_006.</a:t>
            </a:r>
            <a:endParaRPr lang="en-CL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Demand forecast and sensitivity analysis in market_004.</a:t>
            </a:r>
            <a:endParaRPr lang="en-CL" sz="2000" dirty="0"/>
          </a:p>
        </p:txBody>
      </p:sp>
    </p:spTree>
    <p:extLst>
      <p:ext uri="{BB962C8B-B14F-4D97-AF65-F5344CB8AC3E}">
        <p14:creationId xmlns:p14="http://schemas.microsoft.com/office/powerpoint/2010/main" val="219666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592A-DB3B-897D-9993-77309DCD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8008-EE26-6DAE-1167-E5C09C25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08"/>
            <a:ext cx="10515600" cy="4160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L" b="1" dirty="0"/>
              <a:t>Impact evaluation:</a:t>
            </a:r>
          </a:p>
          <a:p>
            <a:pPr lvl="1">
              <a:lnSpc>
                <a:spcPct val="150000"/>
              </a:lnSpc>
            </a:pPr>
            <a:r>
              <a:rPr lang="en-CL" dirty="0"/>
              <a:t>Difference-in-Differences (DD)</a:t>
            </a:r>
          </a:p>
          <a:p>
            <a:pPr lvl="1">
              <a:lnSpc>
                <a:spcPct val="150000"/>
              </a:lnSpc>
            </a:pPr>
            <a:r>
              <a:rPr lang="en-CL" dirty="0"/>
              <a:t>Analysis of correlations between markets</a:t>
            </a:r>
          </a:p>
          <a:p>
            <a:pPr lvl="1">
              <a:lnSpc>
                <a:spcPct val="150000"/>
              </a:lnSpc>
            </a:pPr>
            <a:endParaRPr lang="en-CL" dirty="0"/>
          </a:p>
          <a:p>
            <a:pPr>
              <a:lnSpc>
                <a:spcPct val="150000"/>
              </a:lnSpc>
            </a:pPr>
            <a:r>
              <a:rPr lang="en-CL" b="1" dirty="0"/>
              <a:t>Forecast and sensitivy:</a:t>
            </a:r>
          </a:p>
          <a:p>
            <a:pPr lvl="1">
              <a:lnSpc>
                <a:spcPct val="150000"/>
              </a:lnSpc>
            </a:pPr>
            <a:r>
              <a:rPr lang="en-CL" dirty="0"/>
              <a:t>Train and evaluation of ML model</a:t>
            </a:r>
          </a:p>
          <a:p>
            <a:pPr lvl="1">
              <a:lnSpc>
                <a:spcPct val="150000"/>
              </a:lnSpc>
            </a:pPr>
            <a:r>
              <a:rPr lang="en-CL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5069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D904-834E-D232-C96B-DB293C59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Impact evaluation: Difference-in-Differences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28B54-0E9A-F3F5-DA25-0D24DDB0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42" y="1364116"/>
            <a:ext cx="5656161" cy="3354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BFDF9-6DAC-DAEF-4C69-94D555F50E13}"/>
              </a:ext>
            </a:extLst>
          </p:cNvPr>
          <p:cNvSpPr txBox="1"/>
          <p:nvPr/>
        </p:nvSpPr>
        <p:spPr>
          <a:xfrm>
            <a:off x="578708" y="4649097"/>
            <a:ext cx="11447362" cy="211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L" u="sng" dirty="0"/>
              <a:t>Main 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Inconclusive assessment for </a:t>
            </a:r>
            <a:r>
              <a:rPr lang="en-US" b="1" dirty="0"/>
              <a:t>SOM</a:t>
            </a:r>
            <a:r>
              <a:rPr lang="en-US" dirty="0"/>
              <a:t> series on market_006 due to </a:t>
            </a:r>
            <a:r>
              <a:rPr lang="en-US" b="1" dirty="0"/>
              <a:t>non-parallel trends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Positive impact on Volume</a:t>
            </a:r>
            <a:r>
              <a:rPr lang="en-US" dirty="0"/>
              <a:t> on market_006 from price reduction (in consideration of parallel trends).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price reduction </a:t>
            </a:r>
            <a:r>
              <a:rPr lang="en-US" b="1" dirty="0"/>
              <a:t>increased</a:t>
            </a:r>
            <a:r>
              <a:rPr lang="en-US" dirty="0"/>
              <a:t> the traded volume by </a:t>
            </a:r>
            <a:r>
              <a:rPr lang="en-US" b="1" dirty="0"/>
              <a:t>379 </a:t>
            </a:r>
            <a:r>
              <a:rPr lang="en-US" b="1" dirty="0" err="1"/>
              <a:t>hL</a:t>
            </a:r>
            <a:r>
              <a:rPr lang="en-US" b="1" dirty="0"/>
              <a:t> </a:t>
            </a:r>
            <a:r>
              <a:rPr lang="en-US" dirty="0"/>
              <a:t>(statistically significant).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See Annex 1 for implementation details.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3B48F-4119-3BCD-F607-9CE8238D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7" y="1364116"/>
            <a:ext cx="6377084" cy="32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D904-834E-D232-C96B-DB293C59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Impact evaluation: Correlation between markets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BBC3B-8046-F803-5E91-8794070F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56" y="1457045"/>
            <a:ext cx="4625208" cy="403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D6179-F1B7-BC9F-316B-EF2AFB07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65" y="1457045"/>
            <a:ext cx="4521035" cy="3943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5946F-3235-F6CF-45B0-98EE3DC09804}"/>
              </a:ext>
            </a:extLst>
          </p:cNvPr>
          <p:cNvSpPr txBox="1"/>
          <p:nvPr/>
        </p:nvSpPr>
        <p:spPr>
          <a:xfrm>
            <a:off x="555585" y="5657671"/>
            <a:ext cx="1099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Main insight:</a:t>
            </a:r>
            <a:r>
              <a:rPr lang="en-US" dirty="0"/>
              <a:t> The analysis reveals a </a:t>
            </a:r>
            <a:r>
              <a:rPr lang="en-US" b="1" dirty="0"/>
              <a:t>negative correlation </a:t>
            </a:r>
            <a:r>
              <a:rPr lang="en-US" dirty="0"/>
              <a:t>between market_006 and market_005 on SOM, suggesting a potential </a:t>
            </a:r>
            <a:r>
              <a:rPr lang="en-US" b="1" dirty="0"/>
              <a:t>cannibalization effect </a:t>
            </a:r>
            <a:r>
              <a:rPr lang="en-US" dirty="0"/>
              <a:t>between these markets.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12705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0B7E-6B97-8DF0-0EEC-80D1021A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Forecast and Sensitivity: Train and Evaluation</a:t>
            </a:r>
            <a:endParaRPr lang="en-C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1A9A0-F325-DE9B-F898-9B7EE4C2E704}"/>
              </a:ext>
            </a:extLst>
          </p:cNvPr>
          <p:cNvSpPr txBox="1"/>
          <p:nvPr/>
        </p:nvSpPr>
        <p:spPr>
          <a:xfrm>
            <a:off x="1495167" y="4374496"/>
            <a:ext cx="38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b="1" dirty="0"/>
              <a:t>Mean absolute error</a:t>
            </a:r>
            <a:r>
              <a:rPr lang="en-CL" dirty="0"/>
              <a:t>: 1.38 p.p.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DEC2-8D18-7A5B-8D19-41A72E5169EB}"/>
              </a:ext>
            </a:extLst>
          </p:cNvPr>
          <p:cNvSpPr txBox="1"/>
          <p:nvPr/>
        </p:nvSpPr>
        <p:spPr>
          <a:xfrm>
            <a:off x="7440099" y="4374496"/>
            <a:ext cx="39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b="1" dirty="0"/>
              <a:t>Mean absolute error</a:t>
            </a:r>
            <a:r>
              <a:rPr lang="en-CL" dirty="0"/>
              <a:t>: 288.95 hL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49A20-66B4-F5A7-4841-0F497A5A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38" y="1427345"/>
            <a:ext cx="5812092" cy="29345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18346C-E381-4789-95B1-D02EE44A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3" y="1427346"/>
            <a:ext cx="5755110" cy="2934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A94B18-9AA8-21CA-A924-ABA4A52DF144}"/>
              </a:ext>
            </a:extLst>
          </p:cNvPr>
          <p:cNvSpPr txBox="1"/>
          <p:nvPr/>
        </p:nvSpPr>
        <p:spPr>
          <a:xfrm>
            <a:off x="598990" y="4756442"/>
            <a:ext cx="10994019" cy="17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Considerations: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Prophet</a:t>
            </a:r>
            <a:r>
              <a:rPr lang="en-US" dirty="0"/>
              <a:t> ML model to forecast series on Market_004.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split: 2019-09 to 2021-12.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split: 2022-01 to 2022-09.</a:t>
            </a:r>
          </a:p>
        </p:txBody>
      </p:sp>
    </p:spTree>
    <p:extLst>
      <p:ext uri="{BB962C8B-B14F-4D97-AF65-F5344CB8AC3E}">
        <p14:creationId xmlns:p14="http://schemas.microsoft.com/office/powerpoint/2010/main" val="30547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0B7E-6B97-8DF0-0EEC-80D1021A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Forecast and Sensitivity: Model Deployment</a:t>
            </a:r>
            <a:endParaRPr lang="en-C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9ED2B-77BF-7204-7BDD-9A90119BE29C}"/>
              </a:ext>
            </a:extLst>
          </p:cNvPr>
          <p:cNvSpPr txBox="1"/>
          <p:nvPr/>
        </p:nvSpPr>
        <p:spPr>
          <a:xfrm>
            <a:off x="2984093" y="2437594"/>
            <a:ext cx="578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2"/>
              </a:rPr>
              <a:t>Forecast Model (click here)</a:t>
            </a:r>
            <a:endParaRPr lang="en-C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640F1-45CD-29AB-96ED-672467F8D579}"/>
              </a:ext>
            </a:extLst>
          </p:cNvPr>
          <p:cNvSpPr txBox="1"/>
          <p:nvPr/>
        </p:nvSpPr>
        <p:spPr>
          <a:xfrm>
            <a:off x="2442188" y="3027407"/>
            <a:ext cx="802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For optimal experience, it is advised to open the link on a desktop computer.</a:t>
            </a:r>
            <a:endParaRPr lang="en-CL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0D02D-3084-2E90-2531-B0C858004F4C}"/>
              </a:ext>
            </a:extLst>
          </p:cNvPr>
          <p:cNvSpPr txBox="1"/>
          <p:nvPr/>
        </p:nvSpPr>
        <p:spPr>
          <a:xfrm>
            <a:off x="420130" y="3955777"/>
            <a:ext cx="114120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Main insights: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5% year-to-year price reduction </a:t>
            </a:r>
            <a:r>
              <a:rPr lang="en-US" dirty="0"/>
              <a:t>over the next 3 </a:t>
            </a:r>
            <a:r>
              <a:rPr lang="en-US" b="1" dirty="0"/>
              <a:t>months increases market share by 0.75 </a:t>
            </a:r>
            <a:r>
              <a:rPr lang="en-US" b="1" dirty="0" err="1"/>
              <a:t>p.p</a:t>
            </a:r>
            <a:r>
              <a:rPr lang="en-US" b="1" dirty="0"/>
              <a:t> </a:t>
            </a:r>
            <a:r>
              <a:rPr lang="en-US" dirty="0"/>
              <a:t>on average compared to maintaining previous year's prices on </a:t>
            </a:r>
            <a:r>
              <a:rPr lang="en-US" b="1" dirty="0"/>
              <a:t>Market_004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Similarly, a </a:t>
            </a:r>
            <a:r>
              <a:rPr lang="en-US" b="1" dirty="0"/>
              <a:t>5% year-to-year price reduction</a:t>
            </a:r>
            <a:r>
              <a:rPr lang="en-US" dirty="0"/>
              <a:t> over the next 3 months </a:t>
            </a:r>
            <a:r>
              <a:rPr lang="en-US" b="1" dirty="0"/>
              <a:t>boosts traded volume by 7.12 </a:t>
            </a:r>
            <a:r>
              <a:rPr lang="en-US" b="1" dirty="0" err="1"/>
              <a:t>hL</a:t>
            </a:r>
            <a:r>
              <a:rPr lang="en-US" dirty="0"/>
              <a:t> on average compared to maintaining previous year's prices on </a:t>
            </a:r>
            <a:r>
              <a:rPr lang="en-US" b="1" dirty="0"/>
              <a:t>Market_004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83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592A-DB3B-897D-9993-77309DCD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3200" b="1" dirty="0"/>
              <a:t>Conclussions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8008-EE26-6DAE-1167-E5C09C25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14" y="1895152"/>
            <a:ext cx="11480971" cy="4160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L" b="1" dirty="0"/>
              <a:t>Key Results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Price reduction </a:t>
            </a:r>
            <a:r>
              <a:rPr lang="en-US" sz="1900" b="1" dirty="0"/>
              <a:t>increased</a:t>
            </a:r>
            <a:r>
              <a:rPr lang="en-US" sz="1900" dirty="0"/>
              <a:t> the traded volume by </a:t>
            </a:r>
            <a:r>
              <a:rPr lang="en-US" sz="1900" b="1" dirty="0"/>
              <a:t>379 </a:t>
            </a:r>
            <a:r>
              <a:rPr lang="en-US" sz="1900" b="1" dirty="0" err="1"/>
              <a:t>hL</a:t>
            </a:r>
            <a:r>
              <a:rPr lang="en-US" sz="1900" b="1" dirty="0"/>
              <a:t> </a:t>
            </a:r>
            <a:r>
              <a:rPr lang="en-US" sz="1900" dirty="0"/>
              <a:t>on</a:t>
            </a:r>
            <a:r>
              <a:rPr lang="en-US" sz="1900" b="1" dirty="0"/>
              <a:t> Market_006.</a:t>
            </a:r>
          </a:p>
          <a:p>
            <a:pPr lvl="1">
              <a:lnSpc>
                <a:spcPct val="150000"/>
              </a:lnSpc>
            </a:pPr>
            <a:r>
              <a:rPr lang="en-CL" sz="1900" dirty="0"/>
              <a:t>Potential</a:t>
            </a:r>
            <a:r>
              <a:rPr lang="en-CL" sz="1900" b="1" dirty="0"/>
              <a:t> cannibalization</a:t>
            </a:r>
            <a:r>
              <a:rPr lang="en-CL" sz="1900" dirty="0"/>
              <a:t> between market_005 and market_006 due to price reduction on SOM.</a:t>
            </a:r>
          </a:p>
          <a:p>
            <a:pPr lvl="1">
              <a:lnSpc>
                <a:spcPct val="150000"/>
              </a:lnSpc>
            </a:pPr>
            <a:r>
              <a:rPr lang="en-CL" sz="1900" dirty="0"/>
              <a:t>Evidence suggests a </a:t>
            </a:r>
            <a:r>
              <a:rPr lang="en-CL" sz="1900" b="1" dirty="0"/>
              <a:t>price reduction </a:t>
            </a:r>
            <a:r>
              <a:rPr lang="en-CL" sz="1900" dirty="0"/>
              <a:t>would </a:t>
            </a:r>
            <a:r>
              <a:rPr lang="en-CL" sz="1900" b="1" dirty="0"/>
              <a:t>increase</a:t>
            </a:r>
            <a:r>
              <a:rPr lang="en-CL" sz="1900" dirty="0"/>
              <a:t> SOM and Traded Volume on </a:t>
            </a:r>
            <a:r>
              <a:rPr lang="en-CL" sz="1900" b="1" dirty="0"/>
              <a:t>Market_004.</a:t>
            </a:r>
            <a:endParaRPr lang="en-CL" sz="1800" b="1" dirty="0"/>
          </a:p>
          <a:p>
            <a:pPr>
              <a:lnSpc>
                <a:spcPct val="150000"/>
              </a:lnSpc>
            </a:pPr>
            <a:r>
              <a:rPr lang="en-CL" b="1" dirty="0"/>
              <a:t>Future Work</a:t>
            </a:r>
          </a:p>
          <a:p>
            <a:pPr lvl="1">
              <a:lnSpc>
                <a:spcPct val="150000"/>
              </a:lnSpc>
            </a:pPr>
            <a:r>
              <a:rPr lang="en-CL" sz="1900" dirty="0"/>
              <a:t>Improve DiD by </a:t>
            </a:r>
            <a:r>
              <a:rPr lang="en-US" sz="1900" dirty="0"/>
              <a:t>considering</a:t>
            </a:r>
            <a:r>
              <a:rPr lang="en-CL" sz="1900" dirty="0"/>
              <a:t> temporal dependencies.</a:t>
            </a:r>
          </a:p>
          <a:p>
            <a:pPr lvl="1">
              <a:lnSpc>
                <a:spcPct val="150000"/>
              </a:lnSpc>
            </a:pPr>
            <a:r>
              <a:rPr lang="en-CL" sz="1900" dirty="0"/>
              <a:t>Test statistical significance of correlations.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Hyperparameter tuning, expand regressors, increase training data, explore neural networks.</a:t>
            </a:r>
          </a:p>
          <a:p>
            <a:pPr lvl="1">
              <a:lnSpc>
                <a:spcPct val="150000"/>
              </a:lnSpc>
            </a:pPr>
            <a:endParaRPr lang="en-CL" sz="1900" dirty="0"/>
          </a:p>
        </p:txBody>
      </p:sp>
    </p:spTree>
    <p:extLst>
      <p:ext uri="{BB962C8B-B14F-4D97-AF65-F5344CB8AC3E}">
        <p14:creationId xmlns:p14="http://schemas.microsoft.com/office/powerpoint/2010/main" val="64182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D3F0-CF92-F43A-DE92-C0112B6CA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CL" dirty="0"/>
              <a:t>B InBev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C7B9B-BF76-FD44-9408-1DBF0CCA4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92500" lnSpcReduction="20000"/>
          </a:bodyPr>
          <a:lstStyle/>
          <a:p>
            <a:r>
              <a:rPr lang="en-CL" dirty="0"/>
              <a:t>Data science challenge</a:t>
            </a:r>
          </a:p>
          <a:p>
            <a:r>
              <a:rPr lang="en-CL" dirty="0"/>
              <a:t>Sebastián tinoco</a:t>
            </a:r>
          </a:p>
        </p:txBody>
      </p:sp>
      <p:pic>
        <p:nvPicPr>
          <p:cNvPr id="4" name="Picture 3" descr="Paint color explosion on a white background">
            <a:extLst>
              <a:ext uri="{FF2B5EF4-FFF2-40B4-BE49-F238E27FC236}">
                <a16:creationId xmlns:a16="http://schemas.microsoft.com/office/drawing/2014/main" id="{5F695565-6CDF-6B4D-E69A-52584432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7" r="428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61771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621BD6"/>
      </a:accent6>
      <a:hlink>
        <a:srgbClr val="3F83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426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AB InBev</vt:lpstr>
      <vt:lpstr>Scope</vt:lpstr>
      <vt:lpstr>Methodology</vt:lpstr>
      <vt:lpstr>Impact evaluation: Difference-in-Differences</vt:lpstr>
      <vt:lpstr>Impact evaluation: Correlation between markets</vt:lpstr>
      <vt:lpstr>Forecast and Sensitivity: Train and Evaluation</vt:lpstr>
      <vt:lpstr>Forecast and Sensitivity: Model Deployment</vt:lpstr>
      <vt:lpstr>Conclussions and Future Work</vt:lpstr>
      <vt:lpstr>AB InBev</vt:lpstr>
      <vt:lpstr>Annex 1: DiD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InBev</dc:title>
  <dc:creator>SebastiÃ¡n Tinoco PÃ©rez</dc:creator>
  <cp:lastModifiedBy>SebastiÃ¡n Tinoco PÃ©rez</cp:lastModifiedBy>
  <cp:revision>11</cp:revision>
  <dcterms:created xsi:type="dcterms:W3CDTF">2023-06-06T22:48:31Z</dcterms:created>
  <dcterms:modified xsi:type="dcterms:W3CDTF">2023-06-07T18:24:18Z</dcterms:modified>
</cp:coreProperties>
</file>