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igTOguCPUtznqGEI0slU5uh5I3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8875d2c1d_0_9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t>En este proyecto utilizamos tres tecnologías fundamentales: Ionic, Firebase y Angular, que fueron la base para crear una aplicación móvil funcional, eficiente y lista para escalar en el futuro.</a:t>
            </a:r>
            <a:endParaRPr/>
          </a:p>
          <a:p>
            <a:pPr indent="0" lvl="0" marL="0" rtl="0" algn="l">
              <a:spcBef>
                <a:spcPts val="0"/>
              </a:spcBef>
              <a:spcAft>
                <a:spcPts val="0"/>
              </a:spcAft>
              <a:buNone/>
            </a:pPr>
            <a:r>
              <a:t/>
            </a:r>
            <a:endParaRPr/>
          </a:p>
          <a:p>
            <a:pPr indent="0" lvl="0" marL="0" rtl="0" algn="l">
              <a:spcBef>
                <a:spcPts val="0"/>
              </a:spcBef>
              <a:spcAft>
                <a:spcPts val="0"/>
              </a:spcAft>
              <a:buNone/>
            </a:pPr>
            <a:r>
              <a:rPr lang="es-CL"/>
              <a:t>Con Ionic, logramos desarrollar una aplicación enfocada exclusivamente en dispositivos móviles, especialmente en Android. Utilizamos este framekork debido a que es dinamico y sencillo al utilizarlo o integrarlo. Por su parte, Angular fue clave para diseñar la estructura del frontend y gestionar la lógica detrás de las interacciones del usuario, haciendo que todo funcione de manera clara y eficiente.</a:t>
            </a:r>
            <a:r>
              <a:rPr lang="es-CL"/>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CL"/>
              <a:t>En cuanto a Firebase, lo utilizamos como el núcleo del backend. Gracias a Firestore pudimos gestionar los datos en tiempo real, mientras que Firebase Storage nos permitió almacenar reportes y otros archivos importantes. También implementamos Firebase Authentication para garantizar un sistema seguro de roles y acceso para administradores y trabajadores.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CL"/>
              <a:t>Todo el desarrollo se llevó a cabo en un entorno con Windows 11, utilizando herramientas como Visual Studio Code para programar. Las pruebas se realizaron en dispositivos reales, como un Xiaomi Redmi 9, lo que nos ayudó a garantizar que la aplicación tuviera un buen rendimiento incluso en equipos de gama media.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9" name="Google Shape;269;g318875d2c1d_0_9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8875d2c1d_0_10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CL"/>
              <a:t>ahora demostraremos los resultados de la aplicación. Este es el home donde podremos iniciar sesión o registrarnos,</a:t>
            </a:r>
            <a:endParaRPr/>
          </a:p>
          <a:p>
            <a:pPr indent="0" lvl="0" marL="0" rtl="0" algn="l">
              <a:spcBef>
                <a:spcPts val="0"/>
              </a:spcBef>
              <a:spcAft>
                <a:spcPts val="0"/>
              </a:spcAft>
              <a:buClr>
                <a:schemeClr val="dk1"/>
              </a:buClr>
              <a:buSzPts val="1100"/>
              <a:buFont typeface="Arial"/>
              <a:buNone/>
            </a:pPr>
            <a:r>
              <a:rPr lang="es-CL"/>
              <a:t>tenemos una cuenta de administrador predeterminada, vemos que si no colocamos nada en la contraseña o si dejamos vacio una casilla no podremos iniciar sesión, también si el usuario se equivoca se le arroja un mensaje donde nos advierte que se ha equivocado de contraseña o correo. Al loguear nos muestra el menu del administrador si es que se ha logueado con la cuenta del administrador.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CL"/>
              <a:t>Tenemos la opción para registrarse, con las casillas de nombre, apellido, correo electrónico y contraseña con una restricción de al menos 6 caracteres, si no no se le permite registrarse. El registro solo permitirá entrar como empleado y tener los accesos de empleado, que son registrar ventas, ver inventario y ver las alertas de stock. También hicimos una opción para configurar el perfil, ya sea cambiándole el nombre, apellido o contraseña. Volvemos a la vista del administrador, demostrando el funcionamiento de registrar las ventas, tenemos opción para buscar el producto que queramos, a la orilla vemos la cantidad y si nos pasamos de eso el sistema no dejará registrar la venta arronjándonos una advertencia. Después de el registro de la venta haya sido exitoso habrá un mensaje que lo demostrará. Para comprobarlo generaremos un reporte colocando la fecha de dicho día, el tipo de reporte será venta pero también tenemos para ver el inventario, y en el formato que el usuario desee, puede ser en pdf o excel. Si colocamos una fecha en el cual no se haya registrado ninguna venta automáticamente saldrá un mensaje de advertencia diciendo que no hay datos disponibles para el rango seleccionado. Aca podemos demostrar que los reportes se han generado yéndonos al administrador de archivos del teléfono, y como podemos ver ahi tenemos la venta que se realizo, y el excel, con la cantidad, fecha y las observaciones.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CL"/>
              <a:t>Aquí esta la demostración del gestionar productos, donde se puede agregar, editar o eliminar cualquier producto que el usuario desee. Como ejemplo utilizamos la carioca, donde se le puede otorgar la categoría, la cantidad, stock mínimo, precio y la foto del producto que puede ser opcional. El stock mínimo se refiere a que cuando el producto llegue a esa cantidad, se le arrojará una alerta y notificación al administrador. Colocamos guardar producto y el producto ha sido agregado exitosamente. Ahora pasamos a la edición donde se puede ajustar cualquier característica del producto y guardar los cambios. Vemos el inventario y verificamos que el producto ha sido actualizado de inmediato. También tenemos la opción para eliminar el producto y verificamos nuevamente en el inventario que ha sido eliminado con éxito. Está la opción de gestionar categorías donde podemos agregar, editar o eliminar las categorías de los productos. Ahora verificaremos que cuando el producto se este quedando sin stock, el sistema mande una notificación al administrador, verificamos el inventario que nos aparece en rojo el producto y las alertas de stock donde vemos el estado del producto en este caso critico. El administrador también puede gestionar los usuarios, ya sea agregar o eliminar el usuario..... </a:t>
            </a:r>
            <a:endParaRPr/>
          </a:p>
          <a:p>
            <a:pPr indent="0" lvl="0" marL="0" rtl="0" algn="l">
              <a:spcBef>
                <a:spcPts val="0"/>
              </a:spcBef>
              <a:spcAft>
                <a:spcPts val="0"/>
              </a:spcAft>
              <a:buNone/>
            </a:pPr>
            <a:r>
              <a:t/>
            </a:r>
            <a:endParaRPr/>
          </a:p>
        </p:txBody>
      </p:sp>
      <p:sp>
        <p:nvSpPr>
          <p:cNvPr id="277" name="Google Shape;277;g318875d2c1d_0_10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8875d2c1d_0_17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t>Los resultados obtenidos es que logramos cumplir con todos los requerimientos y necesidades planteados por nuestro cliente, desarrollando una aplicación móvil que permite gestionar de manera eficiente el inventario, productos y ventas. La herramienta incluye funcionalidades como la adición, edición y eliminación de productos, visualización clara del inventario, notificaciones automáticas por bajo stock, generación de reportes diarios y semanales, y la integración mediante archivos CSV. Además, cumplimos con los aspectos no funcionales al ofrecer una interfaz sencilla y adaptativa, un sistema rápido y seguro, y la capacidad de manejar un número ilimitado de productos. Esta solución brinda al cliente la organización y control necesarios para optimizar su negocio, asegurando un manejo más eficiente y rentable.</a:t>
            </a:r>
            <a:endParaRPr/>
          </a:p>
        </p:txBody>
      </p:sp>
      <p:sp>
        <p:nvSpPr>
          <p:cNvPr id="283" name="Google Shape;283;g318875d2c1d_0_17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8875d2c1d_0_184: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s-CL" sz="1100"/>
              <a:t>Durante la realización del proyecto enfrentamos algunos desafíos importantes que impactaron nuestro progreso. Uno de los principales obstáculos fue la ausencia de nuestro cliente durante un período de 4 semanas debido a un viaje fuera del país. Esto complicó la comunicación directa para resolver dudas o realizar consultas específicas sobre sus necesidades, lo que nos llevó a tomar decisiones basándonos en la información previamente recopilada y ajustando algunos detalles al regreso del cliente. Además, otro desafío significativo fue la elaboración del plan de costos y sus derivados, ya que requirió un análisis detallado y estimaciones precisas para asegurar que los recursos fueran asignados de manera óptima y un presupuesto alineado a los objetivos del proyecto. A pesar de estas dificultades, logramos superarlas con adaptabilidad y enfoque, cumpliendo con los requerimientos establecidos.</a:t>
            </a:r>
            <a:endParaRPr sz="1100"/>
          </a:p>
        </p:txBody>
      </p:sp>
      <p:sp>
        <p:nvSpPr>
          <p:cNvPr id="289" name="Google Shape;289;g318875d2c1d_0_18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8875d2c1d_0_19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18875d2c1d_0_19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8875d2c1d_0_27: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18875d2c1d_0_2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8875d2c1d_0_6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18875d2c1d_0_6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8875d2c1d_0_7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318875d2c1d_0_7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8875d2c1d_0_7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t>Se eligió el método tradicional en cascada para el desarrollo de proyectos porque es un enfoque estructurado y secuencial que permite explicar cada paso del proceso antes de pasar al siguiente. Este modelo asegura la planificación desde el principio, reduciendo la incertidumbre y gestionando los recursos y el tiempo de gestión. Dado que los requisitos del sistema están bien definidos desde el principio, este método es útil para garantizar que cada fase (planificación, análisis y diseño, construcción e implementación) se complete de acuerdo con el requisito y el estado de gestión directa para garantizar la calidad del producto final. </a:t>
            </a:r>
            <a:endParaRPr/>
          </a:p>
        </p:txBody>
      </p:sp>
      <p:sp>
        <p:nvSpPr>
          <p:cNvPr id="245" name="Google Shape;245;g318875d2c1d_0_7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3"/>
          <p:cNvPicPr preferRelativeResize="0"/>
          <p:nvPr/>
        </p:nvPicPr>
        <p:blipFill rotWithShape="1">
          <a:blip r:embed="rId2">
            <a:alphaModFix/>
          </a:blip>
          <a:srcRect b="0" l="0" r="0" t="0"/>
          <a:stretch/>
        </p:blipFill>
        <p:spPr>
          <a:xfrm>
            <a:off x="-38740" y="-789172"/>
            <a:ext cx="20129562" cy="12098522"/>
          </a:xfrm>
          <a:prstGeom prst="rect">
            <a:avLst/>
          </a:prstGeom>
          <a:noFill/>
          <a:ln>
            <a:noFill/>
          </a:ln>
        </p:spPr>
      </p:pic>
      <p:pic>
        <p:nvPicPr>
          <p:cNvPr id="17" name="Google Shape;17;p13"/>
          <p:cNvPicPr preferRelativeResize="0"/>
          <p:nvPr/>
        </p:nvPicPr>
        <p:blipFill rotWithShape="1">
          <a:blip r:embed="rId3">
            <a:alphaModFix/>
          </a:blip>
          <a:srcRect b="365" l="1960" r="2315" t="38419"/>
          <a:stretch/>
        </p:blipFill>
        <p:spPr>
          <a:xfrm>
            <a:off x="0" y="0"/>
            <a:ext cx="20104099" cy="11309350"/>
          </a:xfrm>
          <a:prstGeom prst="rect">
            <a:avLst/>
          </a:prstGeom>
          <a:noFill/>
          <a:ln>
            <a:noFill/>
          </a:ln>
        </p:spPr>
      </p:pic>
      <p:grpSp>
        <p:nvGrpSpPr>
          <p:cNvPr id="18" name="Google Shape;18;p13"/>
          <p:cNvGrpSpPr/>
          <p:nvPr/>
        </p:nvGrpSpPr>
        <p:grpSpPr>
          <a:xfrm>
            <a:off x="8375650" y="10531475"/>
            <a:ext cx="3894979" cy="335915"/>
            <a:chOff x="8592670" y="10723202"/>
            <a:chExt cx="3894979" cy="335915"/>
          </a:xfrm>
        </p:grpSpPr>
        <p:sp>
          <p:nvSpPr>
            <p:cNvPr id="19" name="Google Shape;19;p13"/>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3"/>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13"/>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13"/>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13"/>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13"/>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13"/>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13"/>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 name="Google Shape;28;p13"/>
          <p:cNvSpPr/>
          <p:nvPr/>
        </p:nvSpPr>
        <p:spPr>
          <a:xfrm>
            <a:off x="5092767" y="8274010"/>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13"/>
          <p:cNvSpPr/>
          <p:nvPr/>
        </p:nvSpPr>
        <p:spPr>
          <a:xfrm>
            <a:off x="5092767" y="7228339"/>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3"/>
          <p:cNvSpPr txBox="1"/>
          <p:nvPr>
            <p:ph idx="1" type="body"/>
          </p:nvPr>
        </p:nvSpPr>
        <p:spPr>
          <a:xfrm>
            <a:off x="5138402" y="7307097"/>
            <a:ext cx="10649035" cy="830997"/>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54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3"/>
          <p:cNvSpPr txBox="1"/>
          <p:nvPr>
            <p:ph idx="2" type="body"/>
          </p:nvPr>
        </p:nvSpPr>
        <p:spPr>
          <a:xfrm>
            <a:off x="4718050" y="6152227"/>
            <a:ext cx="11429999" cy="923330"/>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
          <p:cNvSpPr txBox="1"/>
          <p:nvPr>
            <p:ph idx="3" type="body"/>
          </p:nvPr>
        </p:nvSpPr>
        <p:spPr>
          <a:xfrm>
            <a:off x="5092767" y="8483560"/>
            <a:ext cx="10694988" cy="492443"/>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sz="32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33" name="Google Shape;33;p13"/>
          <p:cNvPicPr preferRelativeResize="0"/>
          <p:nvPr/>
        </p:nvPicPr>
        <p:blipFill rotWithShape="1">
          <a:blip r:embed="rId4">
            <a:alphaModFix/>
          </a:blip>
          <a:srcRect b="0" l="0" r="0" t="0"/>
          <a:stretch/>
        </p:blipFill>
        <p:spPr>
          <a:xfrm>
            <a:off x="7519377" y="8918485"/>
            <a:ext cx="5904958" cy="14605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4" name="Shape 34"/>
        <p:cNvGrpSpPr/>
        <p:nvPr/>
      </p:nvGrpSpPr>
      <p:grpSpPr>
        <a:xfrm>
          <a:off x="0" y="0"/>
          <a:ext cx="0" cy="0"/>
          <a:chOff x="0" y="0"/>
          <a:chExt cx="0" cy="0"/>
        </a:xfrm>
      </p:grpSpPr>
      <p:sp>
        <p:nvSpPr>
          <p:cNvPr id="35" name="Google Shape;35;p14"/>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14"/>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14"/>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14"/>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14"/>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4"/>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4"/>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4"/>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4"/>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4"/>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4"/>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4"/>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4"/>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4"/>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4"/>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4"/>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4"/>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4"/>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4"/>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4"/>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5" name="Google Shape;55;p14"/>
          <p:cNvGrpSpPr/>
          <p:nvPr/>
        </p:nvGrpSpPr>
        <p:grpSpPr>
          <a:xfrm>
            <a:off x="11728450" y="10226675"/>
            <a:ext cx="7874883" cy="697591"/>
            <a:chOff x="6622225" y="6259219"/>
            <a:chExt cx="5372103" cy="475884"/>
          </a:xfrm>
        </p:grpSpPr>
        <p:grpSp>
          <p:nvGrpSpPr>
            <p:cNvPr id="56" name="Google Shape;56;p14"/>
            <p:cNvGrpSpPr/>
            <p:nvPr/>
          </p:nvGrpSpPr>
          <p:grpSpPr>
            <a:xfrm>
              <a:off x="6622225" y="6411950"/>
              <a:ext cx="2602283" cy="224429"/>
              <a:chOff x="8592670" y="10723202"/>
              <a:chExt cx="3894979" cy="335915"/>
            </a:xfrm>
          </p:grpSpPr>
          <p:sp>
            <p:nvSpPr>
              <p:cNvPr id="57" name="Google Shape;57;p14"/>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4"/>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4"/>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4"/>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4"/>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 name="Google Shape;62;p14"/>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 name="Google Shape;63;p14"/>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 name="Google Shape;64;p14"/>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 name="Google Shape;65;p14"/>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66" name="Google Shape;66;p14"/>
            <p:cNvPicPr preferRelativeResize="0"/>
            <p:nvPr/>
          </p:nvPicPr>
          <p:blipFill rotWithShape="1">
            <a:blip r:embed="rId2">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67" name="Shape 67"/>
        <p:cNvGrpSpPr/>
        <p:nvPr/>
      </p:nvGrpSpPr>
      <p:grpSpPr>
        <a:xfrm>
          <a:off x="0" y="0"/>
          <a:ext cx="0" cy="0"/>
          <a:chOff x="0" y="0"/>
          <a:chExt cx="0" cy="0"/>
        </a:xfrm>
      </p:grpSpPr>
      <p:sp>
        <p:nvSpPr>
          <p:cNvPr id="68" name="Google Shape;68;p15"/>
          <p:cNvSpPr/>
          <p:nvPr/>
        </p:nvSpPr>
        <p:spPr>
          <a:xfrm>
            <a:off x="1" y="828729"/>
            <a:ext cx="4946650" cy="116834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15"/>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5"/>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5"/>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sz="20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72" name="Google Shape;72;p15"/>
          <p:cNvGrpSpPr/>
          <p:nvPr/>
        </p:nvGrpSpPr>
        <p:grpSpPr>
          <a:xfrm>
            <a:off x="11728450" y="10226675"/>
            <a:ext cx="7874883" cy="697591"/>
            <a:chOff x="6622225" y="6259219"/>
            <a:chExt cx="5372103" cy="475884"/>
          </a:xfrm>
        </p:grpSpPr>
        <p:grpSp>
          <p:nvGrpSpPr>
            <p:cNvPr id="73" name="Google Shape;73;p15"/>
            <p:cNvGrpSpPr/>
            <p:nvPr/>
          </p:nvGrpSpPr>
          <p:grpSpPr>
            <a:xfrm>
              <a:off x="6622225" y="6411950"/>
              <a:ext cx="2602283" cy="224429"/>
              <a:chOff x="8592670" y="10723202"/>
              <a:chExt cx="3894979" cy="335915"/>
            </a:xfrm>
          </p:grpSpPr>
          <p:sp>
            <p:nvSpPr>
              <p:cNvPr id="74" name="Google Shape;74;p15"/>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5"/>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5"/>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5"/>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5"/>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5"/>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5"/>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5"/>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5"/>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83" name="Google Shape;83;p15"/>
            <p:cNvPicPr preferRelativeResize="0"/>
            <p:nvPr/>
          </p:nvPicPr>
          <p:blipFill rotWithShape="1">
            <a:blip r:embed="rId2">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2">
            <a:alphaModFix/>
          </a:blip>
          <a:srcRect b="17231" l="0" r="0" t="23778"/>
          <a:stretch/>
        </p:blipFill>
        <p:spPr>
          <a:xfrm>
            <a:off x="-16927" y="-6290"/>
            <a:ext cx="20104100" cy="7412183"/>
          </a:xfrm>
          <a:prstGeom prst="rect">
            <a:avLst/>
          </a:prstGeom>
          <a:noFill/>
          <a:ln>
            <a:noFill/>
          </a:ln>
        </p:spPr>
      </p:pic>
      <p:grpSp>
        <p:nvGrpSpPr>
          <p:cNvPr id="86" name="Google Shape;86;p16"/>
          <p:cNvGrpSpPr/>
          <p:nvPr/>
        </p:nvGrpSpPr>
        <p:grpSpPr>
          <a:xfrm>
            <a:off x="1278903" y="7528560"/>
            <a:ext cx="3894979" cy="335915"/>
            <a:chOff x="8592670" y="10723202"/>
            <a:chExt cx="3894979" cy="335915"/>
          </a:xfrm>
        </p:grpSpPr>
        <p:sp>
          <p:nvSpPr>
            <p:cNvPr id="87" name="Google Shape;87;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6" name="Google Shape;96;p16"/>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7" name="Google Shape;97;p16"/>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98" name="Google Shape;98;p16"/>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99" name="Google Shape;99;p16"/>
          <p:cNvGrpSpPr/>
          <p:nvPr/>
        </p:nvGrpSpPr>
        <p:grpSpPr>
          <a:xfrm>
            <a:off x="11728450" y="10226675"/>
            <a:ext cx="7874883" cy="697591"/>
            <a:chOff x="6622225" y="6259219"/>
            <a:chExt cx="5372103" cy="475884"/>
          </a:xfrm>
        </p:grpSpPr>
        <p:grpSp>
          <p:nvGrpSpPr>
            <p:cNvPr id="100" name="Google Shape;100;p16"/>
            <p:cNvGrpSpPr/>
            <p:nvPr/>
          </p:nvGrpSpPr>
          <p:grpSpPr>
            <a:xfrm>
              <a:off x="6622225" y="6411950"/>
              <a:ext cx="2602283" cy="224429"/>
              <a:chOff x="8592670" y="10723202"/>
              <a:chExt cx="3894979" cy="335915"/>
            </a:xfrm>
          </p:grpSpPr>
          <p:sp>
            <p:nvSpPr>
              <p:cNvPr id="101" name="Google Shape;101;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 name="Google Shape;102;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 name="Google Shape;105;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 name="Google Shape;106;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 name="Google Shape;107;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 name="Google Shape;108;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10" name="Google Shape;110;p16"/>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2">
            <a:alphaModFix/>
          </a:blip>
          <a:srcRect b="20538" l="0" r="0" t="24342"/>
          <a:stretch/>
        </p:blipFill>
        <p:spPr>
          <a:xfrm>
            <a:off x="-6351" y="8332"/>
            <a:ext cx="20110451" cy="7391399"/>
          </a:xfrm>
          <a:prstGeom prst="rect">
            <a:avLst/>
          </a:prstGeom>
          <a:noFill/>
          <a:ln>
            <a:noFill/>
          </a:ln>
        </p:spPr>
      </p:pic>
      <p:grpSp>
        <p:nvGrpSpPr>
          <p:cNvPr id="113" name="Google Shape;113;p17"/>
          <p:cNvGrpSpPr/>
          <p:nvPr/>
        </p:nvGrpSpPr>
        <p:grpSpPr>
          <a:xfrm>
            <a:off x="1278903" y="7528560"/>
            <a:ext cx="3894979" cy="335915"/>
            <a:chOff x="8592670" y="10723202"/>
            <a:chExt cx="3894979" cy="335915"/>
          </a:xfrm>
        </p:grpSpPr>
        <p:sp>
          <p:nvSpPr>
            <p:cNvPr id="114" name="Google Shape;114;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3" name="Google Shape;123;p17"/>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4" name="Google Shape;124;p17"/>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25" name="Google Shape;125;p1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126" name="Google Shape;126;p17"/>
          <p:cNvGrpSpPr/>
          <p:nvPr/>
        </p:nvGrpSpPr>
        <p:grpSpPr>
          <a:xfrm>
            <a:off x="11728450" y="10226675"/>
            <a:ext cx="7874883" cy="697591"/>
            <a:chOff x="6622225" y="6259219"/>
            <a:chExt cx="5372103" cy="475884"/>
          </a:xfrm>
        </p:grpSpPr>
        <p:grpSp>
          <p:nvGrpSpPr>
            <p:cNvPr id="127" name="Google Shape;127;p17"/>
            <p:cNvGrpSpPr/>
            <p:nvPr/>
          </p:nvGrpSpPr>
          <p:grpSpPr>
            <a:xfrm>
              <a:off x="6622225" y="6411950"/>
              <a:ext cx="2602283" cy="224429"/>
              <a:chOff x="8592670" y="10723202"/>
              <a:chExt cx="3894979" cy="335915"/>
            </a:xfrm>
          </p:grpSpPr>
          <p:sp>
            <p:nvSpPr>
              <p:cNvPr id="128" name="Google Shape;128;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37" name="Google Shape;137;p17"/>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138" name="Shape 138"/>
        <p:cNvGrpSpPr/>
        <p:nvPr/>
      </p:nvGrpSpPr>
      <p:grpSpPr>
        <a:xfrm>
          <a:off x="0" y="0"/>
          <a:ext cx="0" cy="0"/>
          <a:chOff x="0" y="0"/>
          <a:chExt cx="0" cy="0"/>
        </a:xfrm>
      </p:grpSpPr>
      <p:pic>
        <p:nvPicPr>
          <p:cNvPr id="139" name="Google Shape;139;p18"/>
          <p:cNvPicPr preferRelativeResize="0"/>
          <p:nvPr/>
        </p:nvPicPr>
        <p:blipFill rotWithShape="1">
          <a:blip r:embed="rId2">
            <a:alphaModFix/>
          </a:blip>
          <a:srcRect b="32683" l="32" r="-31" t="8908"/>
          <a:stretch/>
        </p:blipFill>
        <p:spPr>
          <a:xfrm>
            <a:off x="-1" y="-7839"/>
            <a:ext cx="20104100" cy="7338914"/>
          </a:xfrm>
          <a:prstGeom prst="rect">
            <a:avLst/>
          </a:prstGeom>
          <a:noFill/>
          <a:ln>
            <a:noFill/>
          </a:ln>
        </p:spPr>
      </p:pic>
      <p:grpSp>
        <p:nvGrpSpPr>
          <p:cNvPr id="140" name="Google Shape;140;p18"/>
          <p:cNvGrpSpPr/>
          <p:nvPr/>
        </p:nvGrpSpPr>
        <p:grpSpPr>
          <a:xfrm>
            <a:off x="1278903" y="7528560"/>
            <a:ext cx="3894979" cy="335915"/>
            <a:chOff x="8592670" y="10723202"/>
            <a:chExt cx="3894979" cy="335915"/>
          </a:xfrm>
        </p:grpSpPr>
        <p:sp>
          <p:nvSpPr>
            <p:cNvPr id="141" name="Google Shape;141;p18"/>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8"/>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8"/>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8"/>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8"/>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8"/>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8"/>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8"/>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8"/>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0" name="Google Shape;150;p18"/>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1" name="Google Shape;151;p18"/>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52" name="Google Shape;152;p18"/>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153" name="Google Shape;153;p18"/>
          <p:cNvGrpSpPr/>
          <p:nvPr/>
        </p:nvGrpSpPr>
        <p:grpSpPr>
          <a:xfrm>
            <a:off x="11728450" y="10226675"/>
            <a:ext cx="7874883" cy="697591"/>
            <a:chOff x="6622225" y="6259219"/>
            <a:chExt cx="5372103" cy="475884"/>
          </a:xfrm>
        </p:grpSpPr>
        <p:grpSp>
          <p:nvGrpSpPr>
            <p:cNvPr id="154" name="Google Shape;154;p18"/>
            <p:cNvGrpSpPr/>
            <p:nvPr/>
          </p:nvGrpSpPr>
          <p:grpSpPr>
            <a:xfrm>
              <a:off x="6622225" y="6411950"/>
              <a:ext cx="2602283" cy="224429"/>
              <a:chOff x="8592670" y="10723202"/>
              <a:chExt cx="3894979" cy="335915"/>
            </a:xfrm>
          </p:grpSpPr>
          <p:sp>
            <p:nvSpPr>
              <p:cNvPr id="155" name="Google Shape;155;p18"/>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18"/>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18"/>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18"/>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 name="Google Shape;159;p18"/>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18"/>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18"/>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18"/>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18"/>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64" name="Google Shape;164;p18"/>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5" name="Shape 165"/>
        <p:cNvGrpSpPr/>
        <p:nvPr/>
      </p:nvGrpSpPr>
      <p:grpSpPr>
        <a:xfrm>
          <a:off x="0" y="0"/>
          <a:ext cx="0" cy="0"/>
          <a:chOff x="0" y="0"/>
          <a:chExt cx="0" cy="0"/>
        </a:xfrm>
      </p:grpSpPr>
      <p:grpSp>
        <p:nvGrpSpPr>
          <p:cNvPr id="166" name="Google Shape;166;p19"/>
          <p:cNvGrpSpPr/>
          <p:nvPr/>
        </p:nvGrpSpPr>
        <p:grpSpPr>
          <a:xfrm>
            <a:off x="1278903" y="7528560"/>
            <a:ext cx="3894979" cy="335915"/>
            <a:chOff x="8592670" y="10723202"/>
            <a:chExt cx="3894979" cy="335915"/>
          </a:xfrm>
        </p:grpSpPr>
        <p:sp>
          <p:nvSpPr>
            <p:cNvPr id="167" name="Google Shape;167;p19"/>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9"/>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9"/>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9"/>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9"/>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9"/>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9"/>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9"/>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9"/>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6" name="Google Shape;176;p19"/>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77" name="Google Shape;177;p19"/>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78" name="Google Shape;178;p19"/>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79" name="Google Shape;179;p19"/>
          <p:cNvPicPr preferRelativeResize="0"/>
          <p:nvPr/>
        </p:nvPicPr>
        <p:blipFill rotWithShape="1">
          <a:blip r:embed="rId2">
            <a:alphaModFix/>
          </a:blip>
          <a:srcRect b="0" l="0" r="0" t="0"/>
          <a:stretch/>
        </p:blipFill>
        <p:spPr>
          <a:xfrm>
            <a:off x="-1" y="0"/>
            <a:ext cx="20104101" cy="7339012"/>
          </a:xfrm>
          <a:prstGeom prst="rect">
            <a:avLst/>
          </a:prstGeom>
          <a:noFill/>
          <a:ln>
            <a:noFill/>
          </a:ln>
        </p:spPr>
      </p:pic>
      <p:grpSp>
        <p:nvGrpSpPr>
          <p:cNvPr id="180" name="Google Shape;180;p19"/>
          <p:cNvGrpSpPr/>
          <p:nvPr/>
        </p:nvGrpSpPr>
        <p:grpSpPr>
          <a:xfrm>
            <a:off x="11728450" y="10226675"/>
            <a:ext cx="7874883" cy="697591"/>
            <a:chOff x="6622225" y="6259219"/>
            <a:chExt cx="5372103" cy="475884"/>
          </a:xfrm>
        </p:grpSpPr>
        <p:grpSp>
          <p:nvGrpSpPr>
            <p:cNvPr id="181" name="Google Shape;181;p19"/>
            <p:cNvGrpSpPr/>
            <p:nvPr/>
          </p:nvGrpSpPr>
          <p:grpSpPr>
            <a:xfrm>
              <a:off x="6622225" y="6411950"/>
              <a:ext cx="2602283" cy="224429"/>
              <a:chOff x="8592670" y="10723202"/>
              <a:chExt cx="3894979" cy="335915"/>
            </a:xfrm>
          </p:grpSpPr>
          <p:sp>
            <p:nvSpPr>
              <p:cNvPr id="182" name="Google Shape;182;p19"/>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9"/>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19"/>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19"/>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19"/>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19"/>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19"/>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19"/>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19"/>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91" name="Google Shape;191;p19"/>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855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2"/>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wKgqyOq_-sOiESywxJfuYOaqeFZJ7uEM/view"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
          <p:cNvSpPr txBox="1"/>
          <p:nvPr>
            <p:ph idx="2" type="body"/>
          </p:nvPr>
        </p:nvSpPr>
        <p:spPr>
          <a:xfrm>
            <a:off x="4032763" y="2"/>
            <a:ext cx="11430000" cy="1847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Font typeface="Arial"/>
              <a:buNone/>
            </a:pPr>
            <a:r>
              <a:rPr lang="es-CL">
                <a:solidFill>
                  <a:srgbClr val="45818E"/>
                </a:solidFill>
              </a:rPr>
              <a:t>GustaloAPP: Gestión de Inventarios en Tiempo Real</a:t>
            </a:r>
            <a:endParaRPr/>
          </a:p>
        </p:txBody>
      </p:sp>
      <p:sp>
        <p:nvSpPr>
          <p:cNvPr id="197" name="Google Shape;197;p1"/>
          <p:cNvSpPr txBox="1"/>
          <p:nvPr>
            <p:ph idx="3" type="body"/>
          </p:nvPr>
        </p:nvSpPr>
        <p:spPr>
          <a:xfrm>
            <a:off x="5123975" y="7411702"/>
            <a:ext cx="10632600" cy="147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lang="es-CL"/>
              <a:t>PRESENTACIÓN FINAL CAPSTONE</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198" name="Google Shape;198;p1"/>
          <p:cNvPicPr preferRelativeResize="0"/>
          <p:nvPr/>
        </p:nvPicPr>
        <p:blipFill>
          <a:blip r:embed="rId3">
            <a:alphaModFix/>
          </a:blip>
          <a:stretch>
            <a:fillRect/>
          </a:stretch>
        </p:blipFill>
        <p:spPr>
          <a:xfrm>
            <a:off x="6888573" y="2258277"/>
            <a:ext cx="5372200" cy="2488700"/>
          </a:xfrm>
          <a:prstGeom prst="rect">
            <a:avLst/>
          </a:prstGeom>
          <a:noFill/>
          <a:ln>
            <a:noFill/>
          </a:ln>
        </p:spPr>
      </p:pic>
      <p:sp>
        <p:nvSpPr>
          <p:cNvPr id="199" name="Google Shape;199;p1"/>
          <p:cNvSpPr txBox="1"/>
          <p:nvPr/>
        </p:nvSpPr>
        <p:spPr>
          <a:xfrm>
            <a:off x="80375" y="9558325"/>
            <a:ext cx="6120600" cy="14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0" name="Google Shape;200;p1"/>
          <p:cNvSpPr txBox="1"/>
          <p:nvPr/>
        </p:nvSpPr>
        <p:spPr>
          <a:xfrm>
            <a:off x="12496650" y="3761850"/>
            <a:ext cx="6912000" cy="3263100"/>
          </a:xfrm>
          <a:prstGeom prst="rect">
            <a:avLst/>
          </a:prstGeom>
          <a:solidFill>
            <a:srgbClr val="FFFFFF">
              <a:alpha val="55700"/>
            </a:srgbClr>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CL" sz="2500">
                <a:solidFill>
                  <a:srgbClr val="274E13"/>
                </a:solidFill>
                <a:latin typeface="Calibri"/>
                <a:ea typeface="Calibri"/>
                <a:cs typeface="Calibri"/>
                <a:sym typeface="Calibri"/>
              </a:rPr>
              <a:t>Integrantes</a:t>
            </a:r>
            <a:r>
              <a:rPr lang="es-CL" sz="2500">
                <a:solidFill>
                  <a:srgbClr val="274E13"/>
                </a:solidFill>
                <a:latin typeface="Calibri"/>
                <a:ea typeface="Calibri"/>
                <a:cs typeface="Calibri"/>
                <a:sym typeface="Calibri"/>
              </a:rPr>
              <a:t>: </a:t>
            </a:r>
            <a:endParaRPr sz="2500">
              <a:solidFill>
                <a:srgbClr val="274E13"/>
              </a:solidFill>
              <a:latin typeface="Calibri"/>
              <a:ea typeface="Calibri"/>
              <a:cs typeface="Calibri"/>
              <a:sym typeface="Calibri"/>
            </a:endParaRPr>
          </a:p>
          <a:p>
            <a:pPr indent="0" lvl="0" marL="0" rtl="0" algn="just">
              <a:spcBef>
                <a:spcPts val="0"/>
              </a:spcBef>
              <a:spcAft>
                <a:spcPts val="0"/>
              </a:spcAft>
              <a:buNone/>
            </a:pPr>
            <a:r>
              <a:rPr lang="es-CL" sz="2500">
                <a:solidFill>
                  <a:srgbClr val="274E13"/>
                </a:solidFill>
                <a:latin typeface="Calibri"/>
                <a:ea typeface="Calibri"/>
                <a:cs typeface="Calibri"/>
                <a:sym typeface="Calibri"/>
              </a:rPr>
              <a:t>	Polleth Aguilera Velásquez</a:t>
            </a:r>
            <a:endParaRPr sz="2500">
              <a:solidFill>
                <a:srgbClr val="274E13"/>
              </a:solidFill>
              <a:latin typeface="Calibri"/>
              <a:ea typeface="Calibri"/>
              <a:cs typeface="Calibri"/>
              <a:sym typeface="Calibri"/>
            </a:endParaRPr>
          </a:p>
          <a:p>
            <a:pPr indent="0" lvl="0" marL="0" rtl="0" algn="just">
              <a:spcBef>
                <a:spcPts val="0"/>
              </a:spcBef>
              <a:spcAft>
                <a:spcPts val="0"/>
              </a:spcAft>
              <a:buNone/>
            </a:pPr>
            <a:r>
              <a:rPr lang="es-CL" sz="2500">
                <a:solidFill>
                  <a:srgbClr val="274E13"/>
                </a:solidFill>
                <a:latin typeface="Calibri"/>
                <a:ea typeface="Calibri"/>
                <a:cs typeface="Calibri"/>
                <a:sym typeface="Calibri"/>
              </a:rPr>
              <a:t>	Joaquín Cárcamo Nahuelpán</a:t>
            </a:r>
            <a:endParaRPr sz="2500">
              <a:solidFill>
                <a:srgbClr val="274E13"/>
              </a:solidFill>
              <a:latin typeface="Calibri"/>
              <a:ea typeface="Calibri"/>
              <a:cs typeface="Calibri"/>
              <a:sym typeface="Calibri"/>
            </a:endParaRPr>
          </a:p>
          <a:p>
            <a:pPr indent="0" lvl="0" marL="0" rtl="0" algn="just">
              <a:spcBef>
                <a:spcPts val="0"/>
              </a:spcBef>
              <a:spcAft>
                <a:spcPts val="0"/>
              </a:spcAft>
              <a:buNone/>
            </a:pPr>
            <a:r>
              <a:rPr lang="es-CL" sz="2500">
                <a:solidFill>
                  <a:srgbClr val="274E13"/>
                </a:solidFill>
                <a:latin typeface="Calibri"/>
                <a:ea typeface="Calibri"/>
                <a:cs typeface="Calibri"/>
                <a:sym typeface="Calibri"/>
              </a:rPr>
              <a:t>	Sebastián Vega Pavez</a:t>
            </a:r>
            <a:endParaRPr sz="2500">
              <a:solidFill>
                <a:srgbClr val="274E13"/>
              </a:solidFill>
              <a:latin typeface="Calibri"/>
              <a:ea typeface="Calibri"/>
              <a:cs typeface="Calibri"/>
              <a:sym typeface="Calibri"/>
            </a:endParaRPr>
          </a:p>
          <a:p>
            <a:pPr indent="0" lvl="0" marL="0" rtl="0" algn="just">
              <a:spcBef>
                <a:spcPts val="0"/>
              </a:spcBef>
              <a:spcAft>
                <a:spcPts val="0"/>
              </a:spcAft>
              <a:buNone/>
            </a:pPr>
            <a:r>
              <a:rPr lang="es-CL" sz="2500">
                <a:solidFill>
                  <a:srgbClr val="274E13"/>
                </a:solidFill>
                <a:latin typeface="Calibri"/>
                <a:ea typeface="Calibri"/>
                <a:cs typeface="Calibri"/>
                <a:sym typeface="Calibri"/>
              </a:rPr>
              <a:t>Docente: Fabián Alvarez Montenegro</a:t>
            </a:r>
            <a:endParaRPr sz="2500">
              <a:solidFill>
                <a:srgbClr val="274E13"/>
              </a:solidFill>
              <a:latin typeface="Calibri"/>
              <a:ea typeface="Calibri"/>
              <a:cs typeface="Calibri"/>
              <a:sym typeface="Calibri"/>
            </a:endParaRPr>
          </a:p>
          <a:p>
            <a:pPr indent="0" lvl="0" marL="0" rtl="0" algn="just">
              <a:spcBef>
                <a:spcPts val="0"/>
              </a:spcBef>
              <a:spcAft>
                <a:spcPts val="0"/>
              </a:spcAft>
              <a:buNone/>
            </a:pPr>
            <a:r>
              <a:rPr lang="es-CL" sz="2500">
                <a:solidFill>
                  <a:srgbClr val="274E13"/>
                </a:solidFill>
                <a:latin typeface="Calibri"/>
                <a:ea typeface="Calibri"/>
                <a:cs typeface="Calibri"/>
                <a:sym typeface="Calibri"/>
              </a:rPr>
              <a:t>Fecha: 03/12/24</a:t>
            </a:r>
            <a:endParaRPr sz="2500">
              <a:solidFill>
                <a:srgbClr val="274E13"/>
              </a:solidFill>
              <a:latin typeface="Calibri"/>
              <a:ea typeface="Calibri"/>
              <a:cs typeface="Calibri"/>
              <a:sym typeface="Calibri"/>
            </a:endParaRPr>
          </a:p>
          <a:p>
            <a:pPr indent="0" lvl="0" marL="0" rtl="0" algn="just">
              <a:spcBef>
                <a:spcPts val="0"/>
              </a:spcBef>
              <a:spcAft>
                <a:spcPts val="0"/>
              </a:spcAft>
              <a:buNone/>
            </a:pPr>
            <a:r>
              <a:rPr lang="es-CL" sz="2500">
                <a:solidFill>
                  <a:srgbClr val="274E13"/>
                </a:solidFill>
                <a:latin typeface="Calibri"/>
                <a:ea typeface="Calibri"/>
                <a:cs typeface="Calibri"/>
                <a:sym typeface="Calibri"/>
              </a:rPr>
              <a:t>Auditorio Sede Plaza Oeste</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 </a:t>
            </a:r>
            <a:endParaRPr sz="2500">
              <a:solidFill>
                <a:srgbClr val="274E1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18875d2c1d_0_93"/>
          <p:cNvSpPr txBox="1"/>
          <p:nvPr>
            <p:ph idx="1" type="body"/>
          </p:nvPr>
        </p:nvSpPr>
        <p:spPr>
          <a:xfrm>
            <a:off x="134825" y="651650"/>
            <a:ext cx="4635000" cy="2062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2700"/>
              <a:t>TECNOLOGÍAS UTILIZADAS</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pic>
        <p:nvPicPr>
          <p:cNvPr id="272" name="Google Shape;272;g318875d2c1d_0_93"/>
          <p:cNvPicPr preferRelativeResize="0"/>
          <p:nvPr/>
        </p:nvPicPr>
        <p:blipFill>
          <a:blip r:embed="rId3">
            <a:alphaModFix/>
          </a:blip>
          <a:stretch>
            <a:fillRect/>
          </a:stretch>
        </p:blipFill>
        <p:spPr>
          <a:xfrm>
            <a:off x="1228625" y="3317513"/>
            <a:ext cx="5440945" cy="4674323"/>
          </a:xfrm>
          <a:prstGeom prst="rect">
            <a:avLst/>
          </a:prstGeom>
          <a:noFill/>
          <a:ln cap="flat" cmpd="sng" w="9525">
            <a:solidFill>
              <a:schemeClr val="dk1"/>
            </a:solidFill>
            <a:prstDash val="solid"/>
            <a:round/>
            <a:headEnd len="sm" w="sm" type="none"/>
            <a:tailEnd len="sm" w="sm" type="none"/>
          </a:ln>
        </p:spPr>
      </p:pic>
      <p:pic>
        <p:nvPicPr>
          <p:cNvPr id="273" name="Google Shape;273;g318875d2c1d_0_93"/>
          <p:cNvPicPr preferRelativeResize="0"/>
          <p:nvPr/>
        </p:nvPicPr>
        <p:blipFill>
          <a:blip r:embed="rId4">
            <a:alphaModFix/>
          </a:blip>
          <a:stretch>
            <a:fillRect/>
          </a:stretch>
        </p:blipFill>
        <p:spPr>
          <a:xfrm>
            <a:off x="6883215" y="3317513"/>
            <a:ext cx="5830524" cy="4674324"/>
          </a:xfrm>
          <a:prstGeom prst="rect">
            <a:avLst/>
          </a:prstGeom>
          <a:noFill/>
          <a:ln cap="flat" cmpd="sng" w="9525">
            <a:solidFill>
              <a:schemeClr val="dk1"/>
            </a:solidFill>
            <a:prstDash val="solid"/>
            <a:round/>
            <a:headEnd len="sm" w="sm" type="none"/>
            <a:tailEnd len="sm" w="sm" type="none"/>
          </a:ln>
        </p:spPr>
      </p:pic>
      <p:pic>
        <p:nvPicPr>
          <p:cNvPr id="274" name="Google Shape;274;g318875d2c1d_0_93"/>
          <p:cNvPicPr preferRelativeResize="0"/>
          <p:nvPr/>
        </p:nvPicPr>
        <p:blipFill>
          <a:blip r:embed="rId5">
            <a:alphaModFix/>
          </a:blip>
          <a:stretch>
            <a:fillRect/>
          </a:stretch>
        </p:blipFill>
        <p:spPr>
          <a:xfrm>
            <a:off x="12927373" y="3317525"/>
            <a:ext cx="5440950" cy="46743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18875d2c1d_0_100"/>
          <p:cNvSpPr txBox="1"/>
          <p:nvPr>
            <p:ph idx="1" type="body"/>
          </p:nvPr>
        </p:nvSpPr>
        <p:spPr>
          <a:xfrm>
            <a:off x="91050" y="505650"/>
            <a:ext cx="5208000" cy="3309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Clr>
                <a:schemeClr val="dk1"/>
              </a:buClr>
              <a:buSzPts val="1100"/>
              <a:buFont typeface="Arial"/>
              <a:buNone/>
            </a:pPr>
            <a:r>
              <a:rPr b="0" lang="es-CL" sz="2700"/>
              <a:t>DEMOSTRACIÓN DEL RESULTADO DEL PROYECTO</a:t>
            </a:r>
            <a:endParaRPr b="0" sz="2700"/>
          </a:p>
          <a:p>
            <a:pPr indent="0" lvl="0" marL="0" rtl="0" algn="l">
              <a:spcBef>
                <a:spcPts val="0"/>
              </a:spcBef>
              <a:spcAft>
                <a:spcPts val="0"/>
              </a:spcAft>
              <a:buClr>
                <a:schemeClr val="dk1"/>
              </a:buClr>
              <a:buSzPts val="1100"/>
              <a:buFont typeface="Arial"/>
              <a:buNone/>
            </a:pPr>
            <a:r>
              <a:t/>
            </a:r>
            <a:endParaRPr b="0" sz="2700"/>
          </a:p>
          <a:p>
            <a:pPr indent="0" lvl="0" marL="0" rtl="0" algn="l">
              <a:spcBef>
                <a:spcPts val="0"/>
              </a:spcBef>
              <a:spcAft>
                <a:spcPts val="0"/>
              </a:spcAft>
              <a:buSzPts val="1100"/>
              <a:buNone/>
            </a:pPr>
            <a:r>
              <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pic>
        <p:nvPicPr>
          <p:cNvPr id="280" name="Google Shape;280;g318875d2c1d_0_100" title="Proyecto GustaloApp.mp4">
            <a:hlinkClick r:id="rId3"/>
          </p:cNvPr>
          <p:cNvPicPr preferRelativeResize="0"/>
          <p:nvPr/>
        </p:nvPicPr>
        <p:blipFill>
          <a:blip r:embed="rId4">
            <a:alphaModFix/>
          </a:blip>
          <a:stretch>
            <a:fillRect/>
          </a:stretch>
        </p:blipFill>
        <p:spPr>
          <a:xfrm>
            <a:off x="5299050" y="2428950"/>
            <a:ext cx="10280750" cy="771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18875d2c1d_0_175"/>
          <p:cNvSpPr txBox="1"/>
          <p:nvPr>
            <p:ph idx="1" type="body"/>
          </p:nvPr>
        </p:nvSpPr>
        <p:spPr>
          <a:xfrm>
            <a:off x="219100" y="735900"/>
            <a:ext cx="4635000" cy="2062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2700"/>
              <a:t>RESULTADOS OBTENIDOS</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86" name="Google Shape;286;g318875d2c1d_0_175"/>
          <p:cNvSpPr txBox="1"/>
          <p:nvPr/>
        </p:nvSpPr>
        <p:spPr>
          <a:xfrm>
            <a:off x="760750" y="2539075"/>
            <a:ext cx="18582600" cy="7790700"/>
          </a:xfrm>
          <a:prstGeom prst="rect">
            <a:avLst/>
          </a:prstGeom>
          <a:noFill/>
          <a:ln>
            <a:noFill/>
          </a:ln>
        </p:spPr>
        <p:txBody>
          <a:bodyPr anchorCtr="0" anchor="t" bIns="91425" lIns="91425" spcFirstLastPara="1" rIns="91425" wrap="square" tIns="91425">
            <a:noAutofit/>
          </a:bodyPr>
          <a:lstStyle/>
          <a:p>
            <a:pPr indent="-457200" lvl="0" marL="457200" rtl="0" algn="just">
              <a:spcBef>
                <a:spcPts val="0"/>
              </a:spcBef>
              <a:spcAft>
                <a:spcPts val="0"/>
              </a:spcAft>
              <a:buClr>
                <a:schemeClr val="dk1"/>
              </a:buClr>
              <a:buSzPts val="3600"/>
              <a:buChar char="●"/>
            </a:pPr>
            <a:r>
              <a:rPr b="1" lang="es-CL" sz="3600">
                <a:solidFill>
                  <a:schemeClr val="dk1"/>
                </a:solidFill>
              </a:rPr>
              <a:t>Aplicación funcional:</a:t>
            </a:r>
            <a:r>
              <a:rPr lang="es-CL" sz="3600">
                <a:solidFill>
                  <a:schemeClr val="dk1"/>
                </a:solidFill>
              </a:rPr>
              <a:t> Gestión eficiente de inventarios, productos y ventas.</a:t>
            </a:r>
            <a:endParaRPr sz="3600">
              <a:solidFill>
                <a:schemeClr val="dk1"/>
              </a:solidFill>
            </a:endParaRPr>
          </a:p>
          <a:p>
            <a:pPr indent="0" lvl="0" marL="457200" rtl="0" algn="just">
              <a:spcBef>
                <a:spcPts val="0"/>
              </a:spcBef>
              <a:spcAft>
                <a:spcPts val="0"/>
              </a:spcAft>
              <a:buNone/>
            </a:pPr>
            <a:r>
              <a:t/>
            </a:r>
            <a:endParaRPr sz="3600">
              <a:solidFill>
                <a:schemeClr val="dk1"/>
              </a:solidFill>
            </a:endParaRPr>
          </a:p>
          <a:p>
            <a:pPr indent="-457200" lvl="0" marL="457200" rtl="0" algn="just">
              <a:spcBef>
                <a:spcPts val="0"/>
              </a:spcBef>
              <a:spcAft>
                <a:spcPts val="0"/>
              </a:spcAft>
              <a:buClr>
                <a:schemeClr val="dk1"/>
              </a:buClr>
              <a:buSzPts val="3600"/>
              <a:buChar char="●"/>
            </a:pPr>
            <a:r>
              <a:rPr b="1" lang="es-CL" sz="3600">
                <a:solidFill>
                  <a:schemeClr val="dk1"/>
                </a:solidFill>
              </a:rPr>
              <a:t>Funciones clave:</a:t>
            </a:r>
            <a:r>
              <a:rPr lang="es-CL" sz="3600">
                <a:solidFill>
                  <a:schemeClr val="dk1"/>
                </a:solidFill>
              </a:rPr>
              <a:t> Edición de productos, alertas de stock bajo, reportes, y exportación CSV.</a:t>
            </a:r>
            <a:endParaRPr sz="3600">
              <a:solidFill>
                <a:schemeClr val="dk1"/>
              </a:solidFill>
            </a:endParaRPr>
          </a:p>
          <a:p>
            <a:pPr indent="0" lvl="0" marL="457200" rtl="0" algn="just">
              <a:spcBef>
                <a:spcPts val="0"/>
              </a:spcBef>
              <a:spcAft>
                <a:spcPts val="0"/>
              </a:spcAft>
              <a:buNone/>
            </a:pPr>
            <a:r>
              <a:t/>
            </a:r>
            <a:endParaRPr sz="3600">
              <a:solidFill>
                <a:schemeClr val="dk1"/>
              </a:solidFill>
            </a:endParaRPr>
          </a:p>
          <a:p>
            <a:pPr indent="-457200" lvl="0" marL="457200" rtl="0" algn="just">
              <a:spcBef>
                <a:spcPts val="0"/>
              </a:spcBef>
              <a:spcAft>
                <a:spcPts val="0"/>
              </a:spcAft>
              <a:buClr>
                <a:schemeClr val="dk1"/>
              </a:buClr>
              <a:buSzPts val="3600"/>
              <a:buChar char="●"/>
            </a:pPr>
            <a:r>
              <a:rPr b="1" lang="es-CL" sz="3600">
                <a:solidFill>
                  <a:schemeClr val="dk1"/>
                </a:solidFill>
              </a:rPr>
              <a:t>Beneficio:</a:t>
            </a:r>
            <a:r>
              <a:rPr lang="es-CL" sz="3600">
                <a:solidFill>
                  <a:schemeClr val="dk1"/>
                </a:solidFill>
              </a:rPr>
              <a:t> Optimiza la organización y mejora la rentabilidad del negocio.</a:t>
            </a:r>
            <a:endParaRPr sz="3600">
              <a:solidFill>
                <a:schemeClr val="dk1"/>
              </a:solidFill>
            </a:endParaRPr>
          </a:p>
          <a:p>
            <a:pPr indent="0" lvl="0" marL="0" rtl="0" algn="just">
              <a:spcBef>
                <a:spcPts val="0"/>
              </a:spcBef>
              <a:spcAft>
                <a:spcPts val="0"/>
              </a:spcAft>
              <a:buNone/>
            </a:pPr>
            <a:r>
              <a:t/>
            </a:r>
            <a:endParaRPr sz="3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18875d2c1d_0_184"/>
          <p:cNvSpPr txBox="1"/>
          <p:nvPr>
            <p:ph idx="1" type="body"/>
          </p:nvPr>
        </p:nvSpPr>
        <p:spPr>
          <a:xfrm>
            <a:off x="67425" y="567350"/>
            <a:ext cx="5174400" cy="241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2500"/>
              <a:t>OBSTÁCULOS</a:t>
            </a:r>
            <a:r>
              <a:rPr b="0" lang="es-CL" sz="2500"/>
              <a:t> PRESENTADOS DURANTE EL DESARROLLO</a:t>
            </a:r>
            <a:endParaRPr b="0" sz="25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92" name="Google Shape;292;g318875d2c1d_0_184"/>
          <p:cNvSpPr txBox="1"/>
          <p:nvPr/>
        </p:nvSpPr>
        <p:spPr>
          <a:xfrm>
            <a:off x="760750" y="2490425"/>
            <a:ext cx="18582600" cy="7790700"/>
          </a:xfrm>
          <a:prstGeom prst="rect">
            <a:avLst/>
          </a:prstGeom>
          <a:noFill/>
          <a:ln>
            <a:noFill/>
          </a:ln>
        </p:spPr>
        <p:txBody>
          <a:bodyPr anchorCtr="0" anchor="t" bIns="91425" lIns="91425" spcFirstLastPara="1" rIns="91425" wrap="square" tIns="91425">
            <a:noAutofit/>
          </a:bodyPr>
          <a:lstStyle/>
          <a:p>
            <a:pPr indent="-482600" lvl="0" marL="457200" rtl="0" algn="just">
              <a:spcBef>
                <a:spcPts val="0"/>
              </a:spcBef>
              <a:spcAft>
                <a:spcPts val="0"/>
              </a:spcAft>
              <a:buClr>
                <a:schemeClr val="dk1"/>
              </a:buClr>
              <a:buSzPts val="4000"/>
              <a:buAutoNum type="arabicPeriod"/>
            </a:pPr>
            <a:r>
              <a:rPr b="1" lang="es-CL" sz="4000">
                <a:solidFill>
                  <a:schemeClr val="dk1"/>
                </a:solidFill>
              </a:rPr>
              <a:t>Ausencia del cliente:</a:t>
            </a:r>
            <a:r>
              <a:rPr lang="es-CL" sz="4000">
                <a:solidFill>
                  <a:schemeClr val="dk1"/>
                </a:solidFill>
              </a:rPr>
              <a:t> 4 semanas fuera del país, dificultando consultas directas.</a:t>
            </a:r>
            <a:endParaRPr sz="4000">
              <a:solidFill>
                <a:schemeClr val="dk1"/>
              </a:solidFill>
            </a:endParaRPr>
          </a:p>
          <a:p>
            <a:pPr indent="0" lvl="0" marL="457200" rtl="0" algn="just">
              <a:spcBef>
                <a:spcPts val="0"/>
              </a:spcBef>
              <a:spcAft>
                <a:spcPts val="0"/>
              </a:spcAft>
              <a:buNone/>
            </a:pPr>
            <a:r>
              <a:t/>
            </a:r>
            <a:endParaRPr sz="4000">
              <a:solidFill>
                <a:schemeClr val="dk1"/>
              </a:solidFill>
            </a:endParaRPr>
          </a:p>
          <a:p>
            <a:pPr indent="-482600" lvl="0" marL="457200" rtl="0" algn="just">
              <a:spcBef>
                <a:spcPts val="0"/>
              </a:spcBef>
              <a:spcAft>
                <a:spcPts val="0"/>
              </a:spcAft>
              <a:buClr>
                <a:schemeClr val="dk1"/>
              </a:buClr>
              <a:buSzPts val="4000"/>
              <a:buAutoNum type="arabicPeriod"/>
            </a:pPr>
            <a:r>
              <a:rPr b="1" lang="es-CL" sz="4000">
                <a:solidFill>
                  <a:schemeClr val="dk1"/>
                </a:solidFill>
              </a:rPr>
              <a:t>Desafíos en el plan de costos:</a:t>
            </a:r>
            <a:r>
              <a:rPr lang="es-CL" sz="4000">
                <a:solidFill>
                  <a:schemeClr val="dk1"/>
                </a:solidFill>
              </a:rPr>
              <a:t> Requirió análisis detallado y ajustes precisos.</a:t>
            </a:r>
            <a:endParaRPr sz="4000">
              <a:solidFill>
                <a:schemeClr val="dk1"/>
              </a:solidFill>
            </a:endParaRPr>
          </a:p>
          <a:p>
            <a:pPr indent="0" lvl="0" marL="457200" rtl="0" algn="just">
              <a:spcBef>
                <a:spcPts val="0"/>
              </a:spcBef>
              <a:spcAft>
                <a:spcPts val="0"/>
              </a:spcAft>
              <a:buNone/>
            </a:pPr>
            <a:r>
              <a:t/>
            </a:r>
            <a:endParaRPr b="1" sz="4000">
              <a:solidFill>
                <a:schemeClr val="dk1"/>
              </a:solidFill>
            </a:endParaRPr>
          </a:p>
          <a:p>
            <a:pPr indent="-482600" lvl="0" marL="457200" rtl="0" algn="just">
              <a:spcBef>
                <a:spcPts val="0"/>
              </a:spcBef>
              <a:spcAft>
                <a:spcPts val="0"/>
              </a:spcAft>
              <a:buClr>
                <a:schemeClr val="dk1"/>
              </a:buClr>
              <a:buSzPts val="4000"/>
              <a:buAutoNum type="arabicPeriod"/>
            </a:pPr>
            <a:r>
              <a:rPr b="1" lang="es-CL" sz="4000">
                <a:solidFill>
                  <a:schemeClr val="dk1"/>
                </a:solidFill>
              </a:rPr>
              <a:t>Adaptabilidad y enfoque:</a:t>
            </a:r>
            <a:r>
              <a:rPr lang="es-CL" sz="4000">
                <a:solidFill>
                  <a:schemeClr val="dk1"/>
                </a:solidFill>
              </a:rPr>
              <a:t> Logramos superar los retos cumpliendo los objetivos establecidos.</a:t>
            </a:r>
            <a:endParaRPr sz="4000">
              <a:solidFill>
                <a:schemeClr val="dk1"/>
              </a:solidFill>
            </a:endParaRPr>
          </a:p>
          <a:p>
            <a:pPr indent="0" lvl="0" marL="0" rtl="0" algn="just">
              <a:spcBef>
                <a:spcPts val="0"/>
              </a:spcBef>
              <a:spcAft>
                <a:spcPts val="0"/>
              </a:spcAft>
              <a:buNone/>
            </a:pPr>
            <a:r>
              <a:t/>
            </a:r>
            <a:endParaRPr sz="3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g318875d2c1d_0_192"/>
          <p:cNvPicPr preferRelativeResize="0"/>
          <p:nvPr/>
        </p:nvPicPr>
        <p:blipFill>
          <a:blip r:embed="rId3">
            <a:alphaModFix/>
          </a:blip>
          <a:stretch>
            <a:fillRect/>
          </a:stretch>
        </p:blipFill>
        <p:spPr>
          <a:xfrm>
            <a:off x="3944262" y="3264713"/>
            <a:ext cx="12215576" cy="477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nvSpPr>
        <p:spPr>
          <a:xfrm>
            <a:off x="-185400" y="539350"/>
            <a:ext cx="5730600" cy="17535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SzPts val="935"/>
              <a:buNone/>
            </a:pPr>
            <a:r>
              <a:rPr lang="es-CL" sz="3759">
                <a:solidFill>
                  <a:schemeClr val="dk1"/>
                </a:solidFill>
                <a:latin typeface="Calibri"/>
                <a:ea typeface="Calibri"/>
                <a:cs typeface="Calibri"/>
                <a:sym typeface="Calibri"/>
              </a:rPr>
              <a:t>AGENDA</a:t>
            </a:r>
            <a:endParaRPr sz="2230">
              <a:solidFill>
                <a:schemeClr val="dk1"/>
              </a:solidFill>
              <a:latin typeface="Calibri"/>
              <a:ea typeface="Calibri"/>
              <a:cs typeface="Calibri"/>
              <a:sym typeface="Calibri"/>
            </a:endParaRPr>
          </a:p>
          <a:p>
            <a:pPr indent="0" lvl="0" marL="0" rtl="0" algn="ctr">
              <a:lnSpc>
                <a:spcPct val="70000"/>
              </a:lnSpc>
              <a:spcBef>
                <a:spcPts val="0"/>
              </a:spcBef>
              <a:spcAft>
                <a:spcPts val="0"/>
              </a:spcAft>
              <a:buSzPts val="935"/>
              <a:buNone/>
            </a:pPr>
            <a:r>
              <a:t/>
            </a:r>
            <a:endParaRPr sz="5800">
              <a:latin typeface="Calibri"/>
              <a:ea typeface="Calibri"/>
              <a:cs typeface="Calibri"/>
              <a:sym typeface="Calibri"/>
            </a:endParaRPr>
          </a:p>
        </p:txBody>
      </p:sp>
      <p:sp>
        <p:nvSpPr>
          <p:cNvPr id="206" name="Google Shape;206;p3"/>
          <p:cNvSpPr txBox="1"/>
          <p:nvPr/>
        </p:nvSpPr>
        <p:spPr>
          <a:xfrm>
            <a:off x="940600" y="2158025"/>
            <a:ext cx="18222900" cy="8089500"/>
          </a:xfrm>
          <a:prstGeom prst="rect">
            <a:avLst/>
          </a:prstGeom>
          <a:noFill/>
          <a:ln>
            <a:noFill/>
          </a:ln>
        </p:spPr>
        <p:txBody>
          <a:bodyPr anchorCtr="0" anchor="t" bIns="91425" lIns="91425" spcFirstLastPara="1" rIns="91425" wrap="square" tIns="91425">
            <a:noAutofit/>
          </a:bodyPr>
          <a:lstStyle/>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Introducción del Proyecto.</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Descripción de la Problemática y Propuesta de Solución.</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Objetivo General y Específicos.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Metodología Utilizada.</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Arquitectura del Software </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Modelo de Datos.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Tecnologías Utilizadas.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Demostración del Resultado del Proyecto.</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Resultados Obtenidos.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Obstáculos Presentados.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Conclusión.</a:t>
            </a:r>
            <a:endParaRPr sz="3500">
              <a:solidFill>
                <a:srgbClr val="000000"/>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35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8875d2c1d_0_27"/>
          <p:cNvSpPr txBox="1"/>
          <p:nvPr/>
        </p:nvSpPr>
        <p:spPr>
          <a:xfrm>
            <a:off x="4189725" y="4399311"/>
            <a:ext cx="3135600" cy="3403800"/>
          </a:xfrm>
          <a:prstGeom prst="rect">
            <a:avLst/>
          </a:prstGeom>
          <a:noFill/>
          <a:ln>
            <a:noFill/>
          </a:ln>
        </p:spPr>
        <p:txBody>
          <a:bodyPr anchorCtr="0" anchor="t" bIns="0" lIns="0" spcFirstLastPara="1" rIns="0" wrap="square" tIns="12050">
            <a:spAutoFit/>
          </a:bodyPr>
          <a:lstStyle/>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Directora del Proyecto </a:t>
            </a:r>
            <a:endParaRPr sz="3000">
              <a:solidFill>
                <a:schemeClr val="dk1"/>
              </a:solidFill>
            </a:endParaRPr>
          </a:p>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Jefe de Proyecto</a:t>
            </a:r>
            <a:endParaRPr sz="3000">
              <a:solidFill>
                <a:schemeClr val="dk1"/>
              </a:solidFill>
            </a:endParaRPr>
          </a:p>
          <a:p>
            <a:pPr indent="-635" lvl="0" marL="12700" marR="5080" rtl="0" algn="ctr">
              <a:lnSpc>
                <a:spcPct val="126899"/>
              </a:lnSpc>
              <a:spcBef>
                <a:spcPts val="0"/>
              </a:spcBef>
              <a:spcAft>
                <a:spcPts val="0"/>
              </a:spcAft>
              <a:buSzPts val="1100"/>
              <a:buNone/>
            </a:pPr>
            <a:r>
              <a:t/>
            </a:r>
            <a:endParaRPr sz="3000">
              <a:solidFill>
                <a:schemeClr val="dk1"/>
              </a:solidFill>
            </a:endParaRPr>
          </a:p>
          <a:p>
            <a:pPr indent="-635" lvl="0" marL="12700" marR="5080" rtl="0" algn="ctr">
              <a:lnSpc>
                <a:spcPct val="126899"/>
              </a:lnSpc>
              <a:spcBef>
                <a:spcPts val="0"/>
              </a:spcBef>
              <a:spcAft>
                <a:spcPts val="0"/>
              </a:spcAft>
              <a:buNone/>
            </a:pPr>
            <a:r>
              <a:t/>
            </a:r>
            <a:endParaRPr sz="3000">
              <a:solidFill>
                <a:schemeClr val="dk1"/>
              </a:solidFill>
            </a:endParaRPr>
          </a:p>
        </p:txBody>
      </p:sp>
      <p:sp>
        <p:nvSpPr>
          <p:cNvPr id="212" name="Google Shape;212;g318875d2c1d_0_27"/>
          <p:cNvSpPr txBox="1"/>
          <p:nvPr/>
        </p:nvSpPr>
        <p:spPr>
          <a:xfrm>
            <a:off x="4621750" y="3506238"/>
            <a:ext cx="3135600" cy="1399500"/>
          </a:xfrm>
          <a:prstGeom prst="rect">
            <a:avLst/>
          </a:prstGeom>
          <a:noFill/>
          <a:ln>
            <a:noFill/>
          </a:ln>
        </p:spPr>
        <p:txBody>
          <a:bodyPr anchorCtr="0" anchor="t" bIns="0" lIns="0" spcFirstLastPara="1" rIns="0" wrap="square" tIns="13950">
            <a:spAutoFit/>
          </a:bodyPr>
          <a:lstStyle/>
          <a:p>
            <a:pPr indent="0" lvl="0" marL="12700" rtl="0" algn="l">
              <a:spcBef>
                <a:spcPts val="0"/>
              </a:spcBef>
              <a:spcAft>
                <a:spcPts val="0"/>
              </a:spcAft>
              <a:buSzPts val="1100"/>
              <a:buNone/>
            </a:pPr>
            <a:r>
              <a:rPr b="1" lang="es-CL" sz="3000">
                <a:solidFill>
                  <a:schemeClr val="dk1"/>
                </a:solidFill>
              </a:rPr>
              <a:t>Polleth Aguilera</a:t>
            </a:r>
            <a:endParaRPr b="1" sz="3000">
              <a:solidFill>
                <a:schemeClr val="dk1"/>
              </a:solidFill>
            </a:endParaRPr>
          </a:p>
          <a:p>
            <a:pPr indent="0" lvl="0" marL="12700" rtl="0" algn="l">
              <a:spcBef>
                <a:spcPts val="0"/>
              </a:spcBef>
              <a:spcAft>
                <a:spcPts val="0"/>
              </a:spcAft>
              <a:buSzPts val="1100"/>
              <a:buNone/>
            </a:pPr>
            <a:r>
              <a:t/>
            </a:r>
            <a:endParaRPr b="1" sz="3000">
              <a:solidFill>
                <a:schemeClr val="dk1"/>
              </a:solidFill>
            </a:endParaRPr>
          </a:p>
          <a:p>
            <a:pPr indent="0" lvl="0" marL="12700" marR="0" rtl="0" algn="l">
              <a:lnSpc>
                <a:spcPct val="100000"/>
              </a:lnSpc>
              <a:spcBef>
                <a:spcPts val="0"/>
              </a:spcBef>
              <a:spcAft>
                <a:spcPts val="0"/>
              </a:spcAft>
              <a:buNone/>
            </a:pPr>
            <a:r>
              <a:t/>
            </a:r>
            <a:endParaRPr b="1" sz="3000">
              <a:solidFill>
                <a:schemeClr val="dk1"/>
              </a:solidFill>
            </a:endParaRPr>
          </a:p>
        </p:txBody>
      </p:sp>
      <p:sp>
        <p:nvSpPr>
          <p:cNvPr id="213" name="Google Shape;213;g318875d2c1d_0_27"/>
          <p:cNvSpPr/>
          <p:nvPr/>
        </p:nvSpPr>
        <p:spPr>
          <a:xfrm>
            <a:off x="5389972" y="4175461"/>
            <a:ext cx="751840" cy="60325"/>
          </a:xfrm>
          <a:custGeom>
            <a:rect b="b" l="l" r="r" t="t"/>
            <a:pathLst>
              <a:path extrusionOk="0" h="60325" w="751840">
                <a:moveTo>
                  <a:pt x="751281" y="0"/>
                </a:moveTo>
                <a:lnTo>
                  <a:pt x="0" y="0"/>
                </a:lnTo>
                <a:lnTo>
                  <a:pt x="0" y="23914"/>
                </a:lnTo>
                <a:lnTo>
                  <a:pt x="0" y="36080"/>
                </a:lnTo>
                <a:lnTo>
                  <a:pt x="0" y="60109"/>
                </a:lnTo>
                <a:lnTo>
                  <a:pt x="751281" y="60109"/>
                </a:lnTo>
                <a:lnTo>
                  <a:pt x="751281" y="36080"/>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14" name="Google Shape;214;g318875d2c1d_0_27"/>
          <p:cNvSpPr txBox="1"/>
          <p:nvPr/>
        </p:nvSpPr>
        <p:spPr>
          <a:xfrm>
            <a:off x="8042983" y="4399307"/>
            <a:ext cx="3135600" cy="3403800"/>
          </a:xfrm>
          <a:prstGeom prst="rect">
            <a:avLst/>
          </a:prstGeom>
          <a:noFill/>
          <a:ln>
            <a:noFill/>
          </a:ln>
        </p:spPr>
        <p:txBody>
          <a:bodyPr anchorCtr="0" anchor="t" bIns="0" lIns="0" spcFirstLastPara="1" rIns="0" wrap="square" tIns="12050">
            <a:spAutoFit/>
          </a:bodyPr>
          <a:lstStyle/>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Equipo de Pruebas </a:t>
            </a:r>
            <a:endParaRPr sz="3000">
              <a:solidFill>
                <a:schemeClr val="dk1"/>
              </a:solidFill>
            </a:endParaRPr>
          </a:p>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Arquitecto de Sistema</a:t>
            </a:r>
            <a:endParaRPr sz="3000">
              <a:solidFill>
                <a:schemeClr val="dk1"/>
              </a:solidFill>
            </a:endParaRPr>
          </a:p>
          <a:p>
            <a:pPr indent="-635" lvl="0" marL="12700" marR="5080" rtl="0" algn="ctr">
              <a:lnSpc>
                <a:spcPct val="126899"/>
              </a:lnSpc>
              <a:spcBef>
                <a:spcPts val="0"/>
              </a:spcBef>
              <a:spcAft>
                <a:spcPts val="0"/>
              </a:spcAft>
              <a:buSzPts val="1100"/>
              <a:buNone/>
            </a:pPr>
            <a:r>
              <a:t/>
            </a:r>
            <a:endParaRPr sz="3000">
              <a:solidFill>
                <a:schemeClr val="dk1"/>
              </a:solidFill>
            </a:endParaRPr>
          </a:p>
          <a:p>
            <a:pPr indent="-635" lvl="0" marL="12700" marR="5080" rtl="0" algn="ctr">
              <a:lnSpc>
                <a:spcPct val="126899"/>
              </a:lnSpc>
              <a:spcBef>
                <a:spcPts val="0"/>
              </a:spcBef>
              <a:spcAft>
                <a:spcPts val="0"/>
              </a:spcAft>
              <a:buNone/>
            </a:pPr>
            <a:r>
              <a:t/>
            </a:r>
            <a:endParaRPr sz="3000">
              <a:solidFill>
                <a:schemeClr val="dk1"/>
              </a:solidFill>
            </a:endParaRPr>
          </a:p>
        </p:txBody>
      </p:sp>
      <p:sp>
        <p:nvSpPr>
          <p:cNvPr id="215" name="Google Shape;215;g318875d2c1d_0_27"/>
          <p:cNvSpPr txBox="1"/>
          <p:nvPr/>
        </p:nvSpPr>
        <p:spPr>
          <a:xfrm>
            <a:off x="8529605" y="3506238"/>
            <a:ext cx="3300600" cy="1399500"/>
          </a:xfrm>
          <a:prstGeom prst="rect">
            <a:avLst/>
          </a:prstGeom>
          <a:noFill/>
          <a:ln>
            <a:noFill/>
          </a:ln>
        </p:spPr>
        <p:txBody>
          <a:bodyPr anchorCtr="0" anchor="t" bIns="0" lIns="0" spcFirstLastPara="1" rIns="0" wrap="square" tIns="13950">
            <a:spAutoFit/>
          </a:bodyPr>
          <a:lstStyle/>
          <a:p>
            <a:pPr indent="0" lvl="0" marL="12700" rtl="0" algn="l">
              <a:spcBef>
                <a:spcPts val="0"/>
              </a:spcBef>
              <a:spcAft>
                <a:spcPts val="0"/>
              </a:spcAft>
              <a:buSzPts val="1100"/>
              <a:buNone/>
            </a:pPr>
            <a:r>
              <a:rPr b="1" lang="es-CL" sz="3000">
                <a:solidFill>
                  <a:schemeClr val="dk1"/>
                </a:solidFill>
              </a:rPr>
              <a:t>Joaquín Cárcamo </a:t>
            </a:r>
            <a:endParaRPr b="1" sz="3000">
              <a:solidFill>
                <a:schemeClr val="dk1"/>
              </a:solidFill>
            </a:endParaRPr>
          </a:p>
          <a:p>
            <a:pPr indent="0" lvl="0" marL="12700" rtl="0" algn="l">
              <a:spcBef>
                <a:spcPts val="0"/>
              </a:spcBef>
              <a:spcAft>
                <a:spcPts val="0"/>
              </a:spcAft>
              <a:buSzPts val="1100"/>
              <a:buNone/>
            </a:pPr>
            <a:r>
              <a:t/>
            </a:r>
            <a:endParaRPr b="1" sz="3000">
              <a:solidFill>
                <a:schemeClr val="dk1"/>
              </a:solidFill>
            </a:endParaRPr>
          </a:p>
          <a:p>
            <a:pPr indent="0" lvl="0" marL="12700" marR="0" rtl="0" algn="l">
              <a:lnSpc>
                <a:spcPct val="100000"/>
              </a:lnSpc>
              <a:spcBef>
                <a:spcPts val="0"/>
              </a:spcBef>
              <a:spcAft>
                <a:spcPts val="0"/>
              </a:spcAft>
              <a:buNone/>
            </a:pPr>
            <a:r>
              <a:t/>
            </a:r>
            <a:endParaRPr b="1" sz="3000">
              <a:solidFill>
                <a:schemeClr val="dk1"/>
              </a:solidFill>
            </a:endParaRPr>
          </a:p>
        </p:txBody>
      </p:sp>
      <p:sp>
        <p:nvSpPr>
          <p:cNvPr id="216" name="Google Shape;216;g318875d2c1d_0_27"/>
          <p:cNvSpPr/>
          <p:nvPr/>
        </p:nvSpPr>
        <p:spPr>
          <a:xfrm>
            <a:off x="9232789" y="4175461"/>
            <a:ext cx="751840" cy="60325"/>
          </a:xfrm>
          <a:custGeom>
            <a:rect b="b" l="l" r="r" t="t"/>
            <a:pathLst>
              <a:path extrusionOk="0" h="60325" w="751840">
                <a:moveTo>
                  <a:pt x="751281" y="0"/>
                </a:moveTo>
                <a:lnTo>
                  <a:pt x="0" y="0"/>
                </a:lnTo>
                <a:lnTo>
                  <a:pt x="0" y="23914"/>
                </a:lnTo>
                <a:lnTo>
                  <a:pt x="0" y="36080"/>
                </a:lnTo>
                <a:lnTo>
                  <a:pt x="0" y="60109"/>
                </a:lnTo>
                <a:lnTo>
                  <a:pt x="751281" y="60109"/>
                </a:lnTo>
                <a:lnTo>
                  <a:pt x="751281" y="36080"/>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17" name="Google Shape;217;g318875d2c1d_0_27"/>
          <p:cNvSpPr txBox="1"/>
          <p:nvPr/>
        </p:nvSpPr>
        <p:spPr>
          <a:xfrm>
            <a:off x="11896230" y="4399307"/>
            <a:ext cx="3135600" cy="2817900"/>
          </a:xfrm>
          <a:prstGeom prst="rect">
            <a:avLst/>
          </a:prstGeom>
          <a:noFill/>
          <a:ln>
            <a:noFill/>
          </a:ln>
        </p:spPr>
        <p:txBody>
          <a:bodyPr anchorCtr="0" anchor="t" bIns="0" lIns="0" spcFirstLastPara="1" rIns="0" wrap="square" tIns="12050">
            <a:spAutoFit/>
          </a:bodyPr>
          <a:lstStyle/>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Equipo de Desarrollo</a:t>
            </a:r>
            <a:endParaRPr sz="3000">
              <a:solidFill>
                <a:schemeClr val="dk1"/>
              </a:solidFill>
            </a:endParaRPr>
          </a:p>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Programador </a:t>
            </a:r>
            <a:endParaRPr sz="3000">
              <a:solidFill>
                <a:schemeClr val="dk1"/>
              </a:solidFill>
            </a:endParaRPr>
          </a:p>
          <a:p>
            <a:pPr indent="-635" lvl="0" marL="12700" marR="5080" rtl="0" algn="ctr">
              <a:lnSpc>
                <a:spcPct val="126899"/>
              </a:lnSpc>
              <a:spcBef>
                <a:spcPts val="0"/>
              </a:spcBef>
              <a:spcAft>
                <a:spcPts val="0"/>
              </a:spcAft>
              <a:buSzPts val="1100"/>
              <a:buNone/>
            </a:pPr>
            <a:r>
              <a:t/>
            </a:r>
            <a:endParaRPr sz="3000">
              <a:solidFill>
                <a:schemeClr val="dk1"/>
              </a:solidFill>
            </a:endParaRPr>
          </a:p>
          <a:p>
            <a:pPr indent="-635" lvl="0" marL="12700" marR="5080" rtl="0" algn="ctr">
              <a:lnSpc>
                <a:spcPct val="126899"/>
              </a:lnSpc>
              <a:spcBef>
                <a:spcPts val="0"/>
              </a:spcBef>
              <a:spcAft>
                <a:spcPts val="0"/>
              </a:spcAft>
              <a:buNone/>
            </a:pPr>
            <a:r>
              <a:t/>
            </a:r>
            <a:endParaRPr sz="3000">
              <a:solidFill>
                <a:schemeClr val="dk1"/>
              </a:solidFill>
            </a:endParaRPr>
          </a:p>
        </p:txBody>
      </p:sp>
      <p:sp>
        <p:nvSpPr>
          <p:cNvPr id="218" name="Google Shape;218;g318875d2c1d_0_27"/>
          <p:cNvSpPr txBox="1"/>
          <p:nvPr/>
        </p:nvSpPr>
        <p:spPr>
          <a:xfrm>
            <a:off x="12320051" y="3506238"/>
            <a:ext cx="3594300" cy="1399500"/>
          </a:xfrm>
          <a:prstGeom prst="rect">
            <a:avLst/>
          </a:prstGeom>
          <a:noFill/>
          <a:ln>
            <a:noFill/>
          </a:ln>
        </p:spPr>
        <p:txBody>
          <a:bodyPr anchorCtr="0" anchor="t" bIns="0" lIns="0" spcFirstLastPara="1" rIns="0" wrap="square" tIns="13950">
            <a:spAutoFit/>
          </a:bodyPr>
          <a:lstStyle/>
          <a:p>
            <a:pPr indent="0" lvl="0" marL="0" rtl="0" algn="l">
              <a:spcBef>
                <a:spcPts val="0"/>
              </a:spcBef>
              <a:spcAft>
                <a:spcPts val="0"/>
              </a:spcAft>
              <a:buSzPts val="1100"/>
              <a:buNone/>
            </a:pPr>
            <a:r>
              <a:rPr b="1" lang="es-CL" sz="3000">
                <a:solidFill>
                  <a:schemeClr val="dk1"/>
                </a:solidFill>
              </a:rPr>
              <a:t>Sebastián Vega</a:t>
            </a:r>
            <a:endParaRPr b="1" sz="3000">
              <a:solidFill>
                <a:schemeClr val="dk1"/>
              </a:solidFill>
            </a:endParaRPr>
          </a:p>
          <a:p>
            <a:pPr indent="0" lvl="0" marL="0" rtl="0" algn="l">
              <a:spcBef>
                <a:spcPts val="0"/>
              </a:spcBef>
              <a:spcAft>
                <a:spcPts val="0"/>
              </a:spcAft>
              <a:buSzPts val="1100"/>
              <a:buNone/>
            </a:pPr>
            <a:r>
              <a:t/>
            </a:r>
            <a:endParaRPr b="1" sz="3000">
              <a:solidFill>
                <a:schemeClr val="dk1"/>
              </a:solidFill>
            </a:endParaRPr>
          </a:p>
          <a:p>
            <a:pPr indent="0" lvl="0" marL="0" marR="0" rtl="0" algn="l">
              <a:lnSpc>
                <a:spcPct val="100000"/>
              </a:lnSpc>
              <a:spcBef>
                <a:spcPts val="0"/>
              </a:spcBef>
              <a:spcAft>
                <a:spcPts val="0"/>
              </a:spcAft>
              <a:buNone/>
            </a:pPr>
            <a:r>
              <a:t/>
            </a:r>
            <a:endParaRPr b="1" sz="3000">
              <a:solidFill>
                <a:schemeClr val="dk1"/>
              </a:solidFill>
            </a:endParaRPr>
          </a:p>
        </p:txBody>
      </p:sp>
      <p:sp>
        <p:nvSpPr>
          <p:cNvPr id="219" name="Google Shape;219;g318875d2c1d_0_27"/>
          <p:cNvSpPr/>
          <p:nvPr/>
        </p:nvSpPr>
        <p:spPr>
          <a:xfrm>
            <a:off x="13086070" y="4175461"/>
            <a:ext cx="751840" cy="60325"/>
          </a:xfrm>
          <a:custGeom>
            <a:rect b="b" l="l" r="r" t="t"/>
            <a:pathLst>
              <a:path extrusionOk="0" h="60325" w="751840">
                <a:moveTo>
                  <a:pt x="751281" y="0"/>
                </a:moveTo>
                <a:lnTo>
                  <a:pt x="0" y="0"/>
                </a:lnTo>
                <a:lnTo>
                  <a:pt x="0" y="23914"/>
                </a:lnTo>
                <a:lnTo>
                  <a:pt x="0" y="36080"/>
                </a:lnTo>
                <a:lnTo>
                  <a:pt x="0" y="60109"/>
                </a:lnTo>
                <a:lnTo>
                  <a:pt x="751281" y="60109"/>
                </a:lnTo>
                <a:lnTo>
                  <a:pt x="751281" y="36080"/>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20" name="Google Shape;220;g318875d2c1d_0_27"/>
          <p:cNvSpPr txBox="1"/>
          <p:nvPr/>
        </p:nvSpPr>
        <p:spPr>
          <a:xfrm>
            <a:off x="-235975" y="758450"/>
            <a:ext cx="5730600" cy="17535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SzPts val="935"/>
              <a:buNone/>
            </a:pPr>
            <a:r>
              <a:rPr lang="es-CL" sz="3759">
                <a:solidFill>
                  <a:schemeClr val="dk1"/>
                </a:solidFill>
                <a:latin typeface="Calibri"/>
                <a:ea typeface="Calibri"/>
                <a:cs typeface="Calibri"/>
                <a:sym typeface="Calibri"/>
              </a:rPr>
              <a:t>INTEGRANTES DEL PROYECTO- ROLES</a:t>
            </a:r>
            <a:endParaRPr sz="2230">
              <a:solidFill>
                <a:schemeClr val="dk1"/>
              </a:solidFill>
              <a:latin typeface="Calibri"/>
              <a:ea typeface="Calibri"/>
              <a:cs typeface="Calibri"/>
              <a:sym typeface="Calibri"/>
            </a:endParaRPr>
          </a:p>
          <a:p>
            <a:pPr indent="0" lvl="0" marL="0" rtl="0" algn="ctr">
              <a:lnSpc>
                <a:spcPct val="70000"/>
              </a:lnSpc>
              <a:spcBef>
                <a:spcPts val="0"/>
              </a:spcBef>
              <a:spcAft>
                <a:spcPts val="0"/>
              </a:spcAft>
              <a:buSzPts val="935"/>
              <a:buNone/>
            </a:pPr>
            <a:r>
              <a:t/>
            </a:r>
            <a:endParaRPr sz="5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18875d2c1d_0_66"/>
          <p:cNvSpPr txBox="1"/>
          <p:nvPr>
            <p:ph idx="1" type="body"/>
          </p:nvPr>
        </p:nvSpPr>
        <p:spPr>
          <a:xfrm>
            <a:off x="387650" y="853900"/>
            <a:ext cx="5123700" cy="1677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3300"/>
              <a:t>DESCRIPCIÓN DEL PROYECTO</a:t>
            </a:r>
            <a:endParaRPr b="0" sz="3300"/>
          </a:p>
          <a:p>
            <a:pPr indent="0" lvl="0" marL="0" rtl="0" algn="l">
              <a:spcBef>
                <a:spcPts val="0"/>
              </a:spcBef>
              <a:spcAft>
                <a:spcPts val="0"/>
              </a:spcAft>
              <a:buNone/>
            </a:pPr>
            <a:r>
              <a:t/>
            </a:r>
            <a:endParaRPr sz="4300"/>
          </a:p>
        </p:txBody>
      </p:sp>
      <p:sp>
        <p:nvSpPr>
          <p:cNvPr id="226" name="Google Shape;226;g318875d2c1d_0_66"/>
          <p:cNvSpPr txBox="1"/>
          <p:nvPr/>
        </p:nvSpPr>
        <p:spPr>
          <a:xfrm>
            <a:off x="2865850" y="2531800"/>
            <a:ext cx="14372400" cy="76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CL" sz="3600">
                <a:solidFill>
                  <a:schemeClr val="dk1"/>
                </a:solidFill>
              </a:rPr>
              <a:t>P</a:t>
            </a:r>
            <a:r>
              <a:rPr b="1" lang="es-CL" sz="3600">
                <a:solidFill>
                  <a:schemeClr val="dk1"/>
                </a:solidFill>
              </a:rPr>
              <a:t>roblema:</a:t>
            </a:r>
            <a:endParaRPr b="1" sz="3600">
              <a:solidFill>
                <a:schemeClr val="dk1"/>
              </a:solidFill>
            </a:endParaRPr>
          </a:p>
          <a:p>
            <a:pPr indent="-457200" lvl="0" marL="457200" rtl="0" algn="l">
              <a:lnSpc>
                <a:spcPct val="115000"/>
              </a:lnSpc>
              <a:spcBef>
                <a:spcPts val="1200"/>
              </a:spcBef>
              <a:spcAft>
                <a:spcPts val="0"/>
              </a:spcAft>
              <a:buClr>
                <a:schemeClr val="dk1"/>
              </a:buClr>
              <a:buSzPts val="3600"/>
              <a:buChar char="●"/>
            </a:pPr>
            <a:r>
              <a:rPr lang="es-CL" sz="3600">
                <a:solidFill>
                  <a:schemeClr val="dk1"/>
                </a:solidFill>
              </a:rPr>
              <a:t>Métodos manuales generan errores y desabastecimientos.</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s-CL" sz="3600">
                <a:solidFill>
                  <a:schemeClr val="dk1"/>
                </a:solidFill>
              </a:rPr>
              <a:t>Falta de visibilidad afecta la eficiencia del negocio.</a:t>
            </a:r>
            <a:endParaRPr sz="3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CL" sz="3600">
                <a:solidFill>
                  <a:schemeClr val="dk1"/>
                </a:solidFill>
              </a:rPr>
              <a:t>Solución:</a:t>
            </a:r>
            <a:endParaRPr b="1" sz="3600">
              <a:solidFill>
                <a:schemeClr val="dk1"/>
              </a:solidFill>
            </a:endParaRPr>
          </a:p>
          <a:p>
            <a:pPr indent="-457200" lvl="0" marL="457200" rtl="0" algn="l">
              <a:lnSpc>
                <a:spcPct val="115000"/>
              </a:lnSpc>
              <a:spcBef>
                <a:spcPts val="1200"/>
              </a:spcBef>
              <a:spcAft>
                <a:spcPts val="0"/>
              </a:spcAft>
              <a:buClr>
                <a:schemeClr val="dk1"/>
              </a:buClr>
              <a:buSzPts val="3600"/>
              <a:buChar char="●"/>
            </a:pPr>
            <a:r>
              <a:rPr lang="es-CL" sz="3600">
                <a:solidFill>
                  <a:schemeClr val="dk1"/>
                </a:solidFill>
              </a:rPr>
              <a:t>Gestión automatizada de inventarios.</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s-CL" sz="3600">
                <a:solidFill>
                  <a:schemeClr val="dk1"/>
                </a:solidFill>
              </a:rPr>
              <a:t>Actualización en tiempo real y alertas de stock.</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s-CL" sz="3600">
                <a:solidFill>
                  <a:schemeClr val="dk1"/>
                </a:solidFill>
              </a:rPr>
              <a:t>Reportes claros y una interfaz intuitiva.</a:t>
            </a:r>
            <a:endParaRPr sz="3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CL" sz="3600">
                <a:solidFill>
                  <a:schemeClr val="dk1"/>
                </a:solidFill>
              </a:rPr>
              <a:t>Impacto:</a:t>
            </a:r>
            <a:endParaRPr b="1" sz="3600">
              <a:solidFill>
                <a:schemeClr val="dk1"/>
              </a:solidFill>
            </a:endParaRPr>
          </a:p>
          <a:p>
            <a:pPr indent="-457200" lvl="0" marL="457200" rtl="0" algn="l">
              <a:lnSpc>
                <a:spcPct val="115000"/>
              </a:lnSpc>
              <a:spcBef>
                <a:spcPts val="1200"/>
              </a:spcBef>
              <a:spcAft>
                <a:spcPts val="0"/>
              </a:spcAft>
              <a:buClr>
                <a:schemeClr val="dk1"/>
              </a:buClr>
              <a:buSzPts val="3600"/>
              <a:buChar char="●"/>
            </a:pPr>
            <a:r>
              <a:rPr lang="es-CL" sz="3600">
                <a:solidFill>
                  <a:schemeClr val="dk1"/>
                </a:solidFill>
              </a:rPr>
              <a:t>Optimiza operaciones y mejora la productividad.</a:t>
            </a:r>
            <a:endParaRPr sz="3600">
              <a:solidFill>
                <a:schemeClr val="dk1"/>
              </a:solidFill>
            </a:endParaRPr>
          </a:p>
          <a:p>
            <a:pPr indent="0" lvl="0" marL="0" rtl="0" algn="l">
              <a:spcBef>
                <a:spcPts val="1200"/>
              </a:spcBef>
              <a:spcAft>
                <a:spcPts val="0"/>
              </a:spcAft>
              <a:buNone/>
            </a:pPr>
            <a:r>
              <a:t/>
            </a:r>
            <a:endParaRPr b="1" sz="2200"/>
          </a:p>
          <a:p>
            <a:pPr indent="0" lvl="0" marL="0" rtl="0" algn="l">
              <a:spcBef>
                <a:spcPts val="0"/>
              </a:spcBef>
              <a:spcAft>
                <a:spcPts val="0"/>
              </a:spcAft>
              <a:buClr>
                <a:schemeClr val="dk1"/>
              </a:buClr>
              <a:buSzPts val="1100"/>
              <a:buFont typeface="Arial"/>
              <a:buNone/>
            </a:pPr>
            <a:r>
              <a:t/>
            </a:r>
            <a:endParaRPr sz="23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idx="1" type="body"/>
          </p:nvPr>
        </p:nvSpPr>
        <p:spPr>
          <a:xfrm>
            <a:off x="340675" y="1026000"/>
            <a:ext cx="5123700" cy="1169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3300"/>
              <a:t>OBJETIVOS</a:t>
            </a:r>
            <a:endParaRPr b="0" sz="3300"/>
          </a:p>
          <a:p>
            <a:pPr indent="0" lvl="0" marL="0" rtl="0" algn="l">
              <a:spcBef>
                <a:spcPts val="0"/>
              </a:spcBef>
              <a:spcAft>
                <a:spcPts val="0"/>
              </a:spcAft>
              <a:buNone/>
            </a:pPr>
            <a:r>
              <a:t/>
            </a:r>
            <a:endParaRPr sz="4300"/>
          </a:p>
        </p:txBody>
      </p:sp>
      <p:sp>
        <p:nvSpPr>
          <p:cNvPr id="232" name="Google Shape;232;p5"/>
          <p:cNvSpPr txBox="1"/>
          <p:nvPr/>
        </p:nvSpPr>
        <p:spPr>
          <a:xfrm>
            <a:off x="3103350" y="6090042"/>
            <a:ext cx="143511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000">
                <a:solidFill>
                  <a:srgbClr val="000000"/>
                </a:solidFill>
                <a:latin typeface="Calibri"/>
                <a:ea typeface="Calibri"/>
                <a:cs typeface="Calibri"/>
                <a:sym typeface="Calibri"/>
              </a:rPr>
              <a:t>Objetivos Específicos</a:t>
            </a:r>
            <a:endParaRPr sz="2200">
              <a:solidFill>
                <a:srgbClr val="000000"/>
              </a:solidFill>
              <a:latin typeface="Calibri"/>
              <a:ea typeface="Calibri"/>
              <a:cs typeface="Calibri"/>
              <a:sym typeface="Calibri"/>
            </a:endParaRPr>
          </a:p>
        </p:txBody>
      </p:sp>
      <p:sp>
        <p:nvSpPr>
          <p:cNvPr id="233" name="Google Shape;233;p5"/>
          <p:cNvSpPr/>
          <p:nvPr/>
        </p:nvSpPr>
        <p:spPr>
          <a:xfrm>
            <a:off x="3826650" y="6904001"/>
            <a:ext cx="13044600" cy="3259200"/>
          </a:xfrm>
          <a:prstGeom prst="roundRect">
            <a:avLst>
              <a:gd fmla="val 16667" name="adj"/>
            </a:avLst>
          </a:prstGeom>
          <a:no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374650" lvl="0" marL="457200" rtl="0" algn="l">
              <a:spcBef>
                <a:spcPts val="0"/>
              </a:spcBef>
              <a:spcAft>
                <a:spcPts val="0"/>
              </a:spcAft>
              <a:buClr>
                <a:srgbClr val="000000"/>
              </a:buClr>
              <a:buSzPts val="2300"/>
              <a:buChar char="●"/>
            </a:pPr>
            <a:r>
              <a:rPr b="1" lang="es-CL" sz="2300">
                <a:solidFill>
                  <a:srgbClr val="000000"/>
                </a:solidFill>
              </a:rPr>
              <a:t>Registrar y actualizar el inventario en tiempo real:</a:t>
            </a:r>
            <a:r>
              <a:rPr lang="es-CL" sz="2300">
                <a:solidFill>
                  <a:srgbClr val="000000"/>
                </a:solidFill>
              </a:rPr>
              <a:t> Permitir al cliente mantener un control preciso de los productos disponibles, evitando errores y simplificando la gestión diaria.</a:t>
            </a:r>
            <a:endParaRPr sz="2300">
              <a:solidFill>
                <a:srgbClr val="000000"/>
              </a:solidFill>
            </a:endParaRPr>
          </a:p>
          <a:p>
            <a:pPr indent="0" lvl="0" marL="0" rtl="0" algn="l">
              <a:spcBef>
                <a:spcPts val="0"/>
              </a:spcBef>
              <a:spcAft>
                <a:spcPts val="0"/>
              </a:spcAft>
              <a:buNone/>
            </a:pPr>
            <a:r>
              <a:t/>
            </a:r>
            <a:endParaRPr sz="2300"/>
          </a:p>
          <a:p>
            <a:pPr indent="-374650" lvl="0" marL="457200" marR="0" rtl="0" algn="l">
              <a:spcBef>
                <a:spcPts val="0"/>
              </a:spcBef>
              <a:spcAft>
                <a:spcPts val="0"/>
              </a:spcAft>
              <a:buClr>
                <a:srgbClr val="000000"/>
              </a:buClr>
              <a:buSzPts val="2300"/>
              <a:buChar char="●"/>
            </a:pPr>
            <a:r>
              <a:rPr b="1" lang="es-CL" sz="2300">
                <a:solidFill>
                  <a:srgbClr val="000000"/>
                </a:solidFill>
              </a:rPr>
              <a:t>Implementar alertas automáticas:</a:t>
            </a:r>
            <a:r>
              <a:rPr lang="es-CL" sz="2300">
                <a:solidFill>
                  <a:srgbClr val="000000"/>
                </a:solidFill>
              </a:rPr>
              <a:t> Notificar al cliente cuando los niveles de inventario estén bajos para garantizar la reposición oportuna y evitar la falta de productos populares.</a:t>
            </a:r>
            <a:endParaRPr sz="2300">
              <a:solidFill>
                <a:srgbClr val="000000"/>
              </a:solidFill>
            </a:endParaRPr>
          </a:p>
          <a:p>
            <a:pPr indent="0" lvl="0" marL="457200" marR="0" rtl="0" algn="l">
              <a:spcBef>
                <a:spcPts val="0"/>
              </a:spcBef>
              <a:spcAft>
                <a:spcPts val="0"/>
              </a:spcAft>
              <a:buNone/>
            </a:pPr>
            <a:r>
              <a:t/>
            </a:r>
            <a:endParaRPr sz="2300"/>
          </a:p>
          <a:p>
            <a:pPr indent="-374650" lvl="0" marL="457200" marR="0" rtl="0" algn="l">
              <a:spcBef>
                <a:spcPts val="0"/>
              </a:spcBef>
              <a:spcAft>
                <a:spcPts val="0"/>
              </a:spcAft>
              <a:buClr>
                <a:srgbClr val="000000"/>
              </a:buClr>
              <a:buSzPts val="2300"/>
              <a:buChar char="●"/>
            </a:pPr>
            <a:r>
              <a:rPr b="1" lang="es-CL" sz="2300">
                <a:solidFill>
                  <a:srgbClr val="000000"/>
                </a:solidFill>
              </a:rPr>
              <a:t>Generar reportes de ventas e inventario:</a:t>
            </a:r>
            <a:r>
              <a:rPr lang="es-CL" sz="2300">
                <a:solidFill>
                  <a:srgbClr val="000000"/>
                </a:solidFill>
              </a:rPr>
              <a:t> Proporcionar información actualizada y detallada sobre el estado del negocio para apoyar la toma de decisiones estratégicas.</a:t>
            </a:r>
            <a:endParaRPr sz="2300">
              <a:solidFill>
                <a:srgbClr val="000000"/>
              </a:solidFill>
            </a:endParaRPr>
          </a:p>
        </p:txBody>
      </p:sp>
      <p:sp>
        <p:nvSpPr>
          <p:cNvPr id="234" name="Google Shape;234;p5"/>
          <p:cNvSpPr txBox="1"/>
          <p:nvPr/>
        </p:nvSpPr>
        <p:spPr>
          <a:xfrm>
            <a:off x="4046100" y="2020404"/>
            <a:ext cx="121920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000">
                <a:solidFill>
                  <a:srgbClr val="000000"/>
                </a:solidFill>
                <a:latin typeface="Calibri"/>
                <a:ea typeface="Calibri"/>
                <a:cs typeface="Calibri"/>
                <a:sym typeface="Calibri"/>
              </a:rPr>
              <a:t>Objetivo General</a:t>
            </a:r>
            <a:endParaRPr sz="2200">
              <a:solidFill>
                <a:srgbClr val="000000"/>
              </a:solidFill>
              <a:latin typeface="Calibri"/>
              <a:ea typeface="Calibri"/>
              <a:cs typeface="Calibri"/>
              <a:sym typeface="Calibri"/>
            </a:endParaRPr>
          </a:p>
        </p:txBody>
      </p:sp>
      <p:sp>
        <p:nvSpPr>
          <p:cNvPr id="235" name="Google Shape;235;p5"/>
          <p:cNvSpPr/>
          <p:nvPr/>
        </p:nvSpPr>
        <p:spPr>
          <a:xfrm>
            <a:off x="3916800" y="2860463"/>
            <a:ext cx="12724200" cy="26202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2700">
                <a:solidFill>
                  <a:srgbClr val="000000"/>
                </a:solidFill>
              </a:rPr>
              <a:t>Desarrollar e implementar un sistema de gestión de inventarios que facilite el registro</a:t>
            </a:r>
            <a:r>
              <a:rPr lang="es-CL" sz="2700"/>
              <a:t> </a:t>
            </a:r>
            <a:r>
              <a:rPr lang="es-CL" sz="2700">
                <a:solidFill>
                  <a:srgbClr val="000000"/>
                </a:solidFill>
              </a:rPr>
              <a:t>y control de los productos en tiempo real, mejorando la eficiencia operativa del cliente, con el fin de optimizar su negocio y satisfacer las necesidades del clientes de manera oportuna.</a:t>
            </a:r>
            <a:endParaRPr sz="2700">
              <a:solidFill>
                <a:srgbClr val="000000"/>
              </a:solidFill>
            </a:endParaRPr>
          </a:p>
          <a:p>
            <a:pPr indent="0" lvl="0" marL="0" marR="0" rtl="0" algn="ctr">
              <a:spcBef>
                <a:spcPts val="0"/>
              </a:spcBef>
              <a:spcAft>
                <a:spcPts val="0"/>
              </a:spcAft>
              <a:buNone/>
            </a:pPr>
            <a:r>
              <a:t/>
            </a:r>
            <a:endParaRPr sz="2300">
              <a:solidFill>
                <a:srgbClr val="000000"/>
              </a:solidFill>
            </a:endParaRPr>
          </a:p>
          <a:p>
            <a:pPr indent="0" lvl="0" marL="0" marR="0" rtl="0" algn="ctr">
              <a:spcBef>
                <a:spcPts val="0"/>
              </a:spcBef>
              <a:spcAft>
                <a:spcPts val="0"/>
              </a:spcAft>
              <a:buNone/>
            </a:pPr>
            <a:r>
              <a:t/>
            </a:r>
            <a:endParaRPr sz="2300"/>
          </a:p>
          <a:p>
            <a:pPr indent="0" lvl="0" marL="0" marR="0" rtl="0" algn="ctr">
              <a:spcBef>
                <a:spcPts val="0"/>
              </a:spcBef>
              <a:spcAft>
                <a:spcPts val="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18875d2c1d_0_70"/>
          <p:cNvSpPr txBox="1"/>
          <p:nvPr>
            <p:ph idx="1" type="body"/>
          </p:nvPr>
        </p:nvSpPr>
        <p:spPr>
          <a:xfrm>
            <a:off x="151675" y="550525"/>
            <a:ext cx="5359800" cy="2478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Clr>
                <a:schemeClr val="dk1"/>
              </a:buClr>
              <a:buSzPts val="1100"/>
              <a:buFont typeface="Arial"/>
              <a:buNone/>
            </a:pPr>
            <a:r>
              <a:rPr b="0" lang="es-CL" sz="2700"/>
              <a:t>ALCANCES Y LIMITACIONES DEL PROYECTO</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41" name="Google Shape;241;g318875d2c1d_0_70"/>
          <p:cNvSpPr txBox="1"/>
          <p:nvPr/>
        </p:nvSpPr>
        <p:spPr>
          <a:xfrm>
            <a:off x="1415875" y="2449775"/>
            <a:ext cx="14670900" cy="640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800"/>
          </a:p>
          <a:p>
            <a:pPr indent="-406400" lvl="0" marL="457200" rtl="0" algn="l">
              <a:lnSpc>
                <a:spcPct val="150000"/>
              </a:lnSpc>
              <a:spcBef>
                <a:spcPts val="0"/>
              </a:spcBef>
              <a:spcAft>
                <a:spcPts val="0"/>
              </a:spcAft>
              <a:buSzPts val="2800"/>
              <a:buChar char="●"/>
            </a:pPr>
            <a:r>
              <a:rPr lang="es-CL" sz="2800"/>
              <a:t>Plataforma: Solo para Android 8.0+.</a:t>
            </a:r>
            <a:endParaRPr sz="2800"/>
          </a:p>
          <a:p>
            <a:pPr indent="-406400" lvl="0" marL="457200" rtl="0" algn="l">
              <a:lnSpc>
                <a:spcPct val="150000"/>
              </a:lnSpc>
              <a:spcBef>
                <a:spcPts val="0"/>
              </a:spcBef>
              <a:spcAft>
                <a:spcPts val="0"/>
              </a:spcAft>
              <a:buSzPts val="2800"/>
              <a:buChar char="●"/>
            </a:pPr>
            <a:r>
              <a:rPr lang="es-CL" sz="2800"/>
              <a:t>Firebase: Dependencia de sus límites de almacenamiento y políticas.</a:t>
            </a:r>
            <a:endParaRPr sz="2800"/>
          </a:p>
          <a:p>
            <a:pPr indent="-406400" lvl="0" marL="457200" rtl="0" algn="l">
              <a:lnSpc>
                <a:spcPct val="150000"/>
              </a:lnSpc>
              <a:spcBef>
                <a:spcPts val="0"/>
              </a:spcBef>
              <a:spcAft>
                <a:spcPts val="0"/>
              </a:spcAft>
              <a:buSzPts val="2800"/>
              <a:buChar char="●"/>
            </a:pPr>
            <a:r>
              <a:rPr lang="es-CL" sz="2800"/>
              <a:t>Gestión Offline: Funcionalidad limitada sin conexión.</a:t>
            </a:r>
            <a:endParaRPr sz="2800"/>
          </a:p>
          <a:p>
            <a:pPr indent="-406400" lvl="0" marL="457200" rtl="0" algn="l">
              <a:lnSpc>
                <a:spcPct val="150000"/>
              </a:lnSpc>
              <a:spcBef>
                <a:spcPts val="0"/>
              </a:spcBef>
              <a:spcAft>
                <a:spcPts val="0"/>
              </a:spcAft>
              <a:buSzPts val="2800"/>
              <a:buChar char="●"/>
            </a:pPr>
            <a:r>
              <a:rPr lang="es-CL" sz="2800"/>
              <a:t>Escalabilidad: Diseñada para pequeños negocios</a:t>
            </a:r>
            <a:endParaRPr sz="2800"/>
          </a:p>
          <a:p>
            <a:pPr indent="-406400" lvl="0" marL="457200" rtl="0" algn="l">
              <a:lnSpc>
                <a:spcPct val="150000"/>
              </a:lnSpc>
              <a:spcBef>
                <a:spcPts val="0"/>
              </a:spcBef>
              <a:spcAft>
                <a:spcPts val="0"/>
              </a:spcAft>
              <a:buSzPts val="2800"/>
              <a:buChar char="●"/>
            </a:pPr>
            <a:r>
              <a:rPr lang="es-CL" sz="2800"/>
              <a:t>Usuarios: No disponible para iOS, restringe el alcance.</a:t>
            </a:r>
            <a:endParaRPr sz="2800"/>
          </a:p>
          <a:p>
            <a:pPr indent="0" lvl="0" marL="0" rtl="0" algn="l">
              <a:spcBef>
                <a:spcPts val="0"/>
              </a:spcBef>
              <a:spcAft>
                <a:spcPts val="0"/>
              </a:spcAft>
              <a:buNone/>
            </a:pPr>
            <a:r>
              <a:t/>
            </a:r>
            <a:endParaRPr sz="2300"/>
          </a:p>
        </p:txBody>
      </p:sp>
      <p:pic>
        <p:nvPicPr>
          <p:cNvPr id="242" name="Google Shape;242;g318875d2c1d_0_70"/>
          <p:cNvPicPr preferRelativeResize="0"/>
          <p:nvPr/>
        </p:nvPicPr>
        <p:blipFill>
          <a:blip r:embed="rId3">
            <a:alphaModFix/>
          </a:blip>
          <a:stretch>
            <a:fillRect/>
          </a:stretch>
        </p:blipFill>
        <p:spPr>
          <a:xfrm>
            <a:off x="15287800" y="6180500"/>
            <a:ext cx="2847625" cy="284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8875d2c1d_0_75"/>
          <p:cNvSpPr txBox="1"/>
          <p:nvPr>
            <p:ph idx="1" type="body"/>
          </p:nvPr>
        </p:nvSpPr>
        <p:spPr>
          <a:xfrm>
            <a:off x="337075" y="685350"/>
            <a:ext cx="4635000" cy="2139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3200"/>
              <a:t>METODOLOGÍA</a:t>
            </a:r>
            <a:endParaRPr b="0" sz="32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48" name="Google Shape;248;g318875d2c1d_0_75"/>
          <p:cNvSpPr/>
          <p:nvPr/>
        </p:nvSpPr>
        <p:spPr>
          <a:xfrm>
            <a:off x="2265788" y="3053200"/>
            <a:ext cx="3421500" cy="1264200"/>
          </a:xfrm>
          <a:prstGeom prst="roundRect">
            <a:avLst>
              <a:gd fmla="val 16667" name="adj"/>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Planificación Inicial</a:t>
            </a:r>
            <a:endParaRPr sz="2400">
              <a:latin typeface="Calibri"/>
              <a:ea typeface="Calibri"/>
              <a:cs typeface="Calibri"/>
              <a:sym typeface="Calibri"/>
            </a:endParaRPr>
          </a:p>
        </p:txBody>
      </p:sp>
      <p:sp>
        <p:nvSpPr>
          <p:cNvPr id="249" name="Google Shape;249;g318875d2c1d_0_75"/>
          <p:cNvSpPr/>
          <p:nvPr/>
        </p:nvSpPr>
        <p:spPr>
          <a:xfrm>
            <a:off x="5864900" y="4317400"/>
            <a:ext cx="3421500" cy="12642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Análisis</a:t>
            </a:r>
            <a:r>
              <a:rPr lang="es-CL" sz="2400">
                <a:latin typeface="Calibri"/>
                <a:ea typeface="Calibri"/>
                <a:cs typeface="Calibri"/>
                <a:sym typeface="Calibri"/>
              </a:rPr>
              <a:t> y Diseño</a:t>
            </a:r>
            <a:endParaRPr sz="2400">
              <a:latin typeface="Calibri"/>
              <a:ea typeface="Calibri"/>
              <a:cs typeface="Calibri"/>
              <a:sym typeface="Calibri"/>
            </a:endParaRPr>
          </a:p>
        </p:txBody>
      </p:sp>
      <p:sp>
        <p:nvSpPr>
          <p:cNvPr id="250" name="Google Shape;250;g318875d2c1d_0_75"/>
          <p:cNvSpPr/>
          <p:nvPr/>
        </p:nvSpPr>
        <p:spPr>
          <a:xfrm>
            <a:off x="9464013" y="5581600"/>
            <a:ext cx="3421500" cy="12642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Construcción</a:t>
            </a:r>
            <a:endParaRPr sz="2400">
              <a:latin typeface="Calibri"/>
              <a:ea typeface="Calibri"/>
              <a:cs typeface="Calibri"/>
              <a:sym typeface="Calibri"/>
            </a:endParaRPr>
          </a:p>
        </p:txBody>
      </p:sp>
      <p:sp>
        <p:nvSpPr>
          <p:cNvPr id="251" name="Google Shape;251;g318875d2c1d_0_75"/>
          <p:cNvSpPr/>
          <p:nvPr/>
        </p:nvSpPr>
        <p:spPr>
          <a:xfrm>
            <a:off x="13189613" y="6778375"/>
            <a:ext cx="3421500" cy="1264200"/>
          </a:xfrm>
          <a:prstGeom prst="roundRect">
            <a:avLst>
              <a:gd fmla="val 16667" name="adj"/>
            </a:avLst>
          </a:prstGeom>
          <a:solidFill>
            <a:srgbClr val="D9D2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Implementación y Cierre</a:t>
            </a:r>
            <a:endParaRPr sz="2400">
              <a:latin typeface="Calibri"/>
              <a:ea typeface="Calibri"/>
              <a:cs typeface="Calibri"/>
              <a:sym typeface="Calibri"/>
            </a:endParaRPr>
          </a:p>
        </p:txBody>
      </p:sp>
      <p:cxnSp>
        <p:nvCxnSpPr>
          <p:cNvPr id="252" name="Google Shape;252;g318875d2c1d_0_75"/>
          <p:cNvCxnSpPr>
            <a:endCxn id="249" idx="0"/>
          </p:cNvCxnSpPr>
          <p:nvPr/>
        </p:nvCxnSpPr>
        <p:spPr>
          <a:xfrm>
            <a:off x="5696750" y="3710500"/>
            <a:ext cx="1878900" cy="606900"/>
          </a:xfrm>
          <a:prstGeom prst="bentConnector2">
            <a:avLst/>
          </a:prstGeom>
          <a:noFill/>
          <a:ln cap="flat" cmpd="sng" w="9525">
            <a:solidFill>
              <a:schemeClr val="dk1"/>
            </a:solidFill>
            <a:prstDash val="solid"/>
            <a:round/>
            <a:headEnd len="med" w="med" type="none"/>
            <a:tailEnd len="med" w="med" type="none"/>
          </a:ln>
        </p:spPr>
      </p:cxnSp>
      <p:cxnSp>
        <p:nvCxnSpPr>
          <p:cNvPr id="253" name="Google Shape;253;g318875d2c1d_0_75"/>
          <p:cNvCxnSpPr>
            <a:endCxn id="250" idx="0"/>
          </p:cNvCxnSpPr>
          <p:nvPr/>
        </p:nvCxnSpPr>
        <p:spPr>
          <a:xfrm>
            <a:off x="9303663" y="4957900"/>
            <a:ext cx="1871100" cy="623700"/>
          </a:xfrm>
          <a:prstGeom prst="bentConnector2">
            <a:avLst/>
          </a:prstGeom>
          <a:noFill/>
          <a:ln cap="flat" cmpd="sng" w="9525">
            <a:solidFill>
              <a:schemeClr val="dk1"/>
            </a:solidFill>
            <a:prstDash val="solid"/>
            <a:round/>
            <a:headEnd len="med" w="med" type="none"/>
            <a:tailEnd len="med" w="med" type="none"/>
          </a:ln>
        </p:spPr>
      </p:cxnSp>
      <p:cxnSp>
        <p:nvCxnSpPr>
          <p:cNvPr id="254" name="Google Shape;254;g318875d2c1d_0_75"/>
          <p:cNvCxnSpPr>
            <a:endCxn id="251" idx="0"/>
          </p:cNvCxnSpPr>
          <p:nvPr/>
        </p:nvCxnSpPr>
        <p:spPr>
          <a:xfrm>
            <a:off x="12893663" y="6171475"/>
            <a:ext cx="2006700" cy="606900"/>
          </a:xfrm>
          <a:prstGeom prst="bentConnector2">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idx="1" type="body"/>
          </p:nvPr>
        </p:nvSpPr>
        <p:spPr>
          <a:xfrm>
            <a:off x="74700" y="870750"/>
            <a:ext cx="5339100" cy="631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4100"/>
              <a:t>Topología</a:t>
            </a:r>
            <a:endParaRPr b="0" sz="4100"/>
          </a:p>
        </p:txBody>
      </p:sp>
      <p:pic>
        <p:nvPicPr>
          <p:cNvPr id="260" name="Google Shape;260;p8"/>
          <p:cNvPicPr preferRelativeResize="0"/>
          <p:nvPr/>
        </p:nvPicPr>
        <p:blipFill rotWithShape="1">
          <a:blip r:embed="rId3">
            <a:alphaModFix/>
          </a:blip>
          <a:srcRect b="3660" l="0" r="4324" t="0"/>
          <a:stretch/>
        </p:blipFill>
        <p:spPr>
          <a:xfrm>
            <a:off x="5898950" y="173500"/>
            <a:ext cx="10786975" cy="963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idx="1" type="body"/>
          </p:nvPr>
        </p:nvSpPr>
        <p:spPr>
          <a:xfrm>
            <a:off x="24925" y="1056150"/>
            <a:ext cx="5442900" cy="615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4000"/>
              <a:t>MODELO DE DATOS</a:t>
            </a:r>
            <a:endParaRPr b="0" sz="4000"/>
          </a:p>
        </p:txBody>
      </p:sp>
      <p:pic>
        <p:nvPicPr>
          <p:cNvPr id="266" name="Google Shape;266;p9"/>
          <p:cNvPicPr preferRelativeResize="0"/>
          <p:nvPr/>
        </p:nvPicPr>
        <p:blipFill>
          <a:blip r:embed="rId3">
            <a:alphaModFix/>
          </a:blip>
          <a:stretch>
            <a:fillRect/>
          </a:stretch>
        </p:blipFill>
        <p:spPr>
          <a:xfrm>
            <a:off x="1718397" y="2295167"/>
            <a:ext cx="16667325" cy="772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dc:creator>Gabriel Mendez 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ies>
</file>