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11309350" cx="20104100"/>
  <p:notesSz cx="20104100" cy="113093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1" roundtripDataSignature="AMtx7migTOguCPUtznqGEI0slU5uh5I3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8712200" cy="5667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11387138" y="0"/>
            <a:ext cx="8712200" cy="5667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742613"/>
            <a:ext cx="8712200" cy="56673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11387138" y="10742613"/>
            <a:ext cx="8712200" cy="56673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18875d2c1d_0_93: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CL"/>
              <a:t>En este proyecto utilizamos tres tecnologías fundamentales: Ionic, Firebase y Angular, que fueron la base para crear una aplicación móvil funcional, eficiente y lista para escalar en el futuro.</a:t>
            </a:r>
            <a:endParaRPr/>
          </a:p>
          <a:p>
            <a:pPr indent="0" lvl="0" marL="0" rtl="0" algn="l">
              <a:spcBef>
                <a:spcPts val="0"/>
              </a:spcBef>
              <a:spcAft>
                <a:spcPts val="0"/>
              </a:spcAft>
              <a:buNone/>
            </a:pPr>
            <a:r>
              <a:t/>
            </a:r>
            <a:endParaRPr/>
          </a:p>
          <a:p>
            <a:pPr indent="0" lvl="0" marL="0" rtl="0" algn="l">
              <a:spcBef>
                <a:spcPts val="0"/>
              </a:spcBef>
              <a:spcAft>
                <a:spcPts val="0"/>
              </a:spcAft>
              <a:buNone/>
            </a:pPr>
            <a:r>
              <a:rPr lang="es-CL"/>
              <a:t>Con Ionic, logramos desarrollar una aplicación enfocada exclusivamente en dispositivos móviles, especialmente en Android. Utilizamos este framekork debido a que es dinamico y sencillo al utilizarlo o integrarlo. Por su parte, Angular fue clave para diseñar la estructura del frontend y gestionar la lógica detrás de las interacciones del usuario, haciendo que todo funcione de manera clara y eficiente.</a:t>
            </a:r>
            <a:r>
              <a:rPr lang="es-CL"/>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s-CL"/>
              <a:t>En cuanto a Firebase, lo utilizamos como el núcleo del backend. Gracias a Firestore pudimos gestionar los datos en tiempo real, mientras que Firebase Storage nos permitió almacenar reportes y otros archivos importantes. También implementamos Firebase Authentication para garantizar un sistema seguro de roles y acceso para administradores y trabajadores. </a:t>
            </a:r>
            <a:endParaRPr/>
          </a:p>
          <a:p>
            <a:pPr indent="0" lvl="0" marL="0" rtl="0" algn="l">
              <a:spcBef>
                <a:spcPts val="0"/>
              </a:spcBef>
              <a:spcAft>
                <a:spcPts val="0"/>
              </a:spcAft>
              <a:buNone/>
            </a:pPr>
            <a:r>
              <a:t/>
            </a:r>
            <a:endParaRPr/>
          </a:p>
          <a:p>
            <a:pPr indent="0" lvl="0" marL="0" rtl="0" algn="l">
              <a:spcBef>
                <a:spcPts val="0"/>
              </a:spcBef>
              <a:spcAft>
                <a:spcPts val="0"/>
              </a:spcAft>
              <a:buNone/>
            </a:pPr>
            <a:r>
              <a:rPr lang="es-CL"/>
              <a:t>Todo el desarrollo se llevó a cabo en un entorno con Windows 11, utilizando herramientas como Visual Studio Code para programar. Las pruebas se realizaron en dispositivos reales, como un Xiaomi Redmi 9, lo que nos ayudó a garantizar que la aplicación tuviera un buen rendimiento incluso en equipos de gama media.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69" name="Google Shape;269;g318875d2c1d_0_93: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18875d2c1d_0_100: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g318875d2c1d_0_100: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18875d2c1d_0_175: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CL"/>
              <a:t>Los resultados obtenidos es que logramos cumplir con todos los requerimientos y necesidades planteados por nuestro cliente, desarrollando una aplicación móvil que permite gestionar de manera eficiente el inventario, productos y ventas. La herramienta incluye funcionalidades como la adición, edición y eliminación de productos, visualización clara del inventario, notificaciones automáticas por bajo stock, generación de reportes diarios y semanales, y la integración mediante archivos CSV. Además, cumplimos con los aspectos no funcionales al ofrecer una interfaz sencilla y adaptativa, un sistema rápido y seguro, y la capacidad de manejar un número ilimitado de productos. Esta solución brinda al cliente la organización y control necesarios para optimizar su negocio, asegurando un manejo más eficiente y rentable.</a:t>
            </a:r>
            <a:endParaRPr/>
          </a:p>
        </p:txBody>
      </p:sp>
      <p:sp>
        <p:nvSpPr>
          <p:cNvPr id="283" name="Google Shape;283;g318875d2c1d_0_175: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18875d2c1d_0_184: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rPr lang="es-CL" sz="1100"/>
              <a:t>Durante la realización del proyecto enfrentamos algunos desafíos importantes que impactaron nuestro progreso. Uno de los principales obstáculos fue la ausencia de nuestro cliente durante un período de 4 semanas debido a un viaje fuera del país. Esto complicó la comunicación directa para resolver dudas o realizar consultas específicas sobre sus necesidades, lo que nos llevó a tomar decisiones basándonos en la información previamente recopilada y ajustando algunos detalles al regreso del cliente. Además, otro desafío significativo fue la elaboración del plan de costos y sus derivados, ya que requirió un análisis detallado y estimaciones precisas para asegurar que los recursos fueran asignados de manera óptima y un presupuesto alineado a los objetivos del proyecto. A pesar de estas dificultades, logramos superarlas con adaptabilidad y enfoque, cumpliendo con los requerimientos establecidos.</a:t>
            </a:r>
            <a:endParaRPr sz="1100"/>
          </a:p>
        </p:txBody>
      </p:sp>
      <p:sp>
        <p:nvSpPr>
          <p:cNvPr id="289" name="Google Shape;289;g318875d2c1d_0_184: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18875d2c1d_0_192: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318875d2c1d_0_192: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1: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11: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3: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3: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18875d2c1d_0_27: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318875d2c1d_0_27: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18875d2c1d_0_66: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318875d2c1d_0_66: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5: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5: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18875d2c1d_0_70: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318875d2c1d_0_70: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18875d2c1d_0_75: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CL"/>
              <a:t>Se eligió el método tradicional en cascada para el desarrollo de proyectos porque es un enfoque estructurado y secuencial que permite explicar cada paso del proceso antes de pasar al siguiente. Este modelo asegura la planificación desde el principio, reduciendo la incertidumbre y gestionando los recursos y el tiempo de gestión. Dado que los requisitos del sistema están bien definidos desde el principio, este método es útil para garantizar que cada fase (planificación, análisis y diseño, construcción e implementación) se complete de acuerdo con el requisito y el estado de gestión directa para garantizar la calidad del producto final. </a:t>
            </a:r>
            <a:endParaRPr/>
          </a:p>
        </p:txBody>
      </p:sp>
      <p:sp>
        <p:nvSpPr>
          <p:cNvPr id="245" name="Google Shape;245;g318875d2c1d_0_75: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8: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8: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9: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9: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pic>
        <p:nvPicPr>
          <p:cNvPr id="16" name="Google Shape;16;p13"/>
          <p:cNvPicPr preferRelativeResize="0"/>
          <p:nvPr/>
        </p:nvPicPr>
        <p:blipFill rotWithShape="1">
          <a:blip r:embed="rId2">
            <a:alphaModFix/>
          </a:blip>
          <a:srcRect b="0" l="0" r="0" t="0"/>
          <a:stretch/>
        </p:blipFill>
        <p:spPr>
          <a:xfrm>
            <a:off x="-38740" y="-789172"/>
            <a:ext cx="20129562" cy="12098522"/>
          </a:xfrm>
          <a:prstGeom prst="rect">
            <a:avLst/>
          </a:prstGeom>
          <a:noFill/>
          <a:ln>
            <a:noFill/>
          </a:ln>
        </p:spPr>
      </p:pic>
      <p:pic>
        <p:nvPicPr>
          <p:cNvPr id="17" name="Google Shape;17;p13"/>
          <p:cNvPicPr preferRelativeResize="0"/>
          <p:nvPr/>
        </p:nvPicPr>
        <p:blipFill rotWithShape="1">
          <a:blip r:embed="rId3">
            <a:alphaModFix/>
          </a:blip>
          <a:srcRect b="365" l="1960" r="2315" t="38419"/>
          <a:stretch/>
        </p:blipFill>
        <p:spPr>
          <a:xfrm>
            <a:off x="0" y="0"/>
            <a:ext cx="20104099" cy="11309350"/>
          </a:xfrm>
          <a:prstGeom prst="rect">
            <a:avLst/>
          </a:prstGeom>
          <a:noFill/>
          <a:ln>
            <a:noFill/>
          </a:ln>
        </p:spPr>
      </p:pic>
      <p:grpSp>
        <p:nvGrpSpPr>
          <p:cNvPr id="18" name="Google Shape;18;p13"/>
          <p:cNvGrpSpPr/>
          <p:nvPr/>
        </p:nvGrpSpPr>
        <p:grpSpPr>
          <a:xfrm>
            <a:off x="8375650" y="10531475"/>
            <a:ext cx="3894979" cy="335915"/>
            <a:chOff x="8592670" y="10723202"/>
            <a:chExt cx="3894979" cy="335915"/>
          </a:xfrm>
        </p:grpSpPr>
        <p:sp>
          <p:nvSpPr>
            <p:cNvPr id="19" name="Google Shape;19;p13"/>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3"/>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 name="Google Shape;21;p13"/>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 name="Google Shape;22;p13"/>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 name="Google Shape;23;p13"/>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 name="Google Shape;24;p13"/>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 name="Google Shape;25;p13"/>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 name="Google Shape;26;p13"/>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 name="Google Shape;27;p13"/>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8" name="Google Shape;28;p13"/>
          <p:cNvSpPr/>
          <p:nvPr/>
        </p:nvSpPr>
        <p:spPr>
          <a:xfrm>
            <a:off x="5092767" y="8274010"/>
            <a:ext cx="10694670" cy="53340"/>
          </a:xfrm>
          <a:custGeom>
            <a:rect b="b" l="l" r="r" t="t"/>
            <a:pathLst>
              <a:path extrusionOk="0" h="53340" w="10694669">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 name="Google Shape;29;p13"/>
          <p:cNvSpPr/>
          <p:nvPr/>
        </p:nvSpPr>
        <p:spPr>
          <a:xfrm>
            <a:off x="5092767" y="7228339"/>
            <a:ext cx="10694670" cy="1045671"/>
          </a:xfrm>
          <a:custGeom>
            <a:rect b="b" l="l" r="r" t="t"/>
            <a:pathLst>
              <a:path extrusionOk="0" h="1025525" w="10694669">
                <a:moveTo>
                  <a:pt x="10694197" y="0"/>
                </a:moveTo>
                <a:lnTo>
                  <a:pt x="0" y="0"/>
                </a:lnTo>
                <a:lnTo>
                  <a:pt x="0" y="1025330"/>
                </a:lnTo>
                <a:lnTo>
                  <a:pt x="10694197" y="1025330"/>
                </a:lnTo>
                <a:lnTo>
                  <a:pt x="10694197" y="0"/>
                </a:lnTo>
                <a:close/>
              </a:path>
            </a:pathLst>
          </a:custGeom>
          <a:solidFill>
            <a:srgbClr val="FEB6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3"/>
          <p:cNvSpPr txBox="1"/>
          <p:nvPr>
            <p:ph idx="1" type="body"/>
          </p:nvPr>
        </p:nvSpPr>
        <p:spPr>
          <a:xfrm>
            <a:off x="5138402" y="7307097"/>
            <a:ext cx="10649035" cy="830997"/>
          </a:xfrm>
          <a:prstGeom prst="rect">
            <a:avLst/>
          </a:prstGeom>
          <a:noFill/>
          <a:ln>
            <a:noFill/>
          </a:ln>
        </p:spPr>
        <p:txBody>
          <a:bodyPr anchorCtr="0" anchor="t" bIns="0" lIns="0" spcFirstLastPara="1" rIns="0" wrap="square" tIns="0">
            <a:spAutoFit/>
          </a:bodyPr>
          <a:lstStyle>
            <a:lvl1pPr indent="-228600" lvl="0" marL="457200" algn="ctr">
              <a:spcBef>
                <a:spcPts val="0"/>
              </a:spcBef>
              <a:spcAft>
                <a:spcPts val="0"/>
              </a:spcAft>
              <a:buSzPts val="1400"/>
              <a:buNone/>
              <a:defRPr b="1" sz="5400">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13"/>
          <p:cNvSpPr txBox="1"/>
          <p:nvPr>
            <p:ph idx="2" type="body"/>
          </p:nvPr>
        </p:nvSpPr>
        <p:spPr>
          <a:xfrm>
            <a:off x="4718050" y="6152227"/>
            <a:ext cx="11429999" cy="923330"/>
          </a:xfrm>
          <a:prstGeom prst="rect">
            <a:avLst/>
          </a:prstGeom>
          <a:noFill/>
          <a:ln>
            <a:noFill/>
          </a:ln>
        </p:spPr>
        <p:txBody>
          <a:bodyPr anchorCtr="0" anchor="t" bIns="0" lIns="0" spcFirstLastPara="1" rIns="0" wrap="square" tIns="0">
            <a:spAutoFit/>
          </a:bodyPr>
          <a:lstStyle>
            <a:lvl1pPr indent="-228600" lvl="0" marL="457200" algn="ctr">
              <a:spcBef>
                <a:spcPts val="0"/>
              </a:spcBef>
              <a:spcAft>
                <a:spcPts val="0"/>
              </a:spcAft>
              <a:buSzPts val="1400"/>
              <a:buNone/>
              <a:defRPr b="1" sz="6000">
                <a:solidFill>
                  <a:schemeClr val="lt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13"/>
          <p:cNvSpPr txBox="1"/>
          <p:nvPr>
            <p:ph idx="3" type="body"/>
          </p:nvPr>
        </p:nvSpPr>
        <p:spPr>
          <a:xfrm>
            <a:off x="5092767" y="8483560"/>
            <a:ext cx="10694988" cy="492443"/>
          </a:xfrm>
          <a:prstGeom prst="rect">
            <a:avLst/>
          </a:prstGeom>
          <a:noFill/>
          <a:ln>
            <a:noFill/>
          </a:ln>
        </p:spPr>
        <p:txBody>
          <a:bodyPr anchorCtr="0" anchor="t" bIns="0" lIns="0" spcFirstLastPara="1" rIns="0" wrap="square" tIns="0">
            <a:spAutoFit/>
          </a:bodyPr>
          <a:lstStyle>
            <a:lvl1pPr indent="-228600" lvl="0" marL="457200" algn="ctr">
              <a:spcBef>
                <a:spcPts val="0"/>
              </a:spcBef>
              <a:spcAft>
                <a:spcPts val="0"/>
              </a:spcAft>
              <a:buSzPts val="1400"/>
              <a:buNone/>
              <a:defRPr sz="3200">
                <a:solidFill>
                  <a:schemeClr val="lt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pic>
        <p:nvPicPr>
          <p:cNvPr id="33" name="Google Shape;33;p13"/>
          <p:cNvPicPr preferRelativeResize="0"/>
          <p:nvPr/>
        </p:nvPicPr>
        <p:blipFill rotWithShape="1">
          <a:blip r:embed="rId4">
            <a:alphaModFix/>
          </a:blip>
          <a:srcRect b="0" l="0" r="0" t="0"/>
          <a:stretch/>
        </p:blipFill>
        <p:spPr>
          <a:xfrm>
            <a:off x="7519377" y="8918485"/>
            <a:ext cx="5904958" cy="146059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34" name="Shape 34"/>
        <p:cNvGrpSpPr/>
        <p:nvPr/>
      </p:nvGrpSpPr>
      <p:grpSpPr>
        <a:xfrm>
          <a:off x="0" y="0"/>
          <a:ext cx="0" cy="0"/>
          <a:chOff x="0" y="0"/>
          <a:chExt cx="0" cy="0"/>
        </a:xfrm>
      </p:grpSpPr>
      <p:sp>
        <p:nvSpPr>
          <p:cNvPr id="35" name="Google Shape;35;p14"/>
          <p:cNvSpPr/>
          <p:nvPr/>
        </p:nvSpPr>
        <p:spPr>
          <a:xfrm>
            <a:off x="14603006" y="1768475"/>
            <a:ext cx="3392804" cy="7564755"/>
          </a:xfrm>
          <a:custGeom>
            <a:rect b="b" l="l" r="r" t="t"/>
            <a:pathLst>
              <a:path extrusionOk="0" h="7564755" w="3392805">
                <a:moveTo>
                  <a:pt x="3392671" y="0"/>
                </a:moveTo>
                <a:lnTo>
                  <a:pt x="0" y="0"/>
                </a:lnTo>
                <a:lnTo>
                  <a:pt x="0" y="7564701"/>
                </a:lnTo>
                <a:lnTo>
                  <a:pt x="3392671" y="7564701"/>
                </a:lnTo>
                <a:lnTo>
                  <a:pt x="3392671" y="0"/>
                </a:lnTo>
                <a:close/>
              </a:path>
            </a:pathLst>
          </a:cu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 name="Google Shape;36;p14"/>
          <p:cNvSpPr/>
          <p:nvPr/>
        </p:nvSpPr>
        <p:spPr>
          <a:xfrm>
            <a:off x="10415337" y="1768476"/>
            <a:ext cx="3392804" cy="7616568"/>
          </a:xfrm>
          <a:custGeom>
            <a:rect b="b" l="l" r="r" t="t"/>
            <a:pathLst>
              <a:path extrusionOk="0" h="7564755" w="3392805">
                <a:moveTo>
                  <a:pt x="3392671" y="0"/>
                </a:moveTo>
                <a:lnTo>
                  <a:pt x="0" y="0"/>
                </a:lnTo>
                <a:lnTo>
                  <a:pt x="0" y="7564701"/>
                </a:lnTo>
                <a:lnTo>
                  <a:pt x="3392671" y="7564701"/>
                </a:lnTo>
                <a:lnTo>
                  <a:pt x="3392671" y="0"/>
                </a:lnTo>
                <a:close/>
              </a:path>
            </a:pathLst>
          </a:custGeom>
          <a:solidFill>
            <a:srgbClr val="FEB6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 name="Google Shape;37;p14"/>
          <p:cNvSpPr/>
          <p:nvPr/>
        </p:nvSpPr>
        <p:spPr>
          <a:xfrm>
            <a:off x="6347214" y="1813303"/>
            <a:ext cx="3392804" cy="7564755"/>
          </a:xfrm>
          <a:custGeom>
            <a:rect b="b" l="l" r="r" t="t"/>
            <a:pathLst>
              <a:path extrusionOk="0" h="7564755" w="3392805">
                <a:moveTo>
                  <a:pt x="3392671" y="0"/>
                </a:moveTo>
                <a:lnTo>
                  <a:pt x="0" y="0"/>
                </a:lnTo>
                <a:lnTo>
                  <a:pt x="0" y="7564701"/>
                </a:lnTo>
                <a:lnTo>
                  <a:pt x="3392671" y="7564701"/>
                </a:lnTo>
                <a:lnTo>
                  <a:pt x="3392671" y="0"/>
                </a:lnTo>
                <a:close/>
              </a:path>
            </a:pathLst>
          </a:cu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 name="Google Shape;38;p14"/>
          <p:cNvSpPr/>
          <p:nvPr/>
        </p:nvSpPr>
        <p:spPr>
          <a:xfrm>
            <a:off x="2235659" y="1820288"/>
            <a:ext cx="3392804" cy="7564755"/>
          </a:xfrm>
          <a:custGeom>
            <a:rect b="b" l="l" r="r" t="t"/>
            <a:pathLst>
              <a:path extrusionOk="0" h="7564755" w="3392805">
                <a:moveTo>
                  <a:pt x="3392671" y="0"/>
                </a:moveTo>
                <a:lnTo>
                  <a:pt x="0" y="0"/>
                </a:lnTo>
                <a:lnTo>
                  <a:pt x="0" y="7564701"/>
                </a:lnTo>
                <a:lnTo>
                  <a:pt x="3392671" y="7564701"/>
                </a:lnTo>
                <a:lnTo>
                  <a:pt x="3392671" y="0"/>
                </a:lnTo>
                <a:close/>
              </a:path>
            </a:pathLst>
          </a:cu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 name="Google Shape;39;p14"/>
          <p:cNvSpPr txBox="1"/>
          <p:nvPr>
            <p:ph idx="1" type="body"/>
          </p:nvPr>
        </p:nvSpPr>
        <p:spPr>
          <a:xfrm>
            <a:off x="2432050" y="4968875"/>
            <a:ext cx="3005299" cy="553998"/>
          </a:xfrm>
          <a:prstGeom prst="rect">
            <a:avLst/>
          </a:prstGeom>
          <a:noFill/>
          <a:ln>
            <a:noFill/>
          </a:ln>
        </p:spPr>
        <p:txBody>
          <a:bodyPr anchorCtr="0" anchor="t" bIns="0" lIns="0" spcFirstLastPara="1" rIns="0" wrap="square" tIns="0">
            <a:spAutoFit/>
          </a:bodyPr>
          <a:lstStyle>
            <a:lvl1pPr indent="-228600" lvl="0" marL="457200" algn="ctr">
              <a:spcBef>
                <a:spcPts val="0"/>
              </a:spcBef>
              <a:spcAft>
                <a:spcPts val="0"/>
              </a:spcAft>
              <a:buSzPts val="1400"/>
              <a:buNone/>
              <a:defRPr b="1" sz="3600">
                <a:solidFill>
                  <a:schemeClr val="lt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4"/>
          <p:cNvSpPr txBox="1"/>
          <p:nvPr>
            <p:ph idx="2" type="body"/>
          </p:nvPr>
        </p:nvSpPr>
        <p:spPr>
          <a:xfrm>
            <a:off x="2432050" y="2200396"/>
            <a:ext cx="2955170" cy="2308324"/>
          </a:xfrm>
          <a:prstGeom prst="rect">
            <a:avLst/>
          </a:prstGeom>
          <a:noFill/>
          <a:ln>
            <a:noFill/>
          </a:ln>
        </p:spPr>
        <p:txBody>
          <a:bodyPr anchorCtr="0" anchor="t" bIns="0" lIns="0" spcFirstLastPara="1" rIns="0" wrap="square" tIns="0">
            <a:spAutoFit/>
          </a:bodyPr>
          <a:lstStyle>
            <a:lvl1pPr indent="-228600" lvl="0" marL="457200" algn="ctr">
              <a:spcBef>
                <a:spcPts val="0"/>
              </a:spcBef>
              <a:spcAft>
                <a:spcPts val="0"/>
              </a:spcAft>
              <a:buSzPts val="1400"/>
              <a:buNone/>
              <a:defRPr b="1" sz="15000">
                <a:solidFill>
                  <a:schemeClr val="lt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4"/>
          <p:cNvSpPr txBox="1"/>
          <p:nvPr>
            <p:ph idx="3" type="body"/>
          </p:nvPr>
        </p:nvSpPr>
        <p:spPr>
          <a:xfrm>
            <a:off x="2520907" y="5908547"/>
            <a:ext cx="2916442" cy="553998"/>
          </a:xfrm>
          <a:prstGeom prst="rect">
            <a:avLst/>
          </a:prstGeom>
          <a:noFill/>
          <a:ln>
            <a:noFill/>
          </a:ln>
        </p:spPr>
        <p:txBody>
          <a:bodyPr anchorCtr="0" anchor="t" bIns="0" lIns="0" spcFirstLastPara="1" rIns="0" wrap="square" tIns="0">
            <a:spAutoFit/>
          </a:bodyPr>
          <a:lstStyle>
            <a:lvl1pPr indent="-228600" lvl="0" marL="457200" algn="ctr">
              <a:spcBef>
                <a:spcPts val="0"/>
              </a:spcBef>
              <a:spcAft>
                <a:spcPts val="0"/>
              </a:spcAft>
              <a:buSzPts val="1400"/>
              <a:buNone/>
              <a:defRPr>
                <a:solidFill>
                  <a:schemeClr val="lt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4"/>
          <p:cNvSpPr txBox="1"/>
          <p:nvPr>
            <p:ph idx="4" type="body"/>
          </p:nvPr>
        </p:nvSpPr>
        <p:spPr>
          <a:xfrm>
            <a:off x="6569873" y="4968875"/>
            <a:ext cx="3005299" cy="553998"/>
          </a:xfrm>
          <a:prstGeom prst="rect">
            <a:avLst/>
          </a:prstGeom>
          <a:noFill/>
          <a:ln>
            <a:noFill/>
          </a:ln>
        </p:spPr>
        <p:txBody>
          <a:bodyPr anchorCtr="0" anchor="t" bIns="0" lIns="0" spcFirstLastPara="1" rIns="0" wrap="square" tIns="0">
            <a:spAutoFit/>
          </a:bodyPr>
          <a:lstStyle>
            <a:lvl1pPr indent="-228600" lvl="0" marL="457200" algn="ctr">
              <a:spcBef>
                <a:spcPts val="0"/>
              </a:spcBef>
              <a:spcAft>
                <a:spcPts val="0"/>
              </a:spcAft>
              <a:buSzPts val="1400"/>
              <a:buNone/>
              <a:defRPr b="1" sz="3600">
                <a:solidFill>
                  <a:schemeClr val="lt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14"/>
          <p:cNvSpPr txBox="1"/>
          <p:nvPr>
            <p:ph idx="5" type="body"/>
          </p:nvPr>
        </p:nvSpPr>
        <p:spPr>
          <a:xfrm>
            <a:off x="6569873" y="2200396"/>
            <a:ext cx="2955170" cy="2308324"/>
          </a:xfrm>
          <a:prstGeom prst="rect">
            <a:avLst/>
          </a:prstGeom>
          <a:noFill/>
          <a:ln>
            <a:noFill/>
          </a:ln>
        </p:spPr>
        <p:txBody>
          <a:bodyPr anchorCtr="0" anchor="t" bIns="0" lIns="0" spcFirstLastPara="1" rIns="0" wrap="square" tIns="0">
            <a:spAutoFit/>
          </a:bodyPr>
          <a:lstStyle>
            <a:lvl1pPr indent="-228600" lvl="0" marL="457200" algn="ctr">
              <a:spcBef>
                <a:spcPts val="0"/>
              </a:spcBef>
              <a:spcAft>
                <a:spcPts val="0"/>
              </a:spcAft>
              <a:buSzPts val="1400"/>
              <a:buNone/>
              <a:defRPr b="1" sz="15000">
                <a:solidFill>
                  <a:schemeClr val="lt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4"/>
          <p:cNvSpPr txBox="1"/>
          <p:nvPr>
            <p:ph idx="6" type="body"/>
          </p:nvPr>
        </p:nvSpPr>
        <p:spPr>
          <a:xfrm>
            <a:off x="6658730" y="5908547"/>
            <a:ext cx="2916442" cy="553998"/>
          </a:xfrm>
          <a:prstGeom prst="rect">
            <a:avLst/>
          </a:prstGeom>
          <a:noFill/>
          <a:ln>
            <a:noFill/>
          </a:ln>
        </p:spPr>
        <p:txBody>
          <a:bodyPr anchorCtr="0" anchor="t" bIns="0" lIns="0" spcFirstLastPara="1" rIns="0" wrap="square" tIns="0">
            <a:spAutoFit/>
          </a:bodyPr>
          <a:lstStyle>
            <a:lvl1pPr indent="-228600" lvl="0" marL="457200" algn="ctr">
              <a:spcBef>
                <a:spcPts val="0"/>
              </a:spcBef>
              <a:spcAft>
                <a:spcPts val="0"/>
              </a:spcAft>
              <a:buSzPts val="1400"/>
              <a:buNone/>
              <a:defRPr>
                <a:solidFill>
                  <a:schemeClr val="lt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4"/>
          <p:cNvSpPr txBox="1"/>
          <p:nvPr>
            <p:ph idx="7" type="body"/>
          </p:nvPr>
        </p:nvSpPr>
        <p:spPr>
          <a:xfrm>
            <a:off x="10642730" y="4968875"/>
            <a:ext cx="3005299" cy="553998"/>
          </a:xfrm>
          <a:prstGeom prst="rect">
            <a:avLst/>
          </a:prstGeom>
          <a:noFill/>
          <a:ln>
            <a:noFill/>
          </a:ln>
        </p:spPr>
        <p:txBody>
          <a:bodyPr anchorCtr="0" anchor="t" bIns="0" lIns="0" spcFirstLastPara="1" rIns="0" wrap="square" tIns="0">
            <a:spAutoFit/>
          </a:bodyPr>
          <a:lstStyle>
            <a:lvl1pPr indent="-228600" lvl="0" marL="457200" algn="ctr">
              <a:spcBef>
                <a:spcPts val="0"/>
              </a:spcBef>
              <a:spcAft>
                <a:spcPts val="0"/>
              </a:spcAft>
              <a:buSzPts val="1400"/>
              <a:buNone/>
              <a:defRPr b="1" sz="3600">
                <a:solidFill>
                  <a:schemeClr val="dk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4"/>
          <p:cNvSpPr txBox="1"/>
          <p:nvPr>
            <p:ph idx="8" type="body"/>
          </p:nvPr>
        </p:nvSpPr>
        <p:spPr>
          <a:xfrm>
            <a:off x="10642730" y="2200396"/>
            <a:ext cx="2955170" cy="2308324"/>
          </a:xfrm>
          <a:prstGeom prst="rect">
            <a:avLst/>
          </a:prstGeom>
          <a:noFill/>
          <a:ln>
            <a:noFill/>
          </a:ln>
        </p:spPr>
        <p:txBody>
          <a:bodyPr anchorCtr="0" anchor="t" bIns="0" lIns="0" spcFirstLastPara="1" rIns="0" wrap="square" tIns="0">
            <a:spAutoFit/>
          </a:bodyPr>
          <a:lstStyle>
            <a:lvl1pPr indent="-228600" lvl="0" marL="457200" algn="ctr">
              <a:spcBef>
                <a:spcPts val="0"/>
              </a:spcBef>
              <a:spcAft>
                <a:spcPts val="0"/>
              </a:spcAft>
              <a:buSzPts val="1400"/>
              <a:buNone/>
              <a:defRPr b="1" sz="15000">
                <a:solidFill>
                  <a:schemeClr val="dk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4"/>
          <p:cNvSpPr txBox="1"/>
          <p:nvPr>
            <p:ph idx="9" type="body"/>
          </p:nvPr>
        </p:nvSpPr>
        <p:spPr>
          <a:xfrm>
            <a:off x="10731587" y="5908547"/>
            <a:ext cx="2916442" cy="553998"/>
          </a:xfrm>
          <a:prstGeom prst="rect">
            <a:avLst/>
          </a:prstGeom>
          <a:noFill/>
          <a:ln>
            <a:noFill/>
          </a:ln>
        </p:spPr>
        <p:txBody>
          <a:bodyPr anchorCtr="0" anchor="t" bIns="0" lIns="0" spcFirstLastPara="1" rIns="0" wrap="square" tIns="0">
            <a:spAutoFit/>
          </a:bodyPr>
          <a:lstStyle>
            <a:lvl1pPr indent="-228600" lvl="0" marL="457200" algn="ctr">
              <a:spcBef>
                <a:spcPts val="0"/>
              </a:spcBef>
              <a:spcAft>
                <a:spcPts val="0"/>
              </a:spcAft>
              <a:buSzPts val="1400"/>
              <a:buNone/>
              <a:defRPr>
                <a:solidFill>
                  <a:schemeClr val="dk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4"/>
          <p:cNvSpPr txBox="1"/>
          <p:nvPr>
            <p:ph idx="13" type="body"/>
          </p:nvPr>
        </p:nvSpPr>
        <p:spPr>
          <a:xfrm>
            <a:off x="14844104" y="4968875"/>
            <a:ext cx="3005299" cy="553998"/>
          </a:xfrm>
          <a:prstGeom prst="rect">
            <a:avLst/>
          </a:prstGeom>
          <a:noFill/>
          <a:ln>
            <a:noFill/>
          </a:ln>
        </p:spPr>
        <p:txBody>
          <a:bodyPr anchorCtr="0" anchor="t" bIns="0" lIns="0" spcFirstLastPara="1" rIns="0" wrap="square" tIns="0">
            <a:spAutoFit/>
          </a:bodyPr>
          <a:lstStyle>
            <a:lvl1pPr indent="-228600" lvl="0" marL="457200" algn="ctr">
              <a:spcBef>
                <a:spcPts val="0"/>
              </a:spcBef>
              <a:spcAft>
                <a:spcPts val="0"/>
              </a:spcAft>
              <a:buSzPts val="1400"/>
              <a:buNone/>
              <a:defRPr b="1" sz="3600">
                <a:solidFill>
                  <a:schemeClr val="lt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4"/>
          <p:cNvSpPr txBox="1"/>
          <p:nvPr>
            <p:ph idx="14" type="body"/>
          </p:nvPr>
        </p:nvSpPr>
        <p:spPr>
          <a:xfrm>
            <a:off x="14844104" y="2200396"/>
            <a:ext cx="2955170" cy="2308324"/>
          </a:xfrm>
          <a:prstGeom prst="rect">
            <a:avLst/>
          </a:prstGeom>
          <a:noFill/>
          <a:ln>
            <a:noFill/>
          </a:ln>
        </p:spPr>
        <p:txBody>
          <a:bodyPr anchorCtr="0" anchor="t" bIns="0" lIns="0" spcFirstLastPara="1" rIns="0" wrap="square" tIns="0">
            <a:spAutoFit/>
          </a:bodyPr>
          <a:lstStyle>
            <a:lvl1pPr indent="-228600" lvl="0" marL="457200" algn="ctr">
              <a:spcBef>
                <a:spcPts val="0"/>
              </a:spcBef>
              <a:spcAft>
                <a:spcPts val="0"/>
              </a:spcAft>
              <a:buSzPts val="1400"/>
              <a:buNone/>
              <a:defRPr b="1" sz="15000">
                <a:solidFill>
                  <a:schemeClr val="lt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4"/>
          <p:cNvSpPr txBox="1"/>
          <p:nvPr>
            <p:ph idx="15" type="body"/>
          </p:nvPr>
        </p:nvSpPr>
        <p:spPr>
          <a:xfrm>
            <a:off x="14932961" y="5908547"/>
            <a:ext cx="2916442" cy="553998"/>
          </a:xfrm>
          <a:prstGeom prst="rect">
            <a:avLst/>
          </a:prstGeom>
          <a:noFill/>
          <a:ln>
            <a:noFill/>
          </a:ln>
        </p:spPr>
        <p:txBody>
          <a:bodyPr anchorCtr="0" anchor="t" bIns="0" lIns="0" spcFirstLastPara="1" rIns="0" wrap="square" tIns="0">
            <a:spAutoFit/>
          </a:bodyPr>
          <a:lstStyle>
            <a:lvl1pPr indent="-228600" lvl="0" marL="457200" algn="ctr">
              <a:spcBef>
                <a:spcPts val="0"/>
              </a:spcBef>
              <a:spcAft>
                <a:spcPts val="0"/>
              </a:spcAft>
              <a:buSzPts val="1400"/>
              <a:buNone/>
              <a:defRPr>
                <a:solidFill>
                  <a:schemeClr val="lt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4"/>
          <p:cNvSpPr/>
          <p:nvPr/>
        </p:nvSpPr>
        <p:spPr>
          <a:xfrm>
            <a:off x="3579241" y="5730875"/>
            <a:ext cx="751840" cy="60325"/>
          </a:xfrm>
          <a:custGeom>
            <a:rect b="b" l="l" r="r" t="t"/>
            <a:pathLst>
              <a:path extrusionOk="0" h="60325" w="751839">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rgbClr val="FEB6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14"/>
          <p:cNvSpPr/>
          <p:nvPr/>
        </p:nvSpPr>
        <p:spPr>
          <a:xfrm>
            <a:off x="7667696" y="5730875"/>
            <a:ext cx="751840" cy="60325"/>
          </a:xfrm>
          <a:custGeom>
            <a:rect b="b" l="l" r="r" t="t"/>
            <a:pathLst>
              <a:path extrusionOk="0" h="60325" w="751839">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rgbClr val="FEB6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14"/>
          <p:cNvSpPr/>
          <p:nvPr/>
        </p:nvSpPr>
        <p:spPr>
          <a:xfrm>
            <a:off x="15995650" y="5730875"/>
            <a:ext cx="751840" cy="60325"/>
          </a:xfrm>
          <a:custGeom>
            <a:rect b="b" l="l" r="r" t="t"/>
            <a:pathLst>
              <a:path extrusionOk="0" h="60325" w="751839">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rgbClr val="FEB6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 name="Google Shape;54;p14"/>
          <p:cNvSpPr/>
          <p:nvPr/>
        </p:nvSpPr>
        <p:spPr>
          <a:xfrm>
            <a:off x="11728450" y="5719885"/>
            <a:ext cx="751840" cy="60325"/>
          </a:xfrm>
          <a:custGeom>
            <a:rect b="b" l="l" r="r" t="t"/>
            <a:pathLst>
              <a:path extrusionOk="0" h="60325" w="751839">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dk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55" name="Google Shape;55;p14"/>
          <p:cNvGrpSpPr/>
          <p:nvPr/>
        </p:nvGrpSpPr>
        <p:grpSpPr>
          <a:xfrm>
            <a:off x="11728450" y="10226675"/>
            <a:ext cx="7874883" cy="697591"/>
            <a:chOff x="6622225" y="6259219"/>
            <a:chExt cx="5372103" cy="475884"/>
          </a:xfrm>
        </p:grpSpPr>
        <p:grpSp>
          <p:nvGrpSpPr>
            <p:cNvPr id="56" name="Google Shape;56;p14"/>
            <p:cNvGrpSpPr/>
            <p:nvPr/>
          </p:nvGrpSpPr>
          <p:grpSpPr>
            <a:xfrm>
              <a:off x="6622225" y="6411950"/>
              <a:ext cx="2602283" cy="224429"/>
              <a:chOff x="8592670" y="10723202"/>
              <a:chExt cx="3894979" cy="335915"/>
            </a:xfrm>
          </p:grpSpPr>
          <p:sp>
            <p:nvSpPr>
              <p:cNvPr id="57" name="Google Shape;57;p14"/>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 name="Google Shape;58;p14"/>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 name="Google Shape;59;p14"/>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0" name="Google Shape;60;p14"/>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1" name="Google Shape;61;p14"/>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2" name="Google Shape;62;p14"/>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3" name="Google Shape;63;p14"/>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4" name="Google Shape;64;p14"/>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5" name="Google Shape;65;p14"/>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pic>
          <p:nvPicPr>
            <p:cNvPr id="66" name="Google Shape;66;p14"/>
            <p:cNvPicPr preferRelativeResize="0"/>
            <p:nvPr/>
          </p:nvPicPr>
          <p:blipFill rotWithShape="1">
            <a:blip r:embed="rId2">
              <a:alphaModFix/>
            </a:blip>
            <a:srcRect b="0" l="0" r="0" t="0"/>
            <a:stretch/>
          </p:blipFill>
          <p:spPr>
            <a:xfrm>
              <a:off x="9435812" y="6259219"/>
              <a:ext cx="2558516" cy="475884"/>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bg>
      <p:bgPr>
        <a:solidFill>
          <a:schemeClr val="lt1"/>
        </a:solidFill>
      </p:bgPr>
    </p:bg>
    <p:spTree>
      <p:nvGrpSpPr>
        <p:cNvPr id="67" name="Shape 67"/>
        <p:cNvGrpSpPr/>
        <p:nvPr/>
      </p:nvGrpSpPr>
      <p:grpSpPr>
        <a:xfrm>
          <a:off x="0" y="0"/>
          <a:ext cx="0" cy="0"/>
          <a:chOff x="0" y="0"/>
          <a:chExt cx="0" cy="0"/>
        </a:xfrm>
      </p:grpSpPr>
      <p:sp>
        <p:nvSpPr>
          <p:cNvPr id="68" name="Google Shape;68;p15"/>
          <p:cNvSpPr/>
          <p:nvPr/>
        </p:nvSpPr>
        <p:spPr>
          <a:xfrm>
            <a:off x="1" y="828729"/>
            <a:ext cx="4946650" cy="116834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 name="Google Shape;69;p15"/>
          <p:cNvSpPr/>
          <p:nvPr/>
        </p:nvSpPr>
        <p:spPr>
          <a:xfrm>
            <a:off x="4998572" y="828729"/>
            <a:ext cx="152400" cy="1168346"/>
          </a:xfrm>
          <a:custGeom>
            <a:rect b="b" l="l" r="r" t="t"/>
            <a:pathLst>
              <a:path extrusionOk="0" h="6827520" w="53339">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15"/>
          <p:cNvSpPr txBox="1"/>
          <p:nvPr>
            <p:ph idx="1" type="body"/>
          </p:nvPr>
        </p:nvSpPr>
        <p:spPr>
          <a:xfrm>
            <a:off x="574040" y="1258411"/>
            <a:ext cx="4343400" cy="1477328"/>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1" sz="4800">
                <a:solidFill>
                  <a:schemeClr val="dk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1" name="Google Shape;71;p15"/>
          <p:cNvSpPr txBox="1"/>
          <p:nvPr>
            <p:ph idx="2" type="body"/>
          </p:nvPr>
        </p:nvSpPr>
        <p:spPr>
          <a:xfrm>
            <a:off x="574675" y="2911475"/>
            <a:ext cx="4343400" cy="1231106"/>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sz="2000">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grpSp>
        <p:nvGrpSpPr>
          <p:cNvPr id="72" name="Google Shape;72;p15"/>
          <p:cNvGrpSpPr/>
          <p:nvPr/>
        </p:nvGrpSpPr>
        <p:grpSpPr>
          <a:xfrm>
            <a:off x="11728450" y="10226675"/>
            <a:ext cx="7874883" cy="697591"/>
            <a:chOff x="6622225" y="6259219"/>
            <a:chExt cx="5372103" cy="475884"/>
          </a:xfrm>
        </p:grpSpPr>
        <p:grpSp>
          <p:nvGrpSpPr>
            <p:cNvPr id="73" name="Google Shape;73;p15"/>
            <p:cNvGrpSpPr/>
            <p:nvPr/>
          </p:nvGrpSpPr>
          <p:grpSpPr>
            <a:xfrm>
              <a:off x="6622225" y="6411950"/>
              <a:ext cx="2602283" cy="224429"/>
              <a:chOff x="8592670" y="10723202"/>
              <a:chExt cx="3894979" cy="335915"/>
            </a:xfrm>
          </p:grpSpPr>
          <p:sp>
            <p:nvSpPr>
              <p:cNvPr id="74" name="Google Shape;74;p15"/>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5" name="Google Shape;75;p15"/>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6" name="Google Shape;76;p15"/>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7" name="Google Shape;77;p15"/>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8" name="Google Shape;78;p15"/>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9" name="Google Shape;79;p15"/>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0" name="Google Shape;80;p15"/>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1" name="Google Shape;81;p15"/>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2" name="Google Shape;82;p15"/>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pic>
          <p:nvPicPr>
            <p:cNvPr id="83" name="Google Shape;83;p15"/>
            <p:cNvPicPr preferRelativeResize="0"/>
            <p:nvPr/>
          </p:nvPicPr>
          <p:blipFill rotWithShape="1">
            <a:blip r:embed="rId2">
              <a:alphaModFix/>
            </a:blip>
            <a:srcRect b="0" l="0" r="0" t="0"/>
            <a:stretch/>
          </p:blipFill>
          <p:spPr>
            <a:xfrm>
              <a:off x="9435812" y="6259219"/>
              <a:ext cx="2558516" cy="475884"/>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4" name="Shape 84"/>
        <p:cNvGrpSpPr/>
        <p:nvPr/>
      </p:nvGrpSpPr>
      <p:grpSpPr>
        <a:xfrm>
          <a:off x="0" y="0"/>
          <a:ext cx="0" cy="0"/>
          <a:chOff x="0" y="0"/>
          <a:chExt cx="0" cy="0"/>
        </a:xfrm>
      </p:grpSpPr>
      <p:pic>
        <p:nvPicPr>
          <p:cNvPr id="85" name="Google Shape;85;p16"/>
          <p:cNvPicPr preferRelativeResize="0"/>
          <p:nvPr/>
        </p:nvPicPr>
        <p:blipFill rotWithShape="1">
          <a:blip r:embed="rId2">
            <a:alphaModFix/>
          </a:blip>
          <a:srcRect b="17231" l="0" r="0" t="23778"/>
          <a:stretch/>
        </p:blipFill>
        <p:spPr>
          <a:xfrm>
            <a:off x="-16927" y="-6290"/>
            <a:ext cx="20104100" cy="7412183"/>
          </a:xfrm>
          <a:prstGeom prst="rect">
            <a:avLst/>
          </a:prstGeom>
          <a:noFill/>
          <a:ln>
            <a:noFill/>
          </a:ln>
        </p:spPr>
      </p:pic>
      <p:grpSp>
        <p:nvGrpSpPr>
          <p:cNvPr id="86" name="Google Shape;86;p16"/>
          <p:cNvGrpSpPr/>
          <p:nvPr/>
        </p:nvGrpSpPr>
        <p:grpSpPr>
          <a:xfrm>
            <a:off x="1278903" y="7528560"/>
            <a:ext cx="3894979" cy="335915"/>
            <a:chOff x="8592670" y="10723202"/>
            <a:chExt cx="3894979" cy="335915"/>
          </a:xfrm>
        </p:grpSpPr>
        <p:sp>
          <p:nvSpPr>
            <p:cNvPr id="87" name="Google Shape;87;p16"/>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16"/>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16"/>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16"/>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16"/>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16"/>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16"/>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16"/>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16"/>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6" name="Google Shape;96;p16"/>
          <p:cNvSpPr txBox="1"/>
          <p:nvPr>
            <p:ph type="title"/>
          </p:nvPr>
        </p:nvSpPr>
        <p:spPr>
          <a:xfrm>
            <a:off x="1321990" y="8235994"/>
            <a:ext cx="6048240" cy="232492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97" name="Google Shape;97;p16"/>
          <p:cNvCxnSpPr/>
          <p:nvPr/>
        </p:nvCxnSpPr>
        <p:spPr>
          <a:xfrm>
            <a:off x="7842250" y="7864475"/>
            <a:ext cx="0" cy="2696441"/>
          </a:xfrm>
          <a:prstGeom prst="straightConnector1">
            <a:avLst/>
          </a:prstGeom>
          <a:noFill/>
          <a:ln cap="flat" cmpd="sng" w="76200">
            <a:solidFill>
              <a:schemeClr val="dk1"/>
            </a:solidFill>
            <a:prstDash val="solid"/>
            <a:round/>
            <a:headEnd len="sm" w="sm" type="none"/>
            <a:tailEnd len="sm" w="sm" type="none"/>
          </a:ln>
        </p:spPr>
      </p:cxnSp>
      <p:sp>
        <p:nvSpPr>
          <p:cNvPr id="98" name="Google Shape;98;p16"/>
          <p:cNvSpPr txBox="1"/>
          <p:nvPr>
            <p:ph idx="1" type="body"/>
          </p:nvPr>
        </p:nvSpPr>
        <p:spPr>
          <a:xfrm>
            <a:off x="8314271" y="8170445"/>
            <a:ext cx="11193563" cy="190383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grpSp>
        <p:nvGrpSpPr>
          <p:cNvPr id="99" name="Google Shape;99;p16"/>
          <p:cNvGrpSpPr/>
          <p:nvPr/>
        </p:nvGrpSpPr>
        <p:grpSpPr>
          <a:xfrm>
            <a:off x="11728450" y="10226675"/>
            <a:ext cx="7874883" cy="697591"/>
            <a:chOff x="6622225" y="6259219"/>
            <a:chExt cx="5372103" cy="475884"/>
          </a:xfrm>
        </p:grpSpPr>
        <p:grpSp>
          <p:nvGrpSpPr>
            <p:cNvPr id="100" name="Google Shape;100;p16"/>
            <p:cNvGrpSpPr/>
            <p:nvPr/>
          </p:nvGrpSpPr>
          <p:grpSpPr>
            <a:xfrm>
              <a:off x="6622225" y="6411950"/>
              <a:ext cx="2602283" cy="224429"/>
              <a:chOff x="8592670" y="10723202"/>
              <a:chExt cx="3894979" cy="335915"/>
            </a:xfrm>
          </p:grpSpPr>
          <p:sp>
            <p:nvSpPr>
              <p:cNvPr id="101" name="Google Shape;101;p16"/>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2" name="Google Shape;102;p16"/>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3" name="Google Shape;103;p16"/>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4" name="Google Shape;104;p16"/>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5" name="Google Shape;105;p16"/>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6" name="Google Shape;106;p16"/>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7" name="Google Shape;107;p16"/>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8" name="Google Shape;108;p16"/>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9" name="Google Shape;109;p16"/>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pic>
          <p:nvPicPr>
            <p:cNvPr id="110" name="Google Shape;110;p16"/>
            <p:cNvPicPr preferRelativeResize="0"/>
            <p:nvPr/>
          </p:nvPicPr>
          <p:blipFill rotWithShape="1">
            <a:blip r:embed="rId3">
              <a:alphaModFix/>
            </a:blip>
            <a:srcRect b="0" l="0" r="0" t="0"/>
            <a:stretch/>
          </p:blipFill>
          <p:spPr>
            <a:xfrm>
              <a:off x="9435812" y="6259219"/>
              <a:ext cx="2558516" cy="475884"/>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11" name="Shape 111"/>
        <p:cNvGrpSpPr/>
        <p:nvPr/>
      </p:nvGrpSpPr>
      <p:grpSpPr>
        <a:xfrm>
          <a:off x="0" y="0"/>
          <a:ext cx="0" cy="0"/>
          <a:chOff x="0" y="0"/>
          <a:chExt cx="0" cy="0"/>
        </a:xfrm>
      </p:grpSpPr>
      <p:pic>
        <p:nvPicPr>
          <p:cNvPr id="112" name="Google Shape;112;p17"/>
          <p:cNvPicPr preferRelativeResize="0"/>
          <p:nvPr/>
        </p:nvPicPr>
        <p:blipFill rotWithShape="1">
          <a:blip r:embed="rId2">
            <a:alphaModFix/>
          </a:blip>
          <a:srcRect b="20538" l="0" r="0" t="24342"/>
          <a:stretch/>
        </p:blipFill>
        <p:spPr>
          <a:xfrm>
            <a:off x="-6351" y="8332"/>
            <a:ext cx="20110451" cy="7391399"/>
          </a:xfrm>
          <a:prstGeom prst="rect">
            <a:avLst/>
          </a:prstGeom>
          <a:noFill/>
          <a:ln>
            <a:noFill/>
          </a:ln>
        </p:spPr>
      </p:pic>
      <p:grpSp>
        <p:nvGrpSpPr>
          <p:cNvPr id="113" name="Google Shape;113;p17"/>
          <p:cNvGrpSpPr/>
          <p:nvPr/>
        </p:nvGrpSpPr>
        <p:grpSpPr>
          <a:xfrm>
            <a:off x="1278903" y="7528560"/>
            <a:ext cx="3894979" cy="335915"/>
            <a:chOff x="8592670" y="10723202"/>
            <a:chExt cx="3894979" cy="335915"/>
          </a:xfrm>
        </p:grpSpPr>
        <p:sp>
          <p:nvSpPr>
            <p:cNvPr id="114" name="Google Shape;114;p17"/>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17"/>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17"/>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17"/>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17"/>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17"/>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17"/>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17"/>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17"/>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3" name="Google Shape;123;p17"/>
          <p:cNvSpPr txBox="1"/>
          <p:nvPr>
            <p:ph type="title"/>
          </p:nvPr>
        </p:nvSpPr>
        <p:spPr>
          <a:xfrm>
            <a:off x="1321990" y="8235994"/>
            <a:ext cx="6048240" cy="232492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24" name="Google Shape;124;p17"/>
          <p:cNvCxnSpPr/>
          <p:nvPr/>
        </p:nvCxnSpPr>
        <p:spPr>
          <a:xfrm>
            <a:off x="7842250" y="7864475"/>
            <a:ext cx="0" cy="2696441"/>
          </a:xfrm>
          <a:prstGeom prst="straightConnector1">
            <a:avLst/>
          </a:prstGeom>
          <a:noFill/>
          <a:ln cap="flat" cmpd="sng" w="76200">
            <a:solidFill>
              <a:schemeClr val="dk1"/>
            </a:solidFill>
            <a:prstDash val="solid"/>
            <a:round/>
            <a:headEnd len="sm" w="sm" type="none"/>
            <a:tailEnd len="sm" w="sm" type="none"/>
          </a:ln>
        </p:spPr>
      </p:cxnSp>
      <p:sp>
        <p:nvSpPr>
          <p:cNvPr id="125" name="Google Shape;125;p17"/>
          <p:cNvSpPr txBox="1"/>
          <p:nvPr>
            <p:ph idx="1" type="body"/>
          </p:nvPr>
        </p:nvSpPr>
        <p:spPr>
          <a:xfrm>
            <a:off x="8314271" y="8170445"/>
            <a:ext cx="11193563" cy="190383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grpSp>
        <p:nvGrpSpPr>
          <p:cNvPr id="126" name="Google Shape;126;p17"/>
          <p:cNvGrpSpPr/>
          <p:nvPr/>
        </p:nvGrpSpPr>
        <p:grpSpPr>
          <a:xfrm>
            <a:off x="11728450" y="10226675"/>
            <a:ext cx="7874883" cy="697591"/>
            <a:chOff x="6622225" y="6259219"/>
            <a:chExt cx="5372103" cy="475884"/>
          </a:xfrm>
        </p:grpSpPr>
        <p:grpSp>
          <p:nvGrpSpPr>
            <p:cNvPr id="127" name="Google Shape;127;p17"/>
            <p:cNvGrpSpPr/>
            <p:nvPr/>
          </p:nvGrpSpPr>
          <p:grpSpPr>
            <a:xfrm>
              <a:off x="6622225" y="6411950"/>
              <a:ext cx="2602283" cy="224429"/>
              <a:chOff x="8592670" y="10723202"/>
              <a:chExt cx="3894979" cy="335915"/>
            </a:xfrm>
          </p:grpSpPr>
          <p:sp>
            <p:nvSpPr>
              <p:cNvPr id="128" name="Google Shape;128;p17"/>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9" name="Google Shape;129;p17"/>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0" name="Google Shape;130;p17"/>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1" name="Google Shape;131;p17"/>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2" name="Google Shape;132;p17"/>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3" name="Google Shape;133;p17"/>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4" name="Google Shape;134;p17"/>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5" name="Google Shape;135;p17"/>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6" name="Google Shape;136;p17"/>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pic>
          <p:nvPicPr>
            <p:cNvPr id="137" name="Google Shape;137;p17"/>
            <p:cNvPicPr preferRelativeResize="0"/>
            <p:nvPr/>
          </p:nvPicPr>
          <p:blipFill rotWithShape="1">
            <a:blip r:embed="rId3">
              <a:alphaModFix/>
            </a:blip>
            <a:srcRect b="0" l="0" r="0" t="0"/>
            <a:stretch/>
          </p:blipFill>
          <p:spPr>
            <a:xfrm>
              <a:off x="9435812" y="6259219"/>
              <a:ext cx="2558516" cy="475884"/>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seño personalizado">
  <p:cSld name="1_Diseño personalizado">
    <p:spTree>
      <p:nvGrpSpPr>
        <p:cNvPr id="138" name="Shape 138"/>
        <p:cNvGrpSpPr/>
        <p:nvPr/>
      </p:nvGrpSpPr>
      <p:grpSpPr>
        <a:xfrm>
          <a:off x="0" y="0"/>
          <a:ext cx="0" cy="0"/>
          <a:chOff x="0" y="0"/>
          <a:chExt cx="0" cy="0"/>
        </a:xfrm>
      </p:grpSpPr>
      <p:pic>
        <p:nvPicPr>
          <p:cNvPr id="139" name="Google Shape;139;p18"/>
          <p:cNvPicPr preferRelativeResize="0"/>
          <p:nvPr/>
        </p:nvPicPr>
        <p:blipFill rotWithShape="1">
          <a:blip r:embed="rId2">
            <a:alphaModFix/>
          </a:blip>
          <a:srcRect b="32683" l="32" r="-31" t="8908"/>
          <a:stretch/>
        </p:blipFill>
        <p:spPr>
          <a:xfrm>
            <a:off x="-1" y="-7839"/>
            <a:ext cx="20104100" cy="7338914"/>
          </a:xfrm>
          <a:prstGeom prst="rect">
            <a:avLst/>
          </a:prstGeom>
          <a:noFill/>
          <a:ln>
            <a:noFill/>
          </a:ln>
        </p:spPr>
      </p:pic>
      <p:grpSp>
        <p:nvGrpSpPr>
          <p:cNvPr id="140" name="Google Shape;140;p18"/>
          <p:cNvGrpSpPr/>
          <p:nvPr/>
        </p:nvGrpSpPr>
        <p:grpSpPr>
          <a:xfrm>
            <a:off x="1278903" y="7528560"/>
            <a:ext cx="3894979" cy="335915"/>
            <a:chOff x="8592670" y="10723202"/>
            <a:chExt cx="3894979" cy="335915"/>
          </a:xfrm>
        </p:grpSpPr>
        <p:sp>
          <p:nvSpPr>
            <p:cNvPr id="141" name="Google Shape;141;p18"/>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18"/>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p18"/>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18"/>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18"/>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18"/>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18"/>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18"/>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18"/>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0" name="Google Shape;150;p18"/>
          <p:cNvSpPr txBox="1"/>
          <p:nvPr>
            <p:ph type="title"/>
          </p:nvPr>
        </p:nvSpPr>
        <p:spPr>
          <a:xfrm>
            <a:off x="1321990" y="8235994"/>
            <a:ext cx="6048240" cy="232492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51" name="Google Shape;151;p18"/>
          <p:cNvCxnSpPr/>
          <p:nvPr/>
        </p:nvCxnSpPr>
        <p:spPr>
          <a:xfrm>
            <a:off x="7842250" y="7864475"/>
            <a:ext cx="0" cy="2696441"/>
          </a:xfrm>
          <a:prstGeom prst="straightConnector1">
            <a:avLst/>
          </a:prstGeom>
          <a:noFill/>
          <a:ln cap="flat" cmpd="sng" w="76200">
            <a:solidFill>
              <a:schemeClr val="dk1"/>
            </a:solidFill>
            <a:prstDash val="solid"/>
            <a:round/>
            <a:headEnd len="sm" w="sm" type="none"/>
            <a:tailEnd len="sm" w="sm" type="none"/>
          </a:ln>
        </p:spPr>
      </p:cxnSp>
      <p:sp>
        <p:nvSpPr>
          <p:cNvPr id="152" name="Google Shape;152;p18"/>
          <p:cNvSpPr txBox="1"/>
          <p:nvPr>
            <p:ph idx="1" type="body"/>
          </p:nvPr>
        </p:nvSpPr>
        <p:spPr>
          <a:xfrm>
            <a:off x="8314271" y="8170445"/>
            <a:ext cx="11193563" cy="190383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grpSp>
        <p:nvGrpSpPr>
          <p:cNvPr id="153" name="Google Shape;153;p18"/>
          <p:cNvGrpSpPr/>
          <p:nvPr/>
        </p:nvGrpSpPr>
        <p:grpSpPr>
          <a:xfrm>
            <a:off x="11728450" y="10226675"/>
            <a:ext cx="7874883" cy="697591"/>
            <a:chOff x="6622225" y="6259219"/>
            <a:chExt cx="5372103" cy="475884"/>
          </a:xfrm>
        </p:grpSpPr>
        <p:grpSp>
          <p:nvGrpSpPr>
            <p:cNvPr id="154" name="Google Shape;154;p18"/>
            <p:cNvGrpSpPr/>
            <p:nvPr/>
          </p:nvGrpSpPr>
          <p:grpSpPr>
            <a:xfrm>
              <a:off x="6622225" y="6411950"/>
              <a:ext cx="2602283" cy="224429"/>
              <a:chOff x="8592670" y="10723202"/>
              <a:chExt cx="3894979" cy="335915"/>
            </a:xfrm>
          </p:grpSpPr>
          <p:sp>
            <p:nvSpPr>
              <p:cNvPr id="155" name="Google Shape;155;p18"/>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6" name="Google Shape;156;p18"/>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7" name="Google Shape;157;p18"/>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8" name="Google Shape;158;p18"/>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9" name="Google Shape;159;p18"/>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0" name="Google Shape;160;p18"/>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1" name="Google Shape;161;p18"/>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2" name="Google Shape;162;p18"/>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3" name="Google Shape;163;p18"/>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pic>
          <p:nvPicPr>
            <p:cNvPr id="164" name="Google Shape;164;p18"/>
            <p:cNvPicPr preferRelativeResize="0"/>
            <p:nvPr/>
          </p:nvPicPr>
          <p:blipFill rotWithShape="1">
            <a:blip r:embed="rId3">
              <a:alphaModFix/>
            </a:blip>
            <a:srcRect b="0" l="0" r="0" t="0"/>
            <a:stretch/>
          </p:blipFill>
          <p:spPr>
            <a:xfrm>
              <a:off x="9435812" y="6259219"/>
              <a:ext cx="2558516" cy="475884"/>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65" name="Shape 165"/>
        <p:cNvGrpSpPr/>
        <p:nvPr/>
      </p:nvGrpSpPr>
      <p:grpSpPr>
        <a:xfrm>
          <a:off x="0" y="0"/>
          <a:ext cx="0" cy="0"/>
          <a:chOff x="0" y="0"/>
          <a:chExt cx="0" cy="0"/>
        </a:xfrm>
      </p:grpSpPr>
      <p:grpSp>
        <p:nvGrpSpPr>
          <p:cNvPr id="166" name="Google Shape;166;p19"/>
          <p:cNvGrpSpPr/>
          <p:nvPr/>
        </p:nvGrpSpPr>
        <p:grpSpPr>
          <a:xfrm>
            <a:off x="1278903" y="7528560"/>
            <a:ext cx="3894979" cy="335915"/>
            <a:chOff x="8592670" y="10723202"/>
            <a:chExt cx="3894979" cy="335915"/>
          </a:xfrm>
        </p:grpSpPr>
        <p:sp>
          <p:nvSpPr>
            <p:cNvPr id="167" name="Google Shape;167;p19"/>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19"/>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19"/>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19"/>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19"/>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19"/>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19"/>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19"/>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19"/>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6" name="Google Shape;176;p19"/>
          <p:cNvSpPr txBox="1"/>
          <p:nvPr>
            <p:ph type="title"/>
          </p:nvPr>
        </p:nvSpPr>
        <p:spPr>
          <a:xfrm>
            <a:off x="1321990" y="8235994"/>
            <a:ext cx="6048240" cy="232492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77" name="Google Shape;177;p19"/>
          <p:cNvCxnSpPr/>
          <p:nvPr/>
        </p:nvCxnSpPr>
        <p:spPr>
          <a:xfrm>
            <a:off x="7842250" y="7864475"/>
            <a:ext cx="0" cy="2696441"/>
          </a:xfrm>
          <a:prstGeom prst="straightConnector1">
            <a:avLst/>
          </a:prstGeom>
          <a:noFill/>
          <a:ln cap="flat" cmpd="sng" w="76200">
            <a:solidFill>
              <a:schemeClr val="dk1"/>
            </a:solidFill>
            <a:prstDash val="solid"/>
            <a:round/>
            <a:headEnd len="sm" w="sm" type="none"/>
            <a:tailEnd len="sm" w="sm" type="none"/>
          </a:ln>
        </p:spPr>
      </p:cxnSp>
      <p:sp>
        <p:nvSpPr>
          <p:cNvPr id="178" name="Google Shape;178;p19"/>
          <p:cNvSpPr txBox="1"/>
          <p:nvPr>
            <p:ph idx="1" type="body"/>
          </p:nvPr>
        </p:nvSpPr>
        <p:spPr>
          <a:xfrm>
            <a:off x="8314271" y="8170445"/>
            <a:ext cx="11193563" cy="190383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pic>
        <p:nvPicPr>
          <p:cNvPr id="179" name="Google Shape;179;p19"/>
          <p:cNvPicPr preferRelativeResize="0"/>
          <p:nvPr/>
        </p:nvPicPr>
        <p:blipFill rotWithShape="1">
          <a:blip r:embed="rId2">
            <a:alphaModFix/>
          </a:blip>
          <a:srcRect b="0" l="0" r="0" t="0"/>
          <a:stretch/>
        </p:blipFill>
        <p:spPr>
          <a:xfrm>
            <a:off x="-1" y="0"/>
            <a:ext cx="20104101" cy="7339012"/>
          </a:xfrm>
          <a:prstGeom prst="rect">
            <a:avLst/>
          </a:prstGeom>
          <a:noFill/>
          <a:ln>
            <a:noFill/>
          </a:ln>
        </p:spPr>
      </p:pic>
      <p:grpSp>
        <p:nvGrpSpPr>
          <p:cNvPr id="180" name="Google Shape;180;p19"/>
          <p:cNvGrpSpPr/>
          <p:nvPr/>
        </p:nvGrpSpPr>
        <p:grpSpPr>
          <a:xfrm>
            <a:off x="11728450" y="10226675"/>
            <a:ext cx="7874883" cy="697591"/>
            <a:chOff x="6622225" y="6259219"/>
            <a:chExt cx="5372103" cy="475884"/>
          </a:xfrm>
        </p:grpSpPr>
        <p:grpSp>
          <p:nvGrpSpPr>
            <p:cNvPr id="181" name="Google Shape;181;p19"/>
            <p:cNvGrpSpPr/>
            <p:nvPr/>
          </p:nvGrpSpPr>
          <p:grpSpPr>
            <a:xfrm>
              <a:off x="6622225" y="6411950"/>
              <a:ext cx="2602283" cy="224429"/>
              <a:chOff x="8592670" y="10723202"/>
              <a:chExt cx="3894979" cy="335915"/>
            </a:xfrm>
          </p:grpSpPr>
          <p:sp>
            <p:nvSpPr>
              <p:cNvPr id="182" name="Google Shape;182;p19"/>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3" name="Google Shape;183;p19"/>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4" name="Google Shape;184;p19"/>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5" name="Google Shape;185;p19"/>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6" name="Google Shape;186;p19"/>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7" name="Google Shape;187;p19"/>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8" name="Google Shape;188;p19"/>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9" name="Google Shape;189;p19"/>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0" name="Google Shape;190;p19"/>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pic>
          <p:nvPicPr>
            <p:cNvPr id="191" name="Google Shape;191;p19"/>
            <p:cNvPicPr preferRelativeResize="0"/>
            <p:nvPr/>
          </p:nvPicPr>
          <p:blipFill rotWithShape="1">
            <a:blip r:embed="rId3">
              <a:alphaModFix/>
            </a:blip>
            <a:srcRect b="0" l="0" r="0" t="0"/>
            <a:stretch/>
          </p:blipFill>
          <p:spPr>
            <a:xfrm>
              <a:off x="9435812" y="6259219"/>
              <a:ext cx="2558516" cy="475884"/>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880393" y="2411901"/>
            <a:ext cx="3956050" cy="133159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855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1005205" y="2601150"/>
            <a:ext cx="18093690" cy="7464171"/>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 name="Google Shape;12;p12"/>
          <p:cNvSpPr txBox="1"/>
          <p:nvPr>
            <p:ph idx="11" type="ftr"/>
          </p:nvPr>
        </p:nvSpPr>
        <p:spPr>
          <a:xfrm>
            <a:off x="6835394" y="10517696"/>
            <a:ext cx="6433312" cy="565467"/>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2"/>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drive.google.com/file/d/1wKgqyOq_-sOiESywxJfuYOaqeFZJ7uEM/view" TargetMode="Externa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
          <p:cNvSpPr txBox="1"/>
          <p:nvPr>
            <p:ph idx="2" type="body"/>
          </p:nvPr>
        </p:nvSpPr>
        <p:spPr>
          <a:xfrm>
            <a:off x="4032763" y="2"/>
            <a:ext cx="11430000" cy="18471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Clr>
                <a:schemeClr val="dk1"/>
              </a:buClr>
              <a:buFont typeface="Arial"/>
              <a:buNone/>
            </a:pPr>
            <a:r>
              <a:rPr lang="es-CL">
                <a:solidFill>
                  <a:srgbClr val="45818E"/>
                </a:solidFill>
              </a:rPr>
              <a:t>GustaloAPP: Gestión de Inventarios en Tiempo Real</a:t>
            </a:r>
            <a:endParaRPr/>
          </a:p>
        </p:txBody>
      </p:sp>
      <p:sp>
        <p:nvSpPr>
          <p:cNvPr id="197" name="Google Shape;197;p1"/>
          <p:cNvSpPr txBox="1"/>
          <p:nvPr>
            <p:ph idx="3" type="body"/>
          </p:nvPr>
        </p:nvSpPr>
        <p:spPr>
          <a:xfrm>
            <a:off x="5123975" y="7411702"/>
            <a:ext cx="10632600" cy="14778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Clr>
                <a:schemeClr val="dk1"/>
              </a:buClr>
              <a:buSzPts val="1100"/>
              <a:buFont typeface="Arial"/>
              <a:buNone/>
            </a:pPr>
            <a:r>
              <a:rPr lang="es-CL"/>
              <a:t>PRESENTACIÓN FINAL CAPSTONE</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pic>
        <p:nvPicPr>
          <p:cNvPr id="198" name="Google Shape;198;p1"/>
          <p:cNvPicPr preferRelativeResize="0"/>
          <p:nvPr/>
        </p:nvPicPr>
        <p:blipFill>
          <a:blip r:embed="rId3">
            <a:alphaModFix/>
          </a:blip>
          <a:stretch>
            <a:fillRect/>
          </a:stretch>
        </p:blipFill>
        <p:spPr>
          <a:xfrm>
            <a:off x="454573" y="4149052"/>
            <a:ext cx="5372200" cy="2488700"/>
          </a:xfrm>
          <a:prstGeom prst="rect">
            <a:avLst/>
          </a:prstGeom>
          <a:noFill/>
          <a:ln>
            <a:noFill/>
          </a:ln>
        </p:spPr>
      </p:pic>
      <p:sp>
        <p:nvSpPr>
          <p:cNvPr id="199" name="Google Shape;199;p1"/>
          <p:cNvSpPr txBox="1"/>
          <p:nvPr/>
        </p:nvSpPr>
        <p:spPr>
          <a:xfrm>
            <a:off x="80375" y="9558325"/>
            <a:ext cx="6120600" cy="14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200" name="Google Shape;200;p1"/>
          <p:cNvSpPr txBox="1"/>
          <p:nvPr/>
        </p:nvSpPr>
        <p:spPr>
          <a:xfrm>
            <a:off x="6730175" y="3761850"/>
            <a:ext cx="6912000" cy="3263100"/>
          </a:xfrm>
          <a:prstGeom prst="rect">
            <a:avLst/>
          </a:prstGeom>
          <a:solidFill>
            <a:srgbClr val="FFFFFF">
              <a:alpha val="55700"/>
            </a:srgbClr>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CL" sz="2500">
                <a:solidFill>
                  <a:srgbClr val="274E13"/>
                </a:solidFill>
                <a:latin typeface="Calibri"/>
                <a:ea typeface="Calibri"/>
                <a:cs typeface="Calibri"/>
                <a:sym typeface="Calibri"/>
              </a:rPr>
              <a:t>Integrantes</a:t>
            </a:r>
            <a:r>
              <a:rPr lang="es-CL" sz="2500">
                <a:solidFill>
                  <a:srgbClr val="274E13"/>
                </a:solidFill>
                <a:latin typeface="Calibri"/>
                <a:ea typeface="Calibri"/>
                <a:cs typeface="Calibri"/>
                <a:sym typeface="Calibri"/>
              </a:rPr>
              <a:t>: </a:t>
            </a:r>
            <a:endParaRPr sz="2500">
              <a:solidFill>
                <a:srgbClr val="274E13"/>
              </a:solidFill>
              <a:latin typeface="Calibri"/>
              <a:ea typeface="Calibri"/>
              <a:cs typeface="Calibri"/>
              <a:sym typeface="Calibri"/>
            </a:endParaRPr>
          </a:p>
          <a:p>
            <a:pPr indent="0" lvl="0" marL="0" rtl="0" algn="ctr">
              <a:spcBef>
                <a:spcPts val="0"/>
              </a:spcBef>
              <a:spcAft>
                <a:spcPts val="0"/>
              </a:spcAft>
              <a:buNone/>
            </a:pPr>
            <a:r>
              <a:rPr lang="es-CL" sz="2500">
                <a:solidFill>
                  <a:srgbClr val="274E13"/>
                </a:solidFill>
                <a:latin typeface="Calibri"/>
                <a:ea typeface="Calibri"/>
                <a:cs typeface="Calibri"/>
                <a:sym typeface="Calibri"/>
              </a:rPr>
              <a:t>	Polleth Aguilera Velásquez</a:t>
            </a:r>
            <a:endParaRPr sz="2500">
              <a:solidFill>
                <a:srgbClr val="274E13"/>
              </a:solidFill>
              <a:latin typeface="Calibri"/>
              <a:ea typeface="Calibri"/>
              <a:cs typeface="Calibri"/>
              <a:sym typeface="Calibri"/>
            </a:endParaRPr>
          </a:p>
          <a:p>
            <a:pPr indent="0" lvl="0" marL="0" rtl="0" algn="ctr">
              <a:spcBef>
                <a:spcPts val="0"/>
              </a:spcBef>
              <a:spcAft>
                <a:spcPts val="0"/>
              </a:spcAft>
              <a:buNone/>
            </a:pPr>
            <a:r>
              <a:rPr lang="es-CL" sz="2500">
                <a:solidFill>
                  <a:srgbClr val="274E13"/>
                </a:solidFill>
                <a:latin typeface="Calibri"/>
                <a:ea typeface="Calibri"/>
                <a:cs typeface="Calibri"/>
                <a:sym typeface="Calibri"/>
              </a:rPr>
              <a:t>	Joaquín Cárcamo Nahuelpán</a:t>
            </a:r>
            <a:endParaRPr sz="2500">
              <a:solidFill>
                <a:srgbClr val="274E13"/>
              </a:solidFill>
              <a:latin typeface="Calibri"/>
              <a:ea typeface="Calibri"/>
              <a:cs typeface="Calibri"/>
              <a:sym typeface="Calibri"/>
            </a:endParaRPr>
          </a:p>
          <a:p>
            <a:pPr indent="0" lvl="0" marL="0" rtl="0" algn="ctr">
              <a:spcBef>
                <a:spcPts val="0"/>
              </a:spcBef>
              <a:spcAft>
                <a:spcPts val="0"/>
              </a:spcAft>
              <a:buNone/>
            </a:pPr>
            <a:r>
              <a:rPr lang="es-CL" sz="2500">
                <a:solidFill>
                  <a:srgbClr val="274E13"/>
                </a:solidFill>
                <a:latin typeface="Calibri"/>
                <a:ea typeface="Calibri"/>
                <a:cs typeface="Calibri"/>
                <a:sym typeface="Calibri"/>
              </a:rPr>
              <a:t>	Sebastián Vega Pavez</a:t>
            </a:r>
            <a:endParaRPr sz="2500">
              <a:solidFill>
                <a:srgbClr val="274E13"/>
              </a:solidFill>
              <a:latin typeface="Calibri"/>
              <a:ea typeface="Calibri"/>
              <a:cs typeface="Calibri"/>
              <a:sym typeface="Calibri"/>
            </a:endParaRPr>
          </a:p>
          <a:p>
            <a:pPr indent="0" lvl="0" marL="0" rtl="0" algn="ctr">
              <a:spcBef>
                <a:spcPts val="0"/>
              </a:spcBef>
              <a:spcAft>
                <a:spcPts val="0"/>
              </a:spcAft>
              <a:buNone/>
            </a:pPr>
            <a:r>
              <a:rPr lang="es-CL" sz="2500">
                <a:solidFill>
                  <a:srgbClr val="274E13"/>
                </a:solidFill>
                <a:latin typeface="Calibri"/>
                <a:ea typeface="Calibri"/>
                <a:cs typeface="Calibri"/>
                <a:sym typeface="Calibri"/>
              </a:rPr>
              <a:t>Docente: Fabián Alvarez Montenegro</a:t>
            </a:r>
            <a:endParaRPr sz="2500">
              <a:solidFill>
                <a:srgbClr val="274E13"/>
              </a:solidFill>
              <a:latin typeface="Calibri"/>
              <a:ea typeface="Calibri"/>
              <a:cs typeface="Calibri"/>
              <a:sym typeface="Calibri"/>
            </a:endParaRPr>
          </a:p>
          <a:p>
            <a:pPr indent="0" lvl="0" marL="0" rtl="0" algn="ctr">
              <a:spcBef>
                <a:spcPts val="0"/>
              </a:spcBef>
              <a:spcAft>
                <a:spcPts val="0"/>
              </a:spcAft>
              <a:buNone/>
            </a:pPr>
            <a:r>
              <a:rPr lang="es-CL" sz="2500">
                <a:solidFill>
                  <a:srgbClr val="274E13"/>
                </a:solidFill>
                <a:latin typeface="Calibri"/>
                <a:ea typeface="Calibri"/>
                <a:cs typeface="Calibri"/>
                <a:sym typeface="Calibri"/>
              </a:rPr>
              <a:t>Fecha: 03/12/24</a:t>
            </a:r>
            <a:endParaRPr sz="2500">
              <a:solidFill>
                <a:srgbClr val="274E13"/>
              </a:solidFill>
              <a:latin typeface="Calibri"/>
              <a:ea typeface="Calibri"/>
              <a:cs typeface="Calibri"/>
              <a:sym typeface="Calibri"/>
            </a:endParaRPr>
          </a:p>
          <a:p>
            <a:pPr indent="0" lvl="0" marL="0" rtl="0" algn="ctr">
              <a:spcBef>
                <a:spcPts val="0"/>
              </a:spcBef>
              <a:spcAft>
                <a:spcPts val="0"/>
              </a:spcAft>
              <a:buNone/>
            </a:pPr>
            <a:r>
              <a:rPr lang="es-CL" sz="2500">
                <a:solidFill>
                  <a:srgbClr val="274E13"/>
                </a:solidFill>
                <a:latin typeface="Calibri"/>
                <a:ea typeface="Calibri"/>
                <a:cs typeface="Calibri"/>
                <a:sym typeface="Calibri"/>
              </a:rPr>
              <a:t>Auditorio</a:t>
            </a:r>
            <a:endParaRPr sz="2500">
              <a:solidFill>
                <a:srgbClr val="274E13"/>
              </a:solidFill>
              <a:latin typeface="Calibri"/>
              <a:ea typeface="Calibri"/>
              <a:cs typeface="Calibri"/>
              <a:sym typeface="Calibri"/>
            </a:endParaRPr>
          </a:p>
          <a:p>
            <a:pPr indent="0" lvl="0" marL="0" rtl="0" algn="ctr">
              <a:spcBef>
                <a:spcPts val="0"/>
              </a:spcBef>
              <a:spcAft>
                <a:spcPts val="0"/>
              </a:spcAft>
              <a:buNone/>
            </a:pPr>
            <a:r>
              <a:rPr lang="es-CL" sz="2500">
                <a:solidFill>
                  <a:srgbClr val="274E13"/>
                </a:solidFill>
                <a:latin typeface="Calibri"/>
                <a:ea typeface="Calibri"/>
                <a:cs typeface="Calibri"/>
                <a:sym typeface="Calibri"/>
              </a:rPr>
              <a:t> </a:t>
            </a:r>
            <a:endParaRPr sz="2500">
              <a:solidFill>
                <a:srgbClr val="274E13"/>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318875d2c1d_0_93"/>
          <p:cNvSpPr txBox="1"/>
          <p:nvPr>
            <p:ph idx="1" type="body"/>
          </p:nvPr>
        </p:nvSpPr>
        <p:spPr>
          <a:xfrm>
            <a:off x="134825" y="651650"/>
            <a:ext cx="4635000" cy="2062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b="0" sz="3100"/>
          </a:p>
          <a:p>
            <a:pPr indent="0" lvl="0" marL="0" rtl="0" algn="l">
              <a:spcBef>
                <a:spcPts val="0"/>
              </a:spcBef>
              <a:spcAft>
                <a:spcPts val="0"/>
              </a:spcAft>
              <a:buSzPts val="1100"/>
              <a:buNone/>
            </a:pPr>
            <a:r>
              <a:rPr b="0" lang="es-CL" sz="2700"/>
              <a:t>TECNOLOGÍAS UTILIZADAS</a:t>
            </a:r>
            <a:endParaRPr b="0" sz="2700"/>
          </a:p>
          <a:p>
            <a:pPr indent="0" lvl="0" marL="0" rtl="0" algn="l">
              <a:spcBef>
                <a:spcPts val="0"/>
              </a:spcBef>
              <a:spcAft>
                <a:spcPts val="0"/>
              </a:spcAft>
              <a:buNone/>
            </a:pPr>
            <a:r>
              <a:t/>
            </a:r>
            <a:endParaRPr b="0" sz="3300"/>
          </a:p>
          <a:p>
            <a:pPr indent="0" lvl="0" marL="0" rtl="0" algn="l">
              <a:spcBef>
                <a:spcPts val="0"/>
              </a:spcBef>
              <a:spcAft>
                <a:spcPts val="0"/>
              </a:spcAft>
              <a:buNone/>
            </a:pPr>
            <a:r>
              <a:t/>
            </a:r>
            <a:endParaRPr sz="4300"/>
          </a:p>
        </p:txBody>
      </p:sp>
      <p:pic>
        <p:nvPicPr>
          <p:cNvPr id="272" name="Google Shape;272;g318875d2c1d_0_93"/>
          <p:cNvPicPr preferRelativeResize="0"/>
          <p:nvPr/>
        </p:nvPicPr>
        <p:blipFill>
          <a:blip r:embed="rId3">
            <a:alphaModFix/>
          </a:blip>
          <a:stretch>
            <a:fillRect/>
          </a:stretch>
        </p:blipFill>
        <p:spPr>
          <a:xfrm>
            <a:off x="1228625" y="3317513"/>
            <a:ext cx="5440945" cy="4674323"/>
          </a:xfrm>
          <a:prstGeom prst="rect">
            <a:avLst/>
          </a:prstGeom>
          <a:noFill/>
          <a:ln cap="flat" cmpd="sng" w="9525">
            <a:solidFill>
              <a:schemeClr val="dk1"/>
            </a:solidFill>
            <a:prstDash val="solid"/>
            <a:round/>
            <a:headEnd len="sm" w="sm" type="none"/>
            <a:tailEnd len="sm" w="sm" type="none"/>
          </a:ln>
        </p:spPr>
      </p:pic>
      <p:pic>
        <p:nvPicPr>
          <p:cNvPr id="273" name="Google Shape;273;g318875d2c1d_0_93"/>
          <p:cNvPicPr preferRelativeResize="0"/>
          <p:nvPr/>
        </p:nvPicPr>
        <p:blipFill>
          <a:blip r:embed="rId4">
            <a:alphaModFix/>
          </a:blip>
          <a:stretch>
            <a:fillRect/>
          </a:stretch>
        </p:blipFill>
        <p:spPr>
          <a:xfrm>
            <a:off x="6883215" y="3317513"/>
            <a:ext cx="5830524" cy="4674324"/>
          </a:xfrm>
          <a:prstGeom prst="rect">
            <a:avLst/>
          </a:prstGeom>
          <a:noFill/>
          <a:ln cap="flat" cmpd="sng" w="9525">
            <a:solidFill>
              <a:schemeClr val="dk1"/>
            </a:solidFill>
            <a:prstDash val="solid"/>
            <a:round/>
            <a:headEnd len="sm" w="sm" type="none"/>
            <a:tailEnd len="sm" w="sm" type="none"/>
          </a:ln>
        </p:spPr>
      </p:pic>
      <p:pic>
        <p:nvPicPr>
          <p:cNvPr id="274" name="Google Shape;274;g318875d2c1d_0_93"/>
          <p:cNvPicPr preferRelativeResize="0"/>
          <p:nvPr/>
        </p:nvPicPr>
        <p:blipFill>
          <a:blip r:embed="rId5">
            <a:alphaModFix/>
          </a:blip>
          <a:stretch>
            <a:fillRect/>
          </a:stretch>
        </p:blipFill>
        <p:spPr>
          <a:xfrm>
            <a:off x="12927373" y="3317525"/>
            <a:ext cx="5440950" cy="46743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318875d2c1d_0_100"/>
          <p:cNvSpPr txBox="1"/>
          <p:nvPr>
            <p:ph idx="1" type="body"/>
          </p:nvPr>
        </p:nvSpPr>
        <p:spPr>
          <a:xfrm>
            <a:off x="91050" y="505650"/>
            <a:ext cx="5208000" cy="3309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b="0" sz="3100"/>
          </a:p>
          <a:p>
            <a:pPr indent="0" lvl="0" marL="0" rtl="0" algn="l">
              <a:spcBef>
                <a:spcPts val="0"/>
              </a:spcBef>
              <a:spcAft>
                <a:spcPts val="0"/>
              </a:spcAft>
              <a:buClr>
                <a:schemeClr val="dk1"/>
              </a:buClr>
              <a:buSzPts val="1100"/>
              <a:buFont typeface="Arial"/>
              <a:buNone/>
            </a:pPr>
            <a:r>
              <a:rPr b="0" lang="es-CL" sz="2700"/>
              <a:t>DEMOSTRACIÓN DEL RESULTADO DEL PROYECTO</a:t>
            </a:r>
            <a:endParaRPr b="0" sz="2700"/>
          </a:p>
          <a:p>
            <a:pPr indent="0" lvl="0" marL="0" rtl="0" algn="l">
              <a:spcBef>
                <a:spcPts val="0"/>
              </a:spcBef>
              <a:spcAft>
                <a:spcPts val="0"/>
              </a:spcAft>
              <a:buClr>
                <a:schemeClr val="dk1"/>
              </a:buClr>
              <a:buSzPts val="1100"/>
              <a:buFont typeface="Arial"/>
              <a:buNone/>
            </a:pPr>
            <a:r>
              <a:t/>
            </a:r>
            <a:endParaRPr b="0" sz="2700"/>
          </a:p>
          <a:p>
            <a:pPr indent="0" lvl="0" marL="0" rtl="0" algn="l">
              <a:spcBef>
                <a:spcPts val="0"/>
              </a:spcBef>
              <a:spcAft>
                <a:spcPts val="0"/>
              </a:spcAft>
              <a:buSzPts val="1100"/>
              <a:buNone/>
            </a:pPr>
            <a:r>
              <a:t/>
            </a:r>
            <a:endParaRPr b="0" sz="2700"/>
          </a:p>
          <a:p>
            <a:pPr indent="0" lvl="0" marL="0" rtl="0" algn="l">
              <a:spcBef>
                <a:spcPts val="0"/>
              </a:spcBef>
              <a:spcAft>
                <a:spcPts val="0"/>
              </a:spcAft>
              <a:buNone/>
            </a:pPr>
            <a:r>
              <a:t/>
            </a:r>
            <a:endParaRPr b="0" sz="3300"/>
          </a:p>
          <a:p>
            <a:pPr indent="0" lvl="0" marL="0" rtl="0" algn="l">
              <a:spcBef>
                <a:spcPts val="0"/>
              </a:spcBef>
              <a:spcAft>
                <a:spcPts val="0"/>
              </a:spcAft>
              <a:buNone/>
            </a:pPr>
            <a:r>
              <a:t/>
            </a:r>
            <a:endParaRPr sz="4300"/>
          </a:p>
        </p:txBody>
      </p:sp>
      <p:pic>
        <p:nvPicPr>
          <p:cNvPr id="280" name="Google Shape;280;g318875d2c1d_0_100" title="Proyecto GustaloApp.mp4">
            <a:hlinkClick r:id="rId3"/>
          </p:cNvPr>
          <p:cNvPicPr preferRelativeResize="0"/>
          <p:nvPr/>
        </p:nvPicPr>
        <p:blipFill>
          <a:blip r:embed="rId4">
            <a:alphaModFix/>
          </a:blip>
          <a:stretch>
            <a:fillRect/>
          </a:stretch>
        </p:blipFill>
        <p:spPr>
          <a:xfrm>
            <a:off x="5299050" y="2428950"/>
            <a:ext cx="10280750" cy="7710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318875d2c1d_0_175"/>
          <p:cNvSpPr txBox="1"/>
          <p:nvPr>
            <p:ph idx="1" type="body"/>
          </p:nvPr>
        </p:nvSpPr>
        <p:spPr>
          <a:xfrm>
            <a:off x="219100" y="735900"/>
            <a:ext cx="4635000" cy="2062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b="0" sz="3100"/>
          </a:p>
          <a:p>
            <a:pPr indent="0" lvl="0" marL="0" rtl="0" algn="l">
              <a:spcBef>
                <a:spcPts val="0"/>
              </a:spcBef>
              <a:spcAft>
                <a:spcPts val="0"/>
              </a:spcAft>
              <a:buSzPts val="1100"/>
              <a:buNone/>
            </a:pPr>
            <a:r>
              <a:rPr b="0" lang="es-CL" sz="2700"/>
              <a:t>RESULTADOS OBTENIDOS</a:t>
            </a:r>
            <a:endParaRPr b="0" sz="2700"/>
          </a:p>
          <a:p>
            <a:pPr indent="0" lvl="0" marL="0" rtl="0" algn="l">
              <a:spcBef>
                <a:spcPts val="0"/>
              </a:spcBef>
              <a:spcAft>
                <a:spcPts val="0"/>
              </a:spcAft>
              <a:buNone/>
            </a:pPr>
            <a:r>
              <a:t/>
            </a:r>
            <a:endParaRPr b="0" sz="3300"/>
          </a:p>
          <a:p>
            <a:pPr indent="0" lvl="0" marL="0" rtl="0" algn="l">
              <a:spcBef>
                <a:spcPts val="0"/>
              </a:spcBef>
              <a:spcAft>
                <a:spcPts val="0"/>
              </a:spcAft>
              <a:buNone/>
            </a:pPr>
            <a:r>
              <a:t/>
            </a:r>
            <a:endParaRPr sz="4300"/>
          </a:p>
        </p:txBody>
      </p:sp>
      <p:sp>
        <p:nvSpPr>
          <p:cNvPr id="286" name="Google Shape;286;g318875d2c1d_0_175"/>
          <p:cNvSpPr txBox="1"/>
          <p:nvPr/>
        </p:nvSpPr>
        <p:spPr>
          <a:xfrm>
            <a:off x="760750" y="2539075"/>
            <a:ext cx="18582600" cy="7790700"/>
          </a:xfrm>
          <a:prstGeom prst="rect">
            <a:avLst/>
          </a:prstGeom>
          <a:noFill/>
          <a:ln>
            <a:noFill/>
          </a:ln>
        </p:spPr>
        <p:txBody>
          <a:bodyPr anchorCtr="0" anchor="t" bIns="91425" lIns="91425" spcFirstLastPara="1" rIns="91425" wrap="square" tIns="91425">
            <a:noAutofit/>
          </a:bodyPr>
          <a:lstStyle/>
          <a:p>
            <a:pPr indent="-457200" lvl="0" marL="457200" rtl="0" algn="just">
              <a:spcBef>
                <a:spcPts val="0"/>
              </a:spcBef>
              <a:spcAft>
                <a:spcPts val="0"/>
              </a:spcAft>
              <a:buClr>
                <a:schemeClr val="dk1"/>
              </a:buClr>
              <a:buSzPts val="3600"/>
              <a:buChar char="●"/>
            </a:pPr>
            <a:r>
              <a:rPr b="1" lang="es-CL" sz="3600">
                <a:solidFill>
                  <a:schemeClr val="dk1"/>
                </a:solidFill>
              </a:rPr>
              <a:t>Aplicación funcional:</a:t>
            </a:r>
            <a:r>
              <a:rPr lang="es-CL" sz="3600">
                <a:solidFill>
                  <a:schemeClr val="dk1"/>
                </a:solidFill>
              </a:rPr>
              <a:t> Gestión eficiente de inventarios, productos y ventas.</a:t>
            </a:r>
            <a:endParaRPr sz="3600">
              <a:solidFill>
                <a:schemeClr val="dk1"/>
              </a:solidFill>
            </a:endParaRPr>
          </a:p>
          <a:p>
            <a:pPr indent="0" lvl="0" marL="457200" rtl="0" algn="just">
              <a:spcBef>
                <a:spcPts val="0"/>
              </a:spcBef>
              <a:spcAft>
                <a:spcPts val="0"/>
              </a:spcAft>
              <a:buNone/>
            </a:pPr>
            <a:r>
              <a:t/>
            </a:r>
            <a:endParaRPr sz="3600">
              <a:solidFill>
                <a:schemeClr val="dk1"/>
              </a:solidFill>
            </a:endParaRPr>
          </a:p>
          <a:p>
            <a:pPr indent="-457200" lvl="0" marL="457200" rtl="0" algn="just">
              <a:spcBef>
                <a:spcPts val="0"/>
              </a:spcBef>
              <a:spcAft>
                <a:spcPts val="0"/>
              </a:spcAft>
              <a:buClr>
                <a:schemeClr val="dk1"/>
              </a:buClr>
              <a:buSzPts val="3600"/>
              <a:buChar char="●"/>
            </a:pPr>
            <a:r>
              <a:rPr b="1" lang="es-CL" sz="3600">
                <a:solidFill>
                  <a:schemeClr val="dk1"/>
                </a:solidFill>
              </a:rPr>
              <a:t>Funciones clave:</a:t>
            </a:r>
            <a:r>
              <a:rPr lang="es-CL" sz="3600">
                <a:solidFill>
                  <a:schemeClr val="dk1"/>
                </a:solidFill>
              </a:rPr>
              <a:t> Edición de productos, alertas de stock bajo, reportes, y exportación CSV.</a:t>
            </a:r>
            <a:endParaRPr sz="3600">
              <a:solidFill>
                <a:schemeClr val="dk1"/>
              </a:solidFill>
            </a:endParaRPr>
          </a:p>
          <a:p>
            <a:pPr indent="0" lvl="0" marL="457200" rtl="0" algn="just">
              <a:spcBef>
                <a:spcPts val="0"/>
              </a:spcBef>
              <a:spcAft>
                <a:spcPts val="0"/>
              </a:spcAft>
              <a:buNone/>
            </a:pPr>
            <a:r>
              <a:t/>
            </a:r>
            <a:endParaRPr sz="3600">
              <a:solidFill>
                <a:schemeClr val="dk1"/>
              </a:solidFill>
            </a:endParaRPr>
          </a:p>
          <a:p>
            <a:pPr indent="-457200" lvl="0" marL="457200" rtl="0" algn="just">
              <a:spcBef>
                <a:spcPts val="0"/>
              </a:spcBef>
              <a:spcAft>
                <a:spcPts val="0"/>
              </a:spcAft>
              <a:buClr>
                <a:schemeClr val="dk1"/>
              </a:buClr>
              <a:buSzPts val="3600"/>
              <a:buChar char="●"/>
            </a:pPr>
            <a:r>
              <a:rPr b="1" lang="es-CL" sz="3600">
                <a:solidFill>
                  <a:schemeClr val="dk1"/>
                </a:solidFill>
              </a:rPr>
              <a:t>Beneficio:</a:t>
            </a:r>
            <a:r>
              <a:rPr lang="es-CL" sz="3600">
                <a:solidFill>
                  <a:schemeClr val="dk1"/>
                </a:solidFill>
              </a:rPr>
              <a:t> Optimiza la organización y mejora la rentabilidad del negocio.</a:t>
            </a:r>
            <a:endParaRPr sz="3600">
              <a:solidFill>
                <a:schemeClr val="dk1"/>
              </a:solidFill>
            </a:endParaRPr>
          </a:p>
          <a:p>
            <a:pPr indent="0" lvl="0" marL="0" rtl="0" algn="just">
              <a:spcBef>
                <a:spcPts val="0"/>
              </a:spcBef>
              <a:spcAft>
                <a:spcPts val="0"/>
              </a:spcAft>
              <a:buNone/>
            </a:pPr>
            <a:r>
              <a:t/>
            </a:r>
            <a:endParaRPr sz="34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318875d2c1d_0_184"/>
          <p:cNvSpPr txBox="1"/>
          <p:nvPr>
            <p:ph idx="1" type="body"/>
          </p:nvPr>
        </p:nvSpPr>
        <p:spPr>
          <a:xfrm>
            <a:off x="67425" y="567350"/>
            <a:ext cx="5174400" cy="2416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b="0" sz="3100"/>
          </a:p>
          <a:p>
            <a:pPr indent="0" lvl="0" marL="0" rtl="0" algn="l">
              <a:spcBef>
                <a:spcPts val="0"/>
              </a:spcBef>
              <a:spcAft>
                <a:spcPts val="0"/>
              </a:spcAft>
              <a:buSzPts val="1100"/>
              <a:buNone/>
            </a:pPr>
            <a:r>
              <a:rPr b="0" lang="es-CL" sz="2500"/>
              <a:t>OBSTÁCULOS</a:t>
            </a:r>
            <a:r>
              <a:rPr b="0" lang="es-CL" sz="2500"/>
              <a:t> PRESENTADOS DURANTE EL DESARROLLO</a:t>
            </a:r>
            <a:endParaRPr b="0" sz="2500"/>
          </a:p>
          <a:p>
            <a:pPr indent="0" lvl="0" marL="0" rtl="0" algn="l">
              <a:spcBef>
                <a:spcPts val="0"/>
              </a:spcBef>
              <a:spcAft>
                <a:spcPts val="0"/>
              </a:spcAft>
              <a:buNone/>
            </a:pPr>
            <a:r>
              <a:t/>
            </a:r>
            <a:endParaRPr b="0" sz="3300"/>
          </a:p>
          <a:p>
            <a:pPr indent="0" lvl="0" marL="0" rtl="0" algn="l">
              <a:spcBef>
                <a:spcPts val="0"/>
              </a:spcBef>
              <a:spcAft>
                <a:spcPts val="0"/>
              </a:spcAft>
              <a:buNone/>
            </a:pPr>
            <a:r>
              <a:t/>
            </a:r>
            <a:endParaRPr sz="4300"/>
          </a:p>
        </p:txBody>
      </p:sp>
      <p:sp>
        <p:nvSpPr>
          <p:cNvPr id="292" name="Google Shape;292;g318875d2c1d_0_184"/>
          <p:cNvSpPr txBox="1"/>
          <p:nvPr/>
        </p:nvSpPr>
        <p:spPr>
          <a:xfrm>
            <a:off x="760750" y="2490425"/>
            <a:ext cx="18582600" cy="7790700"/>
          </a:xfrm>
          <a:prstGeom prst="rect">
            <a:avLst/>
          </a:prstGeom>
          <a:noFill/>
          <a:ln>
            <a:noFill/>
          </a:ln>
        </p:spPr>
        <p:txBody>
          <a:bodyPr anchorCtr="0" anchor="t" bIns="91425" lIns="91425" spcFirstLastPara="1" rIns="91425" wrap="square" tIns="91425">
            <a:noAutofit/>
          </a:bodyPr>
          <a:lstStyle/>
          <a:p>
            <a:pPr indent="-482600" lvl="0" marL="457200" rtl="0" algn="just">
              <a:spcBef>
                <a:spcPts val="0"/>
              </a:spcBef>
              <a:spcAft>
                <a:spcPts val="0"/>
              </a:spcAft>
              <a:buClr>
                <a:schemeClr val="dk1"/>
              </a:buClr>
              <a:buSzPts val="4000"/>
              <a:buAutoNum type="arabicPeriod"/>
            </a:pPr>
            <a:r>
              <a:rPr b="1" lang="es-CL" sz="4000">
                <a:solidFill>
                  <a:schemeClr val="dk1"/>
                </a:solidFill>
              </a:rPr>
              <a:t>Ausencia del cliente:</a:t>
            </a:r>
            <a:r>
              <a:rPr lang="es-CL" sz="4000">
                <a:solidFill>
                  <a:schemeClr val="dk1"/>
                </a:solidFill>
              </a:rPr>
              <a:t> 4 semanas fuera del país, dificultando consultas directas.</a:t>
            </a:r>
            <a:endParaRPr sz="4000">
              <a:solidFill>
                <a:schemeClr val="dk1"/>
              </a:solidFill>
            </a:endParaRPr>
          </a:p>
          <a:p>
            <a:pPr indent="0" lvl="0" marL="457200" rtl="0" algn="just">
              <a:spcBef>
                <a:spcPts val="0"/>
              </a:spcBef>
              <a:spcAft>
                <a:spcPts val="0"/>
              </a:spcAft>
              <a:buNone/>
            </a:pPr>
            <a:r>
              <a:t/>
            </a:r>
            <a:endParaRPr sz="4000">
              <a:solidFill>
                <a:schemeClr val="dk1"/>
              </a:solidFill>
            </a:endParaRPr>
          </a:p>
          <a:p>
            <a:pPr indent="-482600" lvl="0" marL="457200" rtl="0" algn="just">
              <a:spcBef>
                <a:spcPts val="0"/>
              </a:spcBef>
              <a:spcAft>
                <a:spcPts val="0"/>
              </a:spcAft>
              <a:buClr>
                <a:schemeClr val="dk1"/>
              </a:buClr>
              <a:buSzPts val="4000"/>
              <a:buAutoNum type="arabicPeriod"/>
            </a:pPr>
            <a:r>
              <a:rPr b="1" lang="es-CL" sz="4000">
                <a:solidFill>
                  <a:schemeClr val="dk1"/>
                </a:solidFill>
              </a:rPr>
              <a:t>Desafíos en el plan de costos:</a:t>
            </a:r>
            <a:r>
              <a:rPr lang="es-CL" sz="4000">
                <a:solidFill>
                  <a:schemeClr val="dk1"/>
                </a:solidFill>
              </a:rPr>
              <a:t> Requirió análisis detallado y ajustes precisos.</a:t>
            </a:r>
            <a:endParaRPr sz="4000">
              <a:solidFill>
                <a:schemeClr val="dk1"/>
              </a:solidFill>
            </a:endParaRPr>
          </a:p>
          <a:p>
            <a:pPr indent="0" lvl="0" marL="457200" rtl="0" algn="just">
              <a:spcBef>
                <a:spcPts val="0"/>
              </a:spcBef>
              <a:spcAft>
                <a:spcPts val="0"/>
              </a:spcAft>
              <a:buNone/>
            </a:pPr>
            <a:r>
              <a:t/>
            </a:r>
            <a:endParaRPr b="1" sz="4000">
              <a:solidFill>
                <a:schemeClr val="dk1"/>
              </a:solidFill>
            </a:endParaRPr>
          </a:p>
          <a:p>
            <a:pPr indent="-482600" lvl="0" marL="457200" rtl="0" algn="just">
              <a:spcBef>
                <a:spcPts val="0"/>
              </a:spcBef>
              <a:spcAft>
                <a:spcPts val="0"/>
              </a:spcAft>
              <a:buClr>
                <a:schemeClr val="dk1"/>
              </a:buClr>
              <a:buSzPts val="4000"/>
              <a:buAutoNum type="arabicPeriod"/>
            </a:pPr>
            <a:r>
              <a:rPr b="1" lang="es-CL" sz="4000">
                <a:solidFill>
                  <a:schemeClr val="dk1"/>
                </a:solidFill>
              </a:rPr>
              <a:t>Adaptabilidad y enfoque:</a:t>
            </a:r>
            <a:r>
              <a:rPr lang="es-CL" sz="4000">
                <a:solidFill>
                  <a:schemeClr val="dk1"/>
                </a:solidFill>
              </a:rPr>
              <a:t> Logramos superar los retos cumpliendo los objetivos establecidos.</a:t>
            </a:r>
            <a:endParaRPr sz="4000">
              <a:solidFill>
                <a:schemeClr val="dk1"/>
              </a:solidFill>
            </a:endParaRPr>
          </a:p>
          <a:p>
            <a:pPr indent="0" lvl="0" marL="0" rtl="0" algn="just">
              <a:spcBef>
                <a:spcPts val="0"/>
              </a:spcBef>
              <a:spcAft>
                <a:spcPts val="0"/>
              </a:spcAft>
              <a:buNone/>
            </a:pPr>
            <a:r>
              <a:t/>
            </a:r>
            <a:endParaRPr sz="34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g318875d2c1d_0_192"/>
          <p:cNvPicPr preferRelativeResize="0"/>
          <p:nvPr/>
        </p:nvPicPr>
        <p:blipFill>
          <a:blip r:embed="rId3">
            <a:alphaModFix/>
          </a:blip>
          <a:stretch>
            <a:fillRect/>
          </a:stretch>
        </p:blipFill>
        <p:spPr>
          <a:xfrm>
            <a:off x="3944262" y="3264713"/>
            <a:ext cx="12215576" cy="4779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
          <p:cNvSpPr txBox="1"/>
          <p:nvPr/>
        </p:nvSpPr>
        <p:spPr>
          <a:xfrm>
            <a:off x="-185400" y="539350"/>
            <a:ext cx="5730600" cy="1753500"/>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SzPts val="935"/>
              <a:buNone/>
            </a:pPr>
            <a:r>
              <a:rPr lang="es-CL" sz="3759">
                <a:solidFill>
                  <a:schemeClr val="dk1"/>
                </a:solidFill>
                <a:latin typeface="Calibri"/>
                <a:ea typeface="Calibri"/>
                <a:cs typeface="Calibri"/>
                <a:sym typeface="Calibri"/>
              </a:rPr>
              <a:t>AGENDA</a:t>
            </a:r>
            <a:endParaRPr sz="2230">
              <a:solidFill>
                <a:schemeClr val="dk1"/>
              </a:solidFill>
              <a:latin typeface="Calibri"/>
              <a:ea typeface="Calibri"/>
              <a:cs typeface="Calibri"/>
              <a:sym typeface="Calibri"/>
            </a:endParaRPr>
          </a:p>
          <a:p>
            <a:pPr indent="0" lvl="0" marL="0" rtl="0" algn="ctr">
              <a:lnSpc>
                <a:spcPct val="70000"/>
              </a:lnSpc>
              <a:spcBef>
                <a:spcPts val="0"/>
              </a:spcBef>
              <a:spcAft>
                <a:spcPts val="0"/>
              </a:spcAft>
              <a:buSzPts val="935"/>
              <a:buNone/>
            </a:pPr>
            <a:r>
              <a:t/>
            </a:r>
            <a:endParaRPr sz="5800">
              <a:latin typeface="Calibri"/>
              <a:ea typeface="Calibri"/>
              <a:cs typeface="Calibri"/>
              <a:sym typeface="Calibri"/>
            </a:endParaRPr>
          </a:p>
        </p:txBody>
      </p:sp>
      <p:sp>
        <p:nvSpPr>
          <p:cNvPr id="206" name="Google Shape;206;p3"/>
          <p:cNvSpPr txBox="1"/>
          <p:nvPr/>
        </p:nvSpPr>
        <p:spPr>
          <a:xfrm>
            <a:off x="940600" y="2158025"/>
            <a:ext cx="18222900" cy="8089500"/>
          </a:xfrm>
          <a:prstGeom prst="rect">
            <a:avLst/>
          </a:prstGeom>
          <a:noFill/>
          <a:ln>
            <a:noFill/>
          </a:ln>
        </p:spPr>
        <p:txBody>
          <a:bodyPr anchorCtr="0" anchor="t" bIns="91425" lIns="91425" spcFirstLastPara="1" rIns="91425" wrap="square" tIns="91425">
            <a:noAutofit/>
          </a:bodyPr>
          <a:lstStyle/>
          <a:p>
            <a:pPr indent="-450850" lvl="0" marL="457200" rtl="0" algn="l">
              <a:lnSpc>
                <a:spcPct val="115000"/>
              </a:lnSpc>
              <a:spcBef>
                <a:spcPts val="0"/>
              </a:spcBef>
              <a:spcAft>
                <a:spcPts val="0"/>
              </a:spcAft>
              <a:buClr>
                <a:srgbClr val="000000"/>
              </a:buClr>
              <a:buSzPts val="3500"/>
              <a:buFont typeface="Calibri"/>
              <a:buChar char="●"/>
            </a:pPr>
            <a:r>
              <a:rPr lang="es-CL" sz="3500">
                <a:latin typeface="Calibri"/>
                <a:ea typeface="Calibri"/>
                <a:cs typeface="Calibri"/>
                <a:sym typeface="Calibri"/>
              </a:rPr>
              <a:t>Introducción del Proyecto.</a:t>
            </a:r>
            <a:endParaRPr sz="3500">
              <a:solidFill>
                <a:srgbClr val="000000"/>
              </a:solidFill>
              <a:latin typeface="Calibri"/>
              <a:ea typeface="Calibri"/>
              <a:cs typeface="Calibri"/>
              <a:sym typeface="Calibri"/>
            </a:endParaRPr>
          </a:p>
          <a:p>
            <a:pPr indent="-450850" lvl="0" marL="457200" rtl="0" algn="l">
              <a:lnSpc>
                <a:spcPct val="115000"/>
              </a:lnSpc>
              <a:spcBef>
                <a:spcPts val="0"/>
              </a:spcBef>
              <a:spcAft>
                <a:spcPts val="0"/>
              </a:spcAft>
              <a:buClr>
                <a:srgbClr val="000000"/>
              </a:buClr>
              <a:buSzPts val="3500"/>
              <a:buFont typeface="Calibri"/>
              <a:buChar char="●"/>
            </a:pPr>
            <a:r>
              <a:rPr lang="es-CL" sz="3500">
                <a:latin typeface="Calibri"/>
                <a:ea typeface="Calibri"/>
                <a:cs typeface="Calibri"/>
                <a:sym typeface="Calibri"/>
              </a:rPr>
              <a:t>Descripción de la Problemática y Propuesta de Solución.</a:t>
            </a:r>
            <a:endParaRPr sz="3500">
              <a:solidFill>
                <a:srgbClr val="000000"/>
              </a:solidFill>
              <a:latin typeface="Calibri"/>
              <a:ea typeface="Calibri"/>
              <a:cs typeface="Calibri"/>
              <a:sym typeface="Calibri"/>
            </a:endParaRPr>
          </a:p>
          <a:p>
            <a:pPr indent="-450850" lvl="0" marL="457200" rtl="0" algn="l">
              <a:lnSpc>
                <a:spcPct val="115000"/>
              </a:lnSpc>
              <a:spcBef>
                <a:spcPts val="0"/>
              </a:spcBef>
              <a:spcAft>
                <a:spcPts val="0"/>
              </a:spcAft>
              <a:buClr>
                <a:srgbClr val="000000"/>
              </a:buClr>
              <a:buSzPts val="3500"/>
              <a:buFont typeface="Calibri"/>
              <a:buChar char="●"/>
            </a:pPr>
            <a:r>
              <a:rPr lang="es-CL" sz="3500">
                <a:latin typeface="Calibri"/>
                <a:ea typeface="Calibri"/>
                <a:cs typeface="Calibri"/>
                <a:sym typeface="Calibri"/>
              </a:rPr>
              <a:t>Objetivo General y Específicos.</a:t>
            </a:r>
            <a:endParaRPr sz="3500">
              <a:solidFill>
                <a:srgbClr val="000000"/>
              </a:solidFill>
              <a:latin typeface="Calibri"/>
              <a:ea typeface="Calibri"/>
              <a:cs typeface="Calibri"/>
              <a:sym typeface="Calibri"/>
            </a:endParaRPr>
          </a:p>
          <a:p>
            <a:pPr indent="-450850" lvl="0" marL="457200" rtl="0" algn="l">
              <a:lnSpc>
                <a:spcPct val="115000"/>
              </a:lnSpc>
              <a:spcBef>
                <a:spcPts val="0"/>
              </a:spcBef>
              <a:spcAft>
                <a:spcPts val="0"/>
              </a:spcAft>
              <a:buClr>
                <a:srgbClr val="000000"/>
              </a:buClr>
              <a:buSzPts val="3500"/>
              <a:buFont typeface="Calibri"/>
              <a:buChar char="●"/>
            </a:pPr>
            <a:r>
              <a:rPr lang="es-CL" sz="3500">
                <a:latin typeface="Calibri"/>
                <a:ea typeface="Calibri"/>
                <a:cs typeface="Calibri"/>
                <a:sym typeface="Calibri"/>
              </a:rPr>
              <a:t>Metodología Utilizada.</a:t>
            </a:r>
            <a:endParaRPr sz="3500">
              <a:solidFill>
                <a:srgbClr val="000000"/>
              </a:solidFill>
              <a:latin typeface="Calibri"/>
              <a:ea typeface="Calibri"/>
              <a:cs typeface="Calibri"/>
              <a:sym typeface="Calibri"/>
            </a:endParaRPr>
          </a:p>
          <a:p>
            <a:pPr indent="-450850" lvl="0" marL="457200" rtl="0" algn="l">
              <a:lnSpc>
                <a:spcPct val="115000"/>
              </a:lnSpc>
              <a:spcBef>
                <a:spcPts val="0"/>
              </a:spcBef>
              <a:spcAft>
                <a:spcPts val="0"/>
              </a:spcAft>
              <a:buClr>
                <a:srgbClr val="000000"/>
              </a:buClr>
              <a:buSzPts val="3500"/>
              <a:buFont typeface="Calibri"/>
              <a:buChar char="●"/>
            </a:pPr>
            <a:r>
              <a:rPr lang="es-CL" sz="3500">
                <a:latin typeface="Calibri"/>
                <a:ea typeface="Calibri"/>
                <a:cs typeface="Calibri"/>
                <a:sym typeface="Calibri"/>
              </a:rPr>
              <a:t>Arquitectura del Software </a:t>
            </a:r>
            <a:endParaRPr sz="3500">
              <a:solidFill>
                <a:srgbClr val="000000"/>
              </a:solidFill>
              <a:latin typeface="Calibri"/>
              <a:ea typeface="Calibri"/>
              <a:cs typeface="Calibri"/>
              <a:sym typeface="Calibri"/>
            </a:endParaRPr>
          </a:p>
          <a:p>
            <a:pPr indent="-450850" lvl="0" marL="457200" rtl="0" algn="l">
              <a:lnSpc>
                <a:spcPct val="115000"/>
              </a:lnSpc>
              <a:spcBef>
                <a:spcPts val="0"/>
              </a:spcBef>
              <a:spcAft>
                <a:spcPts val="0"/>
              </a:spcAft>
              <a:buClr>
                <a:srgbClr val="000000"/>
              </a:buClr>
              <a:buSzPts val="3500"/>
              <a:buFont typeface="Calibri"/>
              <a:buChar char="●"/>
            </a:pPr>
            <a:r>
              <a:rPr lang="es-CL" sz="3500">
                <a:latin typeface="Calibri"/>
                <a:ea typeface="Calibri"/>
                <a:cs typeface="Calibri"/>
                <a:sym typeface="Calibri"/>
              </a:rPr>
              <a:t>Modelo de Datos.</a:t>
            </a:r>
            <a:endParaRPr sz="3500">
              <a:solidFill>
                <a:srgbClr val="000000"/>
              </a:solidFill>
              <a:latin typeface="Calibri"/>
              <a:ea typeface="Calibri"/>
              <a:cs typeface="Calibri"/>
              <a:sym typeface="Calibri"/>
            </a:endParaRPr>
          </a:p>
          <a:p>
            <a:pPr indent="-450850" lvl="0" marL="457200" rtl="0" algn="l">
              <a:lnSpc>
                <a:spcPct val="115000"/>
              </a:lnSpc>
              <a:spcBef>
                <a:spcPts val="0"/>
              </a:spcBef>
              <a:spcAft>
                <a:spcPts val="0"/>
              </a:spcAft>
              <a:buClr>
                <a:srgbClr val="000000"/>
              </a:buClr>
              <a:buSzPts val="3500"/>
              <a:buFont typeface="Calibri"/>
              <a:buChar char="●"/>
            </a:pPr>
            <a:r>
              <a:rPr lang="es-CL" sz="3500">
                <a:latin typeface="Calibri"/>
                <a:ea typeface="Calibri"/>
                <a:cs typeface="Calibri"/>
                <a:sym typeface="Calibri"/>
              </a:rPr>
              <a:t>Tecnologías Utilizadas.</a:t>
            </a:r>
            <a:endParaRPr sz="3500">
              <a:solidFill>
                <a:srgbClr val="000000"/>
              </a:solidFill>
              <a:latin typeface="Calibri"/>
              <a:ea typeface="Calibri"/>
              <a:cs typeface="Calibri"/>
              <a:sym typeface="Calibri"/>
            </a:endParaRPr>
          </a:p>
          <a:p>
            <a:pPr indent="-450850" lvl="0" marL="457200" rtl="0" algn="l">
              <a:lnSpc>
                <a:spcPct val="115000"/>
              </a:lnSpc>
              <a:spcBef>
                <a:spcPts val="0"/>
              </a:spcBef>
              <a:spcAft>
                <a:spcPts val="0"/>
              </a:spcAft>
              <a:buClr>
                <a:srgbClr val="000000"/>
              </a:buClr>
              <a:buSzPts val="3500"/>
              <a:buFont typeface="Calibri"/>
              <a:buChar char="●"/>
            </a:pPr>
            <a:r>
              <a:rPr lang="es-CL" sz="3500">
                <a:latin typeface="Calibri"/>
                <a:ea typeface="Calibri"/>
                <a:cs typeface="Calibri"/>
                <a:sym typeface="Calibri"/>
              </a:rPr>
              <a:t>Demostración del Resultado del Proyecto.</a:t>
            </a:r>
            <a:endParaRPr sz="3500">
              <a:solidFill>
                <a:srgbClr val="000000"/>
              </a:solidFill>
              <a:latin typeface="Calibri"/>
              <a:ea typeface="Calibri"/>
              <a:cs typeface="Calibri"/>
              <a:sym typeface="Calibri"/>
            </a:endParaRPr>
          </a:p>
          <a:p>
            <a:pPr indent="-450850" lvl="0" marL="457200" rtl="0" algn="l">
              <a:lnSpc>
                <a:spcPct val="115000"/>
              </a:lnSpc>
              <a:spcBef>
                <a:spcPts val="0"/>
              </a:spcBef>
              <a:spcAft>
                <a:spcPts val="0"/>
              </a:spcAft>
              <a:buClr>
                <a:srgbClr val="000000"/>
              </a:buClr>
              <a:buSzPts val="3500"/>
              <a:buFont typeface="Calibri"/>
              <a:buChar char="●"/>
            </a:pPr>
            <a:r>
              <a:rPr lang="es-CL" sz="3500">
                <a:latin typeface="Calibri"/>
                <a:ea typeface="Calibri"/>
                <a:cs typeface="Calibri"/>
                <a:sym typeface="Calibri"/>
              </a:rPr>
              <a:t>Resultados Obtenidos.</a:t>
            </a:r>
            <a:endParaRPr sz="3500">
              <a:solidFill>
                <a:srgbClr val="000000"/>
              </a:solidFill>
              <a:latin typeface="Calibri"/>
              <a:ea typeface="Calibri"/>
              <a:cs typeface="Calibri"/>
              <a:sym typeface="Calibri"/>
            </a:endParaRPr>
          </a:p>
          <a:p>
            <a:pPr indent="-450850" lvl="0" marL="457200" rtl="0" algn="l">
              <a:lnSpc>
                <a:spcPct val="115000"/>
              </a:lnSpc>
              <a:spcBef>
                <a:spcPts val="0"/>
              </a:spcBef>
              <a:spcAft>
                <a:spcPts val="0"/>
              </a:spcAft>
              <a:buClr>
                <a:srgbClr val="000000"/>
              </a:buClr>
              <a:buSzPts val="3500"/>
              <a:buFont typeface="Calibri"/>
              <a:buChar char="●"/>
            </a:pPr>
            <a:r>
              <a:rPr lang="es-CL" sz="3500">
                <a:latin typeface="Calibri"/>
                <a:ea typeface="Calibri"/>
                <a:cs typeface="Calibri"/>
                <a:sym typeface="Calibri"/>
              </a:rPr>
              <a:t>Obstáculos Presentados.</a:t>
            </a:r>
            <a:endParaRPr sz="3500">
              <a:solidFill>
                <a:srgbClr val="000000"/>
              </a:solidFill>
              <a:latin typeface="Calibri"/>
              <a:ea typeface="Calibri"/>
              <a:cs typeface="Calibri"/>
              <a:sym typeface="Calibri"/>
            </a:endParaRPr>
          </a:p>
          <a:p>
            <a:pPr indent="-450850" lvl="0" marL="457200" rtl="0" algn="l">
              <a:lnSpc>
                <a:spcPct val="115000"/>
              </a:lnSpc>
              <a:spcBef>
                <a:spcPts val="0"/>
              </a:spcBef>
              <a:spcAft>
                <a:spcPts val="0"/>
              </a:spcAft>
              <a:buClr>
                <a:srgbClr val="000000"/>
              </a:buClr>
              <a:buSzPts val="3500"/>
              <a:buFont typeface="Calibri"/>
              <a:buChar char="●"/>
            </a:pPr>
            <a:r>
              <a:rPr lang="es-CL" sz="3500">
                <a:latin typeface="Calibri"/>
                <a:ea typeface="Calibri"/>
                <a:cs typeface="Calibri"/>
                <a:sym typeface="Calibri"/>
              </a:rPr>
              <a:t>Conclusión.</a:t>
            </a:r>
            <a:endParaRPr sz="3500">
              <a:solidFill>
                <a:srgbClr val="000000"/>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3500">
              <a:solidFill>
                <a:srgbClr val="000000"/>
              </a:solidFill>
              <a:latin typeface="Calibri"/>
              <a:ea typeface="Calibri"/>
              <a:cs typeface="Calibri"/>
              <a:sym typeface="Calibri"/>
            </a:endParaRPr>
          </a:p>
          <a:p>
            <a:pPr indent="0" lvl="0" marL="0" rtl="0" algn="l">
              <a:spcBef>
                <a:spcPts val="0"/>
              </a:spcBef>
              <a:spcAft>
                <a:spcPts val="0"/>
              </a:spcAft>
              <a:buNone/>
            </a:pPr>
            <a:r>
              <a:t/>
            </a:r>
            <a:endParaRPr sz="200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318875d2c1d_0_27"/>
          <p:cNvSpPr txBox="1"/>
          <p:nvPr/>
        </p:nvSpPr>
        <p:spPr>
          <a:xfrm>
            <a:off x="4189738" y="5389161"/>
            <a:ext cx="3135600" cy="3403800"/>
          </a:xfrm>
          <a:prstGeom prst="rect">
            <a:avLst/>
          </a:prstGeom>
          <a:noFill/>
          <a:ln>
            <a:noFill/>
          </a:ln>
        </p:spPr>
        <p:txBody>
          <a:bodyPr anchorCtr="0" anchor="t" bIns="0" lIns="0" spcFirstLastPara="1" rIns="0" wrap="square" tIns="12050">
            <a:spAutoFit/>
          </a:bodyPr>
          <a:lstStyle/>
          <a:p>
            <a:pPr indent="-419100" lvl="0" marL="457200" marR="5080" rtl="0" algn="l">
              <a:lnSpc>
                <a:spcPct val="126899"/>
              </a:lnSpc>
              <a:spcBef>
                <a:spcPts val="0"/>
              </a:spcBef>
              <a:spcAft>
                <a:spcPts val="0"/>
              </a:spcAft>
              <a:buClr>
                <a:schemeClr val="dk1"/>
              </a:buClr>
              <a:buSzPts val="3000"/>
              <a:buChar char="●"/>
            </a:pPr>
            <a:r>
              <a:rPr lang="es-CL" sz="3000">
                <a:solidFill>
                  <a:schemeClr val="dk1"/>
                </a:solidFill>
              </a:rPr>
              <a:t>Directora del Proyecto </a:t>
            </a:r>
            <a:endParaRPr sz="3000">
              <a:solidFill>
                <a:schemeClr val="dk1"/>
              </a:solidFill>
            </a:endParaRPr>
          </a:p>
          <a:p>
            <a:pPr indent="-419100" lvl="0" marL="457200" marR="5080" rtl="0" algn="l">
              <a:lnSpc>
                <a:spcPct val="126899"/>
              </a:lnSpc>
              <a:spcBef>
                <a:spcPts val="0"/>
              </a:spcBef>
              <a:spcAft>
                <a:spcPts val="0"/>
              </a:spcAft>
              <a:buClr>
                <a:schemeClr val="dk1"/>
              </a:buClr>
              <a:buSzPts val="3000"/>
              <a:buChar char="●"/>
            </a:pPr>
            <a:r>
              <a:rPr lang="es-CL" sz="3000">
                <a:solidFill>
                  <a:schemeClr val="dk1"/>
                </a:solidFill>
              </a:rPr>
              <a:t>Jefe de Proyecto</a:t>
            </a:r>
            <a:endParaRPr sz="3000">
              <a:solidFill>
                <a:schemeClr val="dk1"/>
              </a:solidFill>
            </a:endParaRPr>
          </a:p>
          <a:p>
            <a:pPr indent="-635" lvl="0" marL="12700" marR="5080" rtl="0" algn="ctr">
              <a:lnSpc>
                <a:spcPct val="126899"/>
              </a:lnSpc>
              <a:spcBef>
                <a:spcPts val="0"/>
              </a:spcBef>
              <a:spcAft>
                <a:spcPts val="0"/>
              </a:spcAft>
              <a:buSzPts val="1100"/>
              <a:buNone/>
            </a:pPr>
            <a:r>
              <a:t/>
            </a:r>
            <a:endParaRPr sz="3000">
              <a:solidFill>
                <a:schemeClr val="dk1"/>
              </a:solidFill>
            </a:endParaRPr>
          </a:p>
          <a:p>
            <a:pPr indent="-635" lvl="0" marL="12700" marR="5080" rtl="0" algn="ctr">
              <a:lnSpc>
                <a:spcPct val="126899"/>
              </a:lnSpc>
              <a:spcBef>
                <a:spcPts val="0"/>
              </a:spcBef>
              <a:spcAft>
                <a:spcPts val="0"/>
              </a:spcAft>
              <a:buNone/>
            </a:pPr>
            <a:r>
              <a:t/>
            </a:r>
            <a:endParaRPr sz="3000">
              <a:solidFill>
                <a:schemeClr val="dk1"/>
              </a:solidFill>
            </a:endParaRPr>
          </a:p>
        </p:txBody>
      </p:sp>
      <p:sp>
        <p:nvSpPr>
          <p:cNvPr id="212" name="Google Shape;212;g318875d2c1d_0_27"/>
          <p:cNvSpPr txBox="1"/>
          <p:nvPr/>
        </p:nvSpPr>
        <p:spPr>
          <a:xfrm>
            <a:off x="4621763" y="4496088"/>
            <a:ext cx="3135600" cy="1399500"/>
          </a:xfrm>
          <a:prstGeom prst="rect">
            <a:avLst/>
          </a:prstGeom>
          <a:noFill/>
          <a:ln>
            <a:noFill/>
          </a:ln>
        </p:spPr>
        <p:txBody>
          <a:bodyPr anchorCtr="0" anchor="t" bIns="0" lIns="0" spcFirstLastPara="1" rIns="0" wrap="square" tIns="13950">
            <a:spAutoFit/>
          </a:bodyPr>
          <a:lstStyle/>
          <a:p>
            <a:pPr indent="0" lvl="0" marL="12700" rtl="0" algn="l">
              <a:spcBef>
                <a:spcPts val="0"/>
              </a:spcBef>
              <a:spcAft>
                <a:spcPts val="0"/>
              </a:spcAft>
              <a:buSzPts val="1100"/>
              <a:buNone/>
            </a:pPr>
            <a:r>
              <a:rPr b="1" lang="es-CL" sz="3000">
                <a:solidFill>
                  <a:schemeClr val="dk1"/>
                </a:solidFill>
              </a:rPr>
              <a:t>Polleth Aguilera</a:t>
            </a:r>
            <a:endParaRPr b="1" sz="3000">
              <a:solidFill>
                <a:schemeClr val="dk1"/>
              </a:solidFill>
            </a:endParaRPr>
          </a:p>
          <a:p>
            <a:pPr indent="0" lvl="0" marL="12700" rtl="0" algn="l">
              <a:spcBef>
                <a:spcPts val="0"/>
              </a:spcBef>
              <a:spcAft>
                <a:spcPts val="0"/>
              </a:spcAft>
              <a:buSzPts val="1100"/>
              <a:buNone/>
            </a:pPr>
            <a:r>
              <a:t/>
            </a:r>
            <a:endParaRPr b="1" sz="3000">
              <a:solidFill>
                <a:schemeClr val="dk1"/>
              </a:solidFill>
            </a:endParaRPr>
          </a:p>
          <a:p>
            <a:pPr indent="0" lvl="0" marL="12700" marR="0" rtl="0" algn="l">
              <a:lnSpc>
                <a:spcPct val="100000"/>
              </a:lnSpc>
              <a:spcBef>
                <a:spcPts val="0"/>
              </a:spcBef>
              <a:spcAft>
                <a:spcPts val="0"/>
              </a:spcAft>
              <a:buNone/>
            </a:pPr>
            <a:r>
              <a:t/>
            </a:r>
            <a:endParaRPr b="1" sz="3000">
              <a:solidFill>
                <a:schemeClr val="dk1"/>
              </a:solidFill>
            </a:endParaRPr>
          </a:p>
        </p:txBody>
      </p:sp>
      <p:sp>
        <p:nvSpPr>
          <p:cNvPr id="213" name="Google Shape;213;g318875d2c1d_0_27"/>
          <p:cNvSpPr/>
          <p:nvPr/>
        </p:nvSpPr>
        <p:spPr>
          <a:xfrm>
            <a:off x="5389985" y="5165311"/>
            <a:ext cx="751840" cy="60325"/>
          </a:xfrm>
          <a:custGeom>
            <a:rect b="b" l="l" r="r" t="t"/>
            <a:pathLst>
              <a:path extrusionOk="0" h="60325" w="751840">
                <a:moveTo>
                  <a:pt x="751281" y="0"/>
                </a:moveTo>
                <a:lnTo>
                  <a:pt x="0" y="0"/>
                </a:lnTo>
                <a:lnTo>
                  <a:pt x="0" y="23914"/>
                </a:lnTo>
                <a:lnTo>
                  <a:pt x="0" y="36080"/>
                </a:lnTo>
                <a:lnTo>
                  <a:pt x="0" y="60109"/>
                </a:lnTo>
                <a:lnTo>
                  <a:pt x="751281" y="60109"/>
                </a:lnTo>
                <a:lnTo>
                  <a:pt x="751281" y="36080"/>
                </a:lnTo>
                <a:lnTo>
                  <a:pt x="751281" y="23914"/>
                </a:lnTo>
                <a:lnTo>
                  <a:pt x="751281" y="0"/>
                </a:lnTo>
                <a:close/>
              </a:path>
            </a:pathLst>
          </a:custGeom>
          <a:solidFill>
            <a:srgbClr val="FEB6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000">
              <a:solidFill>
                <a:schemeClr val="dk1"/>
              </a:solidFill>
              <a:latin typeface="Calibri"/>
              <a:ea typeface="Calibri"/>
              <a:cs typeface="Calibri"/>
              <a:sym typeface="Calibri"/>
            </a:endParaRPr>
          </a:p>
        </p:txBody>
      </p:sp>
      <p:sp>
        <p:nvSpPr>
          <p:cNvPr id="214" name="Google Shape;214;g318875d2c1d_0_27"/>
          <p:cNvSpPr txBox="1"/>
          <p:nvPr/>
        </p:nvSpPr>
        <p:spPr>
          <a:xfrm>
            <a:off x="8042995" y="5389157"/>
            <a:ext cx="3135600" cy="3403800"/>
          </a:xfrm>
          <a:prstGeom prst="rect">
            <a:avLst/>
          </a:prstGeom>
          <a:noFill/>
          <a:ln>
            <a:noFill/>
          </a:ln>
        </p:spPr>
        <p:txBody>
          <a:bodyPr anchorCtr="0" anchor="t" bIns="0" lIns="0" spcFirstLastPara="1" rIns="0" wrap="square" tIns="12050">
            <a:spAutoFit/>
          </a:bodyPr>
          <a:lstStyle/>
          <a:p>
            <a:pPr indent="-419100" lvl="0" marL="457200" marR="5080" rtl="0" algn="l">
              <a:lnSpc>
                <a:spcPct val="126899"/>
              </a:lnSpc>
              <a:spcBef>
                <a:spcPts val="0"/>
              </a:spcBef>
              <a:spcAft>
                <a:spcPts val="0"/>
              </a:spcAft>
              <a:buClr>
                <a:schemeClr val="dk1"/>
              </a:buClr>
              <a:buSzPts val="3000"/>
              <a:buChar char="●"/>
            </a:pPr>
            <a:r>
              <a:rPr lang="es-CL" sz="3000">
                <a:solidFill>
                  <a:schemeClr val="dk1"/>
                </a:solidFill>
              </a:rPr>
              <a:t>Equipo de Pruebas </a:t>
            </a:r>
            <a:endParaRPr sz="3000">
              <a:solidFill>
                <a:schemeClr val="dk1"/>
              </a:solidFill>
            </a:endParaRPr>
          </a:p>
          <a:p>
            <a:pPr indent="-419100" lvl="0" marL="457200" marR="5080" rtl="0" algn="l">
              <a:lnSpc>
                <a:spcPct val="126899"/>
              </a:lnSpc>
              <a:spcBef>
                <a:spcPts val="0"/>
              </a:spcBef>
              <a:spcAft>
                <a:spcPts val="0"/>
              </a:spcAft>
              <a:buClr>
                <a:schemeClr val="dk1"/>
              </a:buClr>
              <a:buSzPts val="3000"/>
              <a:buChar char="●"/>
            </a:pPr>
            <a:r>
              <a:rPr lang="es-CL" sz="3000">
                <a:solidFill>
                  <a:schemeClr val="dk1"/>
                </a:solidFill>
              </a:rPr>
              <a:t>Arquitecto de Sistema</a:t>
            </a:r>
            <a:endParaRPr sz="3000">
              <a:solidFill>
                <a:schemeClr val="dk1"/>
              </a:solidFill>
            </a:endParaRPr>
          </a:p>
          <a:p>
            <a:pPr indent="-635" lvl="0" marL="12700" marR="5080" rtl="0" algn="ctr">
              <a:lnSpc>
                <a:spcPct val="126899"/>
              </a:lnSpc>
              <a:spcBef>
                <a:spcPts val="0"/>
              </a:spcBef>
              <a:spcAft>
                <a:spcPts val="0"/>
              </a:spcAft>
              <a:buSzPts val="1100"/>
              <a:buNone/>
            </a:pPr>
            <a:r>
              <a:t/>
            </a:r>
            <a:endParaRPr sz="3000">
              <a:solidFill>
                <a:schemeClr val="dk1"/>
              </a:solidFill>
            </a:endParaRPr>
          </a:p>
          <a:p>
            <a:pPr indent="-635" lvl="0" marL="12700" marR="5080" rtl="0" algn="ctr">
              <a:lnSpc>
                <a:spcPct val="126899"/>
              </a:lnSpc>
              <a:spcBef>
                <a:spcPts val="0"/>
              </a:spcBef>
              <a:spcAft>
                <a:spcPts val="0"/>
              </a:spcAft>
              <a:buNone/>
            </a:pPr>
            <a:r>
              <a:t/>
            </a:r>
            <a:endParaRPr sz="3000">
              <a:solidFill>
                <a:schemeClr val="dk1"/>
              </a:solidFill>
            </a:endParaRPr>
          </a:p>
        </p:txBody>
      </p:sp>
      <p:sp>
        <p:nvSpPr>
          <p:cNvPr id="215" name="Google Shape;215;g318875d2c1d_0_27"/>
          <p:cNvSpPr txBox="1"/>
          <p:nvPr/>
        </p:nvSpPr>
        <p:spPr>
          <a:xfrm>
            <a:off x="8529618" y="4496088"/>
            <a:ext cx="3300600" cy="1399500"/>
          </a:xfrm>
          <a:prstGeom prst="rect">
            <a:avLst/>
          </a:prstGeom>
          <a:noFill/>
          <a:ln>
            <a:noFill/>
          </a:ln>
        </p:spPr>
        <p:txBody>
          <a:bodyPr anchorCtr="0" anchor="t" bIns="0" lIns="0" spcFirstLastPara="1" rIns="0" wrap="square" tIns="13950">
            <a:spAutoFit/>
          </a:bodyPr>
          <a:lstStyle/>
          <a:p>
            <a:pPr indent="0" lvl="0" marL="12700" rtl="0" algn="l">
              <a:spcBef>
                <a:spcPts val="0"/>
              </a:spcBef>
              <a:spcAft>
                <a:spcPts val="0"/>
              </a:spcAft>
              <a:buSzPts val="1100"/>
              <a:buNone/>
            </a:pPr>
            <a:r>
              <a:rPr b="1" lang="es-CL" sz="3000">
                <a:solidFill>
                  <a:schemeClr val="dk1"/>
                </a:solidFill>
              </a:rPr>
              <a:t>Joaquín Cárcamo </a:t>
            </a:r>
            <a:endParaRPr b="1" sz="3000">
              <a:solidFill>
                <a:schemeClr val="dk1"/>
              </a:solidFill>
            </a:endParaRPr>
          </a:p>
          <a:p>
            <a:pPr indent="0" lvl="0" marL="12700" rtl="0" algn="l">
              <a:spcBef>
                <a:spcPts val="0"/>
              </a:spcBef>
              <a:spcAft>
                <a:spcPts val="0"/>
              </a:spcAft>
              <a:buSzPts val="1100"/>
              <a:buNone/>
            </a:pPr>
            <a:r>
              <a:t/>
            </a:r>
            <a:endParaRPr b="1" sz="3000">
              <a:solidFill>
                <a:schemeClr val="dk1"/>
              </a:solidFill>
            </a:endParaRPr>
          </a:p>
          <a:p>
            <a:pPr indent="0" lvl="0" marL="12700" marR="0" rtl="0" algn="l">
              <a:lnSpc>
                <a:spcPct val="100000"/>
              </a:lnSpc>
              <a:spcBef>
                <a:spcPts val="0"/>
              </a:spcBef>
              <a:spcAft>
                <a:spcPts val="0"/>
              </a:spcAft>
              <a:buNone/>
            </a:pPr>
            <a:r>
              <a:t/>
            </a:r>
            <a:endParaRPr b="1" sz="3000">
              <a:solidFill>
                <a:schemeClr val="dk1"/>
              </a:solidFill>
            </a:endParaRPr>
          </a:p>
        </p:txBody>
      </p:sp>
      <p:sp>
        <p:nvSpPr>
          <p:cNvPr id="216" name="Google Shape;216;g318875d2c1d_0_27"/>
          <p:cNvSpPr/>
          <p:nvPr/>
        </p:nvSpPr>
        <p:spPr>
          <a:xfrm>
            <a:off x="9232802" y="5165311"/>
            <a:ext cx="751840" cy="60325"/>
          </a:xfrm>
          <a:custGeom>
            <a:rect b="b" l="l" r="r" t="t"/>
            <a:pathLst>
              <a:path extrusionOk="0" h="60325" w="751840">
                <a:moveTo>
                  <a:pt x="751281" y="0"/>
                </a:moveTo>
                <a:lnTo>
                  <a:pt x="0" y="0"/>
                </a:lnTo>
                <a:lnTo>
                  <a:pt x="0" y="23914"/>
                </a:lnTo>
                <a:lnTo>
                  <a:pt x="0" y="36080"/>
                </a:lnTo>
                <a:lnTo>
                  <a:pt x="0" y="60109"/>
                </a:lnTo>
                <a:lnTo>
                  <a:pt x="751281" y="60109"/>
                </a:lnTo>
                <a:lnTo>
                  <a:pt x="751281" y="36080"/>
                </a:lnTo>
                <a:lnTo>
                  <a:pt x="751281" y="23914"/>
                </a:lnTo>
                <a:lnTo>
                  <a:pt x="751281" y="0"/>
                </a:lnTo>
                <a:close/>
              </a:path>
            </a:pathLst>
          </a:custGeom>
          <a:solidFill>
            <a:srgbClr val="FEB6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000">
              <a:solidFill>
                <a:schemeClr val="dk1"/>
              </a:solidFill>
              <a:latin typeface="Calibri"/>
              <a:ea typeface="Calibri"/>
              <a:cs typeface="Calibri"/>
              <a:sym typeface="Calibri"/>
            </a:endParaRPr>
          </a:p>
        </p:txBody>
      </p:sp>
      <p:sp>
        <p:nvSpPr>
          <p:cNvPr id="217" name="Google Shape;217;g318875d2c1d_0_27"/>
          <p:cNvSpPr txBox="1"/>
          <p:nvPr/>
        </p:nvSpPr>
        <p:spPr>
          <a:xfrm>
            <a:off x="11896242" y="5389157"/>
            <a:ext cx="3135600" cy="2817900"/>
          </a:xfrm>
          <a:prstGeom prst="rect">
            <a:avLst/>
          </a:prstGeom>
          <a:noFill/>
          <a:ln>
            <a:noFill/>
          </a:ln>
        </p:spPr>
        <p:txBody>
          <a:bodyPr anchorCtr="0" anchor="t" bIns="0" lIns="0" spcFirstLastPara="1" rIns="0" wrap="square" tIns="12050">
            <a:spAutoFit/>
          </a:bodyPr>
          <a:lstStyle/>
          <a:p>
            <a:pPr indent="-419100" lvl="0" marL="457200" marR="5080" rtl="0" algn="l">
              <a:lnSpc>
                <a:spcPct val="126899"/>
              </a:lnSpc>
              <a:spcBef>
                <a:spcPts val="0"/>
              </a:spcBef>
              <a:spcAft>
                <a:spcPts val="0"/>
              </a:spcAft>
              <a:buClr>
                <a:schemeClr val="dk1"/>
              </a:buClr>
              <a:buSzPts val="3000"/>
              <a:buChar char="●"/>
            </a:pPr>
            <a:r>
              <a:rPr lang="es-CL" sz="3000">
                <a:solidFill>
                  <a:schemeClr val="dk1"/>
                </a:solidFill>
              </a:rPr>
              <a:t>Equipo de Desarrollo</a:t>
            </a:r>
            <a:endParaRPr sz="3000">
              <a:solidFill>
                <a:schemeClr val="dk1"/>
              </a:solidFill>
            </a:endParaRPr>
          </a:p>
          <a:p>
            <a:pPr indent="-419100" lvl="0" marL="457200" marR="5080" rtl="0" algn="l">
              <a:lnSpc>
                <a:spcPct val="126899"/>
              </a:lnSpc>
              <a:spcBef>
                <a:spcPts val="0"/>
              </a:spcBef>
              <a:spcAft>
                <a:spcPts val="0"/>
              </a:spcAft>
              <a:buClr>
                <a:schemeClr val="dk1"/>
              </a:buClr>
              <a:buSzPts val="3000"/>
              <a:buChar char="●"/>
            </a:pPr>
            <a:r>
              <a:rPr lang="es-CL" sz="3000">
                <a:solidFill>
                  <a:schemeClr val="dk1"/>
                </a:solidFill>
              </a:rPr>
              <a:t>Programador </a:t>
            </a:r>
            <a:endParaRPr sz="3000">
              <a:solidFill>
                <a:schemeClr val="dk1"/>
              </a:solidFill>
            </a:endParaRPr>
          </a:p>
          <a:p>
            <a:pPr indent="-635" lvl="0" marL="12700" marR="5080" rtl="0" algn="ctr">
              <a:lnSpc>
                <a:spcPct val="126899"/>
              </a:lnSpc>
              <a:spcBef>
                <a:spcPts val="0"/>
              </a:spcBef>
              <a:spcAft>
                <a:spcPts val="0"/>
              </a:spcAft>
              <a:buSzPts val="1100"/>
              <a:buNone/>
            </a:pPr>
            <a:r>
              <a:t/>
            </a:r>
            <a:endParaRPr sz="3000">
              <a:solidFill>
                <a:schemeClr val="dk1"/>
              </a:solidFill>
            </a:endParaRPr>
          </a:p>
          <a:p>
            <a:pPr indent="-635" lvl="0" marL="12700" marR="5080" rtl="0" algn="ctr">
              <a:lnSpc>
                <a:spcPct val="126899"/>
              </a:lnSpc>
              <a:spcBef>
                <a:spcPts val="0"/>
              </a:spcBef>
              <a:spcAft>
                <a:spcPts val="0"/>
              </a:spcAft>
              <a:buNone/>
            </a:pPr>
            <a:r>
              <a:t/>
            </a:r>
            <a:endParaRPr sz="3000">
              <a:solidFill>
                <a:schemeClr val="dk1"/>
              </a:solidFill>
            </a:endParaRPr>
          </a:p>
        </p:txBody>
      </p:sp>
      <p:sp>
        <p:nvSpPr>
          <p:cNvPr id="218" name="Google Shape;218;g318875d2c1d_0_27"/>
          <p:cNvSpPr txBox="1"/>
          <p:nvPr/>
        </p:nvSpPr>
        <p:spPr>
          <a:xfrm>
            <a:off x="12320063" y="4496088"/>
            <a:ext cx="3594300" cy="1399500"/>
          </a:xfrm>
          <a:prstGeom prst="rect">
            <a:avLst/>
          </a:prstGeom>
          <a:noFill/>
          <a:ln>
            <a:noFill/>
          </a:ln>
        </p:spPr>
        <p:txBody>
          <a:bodyPr anchorCtr="0" anchor="t" bIns="0" lIns="0" spcFirstLastPara="1" rIns="0" wrap="square" tIns="13950">
            <a:spAutoFit/>
          </a:bodyPr>
          <a:lstStyle/>
          <a:p>
            <a:pPr indent="0" lvl="0" marL="0" rtl="0" algn="l">
              <a:spcBef>
                <a:spcPts val="0"/>
              </a:spcBef>
              <a:spcAft>
                <a:spcPts val="0"/>
              </a:spcAft>
              <a:buSzPts val="1100"/>
              <a:buNone/>
            </a:pPr>
            <a:r>
              <a:rPr b="1" lang="es-CL" sz="3000">
                <a:solidFill>
                  <a:schemeClr val="dk1"/>
                </a:solidFill>
              </a:rPr>
              <a:t>Sebastián Vega</a:t>
            </a:r>
            <a:endParaRPr b="1" sz="3000">
              <a:solidFill>
                <a:schemeClr val="dk1"/>
              </a:solidFill>
            </a:endParaRPr>
          </a:p>
          <a:p>
            <a:pPr indent="0" lvl="0" marL="0" rtl="0" algn="l">
              <a:spcBef>
                <a:spcPts val="0"/>
              </a:spcBef>
              <a:spcAft>
                <a:spcPts val="0"/>
              </a:spcAft>
              <a:buSzPts val="1100"/>
              <a:buNone/>
            </a:pPr>
            <a:r>
              <a:t/>
            </a:r>
            <a:endParaRPr b="1" sz="3000">
              <a:solidFill>
                <a:schemeClr val="dk1"/>
              </a:solidFill>
            </a:endParaRPr>
          </a:p>
          <a:p>
            <a:pPr indent="0" lvl="0" marL="0" marR="0" rtl="0" algn="l">
              <a:lnSpc>
                <a:spcPct val="100000"/>
              </a:lnSpc>
              <a:spcBef>
                <a:spcPts val="0"/>
              </a:spcBef>
              <a:spcAft>
                <a:spcPts val="0"/>
              </a:spcAft>
              <a:buNone/>
            </a:pPr>
            <a:r>
              <a:t/>
            </a:r>
            <a:endParaRPr b="1" sz="3000">
              <a:solidFill>
                <a:schemeClr val="dk1"/>
              </a:solidFill>
            </a:endParaRPr>
          </a:p>
        </p:txBody>
      </p:sp>
      <p:sp>
        <p:nvSpPr>
          <p:cNvPr id="219" name="Google Shape;219;g318875d2c1d_0_27"/>
          <p:cNvSpPr/>
          <p:nvPr/>
        </p:nvSpPr>
        <p:spPr>
          <a:xfrm>
            <a:off x="13086082" y="5165311"/>
            <a:ext cx="751840" cy="60325"/>
          </a:xfrm>
          <a:custGeom>
            <a:rect b="b" l="l" r="r" t="t"/>
            <a:pathLst>
              <a:path extrusionOk="0" h="60325" w="751840">
                <a:moveTo>
                  <a:pt x="751281" y="0"/>
                </a:moveTo>
                <a:lnTo>
                  <a:pt x="0" y="0"/>
                </a:lnTo>
                <a:lnTo>
                  <a:pt x="0" y="23914"/>
                </a:lnTo>
                <a:lnTo>
                  <a:pt x="0" y="36080"/>
                </a:lnTo>
                <a:lnTo>
                  <a:pt x="0" y="60109"/>
                </a:lnTo>
                <a:lnTo>
                  <a:pt x="751281" y="60109"/>
                </a:lnTo>
                <a:lnTo>
                  <a:pt x="751281" y="36080"/>
                </a:lnTo>
                <a:lnTo>
                  <a:pt x="751281" y="23914"/>
                </a:lnTo>
                <a:lnTo>
                  <a:pt x="751281" y="0"/>
                </a:lnTo>
                <a:close/>
              </a:path>
            </a:pathLst>
          </a:custGeom>
          <a:solidFill>
            <a:srgbClr val="FEB6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3000">
              <a:solidFill>
                <a:schemeClr val="dk1"/>
              </a:solidFill>
              <a:latin typeface="Calibri"/>
              <a:ea typeface="Calibri"/>
              <a:cs typeface="Calibri"/>
              <a:sym typeface="Calibri"/>
            </a:endParaRPr>
          </a:p>
        </p:txBody>
      </p:sp>
      <p:sp>
        <p:nvSpPr>
          <p:cNvPr id="220" name="Google Shape;220;g318875d2c1d_0_27"/>
          <p:cNvSpPr txBox="1"/>
          <p:nvPr/>
        </p:nvSpPr>
        <p:spPr>
          <a:xfrm>
            <a:off x="-235975" y="758450"/>
            <a:ext cx="5730600" cy="1753500"/>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SzPts val="935"/>
              <a:buNone/>
            </a:pPr>
            <a:r>
              <a:rPr lang="es-CL" sz="3759">
                <a:solidFill>
                  <a:schemeClr val="dk1"/>
                </a:solidFill>
                <a:latin typeface="Calibri"/>
                <a:ea typeface="Calibri"/>
                <a:cs typeface="Calibri"/>
                <a:sym typeface="Calibri"/>
              </a:rPr>
              <a:t>INTEGRANTES DEL PROYECTO- ROLES</a:t>
            </a:r>
            <a:endParaRPr sz="2230">
              <a:solidFill>
                <a:schemeClr val="dk1"/>
              </a:solidFill>
              <a:latin typeface="Calibri"/>
              <a:ea typeface="Calibri"/>
              <a:cs typeface="Calibri"/>
              <a:sym typeface="Calibri"/>
            </a:endParaRPr>
          </a:p>
          <a:p>
            <a:pPr indent="0" lvl="0" marL="0" rtl="0" algn="ctr">
              <a:lnSpc>
                <a:spcPct val="70000"/>
              </a:lnSpc>
              <a:spcBef>
                <a:spcPts val="0"/>
              </a:spcBef>
              <a:spcAft>
                <a:spcPts val="0"/>
              </a:spcAft>
              <a:buSzPts val="935"/>
              <a:buNone/>
            </a:pPr>
            <a:r>
              <a:t/>
            </a:r>
            <a:endParaRPr sz="5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318875d2c1d_0_66"/>
          <p:cNvSpPr txBox="1"/>
          <p:nvPr>
            <p:ph idx="1" type="body"/>
          </p:nvPr>
        </p:nvSpPr>
        <p:spPr>
          <a:xfrm>
            <a:off x="387650" y="853900"/>
            <a:ext cx="5123700" cy="1677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0" lang="es-CL" sz="3300"/>
              <a:t>DESCRIPCIÓN DEL PROYECTO</a:t>
            </a:r>
            <a:endParaRPr b="0" sz="3300"/>
          </a:p>
          <a:p>
            <a:pPr indent="0" lvl="0" marL="0" rtl="0" algn="l">
              <a:spcBef>
                <a:spcPts val="0"/>
              </a:spcBef>
              <a:spcAft>
                <a:spcPts val="0"/>
              </a:spcAft>
              <a:buNone/>
            </a:pPr>
            <a:r>
              <a:t/>
            </a:r>
            <a:endParaRPr sz="4300"/>
          </a:p>
        </p:txBody>
      </p:sp>
      <p:sp>
        <p:nvSpPr>
          <p:cNvPr id="226" name="Google Shape;226;g318875d2c1d_0_66"/>
          <p:cNvSpPr txBox="1"/>
          <p:nvPr/>
        </p:nvSpPr>
        <p:spPr>
          <a:xfrm>
            <a:off x="118100" y="2616075"/>
            <a:ext cx="19986000" cy="765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s-CL" sz="3600">
                <a:solidFill>
                  <a:schemeClr val="dk1"/>
                </a:solidFill>
              </a:rPr>
              <a:t>P</a:t>
            </a:r>
            <a:r>
              <a:rPr b="1" lang="es-CL" sz="3600">
                <a:solidFill>
                  <a:schemeClr val="dk1"/>
                </a:solidFill>
              </a:rPr>
              <a:t>roblema:</a:t>
            </a:r>
            <a:endParaRPr b="1" sz="3600">
              <a:solidFill>
                <a:schemeClr val="dk1"/>
              </a:solidFill>
            </a:endParaRPr>
          </a:p>
          <a:p>
            <a:pPr indent="-457200" lvl="0" marL="457200" rtl="0" algn="l">
              <a:lnSpc>
                <a:spcPct val="115000"/>
              </a:lnSpc>
              <a:spcBef>
                <a:spcPts val="1200"/>
              </a:spcBef>
              <a:spcAft>
                <a:spcPts val="0"/>
              </a:spcAft>
              <a:buClr>
                <a:schemeClr val="dk1"/>
              </a:buClr>
              <a:buSzPts val="3600"/>
              <a:buChar char="●"/>
            </a:pPr>
            <a:r>
              <a:rPr lang="es-CL" sz="3600">
                <a:solidFill>
                  <a:schemeClr val="dk1"/>
                </a:solidFill>
              </a:rPr>
              <a:t>Métodos manuales generan errores y desabastecimientos.</a:t>
            </a:r>
            <a:endParaRPr sz="3600">
              <a:solidFill>
                <a:schemeClr val="dk1"/>
              </a:solidFill>
            </a:endParaRPr>
          </a:p>
          <a:p>
            <a:pPr indent="-457200" lvl="0" marL="457200" rtl="0" algn="l">
              <a:lnSpc>
                <a:spcPct val="115000"/>
              </a:lnSpc>
              <a:spcBef>
                <a:spcPts val="0"/>
              </a:spcBef>
              <a:spcAft>
                <a:spcPts val="0"/>
              </a:spcAft>
              <a:buClr>
                <a:schemeClr val="dk1"/>
              </a:buClr>
              <a:buSzPts val="3600"/>
              <a:buChar char="●"/>
            </a:pPr>
            <a:r>
              <a:rPr lang="es-CL" sz="3600">
                <a:solidFill>
                  <a:schemeClr val="dk1"/>
                </a:solidFill>
              </a:rPr>
              <a:t>Falta de visibilidad afecta la eficiencia del negocio.</a:t>
            </a:r>
            <a:endParaRPr sz="3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CL" sz="3600">
                <a:solidFill>
                  <a:schemeClr val="dk1"/>
                </a:solidFill>
              </a:rPr>
              <a:t>Solución:</a:t>
            </a:r>
            <a:endParaRPr b="1" sz="3600">
              <a:solidFill>
                <a:schemeClr val="dk1"/>
              </a:solidFill>
            </a:endParaRPr>
          </a:p>
          <a:p>
            <a:pPr indent="-457200" lvl="0" marL="457200" rtl="0" algn="l">
              <a:lnSpc>
                <a:spcPct val="115000"/>
              </a:lnSpc>
              <a:spcBef>
                <a:spcPts val="1200"/>
              </a:spcBef>
              <a:spcAft>
                <a:spcPts val="0"/>
              </a:spcAft>
              <a:buClr>
                <a:schemeClr val="dk1"/>
              </a:buClr>
              <a:buSzPts val="3600"/>
              <a:buChar char="●"/>
            </a:pPr>
            <a:r>
              <a:rPr lang="es-CL" sz="3600">
                <a:solidFill>
                  <a:schemeClr val="dk1"/>
                </a:solidFill>
              </a:rPr>
              <a:t>Gestión automatizada de inventarios.</a:t>
            </a:r>
            <a:endParaRPr sz="3600">
              <a:solidFill>
                <a:schemeClr val="dk1"/>
              </a:solidFill>
            </a:endParaRPr>
          </a:p>
          <a:p>
            <a:pPr indent="-457200" lvl="0" marL="457200" rtl="0" algn="l">
              <a:lnSpc>
                <a:spcPct val="115000"/>
              </a:lnSpc>
              <a:spcBef>
                <a:spcPts val="0"/>
              </a:spcBef>
              <a:spcAft>
                <a:spcPts val="0"/>
              </a:spcAft>
              <a:buClr>
                <a:schemeClr val="dk1"/>
              </a:buClr>
              <a:buSzPts val="3600"/>
              <a:buChar char="●"/>
            </a:pPr>
            <a:r>
              <a:rPr lang="es-CL" sz="3600">
                <a:solidFill>
                  <a:schemeClr val="dk1"/>
                </a:solidFill>
              </a:rPr>
              <a:t>Actualización en tiempo real y alertas de stock.</a:t>
            </a:r>
            <a:endParaRPr sz="3600">
              <a:solidFill>
                <a:schemeClr val="dk1"/>
              </a:solidFill>
            </a:endParaRPr>
          </a:p>
          <a:p>
            <a:pPr indent="-457200" lvl="0" marL="457200" rtl="0" algn="l">
              <a:lnSpc>
                <a:spcPct val="115000"/>
              </a:lnSpc>
              <a:spcBef>
                <a:spcPts val="0"/>
              </a:spcBef>
              <a:spcAft>
                <a:spcPts val="0"/>
              </a:spcAft>
              <a:buClr>
                <a:schemeClr val="dk1"/>
              </a:buClr>
              <a:buSzPts val="3600"/>
              <a:buChar char="●"/>
            </a:pPr>
            <a:r>
              <a:rPr lang="es-CL" sz="3600">
                <a:solidFill>
                  <a:schemeClr val="dk1"/>
                </a:solidFill>
              </a:rPr>
              <a:t>Reportes claros y una interfaz intuitiva.</a:t>
            </a:r>
            <a:endParaRPr sz="3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CL" sz="3600">
                <a:solidFill>
                  <a:schemeClr val="dk1"/>
                </a:solidFill>
              </a:rPr>
              <a:t>Impacto:</a:t>
            </a:r>
            <a:endParaRPr b="1" sz="3600">
              <a:solidFill>
                <a:schemeClr val="dk1"/>
              </a:solidFill>
            </a:endParaRPr>
          </a:p>
          <a:p>
            <a:pPr indent="-457200" lvl="0" marL="457200" rtl="0" algn="l">
              <a:lnSpc>
                <a:spcPct val="115000"/>
              </a:lnSpc>
              <a:spcBef>
                <a:spcPts val="1200"/>
              </a:spcBef>
              <a:spcAft>
                <a:spcPts val="0"/>
              </a:spcAft>
              <a:buClr>
                <a:schemeClr val="dk1"/>
              </a:buClr>
              <a:buSzPts val="3600"/>
              <a:buChar char="●"/>
            </a:pPr>
            <a:r>
              <a:rPr lang="es-CL" sz="3600">
                <a:solidFill>
                  <a:schemeClr val="dk1"/>
                </a:solidFill>
              </a:rPr>
              <a:t>Optimiza operaciones y mejora la productividad.</a:t>
            </a:r>
            <a:endParaRPr sz="3600">
              <a:solidFill>
                <a:schemeClr val="dk1"/>
              </a:solidFill>
            </a:endParaRPr>
          </a:p>
          <a:p>
            <a:pPr indent="0" lvl="0" marL="0" rtl="0" algn="l">
              <a:spcBef>
                <a:spcPts val="1200"/>
              </a:spcBef>
              <a:spcAft>
                <a:spcPts val="0"/>
              </a:spcAft>
              <a:buNone/>
            </a:pPr>
            <a:r>
              <a:t/>
            </a:r>
            <a:endParaRPr b="1" sz="2200"/>
          </a:p>
          <a:p>
            <a:pPr indent="0" lvl="0" marL="0" rtl="0" algn="l">
              <a:spcBef>
                <a:spcPts val="0"/>
              </a:spcBef>
              <a:spcAft>
                <a:spcPts val="0"/>
              </a:spcAft>
              <a:buClr>
                <a:schemeClr val="dk1"/>
              </a:buClr>
              <a:buSzPts val="1100"/>
              <a:buFont typeface="Arial"/>
              <a:buNone/>
            </a:pPr>
            <a:r>
              <a:t/>
            </a:r>
            <a:endParaRPr sz="23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5"/>
          <p:cNvSpPr txBox="1"/>
          <p:nvPr>
            <p:ph idx="1" type="body"/>
          </p:nvPr>
        </p:nvSpPr>
        <p:spPr>
          <a:xfrm>
            <a:off x="340675" y="1026000"/>
            <a:ext cx="5123700" cy="1169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0" lang="es-CL" sz="3300"/>
              <a:t>OBJETIVOS</a:t>
            </a:r>
            <a:endParaRPr b="0" sz="3300"/>
          </a:p>
          <a:p>
            <a:pPr indent="0" lvl="0" marL="0" rtl="0" algn="l">
              <a:spcBef>
                <a:spcPts val="0"/>
              </a:spcBef>
              <a:spcAft>
                <a:spcPts val="0"/>
              </a:spcAft>
              <a:buNone/>
            </a:pPr>
            <a:r>
              <a:t/>
            </a:r>
            <a:endParaRPr sz="4300"/>
          </a:p>
        </p:txBody>
      </p:sp>
      <p:sp>
        <p:nvSpPr>
          <p:cNvPr id="232" name="Google Shape;232;p5"/>
          <p:cNvSpPr txBox="1"/>
          <p:nvPr/>
        </p:nvSpPr>
        <p:spPr>
          <a:xfrm>
            <a:off x="3103350" y="6090042"/>
            <a:ext cx="143511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000">
                <a:solidFill>
                  <a:srgbClr val="000000"/>
                </a:solidFill>
                <a:latin typeface="Calibri"/>
                <a:ea typeface="Calibri"/>
                <a:cs typeface="Calibri"/>
                <a:sym typeface="Calibri"/>
              </a:rPr>
              <a:t>Objetivos Específicos</a:t>
            </a:r>
            <a:endParaRPr sz="2200">
              <a:solidFill>
                <a:srgbClr val="000000"/>
              </a:solidFill>
              <a:latin typeface="Calibri"/>
              <a:ea typeface="Calibri"/>
              <a:cs typeface="Calibri"/>
              <a:sym typeface="Calibri"/>
            </a:endParaRPr>
          </a:p>
        </p:txBody>
      </p:sp>
      <p:sp>
        <p:nvSpPr>
          <p:cNvPr id="233" name="Google Shape;233;p5"/>
          <p:cNvSpPr/>
          <p:nvPr/>
        </p:nvSpPr>
        <p:spPr>
          <a:xfrm>
            <a:off x="3826650" y="6904001"/>
            <a:ext cx="13044600" cy="3259200"/>
          </a:xfrm>
          <a:prstGeom prst="roundRect">
            <a:avLst>
              <a:gd fmla="val 16667" name="adj"/>
            </a:avLst>
          </a:prstGeom>
          <a:noFill/>
          <a:ln cap="flat" cmpd="sng" w="12700">
            <a:solidFill>
              <a:srgbClr val="4472C4"/>
            </a:solidFill>
            <a:prstDash val="solid"/>
            <a:miter lim="800000"/>
            <a:headEnd len="sm" w="sm" type="none"/>
            <a:tailEnd len="sm" w="sm" type="none"/>
          </a:ln>
        </p:spPr>
        <p:txBody>
          <a:bodyPr anchorCtr="0" anchor="ctr" bIns="45700" lIns="91425" spcFirstLastPara="1" rIns="91425" wrap="square" tIns="45700">
            <a:noAutofit/>
          </a:bodyPr>
          <a:lstStyle/>
          <a:p>
            <a:pPr indent="-374650" lvl="0" marL="457200" rtl="0" algn="l">
              <a:spcBef>
                <a:spcPts val="0"/>
              </a:spcBef>
              <a:spcAft>
                <a:spcPts val="0"/>
              </a:spcAft>
              <a:buClr>
                <a:srgbClr val="000000"/>
              </a:buClr>
              <a:buSzPts val="2300"/>
              <a:buChar char="●"/>
            </a:pPr>
            <a:r>
              <a:rPr b="1" lang="es-CL" sz="2300">
                <a:solidFill>
                  <a:srgbClr val="000000"/>
                </a:solidFill>
              </a:rPr>
              <a:t>Registrar y actualizar el inventario en tiempo real:</a:t>
            </a:r>
            <a:r>
              <a:rPr lang="es-CL" sz="2300">
                <a:solidFill>
                  <a:srgbClr val="000000"/>
                </a:solidFill>
              </a:rPr>
              <a:t> Permitir al cliente mantener un control preciso de los productos disponibles, evitando errores y simplificando la gestión diaria.</a:t>
            </a:r>
            <a:endParaRPr sz="2300">
              <a:solidFill>
                <a:srgbClr val="000000"/>
              </a:solidFill>
            </a:endParaRPr>
          </a:p>
          <a:p>
            <a:pPr indent="0" lvl="0" marL="0" rtl="0" algn="l">
              <a:spcBef>
                <a:spcPts val="0"/>
              </a:spcBef>
              <a:spcAft>
                <a:spcPts val="0"/>
              </a:spcAft>
              <a:buNone/>
            </a:pPr>
            <a:r>
              <a:t/>
            </a:r>
            <a:endParaRPr sz="2300"/>
          </a:p>
          <a:p>
            <a:pPr indent="-374650" lvl="0" marL="457200" marR="0" rtl="0" algn="l">
              <a:spcBef>
                <a:spcPts val="0"/>
              </a:spcBef>
              <a:spcAft>
                <a:spcPts val="0"/>
              </a:spcAft>
              <a:buClr>
                <a:srgbClr val="000000"/>
              </a:buClr>
              <a:buSzPts val="2300"/>
              <a:buChar char="●"/>
            </a:pPr>
            <a:r>
              <a:rPr b="1" lang="es-CL" sz="2300">
                <a:solidFill>
                  <a:srgbClr val="000000"/>
                </a:solidFill>
              </a:rPr>
              <a:t>Implementar alertas automáticas:</a:t>
            </a:r>
            <a:r>
              <a:rPr lang="es-CL" sz="2300">
                <a:solidFill>
                  <a:srgbClr val="000000"/>
                </a:solidFill>
              </a:rPr>
              <a:t> Notificar al cliente cuando los niveles de inventario estén bajos para garantizar la reposición oportuna y evitar la falta de productos populares.</a:t>
            </a:r>
            <a:endParaRPr sz="2300">
              <a:solidFill>
                <a:srgbClr val="000000"/>
              </a:solidFill>
            </a:endParaRPr>
          </a:p>
          <a:p>
            <a:pPr indent="0" lvl="0" marL="457200" marR="0" rtl="0" algn="l">
              <a:spcBef>
                <a:spcPts val="0"/>
              </a:spcBef>
              <a:spcAft>
                <a:spcPts val="0"/>
              </a:spcAft>
              <a:buNone/>
            </a:pPr>
            <a:r>
              <a:t/>
            </a:r>
            <a:endParaRPr sz="2300"/>
          </a:p>
          <a:p>
            <a:pPr indent="-374650" lvl="0" marL="457200" marR="0" rtl="0" algn="l">
              <a:spcBef>
                <a:spcPts val="0"/>
              </a:spcBef>
              <a:spcAft>
                <a:spcPts val="0"/>
              </a:spcAft>
              <a:buClr>
                <a:srgbClr val="000000"/>
              </a:buClr>
              <a:buSzPts val="2300"/>
              <a:buChar char="●"/>
            </a:pPr>
            <a:r>
              <a:rPr b="1" lang="es-CL" sz="2300">
                <a:solidFill>
                  <a:srgbClr val="000000"/>
                </a:solidFill>
              </a:rPr>
              <a:t>Generar reportes de ventas e inventario:</a:t>
            </a:r>
            <a:r>
              <a:rPr lang="es-CL" sz="2300">
                <a:solidFill>
                  <a:srgbClr val="000000"/>
                </a:solidFill>
              </a:rPr>
              <a:t> Proporcionar información actualizada y detallada sobre el estado del negocio para apoyar la toma de decisiones estratégicas.</a:t>
            </a:r>
            <a:endParaRPr sz="2300">
              <a:solidFill>
                <a:srgbClr val="000000"/>
              </a:solidFill>
            </a:endParaRPr>
          </a:p>
        </p:txBody>
      </p:sp>
      <p:sp>
        <p:nvSpPr>
          <p:cNvPr id="234" name="Google Shape;234;p5"/>
          <p:cNvSpPr txBox="1"/>
          <p:nvPr/>
        </p:nvSpPr>
        <p:spPr>
          <a:xfrm>
            <a:off x="4046100" y="2020404"/>
            <a:ext cx="121920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000">
                <a:solidFill>
                  <a:srgbClr val="000000"/>
                </a:solidFill>
                <a:latin typeface="Calibri"/>
                <a:ea typeface="Calibri"/>
                <a:cs typeface="Calibri"/>
                <a:sym typeface="Calibri"/>
              </a:rPr>
              <a:t>Objetivo General</a:t>
            </a:r>
            <a:endParaRPr sz="2200">
              <a:solidFill>
                <a:srgbClr val="000000"/>
              </a:solidFill>
              <a:latin typeface="Calibri"/>
              <a:ea typeface="Calibri"/>
              <a:cs typeface="Calibri"/>
              <a:sym typeface="Calibri"/>
            </a:endParaRPr>
          </a:p>
        </p:txBody>
      </p:sp>
      <p:sp>
        <p:nvSpPr>
          <p:cNvPr id="235" name="Google Shape;235;p5"/>
          <p:cNvSpPr/>
          <p:nvPr/>
        </p:nvSpPr>
        <p:spPr>
          <a:xfrm>
            <a:off x="3916800" y="2860463"/>
            <a:ext cx="12724200" cy="2620200"/>
          </a:xfrm>
          <a:prstGeom prst="roundRect">
            <a:avLst>
              <a:gd fmla="val 16667" name="adj"/>
            </a:avLst>
          </a:prstGeom>
          <a:solidFill>
            <a:srgbClr val="FFFFFF"/>
          </a:solidFill>
          <a:ln cap="flat" cmpd="sng" w="12700">
            <a:solidFill>
              <a:srgbClr val="4472C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L" sz="2300">
                <a:solidFill>
                  <a:srgbClr val="000000"/>
                </a:solidFill>
              </a:rPr>
              <a:t>Desarrollar e implementar un sistema de gestión de inventarios que facilite el registro</a:t>
            </a:r>
            <a:r>
              <a:rPr lang="es-CL" sz="2300"/>
              <a:t> </a:t>
            </a:r>
            <a:r>
              <a:rPr lang="es-CL" sz="2300">
                <a:solidFill>
                  <a:srgbClr val="000000"/>
                </a:solidFill>
              </a:rPr>
              <a:t>y control de los productos en tiempo real, mejorando la eficiencia operativa del cliente, con el fin de optimizar su negocio y satisfacer las necesidades del clientes de manera oportuna.</a:t>
            </a:r>
            <a:endParaRPr sz="2300">
              <a:solidFill>
                <a:srgbClr val="000000"/>
              </a:solidFill>
            </a:endParaRPr>
          </a:p>
          <a:p>
            <a:pPr indent="0" lvl="0" marL="0" marR="0" rtl="0" algn="ctr">
              <a:spcBef>
                <a:spcPts val="0"/>
              </a:spcBef>
              <a:spcAft>
                <a:spcPts val="0"/>
              </a:spcAft>
              <a:buNone/>
            </a:pPr>
            <a:r>
              <a:t/>
            </a:r>
            <a:endParaRPr sz="2300">
              <a:solidFill>
                <a:srgbClr val="000000"/>
              </a:solidFill>
            </a:endParaRPr>
          </a:p>
          <a:p>
            <a:pPr indent="0" lvl="0" marL="0" marR="0" rtl="0" algn="ctr">
              <a:spcBef>
                <a:spcPts val="0"/>
              </a:spcBef>
              <a:spcAft>
                <a:spcPts val="0"/>
              </a:spcAft>
              <a:buNone/>
            </a:pPr>
            <a:r>
              <a:t/>
            </a:r>
            <a:endParaRPr sz="2300"/>
          </a:p>
          <a:p>
            <a:pPr indent="0" lvl="0" marL="0" marR="0" rtl="0" algn="ctr">
              <a:spcBef>
                <a:spcPts val="0"/>
              </a:spcBef>
              <a:spcAft>
                <a:spcPts val="0"/>
              </a:spcAft>
              <a:buNone/>
            </a:pPr>
            <a:r>
              <a:t/>
            </a:r>
            <a:endParaRPr sz="2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318875d2c1d_0_70"/>
          <p:cNvSpPr txBox="1"/>
          <p:nvPr>
            <p:ph idx="1" type="body"/>
          </p:nvPr>
        </p:nvSpPr>
        <p:spPr>
          <a:xfrm>
            <a:off x="151675" y="550525"/>
            <a:ext cx="5359800" cy="2478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b="0" sz="3100"/>
          </a:p>
          <a:p>
            <a:pPr indent="0" lvl="0" marL="0" rtl="0" algn="l">
              <a:spcBef>
                <a:spcPts val="0"/>
              </a:spcBef>
              <a:spcAft>
                <a:spcPts val="0"/>
              </a:spcAft>
              <a:buClr>
                <a:schemeClr val="dk1"/>
              </a:buClr>
              <a:buSzPts val="1100"/>
              <a:buFont typeface="Arial"/>
              <a:buNone/>
            </a:pPr>
            <a:r>
              <a:rPr b="0" lang="es-CL" sz="2700"/>
              <a:t>ALCANCES Y LIMITACIONES DEL PROYECTO</a:t>
            </a:r>
            <a:endParaRPr b="0" sz="2700"/>
          </a:p>
          <a:p>
            <a:pPr indent="0" lvl="0" marL="0" rtl="0" algn="l">
              <a:spcBef>
                <a:spcPts val="0"/>
              </a:spcBef>
              <a:spcAft>
                <a:spcPts val="0"/>
              </a:spcAft>
              <a:buNone/>
            </a:pPr>
            <a:r>
              <a:t/>
            </a:r>
            <a:endParaRPr b="0" sz="3300"/>
          </a:p>
          <a:p>
            <a:pPr indent="0" lvl="0" marL="0" rtl="0" algn="l">
              <a:spcBef>
                <a:spcPts val="0"/>
              </a:spcBef>
              <a:spcAft>
                <a:spcPts val="0"/>
              </a:spcAft>
              <a:buNone/>
            </a:pPr>
            <a:r>
              <a:t/>
            </a:r>
            <a:endParaRPr sz="4300"/>
          </a:p>
        </p:txBody>
      </p:sp>
      <p:sp>
        <p:nvSpPr>
          <p:cNvPr id="241" name="Google Shape;241;g318875d2c1d_0_70"/>
          <p:cNvSpPr txBox="1"/>
          <p:nvPr/>
        </p:nvSpPr>
        <p:spPr>
          <a:xfrm>
            <a:off x="0" y="2618325"/>
            <a:ext cx="19433100" cy="6409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2800"/>
          </a:p>
          <a:p>
            <a:pPr indent="-406400" lvl="0" marL="457200" rtl="0" algn="l">
              <a:lnSpc>
                <a:spcPct val="150000"/>
              </a:lnSpc>
              <a:spcBef>
                <a:spcPts val="0"/>
              </a:spcBef>
              <a:spcAft>
                <a:spcPts val="0"/>
              </a:spcAft>
              <a:buSzPts val="2800"/>
              <a:buChar char="●"/>
            </a:pPr>
            <a:r>
              <a:rPr lang="es-CL" sz="2800"/>
              <a:t>Plataforma: Solo para Android 8.0+ con 500 MB libres.</a:t>
            </a:r>
            <a:endParaRPr sz="2800"/>
          </a:p>
          <a:p>
            <a:pPr indent="-406400" lvl="0" marL="457200" rtl="0" algn="l">
              <a:lnSpc>
                <a:spcPct val="150000"/>
              </a:lnSpc>
              <a:spcBef>
                <a:spcPts val="0"/>
              </a:spcBef>
              <a:spcAft>
                <a:spcPts val="0"/>
              </a:spcAft>
              <a:buSzPts val="2800"/>
              <a:buChar char="●"/>
            </a:pPr>
            <a:r>
              <a:rPr lang="es-CL" sz="2800"/>
              <a:t>Firebase: Dependencia de sus límites de almacenamiento y políticas.</a:t>
            </a:r>
            <a:endParaRPr sz="2800"/>
          </a:p>
          <a:p>
            <a:pPr indent="-406400" lvl="0" marL="457200" rtl="0" algn="l">
              <a:lnSpc>
                <a:spcPct val="150000"/>
              </a:lnSpc>
              <a:spcBef>
                <a:spcPts val="0"/>
              </a:spcBef>
              <a:spcAft>
                <a:spcPts val="0"/>
              </a:spcAft>
              <a:buSzPts val="2800"/>
              <a:buChar char="●"/>
            </a:pPr>
            <a:r>
              <a:rPr lang="es-CL" sz="2800"/>
              <a:t>Gestión Offline: Funcionalidad limitada sin conexión.</a:t>
            </a:r>
            <a:endParaRPr sz="2800"/>
          </a:p>
          <a:p>
            <a:pPr indent="-406400" lvl="0" marL="457200" rtl="0" algn="l">
              <a:lnSpc>
                <a:spcPct val="150000"/>
              </a:lnSpc>
              <a:spcBef>
                <a:spcPts val="0"/>
              </a:spcBef>
              <a:spcAft>
                <a:spcPts val="0"/>
              </a:spcAft>
              <a:buSzPts val="2800"/>
              <a:buChar char="●"/>
            </a:pPr>
            <a:r>
              <a:rPr lang="es-CL" sz="2800"/>
              <a:t>Escalabilidad: Diseñada para pequeños negocios</a:t>
            </a:r>
            <a:endParaRPr sz="2800"/>
          </a:p>
          <a:p>
            <a:pPr indent="-406400" lvl="0" marL="457200" rtl="0" algn="l">
              <a:lnSpc>
                <a:spcPct val="150000"/>
              </a:lnSpc>
              <a:spcBef>
                <a:spcPts val="0"/>
              </a:spcBef>
              <a:spcAft>
                <a:spcPts val="0"/>
              </a:spcAft>
              <a:buSzPts val="2800"/>
              <a:buChar char="●"/>
            </a:pPr>
            <a:r>
              <a:rPr lang="es-CL" sz="2800"/>
              <a:t>Usuarios: No disponible para iOS, restringe el alcance.</a:t>
            </a:r>
            <a:endParaRPr sz="2800"/>
          </a:p>
          <a:p>
            <a:pPr indent="0" lvl="0" marL="0" rtl="0" algn="l">
              <a:spcBef>
                <a:spcPts val="0"/>
              </a:spcBef>
              <a:spcAft>
                <a:spcPts val="0"/>
              </a:spcAft>
              <a:buNone/>
            </a:pPr>
            <a:r>
              <a:t/>
            </a:r>
            <a:endParaRPr sz="2300"/>
          </a:p>
        </p:txBody>
      </p:sp>
      <p:pic>
        <p:nvPicPr>
          <p:cNvPr id="242" name="Google Shape;242;g318875d2c1d_0_70"/>
          <p:cNvPicPr preferRelativeResize="0"/>
          <p:nvPr/>
        </p:nvPicPr>
        <p:blipFill>
          <a:blip r:embed="rId3">
            <a:alphaModFix/>
          </a:blip>
          <a:stretch>
            <a:fillRect/>
          </a:stretch>
        </p:blipFill>
        <p:spPr>
          <a:xfrm>
            <a:off x="15287800" y="6180500"/>
            <a:ext cx="2847625" cy="2847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318875d2c1d_0_75"/>
          <p:cNvSpPr txBox="1"/>
          <p:nvPr>
            <p:ph idx="1" type="body"/>
          </p:nvPr>
        </p:nvSpPr>
        <p:spPr>
          <a:xfrm>
            <a:off x="337075" y="685350"/>
            <a:ext cx="4635000" cy="2139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b="0" sz="3100"/>
          </a:p>
          <a:p>
            <a:pPr indent="0" lvl="0" marL="0" rtl="0" algn="l">
              <a:spcBef>
                <a:spcPts val="0"/>
              </a:spcBef>
              <a:spcAft>
                <a:spcPts val="0"/>
              </a:spcAft>
              <a:buSzPts val="1100"/>
              <a:buNone/>
            </a:pPr>
            <a:r>
              <a:rPr b="0" lang="es-CL" sz="3200"/>
              <a:t>METODOLOGÍA</a:t>
            </a:r>
            <a:endParaRPr b="0" sz="3200"/>
          </a:p>
          <a:p>
            <a:pPr indent="0" lvl="0" marL="0" rtl="0" algn="l">
              <a:spcBef>
                <a:spcPts val="0"/>
              </a:spcBef>
              <a:spcAft>
                <a:spcPts val="0"/>
              </a:spcAft>
              <a:buNone/>
            </a:pPr>
            <a:r>
              <a:t/>
            </a:r>
            <a:endParaRPr b="0" sz="3300"/>
          </a:p>
          <a:p>
            <a:pPr indent="0" lvl="0" marL="0" rtl="0" algn="l">
              <a:spcBef>
                <a:spcPts val="0"/>
              </a:spcBef>
              <a:spcAft>
                <a:spcPts val="0"/>
              </a:spcAft>
              <a:buNone/>
            </a:pPr>
            <a:r>
              <a:t/>
            </a:r>
            <a:endParaRPr sz="4300"/>
          </a:p>
        </p:txBody>
      </p:sp>
      <p:sp>
        <p:nvSpPr>
          <p:cNvPr id="248" name="Google Shape;248;g318875d2c1d_0_75"/>
          <p:cNvSpPr/>
          <p:nvPr/>
        </p:nvSpPr>
        <p:spPr>
          <a:xfrm>
            <a:off x="2265788" y="3053200"/>
            <a:ext cx="3421500" cy="1264200"/>
          </a:xfrm>
          <a:prstGeom prst="roundRect">
            <a:avLst>
              <a:gd fmla="val 16667" name="adj"/>
            </a:avLst>
          </a:prstGeom>
          <a:solidFill>
            <a:srgbClr val="CFE2F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CL" sz="2400">
                <a:latin typeface="Calibri"/>
                <a:ea typeface="Calibri"/>
                <a:cs typeface="Calibri"/>
                <a:sym typeface="Calibri"/>
              </a:rPr>
              <a:t>Planificación Inicial</a:t>
            </a:r>
            <a:endParaRPr sz="2400">
              <a:latin typeface="Calibri"/>
              <a:ea typeface="Calibri"/>
              <a:cs typeface="Calibri"/>
              <a:sym typeface="Calibri"/>
            </a:endParaRPr>
          </a:p>
        </p:txBody>
      </p:sp>
      <p:sp>
        <p:nvSpPr>
          <p:cNvPr id="249" name="Google Shape;249;g318875d2c1d_0_75"/>
          <p:cNvSpPr/>
          <p:nvPr/>
        </p:nvSpPr>
        <p:spPr>
          <a:xfrm>
            <a:off x="5864900" y="4317400"/>
            <a:ext cx="3421500" cy="1264200"/>
          </a:xfrm>
          <a:prstGeom prst="roundRect">
            <a:avLst>
              <a:gd fmla="val 16667" name="adj"/>
            </a:avLst>
          </a:prstGeom>
          <a:solidFill>
            <a:srgbClr val="F4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CL" sz="2400">
                <a:latin typeface="Calibri"/>
                <a:ea typeface="Calibri"/>
                <a:cs typeface="Calibri"/>
                <a:sym typeface="Calibri"/>
              </a:rPr>
              <a:t>Análisis</a:t>
            </a:r>
            <a:r>
              <a:rPr lang="es-CL" sz="2400">
                <a:latin typeface="Calibri"/>
                <a:ea typeface="Calibri"/>
                <a:cs typeface="Calibri"/>
                <a:sym typeface="Calibri"/>
              </a:rPr>
              <a:t> y Diseño</a:t>
            </a:r>
            <a:endParaRPr sz="2400">
              <a:latin typeface="Calibri"/>
              <a:ea typeface="Calibri"/>
              <a:cs typeface="Calibri"/>
              <a:sym typeface="Calibri"/>
            </a:endParaRPr>
          </a:p>
        </p:txBody>
      </p:sp>
      <p:sp>
        <p:nvSpPr>
          <p:cNvPr id="250" name="Google Shape;250;g318875d2c1d_0_75"/>
          <p:cNvSpPr/>
          <p:nvPr/>
        </p:nvSpPr>
        <p:spPr>
          <a:xfrm>
            <a:off x="9464013" y="5581600"/>
            <a:ext cx="3421500" cy="1264200"/>
          </a:xfrm>
          <a:prstGeom prst="roundRect">
            <a:avLst>
              <a:gd fmla="val 16667" name="adj"/>
            </a:avLst>
          </a:prstGeom>
          <a:solidFill>
            <a:srgbClr val="D9EAD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CL" sz="2400">
                <a:latin typeface="Calibri"/>
                <a:ea typeface="Calibri"/>
                <a:cs typeface="Calibri"/>
                <a:sym typeface="Calibri"/>
              </a:rPr>
              <a:t>Construcción</a:t>
            </a:r>
            <a:endParaRPr sz="2400">
              <a:latin typeface="Calibri"/>
              <a:ea typeface="Calibri"/>
              <a:cs typeface="Calibri"/>
              <a:sym typeface="Calibri"/>
            </a:endParaRPr>
          </a:p>
        </p:txBody>
      </p:sp>
      <p:sp>
        <p:nvSpPr>
          <p:cNvPr id="251" name="Google Shape;251;g318875d2c1d_0_75"/>
          <p:cNvSpPr/>
          <p:nvPr/>
        </p:nvSpPr>
        <p:spPr>
          <a:xfrm>
            <a:off x="13189613" y="6778375"/>
            <a:ext cx="3421500" cy="1264200"/>
          </a:xfrm>
          <a:prstGeom prst="roundRect">
            <a:avLst>
              <a:gd fmla="val 16667" name="adj"/>
            </a:avLst>
          </a:prstGeom>
          <a:solidFill>
            <a:srgbClr val="D9D2E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CL" sz="2400">
                <a:latin typeface="Calibri"/>
                <a:ea typeface="Calibri"/>
                <a:cs typeface="Calibri"/>
                <a:sym typeface="Calibri"/>
              </a:rPr>
              <a:t>Implementación y Cierre</a:t>
            </a:r>
            <a:endParaRPr sz="2400">
              <a:latin typeface="Calibri"/>
              <a:ea typeface="Calibri"/>
              <a:cs typeface="Calibri"/>
              <a:sym typeface="Calibri"/>
            </a:endParaRPr>
          </a:p>
        </p:txBody>
      </p:sp>
      <p:cxnSp>
        <p:nvCxnSpPr>
          <p:cNvPr id="252" name="Google Shape;252;g318875d2c1d_0_75"/>
          <p:cNvCxnSpPr>
            <a:endCxn id="249" idx="0"/>
          </p:cNvCxnSpPr>
          <p:nvPr/>
        </p:nvCxnSpPr>
        <p:spPr>
          <a:xfrm>
            <a:off x="5696750" y="3710500"/>
            <a:ext cx="1878900" cy="606900"/>
          </a:xfrm>
          <a:prstGeom prst="bentConnector2">
            <a:avLst/>
          </a:prstGeom>
          <a:noFill/>
          <a:ln cap="flat" cmpd="sng" w="9525">
            <a:solidFill>
              <a:schemeClr val="dk1"/>
            </a:solidFill>
            <a:prstDash val="solid"/>
            <a:round/>
            <a:headEnd len="med" w="med" type="none"/>
            <a:tailEnd len="med" w="med" type="none"/>
          </a:ln>
        </p:spPr>
      </p:cxnSp>
      <p:cxnSp>
        <p:nvCxnSpPr>
          <p:cNvPr id="253" name="Google Shape;253;g318875d2c1d_0_75"/>
          <p:cNvCxnSpPr>
            <a:endCxn id="250" idx="0"/>
          </p:cNvCxnSpPr>
          <p:nvPr/>
        </p:nvCxnSpPr>
        <p:spPr>
          <a:xfrm>
            <a:off x="9303663" y="4957900"/>
            <a:ext cx="1871100" cy="623700"/>
          </a:xfrm>
          <a:prstGeom prst="bentConnector2">
            <a:avLst/>
          </a:prstGeom>
          <a:noFill/>
          <a:ln cap="flat" cmpd="sng" w="9525">
            <a:solidFill>
              <a:schemeClr val="dk1"/>
            </a:solidFill>
            <a:prstDash val="solid"/>
            <a:round/>
            <a:headEnd len="med" w="med" type="none"/>
            <a:tailEnd len="med" w="med" type="none"/>
          </a:ln>
        </p:spPr>
      </p:cxnSp>
      <p:cxnSp>
        <p:nvCxnSpPr>
          <p:cNvPr id="254" name="Google Shape;254;g318875d2c1d_0_75"/>
          <p:cNvCxnSpPr>
            <a:endCxn id="251" idx="0"/>
          </p:cNvCxnSpPr>
          <p:nvPr/>
        </p:nvCxnSpPr>
        <p:spPr>
          <a:xfrm>
            <a:off x="12893663" y="6171475"/>
            <a:ext cx="2006700" cy="606900"/>
          </a:xfrm>
          <a:prstGeom prst="bentConnector2">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8"/>
          <p:cNvSpPr txBox="1"/>
          <p:nvPr>
            <p:ph idx="1" type="body"/>
          </p:nvPr>
        </p:nvSpPr>
        <p:spPr>
          <a:xfrm>
            <a:off x="74700" y="870750"/>
            <a:ext cx="5339100" cy="6312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0" lang="es-CL" sz="4100"/>
              <a:t>Topología</a:t>
            </a:r>
            <a:endParaRPr b="0" sz="4100"/>
          </a:p>
        </p:txBody>
      </p:sp>
      <p:pic>
        <p:nvPicPr>
          <p:cNvPr id="260" name="Google Shape;260;p8"/>
          <p:cNvPicPr preferRelativeResize="0"/>
          <p:nvPr/>
        </p:nvPicPr>
        <p:blipFill rotWithShape="1">
          <a:blip r:embed="rId3">
            <a:alphaModFix/>
          </a:blip>
          <a:srcRect b="3660" l="0" r="4324" t="0"/>
          <a:stretch/>
        </p:blipFill>
        <p:spPr>
          <a:xfrm>
            <a:off x="5898950" y="173500"/>
            <a:ext cx="10786975" cy="9635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9"/>
          <p:cNvSpPr txBox="1"/>
          <p:nvPr>
            <p:ph idx="1" type="body"/>
          </p:nvPr>
        </p:nvSpPr>
        <p:spPr>
          <a:xfrm>
            <a:off x="24925" y="1056150"/>
            <a:ext cx="5442900" cy="615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0" lang="es-CL" sz="4000"/>
              <a:t>MODELO DE DATOS</a:t>
            </a:r>
            <a:endParaRPr b="0" sz="4000"/>
          </a:p>
        </p:txBody>
      </p:sp>
      <p:pic>
        <p:nvPicPr>
          <p:cNvPr id="266" name="Google Shape;266;p9"/>
          <p:cNvPicPr preferRelativeResize="0"/>
          <p:nvPr/>
        </p:nvPicPr>
        <p:blipFill>
          <a:blip r:embed="rId3">
            <a:alphaModFix/>
          </a:blip>
          <a:stretch>
            <a:fillRect/>
          </a:stretch>
        </p:blipFill>
        <p:spPr>
          <a:xfrm>
            <a:off x="1718397" y="2295167"/>
            <a:ext cx="16667325" cy="7726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2021-04-02T01:36:00Z</dcterms:created>
  <dc:creator>Gabriel Mendez F.</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Adobe Illustrator 25.2 (Macintosh)</vt:lpwstr>
  </property>
  <property fmtid="{D5CDD505-2E9C-101B-9397-08002B2CF9AE}" pid="4" name="LastSaved">
    <vt:filetime>2021-04-02T00:00:00Z</vt:filetime>
  </property>
</Properties>
</file>