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4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0"/>
    <p:restoredTop sz="94614"/>
  </p:normalViewPr>
  <p:slideViewPr>
    <p:cSldViewPr snapToGrid="0" snapToObjects="1">
      <p:cViewPr varScale="1">
        <p:scale>
          <a:sx n="112" d="100"/>
          <a:sy n="112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3247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161311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18049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77218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95115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23126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164440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166679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</p:spTree>
    <p:extLst>
      <p:ext uri="{BB962C8B-B14F-4D97-AF65-F5344CB8AC3E}">
        <p14:creationId xmlns:p14="http://schemas.microsoft.com/office/powerpoint/2010/main" val="32228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3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216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30E927E-BB6C-4D4F-9F4F-D19B29DDE69E}" type="datetimeFigureOut">
              <a:rPr lang="fr-IE" smtClean="0"/>
              <a:t>12/10/2021</a:t>
            </a:fld>
            <a:endParaRPr lang="fr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558ABC2-CF9E-144F-91C0-78E9BD1F0FCB}" type="slidenum">
              <a:rPr lang="fr-IE" smtClean="0"/>
              <a:t>‹N°›</a:t>
            </a:fld>
            <a:endParaRPr lang="fr-I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458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annael.github.io/" TargetMode="External"/><Relationship Id="rId2" Type="http://schemas.openxmlformats.org/officeDocument/2006/relationships/hyperlink" Target="https://fraud-detection-handbook.github.io/fraud-detection-handbook/Forewor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lg.ulb.ac.be/wordpress/members-2/gianluca-bontempi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CA87226-4397-F04B-892E-DEF084579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/>
          </a:bodyPr>
          <a:lstStyle/>
          <a:p>
            <a:pPr algn="l"/>
            <a:r>
              <a:rPr lang="fr-IE" sz="6000" dirty="0"/>
              <a:t>Capstone project</a:t>
            </a:r>
            <a:br>
              <a:rPr lang="fr-IE" sz="6600" dirty="0"/>
            </a:br>
            <a:r>
              <a:rPr lang="fr-IE" sz="6600" b="1" dirty="0"/>
              <a:t>Payment fraud detection system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0A1853-6E47-4846-83C8-7DCBB29B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fr-FR" dirty="0"/>
              <a:t>General </a:t>
            </a:r>
            <a:r>
              <a:rPr lang="fr-FR" dirty="0" err="1"/>
              <a:t>Assembly</a:t>
            </a:r>
            <a:r>
              <a:rPr lang="fr-FR" dirty="0"/>
              <a:t> – Data science</a:t>
            </a:r>
          </a:p>
          <a:p>
            <a:pPr algn="l">
              <a:spcAft>
                <a:spcPts val="600"/>
              </a:spcAft>
            </a:pPr>
            <a:r>
              <a:rPr lang="fr-FR" dirty="0"/>
              <a:t>Sébastien Wallukat</a:t>
            </a:r>
            <a:endParaRPr lang="fr-IE" dirty="0"/>
          </a:p>
        </p:txBody>
      </p:sp>
    </p:spTree>
    <p:extLst>
      <p:ext uri="{BB962C8B-B14F-4D97-AF65-F5344CB8AC3E}">
        <p14:creationId xmlns:p14="http://schemas.microsoft.com/office/powerpoint/2010/main" val="2658043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CE635-C53D-964E-8438-2A01E1A3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 </a:t>
            </a:r>
          </a:p>
        </p:txBody>
      </p:sp>
      <p:pic>
        <p:nvPicPr>
          <p:cNvPr id="5" name="Espace réservé du contenu 4" descr="Une image contenant texte, chat, noir&#10;&#10;Description générée automatiquement">
            <a:extLst>
              <a:ext uri="{FF2B5EF4-FFF2-40B4-BE49-F238E27FC236}">
                <a16:creationId xmlns:a16="http://schemas.microsoft.com/office/drawing/2014/main" id="{73858D75-4526-4D4E-A7F1-C4040B23D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8491" y="2286000"/>
            <a:ext cx="2467418" cy="3581400"/>
          </a:xfrm>
        </p:spPr>
      </p:pic>
    </p:spTree>
    <p:extLst>
      <p:ext uri="{BB962C8B-B14F-4D97-AF65-F5344CB8AC3E}">
        <p14:creationId xmlns:p14="http://schemas.microsoft.com/office/powerpoint/2010/main" val="67138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83EDE95-DBE8-C944-ADB5-F225F5B0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cap="all" dirty="0"/>
              <a:t>Question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445EF-0C6D-F149-8086-8E1351A7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 dirty="0"/>
              <a:t>Can we automate the decision making for a payment fraud detection system using machine learning?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4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F1F40E-94A8-824E-9903-2DBFE4DD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IE"/>
              <a:t>Context</a:t>
            </a:r>
            <a:endParaRPr lang="fr-IE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A0391-04DF-A346-9D8D-4D242781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en-GB" dirty="0"/>
              <a:t>From 2011 to 2020, on credit card only, the amount of fraud rose from US$ 9.84 billion to US$ 32.39 billion</a:t>
            </a:r>
          </a:p>
          <a:p>
            <a:r>
              <a:rPr lang="en-GB" dirty="0"/>
              <a:t>High volume of transactions (188 B in 2020 for Visa only) that request real time responses</a:t>
            </a:r>
          </a:p>
          <a:p>
            <a:r>
              <a:rPr lang="en-GB" dirty="0"/>
              <a:t>Due to the nature of the information, there is no public database from CC/payments companies</a:t>
            </a:r>
          </a:p>
          <a:p>
            <a:r>
              <a:rPr lang="en-GB" dirty="0"/>
              <a:t>The project will use a generator from </a:t>
            </a:r>
            <a:r>
              <a:rPr lang="en-GB" dirty="0">
                <a:hlinkClick r:id="rId2"/>
              </a:rPr>
              <a:t>fraud detection handbook</a:t>
            </a:r>
            <a:r>
              <a:rPr lang="en-GB" dirty="0"/>
              <a:t> by </a:t>
            </a:r>
            <a:r>
              <a:rPr lang="en-GB" dirty="0">
                <a:hlinkClick r:id="rId3"/>
              </a:rPr>
              <a:t>Yann-Aël Le Borgne</a:t>
            </a:r>
            <a:r>
              <a:rPr lang="en-GB" dirty="0"/>
              <a:t> and </a:t>
            </a:r>
            <a:r>
              <a:rPr lang="en-GB" dirty="0">
                <a:hlinkClick r:id="rId4"/>
              </a:rPr>
              <a:t>Gianluca Bontempi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26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10E983-E24C-8746-BCF7-1EEF6057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IE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2AB76-90FF-6F45-9962-0E024227B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2286000"/>
            <a:ext cx="7819951" cy="3581400"/>
          </a:xfrm>
        </p:spPr>
        <p:txBody>
          <a:bodyPr>
            <a:normAutofit lnSpcReduction="10000"/>
          </a:bodyPr>
          <a:lstStyle/>
          <a:p>
            <a:r>
              <a:rPr lang="en-GB" sz="1300" dirty="0"/>
              <a:t>3 Datasets generated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300" dirty="0"/>
              <a:t>5000 unique customers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300" dirty="0"/>
              <a:t>1000 unique terminals</a:t>
            </a:r>
          </a:p>
          <a:p>
            <a:pPr lvl="1" indent="-457200">
              <a:buFont typeface="+mj-lt"/>
              <a:buAutoNum type="arabicPeriod"/>
            </a:pPr>
            <a:r>
              <a:rPr lang="en-GB" sz="1300" dirty="0"/>
              <a:t>180 days of transactions history </a:t>
            </a:r>
          </a:p>
          <a:p>
            <a:pPr lvl="2" indent="-457200">
              <a:buFont typeface="+mj-lt"/>
              <a:buAutoNum type="arabicPeriod"/>
            </a:pPr>
            <a:r>
              <a:rPr lang="en-GB" sz="1100" dirty="0"/>
              <a:t>1 754 155 transactions in total</a:t>
            </a:r>
          </a:p>
          <a:p>
            <a:pPr lvl="2" indent="-457200">
              <a:buFont typeface="+mj-lt"/>
              <a:buAutoNum type="arabicPeriod"/>
            </a:pPr>
            <a:r>
              <a:rPr lang="en-GB" sz="1100" dirty="0"/>
              <a:t>16 029 Fraudulent transaction (0,91% of the total transaction count)</a:t>
            </a:r>
            <a:endParaRPr lang="en-GB" sz="1300" dirty="0"/>
          </a:p>
          <a:p>
            <a:r>
              <a:rPr lang="en-GB" sz="1300" dirty="0"/>
              <a:t>Fraud scenario</a:t>
            </a:r>
          </a:p>
          <a:p>
            <a:pPr lvl="1"/>
            <a:r>
              <a:rPr lang="en-GB" sz="1300" dirty="0"/>
              <a:t>Scenario 1: Any transaction whose amount is more than 220 is a fraud</a:t>
            </a:r>
          </a:p>
          <a:p>
            <a:pPr lvl="1"/>
            <a:r>
              <a:rPr lang="en-GB" sz="1300" dirty="0"/>
              <a:t>Scenario 2: Every day, a list of 6 terminals is drawn at random. All transactions on these terminals in the next 28 days will be marked as fraudulent. </a:t>
            </a:r>
          </a:p>
          <a:p>
            <a:pPr lvl="1"/>
            <a:r>
              <a:rPr lang="en-GB" sz="1300" dirty="0"/>
              <a:t>Scenario 3: Every day, a list of 6 customers is drawn at random. In the next 14 days, 1/3 of their transactions have their amounts multiplied by 5 and marked as fraudulent. </a:t>
            </a:r>
          </a:p>
          <a:p>
            <a:pPr lvl="1"/>
            <a:r>
              <a:rPr lang="en-GB" sz="1300" dirty="0"/>
              <a:t>Scenario 4 : Every day a list of 4 customers is drawn at random. In the next 3 days every transaction have their amount multiplied by a random number between 3 and 6.</a:t>
            </a:r>
          </a:p>
        </p:txBody>
      </p:sp>
    </p:spTree>
    <p:extLst>
      <p:ext uri="{BB962C8B-B14F-4D97-AF65-F5344CB8AC3E}">
        <p14:creationId xmlns:p14="http://schemas.microsoft.com/office/powerpoint/2010/main" val="269541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9AAC0C-69B6-904E-8ED8-F4844181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IE"/>
              <a:t>Model results</a:t>
            </a:r>
            <a:endParaRPr lang="fr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7800F210-7292-B34F-ABED-A8A07367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96" y="1428750"/>
            <a:ext cx="3314700" cy="1003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3ED1B87-A7B4-3542-BC8E-F01406B2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63" y="2987675"/>
            <a:ext cx="4025765" cy="3473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AB67D42-B871-4141-8622-62AE5DB9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63" y="2987674"/>
            <a:ext cx="4092841" cy="347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3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DCF68F-A079-FD46-9800-62D14A3F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 dirty="0"/>
              <a:t>Decision optimization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55F77467-84C5-3A43-BF03-0150B6C5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44" y="640080"/>
            <a:ext cx="6046441" cy="5577840"/>
          </a:xfrm>
          <a:prstGeom prst="rect">
            <a:avLst/>
          </a:prstGeom>
        </p:spPr>
      </p:pic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BE10AC6-6333-4530-8610-EED720546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438400"/>
            <a:ext cx="3053039" cy="3779520"/>
          </a:xfrm>
        </p:spPr>
        <p:txBody>
          <a:bodyPr>
            <a:normAutofit/>
          </a:bodyPr>
          <a:lstStyle/>
          <a:p>
            <a:r>
              <a:rPr lang="fr-IE" sz="1400" dirty="0"/>
              <a:t>Setting</a:t>
            </a:r>
          </a:p>
          <a:p>
            <a:pPr lvl="1"/>
            <a:r>
              <a:rPr lang="fr-IE" sz="1400" dirty="0"/>
              <a:t>If both models are giving the same result the transaction is directly allowed or denied</a:t>
            </a:r>
          </a:p>
          <a:p>
            <a:pPr lvl="1"/>
            <a:r>
              <a:rPr lang="fr-IE" sz="1400" dirty="0"/>
              <a:t>If their decision are not identical the transaction go to manual review </a:t>
            </a:r>
          </a:p>
          <a:p>
            <a:r>
              <a:rPr lang="en-GB" sz="1400" dirty="0"/>
              <a:t>Transactions reviewed</a:t>
            </a:r>
          </a:p>
          <a:p>
            <a:pPr lvl="1"/>
            <a:r>
              <a:rPr lang="en-US" sz="1400" dirty="0"/>
              <a:t>504 transactions in total</a:t>
            </a:r>
          </a:p>
          <a:p>
            <a:pPr lvl="1"/>
            <a:r>
              <a:rPr lang="en-US" sz="1400" dirty="0"/>
              <a:t>532 genuine transactions</a:t>
            </a:r>
          </a:p>
          <a:p>
            <a:pPr lvl="1"/>
            <a:r>
              <a:rPr lang="en-US" sz="1400" dirty="0"/>
              <a:t>62 fraudulent transactions</a:t>
            </a:r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599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DD5C3D-AA00-BB4C-AB67-6C2B585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fr-IE" sz="2800"/>
              <a:t>Result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FF890-7039-9541-9812-F48DC9830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fr-IE" sz="1600"/>
              <a:t>Accuracy</a:t>
            </a:r>
          </a:p>
          <a:p>
            <a:pPr lvl="1"/>
            <a:r>
              <a:rPr lang="fr-IE" sz="1600"/>
              <a:t>Using both models, we can reach an accuracy score of  0.999573013787265</a:t>
            </a:r>
          </a:p>
          <a:p>
            <a:pPr marL="530352" lvl="1" indent="0">
              <a:buNone/>
            </a:pPr>
            <a:endParaRPr lang="fr-IE" sz="1600"/>
          </a:p>
          <a:p>
            <a:r>
              <a:rPr lang="en-GB" sz="1600"/>
              <a:t>Result</a:t>
            </a:r>
            <a:r>
              <a:rPr lang="fr-FR" sz="1600"/>
              <a:t> per 1 000 transactions</a:t>
            </a:r>
          </a:p>
          <a:p>
            <a:endParaRPr lang="fr-IE" sz="1600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92557A64-F5A1-B840-9928-77BB6B1B1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71962"/>
              </p:ext>
            </p:extLst>
          </p:nvPr>
        </p:nvGraphicFramePr>
        <p:xfrm>
          <a:off x="634275" y="2377440"/>
          <a:ext cx="6900384" cy="2103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64">
                  <a:extLst>
                    <a:ext uri="{9D8B030D-6E8A-4147-A177-3AD203B41FA5}">
                      <a16:colId xmlns:a16="http://schemas.microsoft.com/office/drawing/2014/main" val="3685453634"/>
                    </a:ext>
                  </a:extLst>
                </a:gridCol>
                <a:gridCol w="1347264">
                  <a:extLst>
                    <a:ext uri="{9D8B030D-6E8A-4147-A177-3AD203B41FA5}">
                      <a16:colId xmlns:a16="http://schemas.microsoft.com/office/drawing/2014/main" val="1905548271"/>
                    </a:ext>
                  </a:extLst>
                </a:gridCol>
                <a:gridCol w="1472725">
                  <a:extLst>
                    <a:ext uri="{9D8B030D-6E8A-4147-A177-3AD203B41FA5}">
                      <a16:colId xmlns:a16="http://schemas.microsoft.com/office/drawing/2014/main" val="2133502202"/>
                    </a:ext>
                  </a:extLst>
                </a:gridCol>
                <a:gridCol w="1385867">
                  <a:extLst>
                    <a:ext uri="{9D8B030D-6E8A-4147-A177-3AD203B41FA5}">
                      <a16:colId xmlns:a16="http://schemas.microsoft.com/office/drawing/2014/main" val="4260215781"/>
                    </a:ext>
                  </a:extLst>
                </a:gridCol>
                <a:gridCol w="1347264">
                  <a:extLst>
                    <a:ext uri="{9D8B030D-6E8A-4147-A177-3AD203B41FA5}">
                      <a16:colId xmlns:a16="http://schemas.microsoft.com/office/drawing/2014/main" val="2493971496"/>
                    </a:ext>
                  </a:extLst>
                </a:gridCol>
              </a:tblGrid>
              <a:tr h="14916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100"/>
                        <a:t>Fraud count per 1 000 tx</a:t>
                      </a:r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i="0" u="none" strike="noStrike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Fraud</a:t>
                      </a:r>
                      <a:r>
                        <a:rPr lang="fr-FR" sz="2100" b="1" i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catch per 1 000 tx</a:t>
                      </a:r>
                      <a:endParaRPr lang="en-GB" sz="21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b="1" i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per 1 000 tx</a:t>
                      </a:r>
                      <a:endParaRPr lang="en-GB" sz="21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100" b="1" i="0" u="none" strike="noStrike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Fraud</a:t>
                      </a:r>
                      <a:r>
                        <a:rPr lang="fr-FR" sz="2100" b="1" i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100" b="1" i="0" u="none" strike="noStrike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missed</a:t>
                      </a:r>
                      <a:r>
                        <a:rPr lang="fr-FR" sz="2100" b="1" i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1 000 tx</a:t>
                      </a:r>
                      <a:endParaRPr lang="en-GB" sz="21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b="1" i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Tx </a:t>
                      </a:r>
                      <a:r>
                        <a:rPr lang="en-GB" sz="2100" b="1" i="0" u="none" strike="noStrike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</a:t>
                      </a:r>
                      <a:r>
                        <a:rPr lang="fr-FR" sz="2100" b="1" i="0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1 000 tx</a:t>
                      </a:r>
                      <a:endParaRPr lang="en-GB" sz="2100"/>
                    </a:p>
                  </a:txBody>
                  <a:tcPr marL="138973" marR="138973" marT="69486" marB="69486"/>
                </a:tc>
                <a:extLst>
                  <a:ext uri="{0D108BD9-81ED-4DB2-BD59-A6C34878D82A}">
                    <a16:rowId xmlns:a16="http://schemas.microsoft.com/office/drawing/2014/main" val="2154996756"/>
                  </a:ext>
                </a:extLst>
              </a:tr>
              <a:tr h="611480">
                <a:tc>
                  <a:txBody>
                    <a:bodyPr/>
                    <a:lstStyle/>
                    <a:p>
                      <a:pPr algn="ctr"/>
                      <a:r>
                        <a:rPr lang="fr-IE" sz="2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9.138</a:t>
                      </a:r>
                      <a:endParaRPr lang="en-GB" sz="27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IE" sz="2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8.759</a:t>
                      </a:r>
                      <a:endParaRPr lang="en-GB" sz="27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IE" sz="2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</a:t>
                      </a:r>
                      <a:endParaRPr lang="en-GB" sz="27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IE" sz="2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</a:t>
                      </a:r>
                      <a:endParaRPr lang="en-GB" sz="2700"/>
                    </a:p>
                  </a:txBody>
                  <a:tcPr marL="138973" marR="138973" marT="69486" marB="694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IE" sz="27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0.047</a:t>
                      </a:r>
                      <a:endParaRPr lang="en-GB" sz="2700"/>
                    </a:p>
                  </a:txBody>
                  <a:tcPr marL="138973" marR="138973" marT="69486" marB="69486"/>
                </a:tc>
                <a:extLst>
                  <a:ext uri="{0D108BD9-81ED-4DB2-BD59-A6C34878D82A}">
                    <a16:rowId xmlns:a16="http://schemas.microsoft.com/office/drawing/2014/main" val="365883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46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309B92-A1C4-F344-9D27-6CA4CE0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IE" dirty="0"/>
              <a:t>Usage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676D4F-AFE0-6846-B385-2530E6E1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 fontScale="85000" lnSpcReduction="20000"/>
          </a:bodyPr>
          <a:lstStyle/>
          <a:p>
            <a:r>
              <a:rPr lang="en-GB" sz="1600" dirty="0"/>
              <a:t>Real time detection</a:t>
            </a:r>
          </a:p>
          <a:p>
            <a:pPr lvl="1"/>
            <a:r>
              <a:rPr lang="en-GB" sz="1600" dirty="0"/>
              <a:t>Strength</a:t>
            </a:r>
          </a:p>
          <a:p>
            <a:pPr lvl="2"/>
            <a:r>
              <a:rPr lang="en-GB" sz="1600" dirty="0"/>
              <a:t>Able to deal with huge volume of transactions with a limited number of human interactions</a:t>
            </a:r>
          </a:p>
          <a:p>
            <a:pPr lvl="2"/>
            <a:r>
              <a:rPr lang="en-GB" sz="1600" dirty="0"/>
              <a:t>Efficient on global risk mitigation</a:t>
            </a:r>
          </a:p>
          <a:p>
            <a:pPr lvl="1"/>
            <a:r>
              <a:rPr lang="en-GB" sz="1600" dirty="0"/>
              <a:t>Limit</a:t>
            </a:r>
          </a:p>
          <a:p>
            <a:pPr lvl="2"/>
            <a:r>
              <a:rPr lang="en-GB" sz="1600" dirty="0"/>
              <a:t>Timeframe needed to take the decision</a:t>
            </a:r>
          </a:p>
          <a:p>
            <a:pPr lvl="2"/>
            <a:r>
              <a:rPr lang="en-GB" sz="1600" dirty="0"/>
              <a:t>Each model need to be trained regularly</a:t>
            </a:r>
          </a:p>
          <a:p>
            <a:r>
              <a:rPr lang="en-GB" sz="1600" dirty="0"/>
              <a:t>Global review</a:t>
            </a:r>
          </a:p>
          <a:p>
            <a:pPr lvl="1"/>
            <a:r>
              <a:rPr lang="en-GB" sz="1600" dirty="0"/>
              <a:t>Strength</a:t>
            </a:r>
          </a:p>
          <a:p>
            <a:pPr lvl="2"/>
            <a:r>
              <a:rPr lang="en-GB" sz="1600" dirty="0"/>
              <a:t>Allow to detect potential trend or weak point</a:t>
            </a:r>
          </a:p>
          <a:p>
            <a:pPr lvl="1"/>
            <a:r>
              <a:rPr lang="en-GB" sz="1600" dirty="0"/>
              <a:t>Limit</a:t>
            </a:r>
          </a:p>
          <a:p>
            <a:pPr lvl="2"/>
            <a:r>
              <a:rPr lang="en-GB" sz="1600" dirty="0"/>
              <a:t>No direct impact on real time decision </a:t>
            </a:r>
          </a:p>
          <a:p>
            <a:pPr lvl="2"/>
            <a:r>
              <a:rPr lang="en-GB" sz="1600" dirty="0"/>
              <a:t>Can’t identify a specific fraud trend at this stage</a:t>
            </a:r>
          </a:p>
          <a:p>
            <a:pPr lvl="1"/>
            <a:endParaRPr lang="en-GB" sz="1200" dirty="0"/>
          </a:p>
        </p:txBody>
      </p:sp>
      <p:pic>
        <p:nvPicPr>
          <p:cNvPr id="5" name="Image 4" descr="Une image contenant texte, personne, enfant, intérieur&#10;&#10;Description générée automatiquement">
            <a:extLst>
              <a:ext uri="{FF2B5EF4-FFF2-40B4-BE49-F238E27FC236}">
                <a16:creationId xmlns:a16="http://schemas.microsoft.com/office/drawing/2014/main" id="{706B4A44-6ABA-FE4B-A376-D964283C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9028" y="5537200"/>
            <a:ext cx="1117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7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0C6605-2910-8047-94D1-CCDD084D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fr-IE" dirty="0"/>
              <a:t>Next step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04822-8F0A-7A4C-888C-A11D04570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 anchor="ctr">
            <a:normAutofit/>
          </a:bodyPr>
          <a:lstStyle/>
          <a:p>
            <a:r>
              <a:rPr lang="fr-IE" dirty="0"/>
              <a:t>Dynamic fraud pattern detection</a:t>
            </a:r>
          </a:p>
          <a:p>
            <a:r>
              <a:rPr lang="fr-IE" dirty="0"/>
              <a:t>Product related scoring</a:t>
            </a:r>
          </a:p>
          <a:p>
            <a:r>
              <a:rPr lang="fr-IE" dirty="0"/>
              <a:t>ML engine for detecting link between different customers</a:t>
            </a:r>
          </a:p>
        </p:txBody>
      </p:sp>
    </p:spTree>
    <p:extLst>
      <p:ext uri="{BB962C8B-B14F-4D97-AF65-F5344CB8AC3E}">
        <p14:creationId xmlns:p14="http://schemas.microsoft.com/office/powerpoint/2010/main" val="257522111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{A105F6DD-8363-B24B-9974-6A8784FD0656}tf10001072</Template>
  <TotalTime>1244</TotalTime>
  <Words>449</Words>
  <Application>Microsoft Macintosh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Cadrage</vt:lpstr>
      <vt:lpstr>Capstone project Payment fraud detection system</vt:lpstr>
      <vt:lpstr>Question</vt:lpstr>
      <vt:lpstr>Context</vt:lpstr>
      <vt:lpstr>Data</vt:lpstr>
      <vt:lpstr>Model results</vt:lpstr>
      <vt:lpstr>Decision optimization</vt:lpstr>
      <vt:lpstr>Result</vt:lpstr>
      <vt:lpstr>Usage</vt:lpstr>
      <vt:lpstr>Next step</vt:lpstr>
      <vt:lpstr>Thanks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W</dc:creator>
  <cp:lastModifiedBy>Sébastien W</cp:lastModifiedBy>
  <cp:revision>21</cp:revision>
  <dcterms:created xsi:type="dcterms:W3CDTF">2021-10-12T13:08:31Z</dcterms:created>
  <dcterms:modified xsi:type="dcterms:W3CDTF">2021-10-13T09:55:18Z</dcterms:modified>
</cp:coreProperties>
</file>