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SemiBold"/>
      <p:regular r:id="rId16"/>
      <p:bold r:id="rId17"/>
      <p:italic r:id="rId18"/>
      <p:boldItalic r:id="rId19"/>
    </p:embeddedFont>
    <p:embeddedFont>
      <p:font typeface="EB Garamond Medium"/>
      <p:regular r:id="rId20"/>
      <p:bold r:id="rId21"/>
      <p:italic r:id="rId22"/>
      <p:boldItalic r:id="rId23"/>
    </p:embeddedFont>
    <p:embeddedFont>
      <p:font typeface="EB Garamond SemiBold"/>
      <p:regular r:id="rId24"/>
      <p:bold r:id="rId25"/>
      <p:italic r:id="rId26"/>
      <p:boldItalic r:id="rId27"/>
    </p:embeddedFont>
    <p:embeddedFont>
      <p:font typeface="EB Garamon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Medium-regular.fntdata"/><Relationship Id="rId22" Type="http://schemas.openxmlformats.org/officeDocument/2006/relationships/font" Target="fonts/EBGaramondMedium-italic.fntdata"/><Relationship Id="rId21" Type="http://schemas.openxmlformats.org/officeDocument/2006/relationships/font" Target="fonts/EBGaramondMedium-bold.fntdata"/><Relationship Id="rId24" Type="http://schemas.openxmlformats.org/officeDocument/2006/relationships/font" Target="fonts/EBGaramondSemiBold-regular.fntdata"/><Relationship Id="rId23" Type="http://schemas.openxmlformats.org/officeDocument/2006/relationships/font" Target="fonts/EBGaramond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SemiBold-italic.fntdata"/><Relationship Id="rId25" Type="http://schemas.openxmlformats.org/officeDocument/2006/relationships/font" Target="fonts/EBGaramondSemiBold-bold.fntdata"/><Relationship Id="rId28" Type="http://schemas.openxmlformats.org/officeDocument/2006/relationships/font" Target="fonts/EBGaramond-regular.fntdata"/><Relationship Id="rId27" Type="http://schemas.openxmlformats.org/officeDocument/2006/relationships/font" Target="fonts/EBGaramond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dd02e69d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dd02e69d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0e655b7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0e655b7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0e655b78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0e655b78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0e655b78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0e655b78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0e655b78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0e655b78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0e655b78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0e655b78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0e655b78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0e655b78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dd02e69d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dd02e69d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dd02e69d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dd02e69d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998292">
            <a:alpha val="74160"/>
          </a:srgbClr>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61950" lvl="0" marL="457200" algn="ctr">
              <a:spcBef>
                <a:spcPts val="0"/>
              </a:spcBef>
              <a:spcAft>
                <a:spcPts val="0"/>
              </a:spcAft>
              <a:buSzPts val="21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61950" lvl="0" marL="457200">
              <a:spcBef>
                <a:spcPts val="0"/>
              </a:spcBef>
              <a:spcAft>
                <a:spcPts val="0"/>
              </a:spcAft>
              <a:buSzPts val="21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rotWithShape="1">
          <a:blip r:embed="rId2">
            <a:alphaModFix/>
          </a:blip>
          <a:srcRect b="14133" l="0" r="0" t="0"/>
          <a:stretch/>
        </p:blipFill>
        <p:spPr>
          <a:xfrm>
            <a:off x="8693364" y="4759425"/>
            <a:ext cx="356324" cy="3059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61950" lvl="0" marL="457200">
              <a:spcBef>
                <a:spcPts val="0"/>
              </a:spcBef>
              <a:spcAft>
                <a:spcPts val="0"/>
              </a:spcAft>
              <a:buSzPts val="21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D2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600"/>
              <a:buFont typeface="EB Garamond SemiBold"/>
              <a:buNone/>
              <a:defRPr sz="3600">
                <a:solidFill>
                  <a:schemeClr val="dk1"/>
                </a:solidFill>
                <a:latin typeface="EB Garamond SemiBold"/>
                <a:ea typeface="EB Garamond SemiBold"/>
                <a:cs typeface="EB Garamond SemiBold"/>
                <a:sym typeface="EB Garamon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61950" lvl="0" marL="457200">
              <a:lnSpc>
                <a:spcPct val="115000"/>
              </a:lnSpc>
              <a:spcBef>
                <a:spcPts val="0"/>
              </a:spcBef>
              <a:spcAft>
                <a:spcPts val="0"/>
              </a:spcAft>
              <a:buClr>
                <a:schemeClr val="dk1"/>
              </a:buClr>
              <a:buSzPts val="2100"/>
              <a:buFont typeface="EB Garamond"/>
              <a:buChar char="●"/>
              <a:defRPr sz="2100">
                <a:solidFill>
                  <a:schemeClr val="dk1"/>
                </a:solidFill>
                <a:latin typeface="EB Garamond"/>
                <a:ea typeface="EB Garamond"/>
                <a:cs typeface="EB Garamond"/>
                <a:sym typeface="EB Garamond"/>
              </a:defRPr>
            </a:lvl1pPr>
            <a:lvl2pPr indent="-336550" lvl="1" marL="914400">
              <a:lnSpc>
                <a:spcPct val="115000"/>
              </a:lnSpc>
              <a:spcBef>
                <a:spcPts val="0"/>
              </a:spcBef>
              <a:spcAft>
                <a:spcPts val="0"/>
              </a:spcAft>
              <a:buClr>
                <a:schemeClr val="dk1"/>
              </a:buClr>
              <a:buSzPts val="1700"/>
              <a:buFont typeface="EB Garamond"/>
              <a:buChar char="○"/>
              <a:defRPr sz="1700">
                <a:solidFill>
                  <a:schemeClr val="dk1"/>
                </a:solidFill>
                <a:latin typeface="EB Garamond"/>
                <a:ea typeface="EB Garamond"/>
                <a:cs typeface="EB Garamond"/>
                <a:sym typeface="EB Garamond"/>
              </a:defRPr>
            </a:lvl2pPr>
            <a:lvl3pPr indent="-336550" lvl="2" marL="1371600">
              <a:lnSpc>
                <a:spcPct val="115000"/>
              </a:lnSpc>
              <a:spcBef>
                <a:spcPts val="0"/>
              </a:spcBef>
              <a:spcAft>
                <a:spcPts val="0"/>
              </a:spcAft>
              <a:buClr>
                <a:schemeClr val="dk1"/>
              </a:buClr>
              <a:buSzPts val="1700"/>
              <a:buFont typeface="EB Garamond"/>
              <a:buChar char="■"/>
              <a:defRPr sz="1700">
                <a:solidFill>
                  <a:schemeClr val="dk1"/>
                </a:solidFill>
                <a:latin typeface="EB Garamond"/>
                <a:ea typeface="EB Garamond"/>
                <a:cs typeface="EB Garamond"/>
                <a:sym typeface="EB Garamond"/>
              </a:defRPr>
            </a:lvl3pPr>
            <a:lvl4pPr indent="-336550" lvl="3" marL="1828800">
              <a:lnSpc>
                <a:spcPct val="115000"/>
              </a:lnSpc>
              <a:spcBef>
                <a:spcPts val="0"/>
              </a:spcBef>
              <a:spcAft>
                <a:spcPts val="0"/>
              </a:spcAft>
              <a:buClr>
                <a:schemeClr val="dk1"/>
              </a:buClr>
              <a:buSzPts val="1700"/>
              <a:buFont typeface="EB Garamond"/>
              <a:buChar char="●"/>
              <a:defRPr sz="1700">
                <a:solidFill>
                  <a:schemeClr val="dk1"/>
                </a:solidFill>
                <a:latin typeface="EB Garamond"/>
                <a:ea typeface="EB Garamond"/>
                <a:cs typeface="EB Garamond"/>
                <a:sym typeface="EB Garamond"/>
              </a:defRPr>
            </a:lvl4pPr>
            <a:lvl5pPr indent="-336550" lvl="4" marL="2286000">
              <a:lnSpc>
                <a:spcPct val="115000"/>
              </a:lnSpc>
              <a:spcBef>
                <a:spcPts val="0"/>
              </a:spcBef>
              <a:spcAft>
                <a:spcPts val="0"/>
              </a:spcAft>
              <a:buClr>
                <a:schemeClr val="dk1"/>
              </a:buClr>
              <a:buSzPts val="1700"/>
              <a:buFont typeface="EB Garamond"/>
              <a:buChar char="○"/>
              <a:defRPr sz="1700">
                <a:solidFill>
                  <a:schemeClr val="dk1"/>
                </a:solidFill>
                <a:latin typeface="EB Garamond"/>
                <a:ea typeface="EB Garamond"/>
                <a:cs typeface="EB Garamond"/>
                <a:sym typeface="EB Garamond"/>
              </a:defRPr>
            </a:lvl5pPr>
            <a:lvl6pPr indent="-336550" lvl="5" marL="2743200">
              <a:lnSpc>
                <a:spcPct val="115000"/>
              </a:lnSpc>
              <a:spcBef>
                <a:spcPts val="0"/>
              </a:spcBef>
              <a:spcAft>
                <a:spcPts val="0"/>
              </a:spcAft>
              <a:buClr>
                <a:schemeClr val="dk1"/>
              </a:buClr>
              <a:buSzPts val="1700"/>
              <a:buFont typeface="EB Garamond"/>
              <a:buChar char="■"/>
              <a:defRPr sz="1700">
                <a:solidFill>
                  <a:schemeClr val="dk1"/>
                </a:solidFill>
                <a:latin typeface="EB Garamond"/>
                <a:ea typeface="EB Garamond"/>
                <a:cs typeface="EB Garamond"/>
                <a:sym typeface="EB Garamond"/>
              </a:defRPr>
            </a:lvl6pPr>
            <a:lvl7pPr indent="-336550" lvl="6" marL="3200400">
              <a:lnSpc>
                <a:spcPct val="115000"/>
              </a:lnSpc>
              <a:spcBef>
                <a:spcPts val="0"/>
              </a:spcBef>
              <a:spcAft>
                <a:spcPts val="0"/>
              </a:spcAft>
              <a:buClr>
                <a:schemeClr val="dk1"/>
              </a:buClr>
              <a:buSzPts val="1700"/>
              <a:buFont typeface="EB Garamond"/>
              <a:buChar char="●"/>
              <a:defRPr sz="1700">
                <a:solidFill>
                  <a:schemeClr val="dk1"/>
                </a:solidFill>
                <a:latin typeface="EB Garamond"/>
                <a:ea typeface="EB Garamond"/>
                <a:cs typeface="EB Garamond"/>
                <a:sym typeface="EB Garamond"/>
              </a:defRPr>
            </a:lvl7pPr>
            <a:lvl8pPr indent="-336550" lvl="7" marL="3657600">
              <a:lnSpc>
                <a:spcPct val="115000"/>
              </a:lnSpc>
              <a:spcBef>
                <a:spcPts val="0"/>
              </a:spcBef>
              <a:spcAft>
                <a:spcPts val="0"/>
              </a:spcAft>
              <a:buClr>
                <a:schemeClr val="dk1"/>
              </a:buClr>
              <a:buSzPts val="1700"/>
              <a:buFont typeface="EB Garamond"/>
              <a:buChar char="○"/>
              <a:defRPr sz="1700">
                <a:solidFill>
                  <a:schemeClr val="dk1"/>
                </a:solidFill>
                <a:latin typeface="EB Garamond"/>
                <a:ea typeface="EB Garamond"/>
                <a:cs typeface="EB Garamond"/>
                <a:sym typeface="EB Garamond"/>
              </a:defRPr>
            </a:lvl8pPr>
            <a:lvl9pPr indent="-336550" lvl="8" marL="4114800">
              <a:lnSpc>
                <a:spcPct val="115000"/>
              </a:lnSpc>
              <a:spcBef>
                <a:spcPts val="0"/>
              </a:spcBef>
              <a:spcAft>
                <a:spcPts val="0"/>
              </a:spcAft>
              <a:buClr>
                <a:schemeClr val="dk1"/>
              </a:buClr>
              <a:buSzPts val="1700"/>
              <a:buFont typeface="EB Garamond"/>
              <a:buChar char="■"/>
              <a:defRPr sz="1700">
                <a:solidFill>
                  <a:schemeClr val="dk1"/>
                </a:solidFill>
                <a:latin typeface="EB Garamond"/>
                <a:ea typeface="EB Garamond"/>
                <a:cs typeface="EB Garamond"/>
                <a:sym typeface="EB Garamo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12.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5.png"/><Relationship Id="rId10"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Concept Video</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3" name="Shape 153"/>
        <p:cNvGrpSpPr/>
        <p:nvPr/>
      </p:nvGrpSpPr>
      <p:grpSpPr>
        <a:xfrm>
          <a:off x="0" y="0"/>
          <a:ext cx="0" cy="0"/>
          <a:chOff x="0" y="0"/>
          <a:chExt cx="0" cy="0"/>
        </a:xfrm>
      </p:grpSpPr>
      <p:pic>
        <p:nvPicPr>
          <p:cNvPr id="154" name="Google Shape;154;p22"/>
          <p:cNvPicPr preferRelativeResize="0"/>
          <p:nvPr/>
        </p:nvPicPr>
        <p:blipFill rotWithShape="1">
          <a:blip r:embed="rId3">
            <a:alphaModFix/>
          </a:blip>
          <a:srcRect b="4266" l="6700" r="6054" t="5724"/>
          <a:stretch/>
        </p:blipFill>
        <p:spPr>
          <a:xfrm>
            <a:off x="1559099" y="170037"/>
            <a:ext cx="6025800" cy="4803425"/>
          </a:xfrm>
          <a:prstGeom prst="rect">
            <a:avLst/>
          </a:prstGeom>
          <a:noFill/>
          <a:ln>
            <a:noFill/>
          </a:ln>
        </p:spPr>
      </p:pic>
      <p:sp>
        <p:nvSpPr>
          <p:cNvPr id="155" name="Google Shape;155;p22"/>
          <p:cNvSpPr txBox="1"/>
          <p:nvPr/>
        </p:nvSpPr>
        <p:spPr>
          <a:xfrm>
            <a:off x="0" y="4743300"/>
            <a:ext cx="381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EB Garamond"/>
                <a:ea typeface="EB Garamond"/>
                <a:cs typeface="EB Garamond"/>
                <a:sym typeface="EB Garamond"/>
              </a:rPr>
              <a:t>3</a:t>
            </a:r>
            <a:endParaRPr b="1" sz="20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251075" y="394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Wavelength</a:t>
            </a:r>
            <a:endParaRPr/>
          </a:p>
        </p:txBody>
      </p:sp>
      <p:sp>
        <p:nvSpPr>
          <p:cNvPr id="62" name="Google Shape;62;p14"/>
          <p:cNvSpPr txBox="1"/>
          <p:nvPr>
            <p:ph idx="1" type="body"/>
          </p:nvPr>
        </p:nvSpPr>
        <p:spPr>
          <a:xfrm>
            <a:off x="311700" y="1666525"/>
            <a:ext cx="8520600" cy="31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can be hard to find friends with the same taste in music…</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a:t>
            </a:r>
            <a:r>
              <a:rPr lang="en"/>
              <a:t>propose </a:t>
            </a:r>
            <a:r>
              <a:rPr b="1" lang="en"/>
              <a:t>Wavelength</a:t>
            </a:r>
            <a:r>
              <a:rPr lang="en"/>
              <a:t>, a platform where users are matched with one another based on sampled music taste and geographical proximity. We encourage users to chat about their music taste, share songs with each other, or even meet in real life and go to a concert together.</a:t>
            </a:r>
            <a:endParaRPr/>
          </a:p>
        </p:txBody>
      </p:sp>
      <p:sp>
        <p:nvSpPr>
          <p:cNvPr id="63" name="Google Shape;63;p14"/>
          <p:cNvSpPr txBox="1"/>
          <p:nvPr/>
        </p:nvSpPr>
        <p:spPr>
          <a:xfrm>
            <a:off x="251075" y="921875"/>
            <a:ext cx="5982300" cy="461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rgbClr val="666666"/>
                </a:solidFill>
                <a:latin typeface="EB Garamond"/>
                <a:ea typeface="EB Garamond"/>
                <a:cs typeface="EB Garamond"/>
                <a:sym typeface="EB Garamond"/>
              </a:rPr>
              <a:t>Connecting compatible listeners</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67" name="Shape 67"/>
        <p:cNvGrpSpPr/>
        <p:nvPr/>
      </p:nvGrpSpPr>
      <p:grpSpPr>
        <a:xfrm>
          <a:off x="0" y="0"/>
          <a:ext cx="0" cy="0"/>
          <a:chOff x="0" y="0"/>
          <a:chExt cx="0" cy="0"/>
        </a:xfrm>
      </p:grpSpPr>
      <p:sp>
        <p:nvSpPr>
          <p:cNvPr id="68" name="Google Shape;68;p15"/>
          <p:cNvSpPr txBox="1"/>
          <p:nvPr/>
        </p:nvSpPr>
        <p:spPr>
          <a:xfrm>
            <a:off x="639025" y="2832250"/>
            <a:ext cx="21906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Connection of users based on music tastes, the main purpose is for users to date and meet in real life</a:t>
            </a:r>
            <a:endParaRPr>
              <a:latin typeface="EB Garamond Medium"/>
              <a:ea typeface="EB Garamond Medium"/>
              <a:cs typeface="EB Garamond Medium"/>
              <a:sym typeface="EB Garamond Medium"/>
            </a:endParaRPr>
          </a:p>
        </p:txBody>
      </p:sp>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Research</a:t>
            </a:r>
            <a:endParaRPr/>
          </a:p>
        </p:txBody>
      </p:sp>
      <p:sp>
        <p:nvSpPr>
          <p:cNvPr id="70" name="Google Shape;70;p15"/>
          <p:cNvSpPr txBox="1"/>
          <p:nvPr/>
        </p:nvSpPr>
        <p:spPr>
          <a:xfrm>
            <a:off x="639025" y="1260125"/>
            <a:ext cx="2190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B Garamond"/>
                <a:ea typeface="EB Garamond"/>
                <a:cs typeface="EB Garamond"/>
                <a:sym typeface="EB Garamond"/>
              </a:rPr>
              <a:t>TasteBuds, POM</a:t>
            </a:r>
            <a:endParaRPr b="1">
              <a:latin typeface="EB Garamond"/>
              <a:ea typeface="EB Garamond"/>
              <a:cs typeface="EB Garamond"/>
              <a:sym typeface="EB Garamond"/>
            </a:endParaRPr>
          </a:p>
        </p:txBody>
      </p:sp>
      <p:sp>
        <p:nvSpPr>
          <p:cNvPr id="71" name="Google Shape;71;p15"/>
          <p:cNvSpPr txBox="1"/>
          <p:nvPr/>
        </p:nvSpPr>
        <p:spPr>
          <a:xfrm>
            <a:off x="3200400" y="1260075"/>
            <a:ext cx="274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B Garamond"/>
                <a:ea typeface="EB Garamond"/>
                <a:cs typeface="EB Garamond"/>
                <a:sym typeface="EB Garamond"/>
              </a:rPr>
              <a:t>Soundcloud</a:t>
            </a:r>
            <a:r>
              <a:rPr b="1" lang="en">
                <a:latin typeface="EB Garamond"/>
                <a:ea typeface="EB Garamond"/>
                <a:cs typeface="EB Garamond"/>
                <a:sym typeface="EB Garamond"/>
              </a:rPr>
              <a:t>, Apple Music, Spotify</a:t>
            </a:r>
            <a:endParaRPr b="1">
              <a:latin typeface="EB Garamond"/>
              <a:ea typeface="EB Garamond"/>
              <a:cs typeface="EB Garamond"/>
              <a:sym typeface="EB Garamond"/>
            </a:endParaRPr>
          </a:p>
        </p:txBody>
      </p:sp>
      <p:sp>
        <p:nvSpPr>
          <p:cNvPr id="72" name="Google Shape;72;p15"/>
          <p:cNvSpPr txBox="1"/>
          <p:nvPr/>
        </p:nvSpPr>
        <p:spPr>
          <a:xfrm>
            <a:off x="6210100" y="1260125"/>
            <a:ext cx="2190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B Garamond"/>
                <a:ea typeface="EB Garamond"/>
                <a:cs typeface="EB Garamond"/>
                <a:sym typeface="EB Garamond"/>
              </a:rPr>
              <a:t>8tracks, Monolist</a:t>
            </a:r>
            <a:endParaRPr b="1">
              <a:latin typeface="EB Garamond"/>
              <a:ea typeface="EB Garamond"/>
              <a:cs typeface="EB Garamond"/>
              <a:sym typeface="EB Garamond"/>
            </a:endParaRPr>
          </a:p>
        </p:txBody>
      </p:sp>
      <p:sp>
        <p:nvSpPr>
          <p:cNvPr id="73" name="Google Shape;73;p15"/>
          <p:cNvSpPr txBox="1"/>
          <p:nvPr/>
        </p:nvSpPr>
        <p:spPr>
          <a:xfrm>
            <a:off x="3443750" y="2832250"/>
            <a:ext cx="21906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Exploration and consumption of music, limited social components</a:t>
            </a:r>
            <a:endParaRPr>
              <a:latin typeface="EB Garamond Medium"/>
              <a:ea typeface="EB Garamond Medium"/>
              <a:cs typeface="EB Garamond Medium"/>
              <a:sym typeface="EB Garamond Medium"/>
            </a:endParaRPr>
          </a:p>
        </p:txBody>
      </p:sp>
      <p:sp>
        <p:nvSpPr>
          <p:cNvPr id="74" name="Google Shape;74;p15"/>
          <p:cNvSpPr txBox="1"/>
          <p:nvPr/>
        </p:nvSpPr>
        <p:spPr>
          <a:xfrm>
            <a:off x="6314375" y="2832250"/>
            <a:ext cx="21906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Playlist and new music exploration</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p:txBody>
      </p:sp>
      <p:pic>
        <p:nvPicPr>
          <p:cNvPr id="75" name="Google Shape;75;p15"/>
          <p:cNvPicPr preferRelativeResize="0"/>
          <p:nvPr/>
        </p:nvPicPr>
        <p:blipFill>
          <a:blip r:embed="rId3">
            <a:alphaModFix/>
          </a:blip>
          <a:stretch>
            <a:fillRect/>
          </a:stretch>
        </p:blipFill>
        <p:spPr>
          <a:xfrm>
            <a:off x="1276384" y="2159151"/>
            <a:ext cx="915891" cy="515175"/>
          </a:xfrm>
          <a:prstGeom prst="rect">
            <a:avLst/>
          </a:prstGeom>
          <a:noFill/>
          <a:ln>
            <a:noFill/>
          </a:ln>
        </p:spPr>
      </p:pic>
      <p:pic>
        <p:nvPicPr>
          <p:cNvPr id="76" name="Google Shape;76;p15"/>
          <p:cNvPicPr preferRelativeResize="0"/>
          <p:nvPr/>
        </p:nvPicPr>
        <p:blipFill>
          <a:blip r:embed="rId4">
            <a:alphaModFix/>
          </a:blip>
          <a:stretch>
            <a:fillRect/>
          </a:stretch>
        </p:blipFill>
        <p:spPr>
          <a:xfrm>
            <a:off x="930295" y="1812762"/>
            <a:ext cx="1608044" cy="260650"/>
          </a:xfrm>
          <a:prstGeom prst="rect">
            <a:avLst/>
          </a:prstGeom>
          <a:noFill/>
          <a:ln>
            <a:noFill/>
          </a:ln>
        </p:spPr>
      </p:pic>
      <p:pic>
        <p:nvPicPr>
          <p:cNvPr id="77" name="Google Shape;77;p15"/>
          <p:cNvPicPr preferRelativeResize="0"/>
          <p:nvPr/>
        </p:nvPicPr>
        <p:blipFill>
          <a:blip r:embed="rId5">
            <a:alphaModFix/>
          </a:blip>
          <a:stretch>
            <a:fillRect/>
          </a:stretch>
        </p:blipFill>
        <p:spPr>
          <a:xfrm>
            <a:off x="4963083" y="1884955"/>
            <a:ext cx="646476" cy="646476"/>
          </a:xfrm>
          <a:prstGeom prst="rect">
            <a:avLst/>
          </a:prstGeom>
          <a:noFill/>
          <a:ln>
            <a:noFill/>
          </a:ln>
        </p:spPr>
      </p:pic>
      <p:pic>
        <p:nvPicPr>
          <p:cNvPr id="78" name="Google Shape;78;p15"/>
          <p:cNvPicPr preferRelativeResize="0"/>
          <p:nvPr/>
        </p:nvPicPr>
        <p:blipFill>
          <a:blip r:embed="rId6">
            <a:alphaModFix/>
          </a:blip>
          <a:stretch>
            <a:fillRect/>
          </a:stretch>
        </p:blipFill>
        <p:spPr>
          <a:xfrm>
            <a:off x="3527250" y="1921829"/>
            <a:ext cx="572700" cy="572700"/>
          </a:xfrm>
          <a:prstGeom prst="ellipse">
            <a:avLst/>
          </a:prstGeom>
          <a:noFill/>
          <a:ln>
            <a:noFill/>
          </a:ln>
        </p:spPr>
      </p:pic>
      <p:pic>
        <p:nvPicPr>
          <p:cNvPr id="79" name="Google Shape;79;p15"/>
          <p:cNvPicPr preferRelativeResize="0"/>
          <p:nvPr/>
        </p:nvPicPr>
        <p:blipFill>
          <a:blip r:embed="rId7">
            <a:alphaModFix/>
          </a:blip>
          <a:stretch>
            <a:fillRect/>
          </a:stretch>
        </p:blipFill>
        <p:spPr>
          <a:xfrm>
            <a:off x="4208263" y="1884927"/>
            <a:ext cx="646475" cy="646485"/>
          </a:xfrm>
          <a:prstGeom prst="rect">
            <a:avLst/>
          </a:prstGeom>
          <a:noFill/>
          <a:ln>
            <a:noFill/>
          </a:ln>
        </p:spPr>
      </p:pic>
      <p:pic>
        <p:nvPicPr>
          <p:cNvPr id="80" name="Google Shape;80;p15"/>
          <p:cNvPicPr preferRelativeResize="0"/>
          <p:nvPr/>
        </p:nvPicPr>
        <p:blipFill>
          <a:blip r:embed="rId8">
            <a:alphaModFix/>
          </a:blip>
          <a:stretch>
            <a:fillRect/>
          </a:stretch>
        </p:blipFill>
        <p:spPr>
          <a:xfrm>
            <a:off x="6315421" y="1913695"/>
            <a:ext cx="1247425" cy="515180"/>
          </a:xfrm>
          <a:prstGeom prst="rect">
            <a:avLst/>
          </a:prstGeom>
          <a:noFill/>
          <a:ln>
            <a:noFill/>
          </a:ln>
        </p:spPr>
      </p:pic>
      <p:pic>
        <p:nvPicPr>
          <p:cNvPr id="81" name="Google Shape;81;p15"/>
          <p:cNvPicPr preferRelativeResize="0"/>
          <p:nvPr/>
        </p:nvPicPr>
        <p:blipFill>
          <a:blip r:embed="rId9">
            <a:alphaModFix/>
          </a:blip>
          <a:stretch>
            <a:fillRect/>
          </a:stretch>
        </p:blipFill>
        <p:spPr>
          <a:xfrm>
            <a:off x="7648900" y="1848050"/>
            <a:ext cx="646475" cy="646475"/>
          </a:xfrm>
          <a:prstGeom prst="rect">
            <a:avLst/>
          </a:prstGeom>
          <a:noFill/>
          <a:ln>
            <a:noFill/>
          </a:ln>
        </p:spPr>
      </p:pic>
      <p:sp>
        <p:nvSpPr>
          <p:cNvPr id="82" name="Google Shape;82;p15"/>
          <p:cNvSpPr txBox="1"/>
          <p:nvPr/>
        </p:nvSpPr>
        <p:spPr>
          <a:xfrm>
            <a:off x="529513" y="4159925"/>
            <a:ext cx="8004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a:solidFill>
                  <a:schemeClr val="dk1"/>
                </a:solidFill>
                <a:latin typeface="EB Garamond"/>
                <a:ea typeface="EB Garamond"/>
                <a:cs typeface="EB Garamond"/>
                <a:sym typeface="EB Garamond"/>
              </a:rPr>
              <a:t>Our unique take</a:t>
            </a:r>
            <a:r>
              <a:rPr lang="en" sz="1500">
                <a:solidFill>
                  <a:schemeClr val="dk1"/>
                </a:solidFill>
                <a:latin typeface="EB Garamond"/>
                <a:ea typeface="EB Garamond"/>
                <a:cs typeface="EB Garamond"/>
                <a:sym typeface="EB Garamond"/>
              </a:rPr>
              <a:t>: emphasis on 1 on 1 interaction, music discovery, excitement of successfully connecting, and we aren’t trying to make you date</a:t>
            </a:r>
            <a:endParaRPr sz="1500">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86" name="Shape 86"/>
        <p:cNvGrpSpPr/>
        <p:nvPr/>
      </p:nvGrpSpPr>
      <p:grpSpPr>
        <a:xfrm>
          <a:off x="0" y="0"/>
          <a:ext cx="0" cy="0"/>
          <a:chOff x="0" y="0"/>
          <a:chExt cx="0" cy="0"/>
        </a:xfrm>
      </p:grpSpPr>
      <p:cxnSp>
        <p:nvCxnSpPr>
          <p:cNvPr id="87" name="Google Shape;87;p16"/>
          <p:cNvCxnSpPr/>
          <p:nvPr/>
        </p:nvCxnSpPr>
        <p:spPr>
          <a:xfrm>
            <a:off x="4572000" y="344400"/>
            <a:ext cx="0" cy="4454700"/>
          </a:xfrm>
          <a:prstGeom prst="straightConnector1">
            <a:avLst/>
          </a:prstGeom>
          <a:noFill/>
          <a:ln cap="flat" cmpd="sng" w="28575">
            <a:solidFill>
              <a:schemeClr val="dk2"/>
            </a:solidFill>
            <a:prstDash val="solid"/>
            <a:round/>
            <a:headEnd len="med" w="med" type="none"/>
            <a:tailEnd len="med" w="med" type="none"/>
          </a:ln>
        </p:spPr>
      </p:cxnSp>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Research</a:t>
            </a:r>
            <a:endParaRPr/>
          </a:p>
        </p:txBody>
      </p:sp>
      <p:pic>
        <p:nvPicPr>
          <p:cNvPr id="89" name="Google Shape;89;p16"/>
          <p:cNvPicPr preferRelativeResize="0"/>
          <p:nvPr/>
        </p:nvPicPr>
        <p:blipFill>
          <a:blip r:embed="rId3">
            <a:alphaModFix/>
          </a:blip>
          <a:stretch>
            <a:fillRect/>
          </a:stretch>
        </p:blipFill>
        <p:spPr>
          <a:xfrm>
            <a:off x="7062262" y="2786687"/>
            <a:ext cx="1725075" cy="1725075"/>
          </a:xfrm>
          <a:prstGeom prst="rect">
            <a:avLst/>
          </a:prstGeom>
          <a:noFill/>
          <a:ln>
            <a:noFill/>
          </a:ln>
        </p:spPr>
      </p:pic>
      <p:pic>
        <p:nvPicPr>
          <p:cNvPr id="90" name="Google Shape;90;p16"/>
          <p:cNvPicPr preferRelativeResize="0"/>
          <p:nvPr/>
        </p:nvPicPr>
        <p:blipFill>
          <a:blip r:embed="rId4">
            <a:alphaModFix/>
          </a:blip>
          <a:stretch>
            <a:fillRect/>
          </a:stretch>
        </p:blipFill>
        <p:spPr>
          <a:xfrm>
            <a:off x="7074900" y="1007213"/>
            <a:ext cx="1699800" cy="1699800"/>
          </a:xfrm>
          <a:prstGeom prst="ellipse">
            <a:avLst/>
          </a:prstGeom>
          <a:noFill/>
          <a:ln>
            <a:noFill/>
          </a:ln>
        </p:spPr>
      </p:pic>
      <p:pic>
        <p:nvPicPr>
          <p:cNvPr id="91" name="Google Shape;91;p16"/>
          <p:cNvPicPr preferRelativeResize="0"/>
          <p:nvPr/>
        </p:nvPicPr>
        <p:blipFill>
          <a:blip r:embed="rId5">
            <a:alphaModFix/>
          </a:blip>
          <a:stretch>
            <a:fillRect/>
          </a:stretch>
        </p:blipFill>
        <p:spPr>
          <a:xfrm>
            <a:off x="6862132" y="72178"/>
            <a:ext cx="1979495" cy="817525"/>
          </a:xfrm>
          <a:prstGeom prst="rect">
            <a:avLst/>
          </a:prstGeom>
          <a:noFill/>
          <a:ln>
            <a:noFill/>
          </a:ln>
        </p:spPr>
      </p:pic>
      <p:pic>
        <p:nvPicPr>
          <p:cNvPr id="92" name="Google Shape;92;p16"/>
          <p:cNvPicPr preferRelativeResize="0"/>
          <p:nvPr/>
        </p:nvPicPr>
        <p:blipFill>
          <a:blip r:embed="rId6">
            <a:alphaModFix/>
          </a:blip>
          <a:stretch>
            <a:fillRect/>
          </a:stretch>
        </p:blipFill>
        <p:spPr>
          <a:xfrm>
            <a:off x="5157813" y="458712"/>
            <a:ext cx="1559263" cy="1559263"/>
          </a:xfrm>
          <a:prstGeom prst="rect">
            <a:avLst/>
          </a:prstGeom>
          <a:noFill/>
          <a:ln>
            <a:noFill/>
          </a:ln>
        </p:spPr>
      </p:pic>
      <p:pic>
        <p:nvPicPr>
          <p:cNvPr id="93" name="Google Shape;93;p16"/>
          <p:cNvPicPr preferRelativeResize="0"/>
          <p:nvPr/>
        </p:nvPicPr>
        <p:blipFill>
          <a:blip r:embed="rId7">
            <a:alphaModFix/>
          </a:blip>
          <a:stretch>
            <a:fillRect/>
          </a:stretch>
        </p:blipFill>
        <p:spPr>
          <a:xfrm>
            <a:off x="5232725" y="3062975"/>
            <a:ext cx="1484350" cy="1484350"/>
          </a:xfrm>
          <a:prstGeom prst="rect">
            <a:avLst/>
          </a:prstGeom>
          <a:noFill/>
          <a:ln>
            <a:noFill/>
          </a:ln>
        </p:spPr>
      </p:pic>
      <p:pic>
        <p:nvPicPr>
          <p:cNvPr id="94" name="Google Shape;94;p16"/>
          <p:cNvPicPr preferRelativeResize="0"/>
          <p:nvPr/>
        </p:nvPicPr>
        <p:blipFill>
          <a:blip r:embed="rId8">
            <a:alphaModFix/>
          </a:blip>
          <a:stretch>
            <a:fillRect/>
          </a:stretch>
        </p:blipFill>
        <p:spPr>
          <a:xfrm>
            <a:off x="572575" y="1359701"/>
            <a:ext cx="1579150" cy="1579150"/>
          </a:xfrm>
          <a:prstGeom prst="rect">
            <a:avLst/>
          </a:prstGeom>
          <a:noFill/>
          <a:ln>
            <a:noFill/>
          </a:ln>
        </p:spPr>
      </p:pic>
      <p:sp>
        <p:nvSpPr>
          <p:cNvPr id="95" name="Google Shape;95;p16"/>
          <p:cNvSpPr txBox="1"/>
          <p:nvPr/>
        </p:nvSpPr>
        <p:spPr>
          <a:xfrm>
            <a:off x="572575" y="4667625"/>
            <a:ext cx="333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EB Garamond"/>
                <a:ea typeface="EB Garamond"/>
                <a:cs typeface="EB Garamond"/>
                <a:sym typeface="EB Garamond"/>
              </a:rPr>
              <a:t>Finding People</a:t>
            </a:r>
            <a:endParaRPr b="1">
              <a:latin typeface="EB Garamond"/>
              <a:ea typeface="EB Garamond"/>
              <a:cs typeface="EB Garamond"/>
              <a:sym typeface="EB Garamond"/>
            </a:endParaRPr>
          </a:p>
        </p:txBody>
      </p:sp>
      <p:sp>
        <p:nvSpPr>
          <p:cNvPr id="96" name="Google Shape;96;p16"/>
          <p:cNvSpPr txBox="1"/>
          <p:nvPr/>
        </p:nvSpPr>
        <p:spPr>
          <a:xfrm>
            <a:off x="5232725" y="4667625"/>
            <a:ext cx="333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EB Garamond"/>
                <a:ea typeface="EB Garamond"/>
                <a:cs typeface="EB Garamond"/>
                <a:sym typeface="EB Garamond"/>
              </a:rPr>
              <a:t>Finding Music</a:t>
            </a:r>
            <a:endParaRPr b="1">
              <a:latin typeface="EB Garamond"/>
              <a:ea typeface="EB Garamond"/>
              <a:cs typeface="EB Garamond"/>
              <a:sym typeface="EB Garamond"/>
            </a:endParaRPr>
          </a:p>
        </p:txBody>
      </p:sp>
      <p:sp>
        <p:nvSpPr>
          <p:cNvPr id="97" name="Google Shape;97;p16"/>
          <p:cNvSpPr/>
          <p:nvPr/>
        </p:nvSpPr>
        <p:spPr>
          <a:xfrm>
            <a:off x="2427450" y="2210100"/>
            <a:ext cx="4289100" cy="7233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6"/>
          <p:cNvPicPr preferRelativeResize="0"/>
          <p:nvPr/>
        </p:nvPicPr>
        <p:blipFill rotWithShape="1">
          <a:blip r:embed="rId9">
            <a:alphaModFix/>
          </a:blip>
          <a:srcRect b="14133" l="0" r="0" t="0"/>
          <a:stretch/>
        </p:blipFill>
        <p:spPr>
          <a:xfrm>
            <a:off x="2560370" y="2290856"/>
            <a:ext cx="608193" cy="572700"/>
          </a:xfrm>
          <a:prstGeom prst="rect">
            <a:avLst/>
          </a:prstGeom>
          <a:noFill/>
          <a:ln>
            <a:noFill/>
          </a:ln>
        </p:spPr>
      </p:pic>
      <p:sp>
        <p:nvSpPr>
          <p:cNvPr id="99" name="Google Shape;99;p16"/>
          <p:cNvSpPr txBox="1"/>
          <p:nvPr/>
        </p:nvSpPr>
        <p:spPr>
          <a:xfrm>
            <a:off x="3124200" y="2215550"/>
            <a:ext cx="4161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latin typeface="Montserrat SemiBold"/>
                <a:ea typeface="Montserrat SemiBold"/>
                <a:cs typeface="Montserrat SemiBold"/>
                <a:sym typeface="Montserrat SemiBold"/>
              </a:rPr>
              <a:t>WAV</a:t>
            </a:r>
            <a:r>
              <a:rPr lang="en" sz="3500">
                <a:latin typeface="Montserrat SemiBold"/>
                <a:ea typeface="Montserrat SemiBold"/>
                <a:cs typeface="Montserrat SemiBold"/>
                <a:sym typeface="Montserrat SemiBold"/>
              </a:rPr>
              <a:t>E</a:t>
            </a:r>
            <a:r>
              <a:rPr lang="en" sz="3500">
                <a:latin typeface="Montserrat SemiBold"/>
                <a:ea typeface="Montserrat SemiBold"/>
                <a:cs typeface="Montserrat SemiBold"/>
                <a:sym typeface="Montserrat SemiBold"/>
              </a:rPr>
              <a:t>L</a:t>
            </a:r>
            <a:r>
              <a:rPr lang="en" sz="3500">
                <a:latin typeface="Montserrat SemiBold"/>
                <a:ea typeface="Montserrat SemiBold"/>
                <a:cs typeface="Montserrat SemiBold"/>
                <a:sym typeface="Montserrat SemiBold"/>
              </a:rPr>
              <a:t>E</a:t>
            </a:r>
            <a:r>
              <a:rPr lang="en" sz="3400">
                <a:latin typeface="Montserrat SemiBold"/>
                <a:ea typeface="Montserrat SemiBold"/>
                <a:cs typeface="Montserrat SemiBold"/>
                <a:sym typeface="Montserrat SemiBold"/>
              </a:rPr>
              <a:t>N</a:t>
            </a:r>
            <a:r>
              <a:rPr lang="en" sz="3500">
                <a:latin typeface="Montserrat SemiBold"/>
                <a:ea typeface="Montserrat SemiBold"/>
                <a:cs typeface="Montserrat SemiBold"/>
                <a:sym typeface="Montserrat SemiBold"/>
              </a:rPr>
              <a:t>G</a:t>
            </a:r>
            <a:r>
              <a:rPr lang="en" sz="3500">
                <a:latin typeface="Montserrat SemiBold"/>
                <a:ea typeface="Montserrat SemiBold"/>
                <a:cs typeface="Montserrat SemiBold"/>
                <a:sym typeface="Montserrat SemiBold"/>
              </a:rPr>
              <a:t>TH</a:t>
            </a:r>
            <a:endParaRPr sz="3500">
              <a:latin typeface="Montserrat SemiBold"/>
              <a:ea typeface="Montserrat SemiBold"/>
              <a:cs typeface="Montserrat SemiBold"/>
              <a:sym typeface="Montserrat SemiBold"/>
            </a:endParaRPr>
          </a:p>
        </p:txBody>
      </p:sp>
      <p:pic>
        <p:nvPicPr>
          <p:cNvPr id="100" name="Google Shape;100;p16"/>
          <p:cNvPicPr preferRelativeResize="0"/>
          <p:nvPr/>
        </p:nvPicPr>
        <p:blipFill>
          <a:blip r:embed="rId10">
            <a:alphaModFix/>
          </a:blip>
          <a:stretch>
            <a:fillRect/>
          </a:stretch>
        </p:blipFill>
        <p:spPr>
          <a:xfrm>
            <a:off x="572576" y="3245225"/>
            <a:ext cx="1974360" cy="1110576"/>
          </a:xfrm>
          <a:prstGeom prst="rect">
            <a:avLst/>
          </a:prstGeom>
          <a:noFill/>
          <a:ln>
            <a:noFill/>
          </a:ln>
        </p:spPr>
      </p:pic>
      <p:pic>
        <p:nvPicPr>
          <p:cNvPr id="101" name="Google Shape;101;p16"/>
          <p:cNvPicPr preferRelativeResize="0"/>
          <p:nvPr/>
        </p:nvPicPr>
        <p:blipFill>
          <a:blip r:embed="rId11">
            <a:alphaModFix/>
          </a:blip>
          <a:stretch>
            <a:fillRect/>
          </a:stretch>
        </p:blipFill>
        <p:spPr>
          <a:xfrm>
            <a:off x="2427449" y="1359692"/>
            <a:ext cx="1974350" cy="3200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05" name="Shape 105"/>
        <p:cNvGrpSpPr/>
        <p:nvPr/>
      </p:nvGrpSpPr>
      <p:grpSpPr>
        <a:xfrm>
          <a:off x="0" y="0"/>
          <a:ext cx="0" cy="0"/>
          <a:chOff x="0" y="0"/>
          <a:chExt cx="0" cy="0"/>
        </a:xfrm>
      </p:grpSpPr>
      <p:sp>
        <p:nvSpPr>
          <p:cNvPr id="106" name="Google Shape;106;p17"/>
          <p:cNvSpPr txBox="1"/>
          <p:nvPr/>
        </p:nvSpPr>
        <p:spPr>
          <a:xfrm>
            <a:off x="639025" y="3289450"/>
            <a:ext cx="21906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Sharing a profile</a:t>
            </a:r>
            <a:endParaRPr>
              <a:latin typeface="EB Garamond Medium"/>
              <a:ea typeface="EB Garamond Medium"/>
              <a:cs typeface="EB Garamond Medium"/>
              <a:sym typeface="EB Garamond Medium"/>
            </a:endParaRPr>
          </a:p>
        </p:txBody>
      </p:sp>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Levels of Tasks</a:t>
            </a:r>
            <a:endParaRPr/>
          </a:p>
        </p:txBody>
      </p:sp>
      <p:sp>
        <p:nvSpPr>
          <p:cNvPr id="108" name="Google Shape;108;p17"/>
          <p:cNvSpPr txBox="1"/>
          <p:nvPr/>
        </p:nvSpPr>
        <p:spPr>
          <a:xfrm>
            <a:off x="639025" y="1641125"/>
            <a:ext cx="2190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B Garamond"/>
                <a:ea typeface="EB Garamond"/>
                <a:cs typeface="EB Garamond"/>
                <a:sym typeface="EB Garamond"/>
              </a:rPr>
              <a:t>Simple</a:t>
            </a:r>
            <a:endParaRPr b="1">
              <a:latin typeface="EB Garamond"/>
              <a:ea typeface="EB Garamond"/>
              <a:cs typeface="EB Garamond"/>
              <a:sym typeface="EB Garamond"/>
            </a:endParaRPr>
          </a:p>
        </p:txBody>
      </p:sp>
      <p:sp>
        <p:nvSpPr>
          <p:cNvPr id="109" name="Google Shape;109;p17"/>
          <p:cNvSpPr txBox="1"/>
          <p:nvPr/>
        </p:nvSpPr>
        <p:spPr>
          <a:xfrm>
            <a:off x="3443738" y="1641125"/>
            <a:ext cx="2190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B Garamond"/>
                <a:ea typeface="EB Garamond"/>
                <a:cs typeface="EB Garamond"/>
                <a:sym typeface="EB Garamond"/>
              </a:rPr>
              <a:t>Medium</a:t>
            </a:r>
            <a:endParaRPr b="1">
              <a:latin typeface="EB Garamond"/>
              <a:ea typeface="EB Garamond"/>
              <a:cs typeface="EB Garamond"/>
              <a:sym typeface="EB Garamond"/>
            </a:endParaRPr>
          </a:p>
        </p:txBody>
      </p:sp>
      <p:sp>
        <p:nvSpPr>
          <p:cNvPr id="110" name="Google Shape;110;p17"/>
          <p:cNvSpPr txBox="1"/>
          <p:nvPr/>
        </p:nvSpPr>
        <p:spPr>
          <a:xfrm>
            <a:off x="6210100" y="1641125"/>
            <a:ext cx="2190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B Garamond"/>
                <a:ea typeface="EB Garamond"/>
                <a:cs typeface="EB Garamond"/>
                <a:sym typeface="EB Garamond"/>
              </a:rPr>
              <a:t>Complex</a:t>
            </a:r>
            <a:endParaRPr b="1">
              <a:latin typeface="EB Garamond"/>
              <a:ea typeface="EB Garamond"/>
              <a:cs typeface="EB Garamond"/>
              <a:sym typeface="EB Garamond"/>
            </a:endParaRPr>
          </a:p>
        </p:txBody>
      </p:sp>
      <p:sp>
        <p:nvSpPr>
          <p:cNvPr id="111" name="Google Shape;111;p17"/>
          <p:cNvSpPr txBox="1"/>
          <p:nvPr/>
        </p:nvSpPr>
        <p:spPr>
          <a:xfrm>
            <a:off x="3443750" y="3289450"/>
            <a:ext cx="21906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Introducing candidate pairs</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p:txBody>
      </p:sp>
      <p:sp>
        <p:nvSpPr>
          <p:cNvPr id="112" name="Google Shape;112;p17"/>
          <p:cNvSpPr txBox="1"/>
          <p:nvPr/>
        </p:nvSpPr>
        <p:spPr>
          <a:xfrm>
            <a:off x="6314375" y="3289450"/>
            <a:ext cx="21906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Live listener-to-listener interaction </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p:txBody>
      </p:sp>
      <p:pic>
        <p:nvPicPr>
          <p:cNvPr id="113" name="Google Shape;113;p17"/>
          <p:cNvPicPr preferRelativeResize="0"/>
          <p:nvPr/>
        </p:nvPicPr>
        <p:blipFill rotWithShape="1">
          <a:blip r:embed="rId3">
            <a:alphaModFix/>
          </a:blip>
          <a:srcRect b="18745" l="0" r="0" t="0"/>
          <a:stretch/>
        </p:blipFill>
        <p:spPr>
          <a:xfrm>
            <a:off x="1019338" y="2041325"/>
            <a:ext cx="1429976" cy="1161900"/>
          </a:xfrm>
          <a:prstGeom prst="rect">
            <a:avLst/>
          </a:prstGeom>
          <a:noFill/>
          <a:ln>
            <a:noFill/>
          </a:ln>
        </p:spPr>
      </p:pic>
      <p:pic>
        <p:nvPicPr>
          <p:cNvPr id="114" name="Google Shape;114;p17"/>
          <p:cNvPicPr preferRelativeResize="0"/>
          <p:nvPr/>
        </p:nvPicPr>
        <p:blipFill rotWithShape="1">
          <a:blip r:embed="rId4">
            <a:alphaModFix/>
          </a:blip>
          <a:srcRect b="19270" l="0" r="0" t="0"/>
          <a:stretch/>
        </p:blipFill>
        <p:spPr>
          <a:xfrm>
            <a:off x="3937350" y="2136504"/>
            <a:ext cx="1203388" cy="971534"/>
          </a:xfrm>
          <a:prstGeom prst="rect">
            <a:avLst/>
          </a:prstGeom>
          <a:noFill/>
          <a:ln>
            <a:noFill/>
          </a:ln>
        </p:spPr>
      </p:pic>
      <p:pic>
        <p:nvPicPr>
          <p:cNvPr id="115" name="Google Shape;115;p17"/>
          <p:cNvPicPr preferRelativeResize="0"/>
          <p:nvPr/>
        </p:nvPicPr>
        <p:blipFill rotWithShape="1">
          <a:blip r:embed="rId5">
            <a:alphaModFix/>
          </a:blip>
          <a:srcRect b="19543" l="0" r="0" t="0"/>
          <a:stretch/>
        </p:blipFill>
        <p:spPr>
          <a:xfrm>
            <a:off x="6415325" y="2306575"/>
            <a:ext cx="646474" cy="520124"/>
          </a:xfrm>
          <a:prstGeom prst="rect">
            <a:avLst/>
          </a:prstGeom>
          <a:noFill/>
          <a:ln>
            <a:noFill/>
          </a:ln>
        </p:spPr>
      </p:pic>
      <p:pic>
        <p:nvPicPr>
          <p:cNvPr id="116" name="Google Shape;116;p17"/>
          <p:cNvPicPr preferRelativeResize="0"/>
          <p:nvPr/>
        </p:nvPicPr>
        <p:blipFill rotWithShape="1">
          <a:blip r:embed="rId5">
            <a:alphaModFix/>
          </a:blip>
          <a:srcRect b="19543" l="0" r="0" t="0"/>
          <a:stretch/>
        </p:blipFill>
        <p:spPr>
          <a:xfrm>
            <a:off x="7549000" y="2306575"/>
            <a:ext cx="646474" cy="520124"/>
          </a:xfrm>
          <a:prstGeom prst="rect">
            <a:avLst/>
          </a:prstGeom>
          <a:noFill/>
          <a:ln>
            <a:noFill/>
          </a:ln>
        </p:spPr>
      </p:pic>
      <p:sp>
        <p:nvSpPr>
          <p:cNvPr id="117" name="Google Shape;117;p17"/>
          <p:cNvSpPr/>
          <p:nvPr/>
        </p:nvSpPr>
        <p:spPr>
          <a:xfrm>
            <a:off x="7061800" y="2465850"/>
            <a:ext cx="487200" cy="201600"/>
          </a:xfrm>
          <a:prstGeom prst="lef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Values in Design</a:t>
            </a:r>
            <a:endParaRPr/>
          </a:p>
        </p:txBody>
      </p:sp>
      <p:sp>
        <p:nvSpPr>
          <p:cNvPr id="123" name="Google Shape;123;p18"/>
          <p:cNvSpPr txBox="1"/>
          <p:nvPr/>
        </p:nvSpPr>
        <p:spPr>
          <a:xfrm>
            <a:off x="639025" y="2315875"/>
            <a:ext cx="2190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EB Garamond"/>
                <a:ea typeface="EB Garamond"/>
                <a:cs typeface="EB Garamond"/>
                <a:sym typeface="EB Garamond"/>
              </a:rPr>
              <a:t>Simplicity</a:t>
            </a:r>
            <a:endParaRPr b="1" sz="1700">
              <a:latin typeface="EB Garamond"/>
              <a:ea typeface="EB Garamond"/>
              <a:cs typeface="EB Garamond"/>
              <a:sym typeface="EB Garamond"/>
            </a:endParaRPr>
          </a:p>
        </p:txBody>
      </p:sp>
      <p:sp>
        <p:nvSpPr>
          <p:cNvPr id="124" name="Google Shape;124;p18"/>
          <p:cNvSpPr txBox="1"/>
          <p:nvPr/>
        </p:nvSpPr>
        <p:spPr>
          <a:xfrm>
            <a:off x="3443738" y="2315875"/>
            <a:ext cx="2190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EB Garamond"/>
                <a:ea typeface="EB Garamond"/>
                <a:cs typeface="EB Garamond"/>
                <a:sym typeface="EB Garamond"/>
              </a:rPr>
              <a:t>Protection of privacy</a:t>
            </a:r>
            <a:endParaRPr b="1" sz="1700">
              <a:latin typeface="EB Garamond"/>
              <a:ea typeface="EB Garamond"/>
              <a:cs typeface="EB Garamond"/>
              <a:sym typeface="EB Garamond"/>
            </a:endParaRPr>
          </a:p>
        </p:txBody>
      </p:sp>
      <p:sp>
        <p:nvSpPr>
          <p:cNvPr id="125" name="Google Shape;125;p18"/>
          <p:cNvSpPr txBox="1"/>
          <p:nvPr/>
        </p:nvSpPr>
        <p:spPr>
          <a:xfrm>
            <a:off x="6314363" y="2354163"/>
            <a:ext cx="2190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EB Garamond"/>
                <a:ea typeface="EB Garamond"/>
                <a:cs typeface="EB Garamond"/>
                <a:sym typeface="EB Garamond"/>
              </a:rPr>
              <a:t>Fun!</a:t>
            </a:r>
            <a:endParaRPr b="1" sz="1700">
              <a:latin typeface="EB Garamond"/>
              <a:ea typeface="EB Garamond"/>
              <a:cs typeface="EB Garamond"/>
              <a:sym typeface="EB Garamond"/>
            </a:endParaRPr>
          </a:p>
        </p:txBody>
      </p:sp>
      <p:sp>
        <p:nvSpPr>
          <p:cNvPr id="126" name="Google Shape;126;p18"/>
          <p:cNvSpPr txBox="1"/>
          <p:nvPr/>
        </p:nvSpPr>
        <p:spPr>
          <a:xfrm>
            <a:off x="639025" y="2897400"/>
            <a:ext cx="21906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We want our interface to be sleek and easy to navigate, while still providing users with the necessary features.</a:t>
            </a:r>
            <a:endParaRPr>
              <a:latin typeface="EB Garamond Medium"/>
              <a:ea typeface="EB Garamond Medium"/>
              <a:cs typeface="EB Garamond Medium"/>
              <a:sym typeface="EB Garamond Medium"/>
            </a:endParaRPr>
          </a:p>
        </p:txBody>
      </p:sp>
      <p:sp>
        <p:nvSpPr>
          <p:cNvPr id="127" name="Google Shape;127;p18"/>
          <p:cNvSpPr txBox="1"/>
          <p:nvPr/>
        </p:nvSpPr>
        <p:spPr>
          <a:xfrm>
            <a:off x="3375100" y="2897400"/>
            <a:ext cx="23040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We want to keep users’ listening data private, sharing only with matched users.</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p:txBody>
      </p:sp>
      <p:sp>
        <p:nvSpPr>
          <p:cNvPr id="128" name="Google Shape;128;p18"/>
          <p:cNvSpPr txBox="1"/>
          <p:nvPr/>
        </p:nvSpPr>
        <p:spPr>
          <a:xfrm>
            <a:off x="6196325" y="2897388"/>
            <a:ext cx="24267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The app will present matches in a way that gets the user excited.</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a:p>
            <a:pPr indent="0" lvl="0" marL="0" rtl="0" algn="ctr">
              <a:spcBef>
                <a:spcPts val="0"/>
              </a:spcBef>
              <a:spcAft>
                <a:spcPts val="0"/>
              </a:spcAft>
              <a:buNone/>
            </a:pPr>
            <a:r>
              <a:t/>
            </a:r>
            <a:endParaRPr>
              <a:latin typeface="EB Garamond Medium"/>
              <a:ea typeface="EB Garamond Medium"/>
              <a:cs typeface="EB Garamond Medium"/>
              <a:sym typeface="EB Garamond Medium"/>
            </a:endParaRPr>
          </a:p>
        </p:txBody>
      </p:sp>
      <p:sp>
        <p:nvSpPr>
          <p:cNvPr id="129" name="Google Shape;129;p18"/>
          <p:cNvSpPr txBox="1"/>
          <p:nvPr/>
        </p:nvSpPr>
        <p:spPr>
          <a:xfrm>
            <a:off x="639025" y="4090800"/>
            <a:ext cx="798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600">
                <a:solidFill>
                  <a:schemeClr val="dk1"/>
                </a:solidFill>
                <a:latin typeface="EB Garamond"/>
                <a:ea typeface="EB Garamond"/>
                <a:cs typeface="EB Garamond"/>
                <a:sym typeface="EB Garamond"/>
              </a:rPr>
              <a:t>Simplicity </a:t>
            </a:r>
            <a:r>
              <a:rPr lang="en" sz="1600">
                <a:solidFill>
                  <a:schemeClr val="dk1"/>
                </a:solidFill>
                <a:latin typeface="EB Garamond"/>
                <a:ea typeface="EB Garamond"/>
                <a:cs typeface="EB Garamond"/>
                <a:sym typeface="EB Garamond"/>
              </a:rPr>
              <a:t>and </a:t>
            </a:r>
            <a:r>
              <a:rPr b="1" lang="en" sz="1600">
                <a:solidFill>
                  <a:schemeClr val="dk1"/>
                </a:solidFill>
                <a:latin typeface="EB Garamond"/>
                <a:ea typeface="EB Garamond"/>
                <a:cs typeface="EB Garamond"/>
                <a:sym typeface="EB Garamond"/>
              </a:rPr>
              <a:t>fun</a:t>
            </a:r>
            <a:r>
              <a:rPr lang="en" sz="1600">
                <a:solidFill>
                  <a:schemeClr val="dk1"/>
                </a:solidFill>
                <a:latin typeface="EB Garamond"/>
                <a:ea typeface="EB Garamond"/>
                <a:cs typeface="EB Garamond"/>
                <a:sym typeface="EB Garamond"/>
              </a:rPr>
              <a:t> may conflict. In creating a simple interface, we might lack exciting and engaging aesthetics. To combat this, we need to strike the right balance between visual appeal and ease of use.</a:t>
            </a:r>
            <a:endParaRPr sz="1600">
              <a:solidFill>
                <a:schemeClr val="dk1"/>
              </a:solidFill>
              <a:latin typeface="EB Garamond"/>
              <a:ea typeface="EB Garamond"/>
              <a:cs typeface="EB Garamond"/>
              <a:sym typeface="EB Garamond"/>
            </a:endParaRPr>
          </a:p>
        </p:txBody>
      </p:sp>
      <p:pic>
        <p:nvPicPr>
          <p:cNvPr id="130" name="Google Shape;130;p18"/>
          <p:cNvPicPr preferRelativeResize="0"/>
          <p:nvPr/>
        </p:nvPicPr>
        <p:blipFill rotWithShape="1">
          <a:blip r:embed="rId3">
            <a:alphaModFix/>
          </a:blip>
          <a:srcRect b="15361" l="0" r="0" t="0"/>
          <a:stretch/>
        </p:blipFill>
        <p:spPr>
          <a:xfrm>
            <a:off x="3993575" y="1367275"/>
            <a:ext cx="1090959" cy="923400"/>
          </a:xfrm>
          <a:prstGeom prst="rect">
            <a:avLst/>
          </a:prstGeom>
          <a:noFill/>
          <a:ln>
            <a:noFill/>
          </a:ln>
        </p:spPr>
      </p:pic>
      <p:pic>
        <p:nvPicPr>
          <p:cNvPr id="131" name="Google Shape;131;p18"/>
          <p:cNvPicPr preferRelativeResize="0"/>
          <p:nvPr/>
        </p:nvPicPr>
        <p:blipFill rotWithShape="1">
          <a:blip r:embed="rId4">
            <a:alphaModFix/>
          </a:blip>
          <a:srcRect b="19309" l="0" r="0" t="0"/>
          <a:stretch/>
        </p:blipFill>
        <p:spPr>
          <a:xfrm>
            <a:off x="1251649" y="1367266"/>
            <a:ext cx="1090950" cy="880273"/>
          </a:xfrm>
          <a:prstGeom prst="rect">
            <a:avLst/>
          </a:prstGeom>
          <a:noFill/>
          <a:ln>
            <a:noFill/>
          </a:ln>
        </p:spPr>
      </p:pic>
      <p:pic>
        <p:nvPicPr>
          <p:cNvPr id="132" name="Google Shape;132;p18"/>
          <p:cNvPicPr preferRelativeResize="0"/>
          <p:nvPr/>
        </p:nvPicPr>
        <p:blipFill rotWithShape="1">
          <a:blip r:embed="rId5">
            <a:alphaModFix/>
          </a:blip>
          <a:srcRect b="17369" l="0" r="0" t="0"/>
          <a:stretch/>
        </p:blipFill>
        <p:spPr>
          <a:xfrm>
            <a:off x="6864200" y="1356670"/>
            <a:ext cx="1090950" cy="9014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Storyboarding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41" name="Shape 141"/>
        <p:cNvGrpSpPr/>
        <p:nvPr/>
      </p:nvGrpSpPr>
      <p:grpSpPr>
        <a:xfrm>
          <a:off x="0" y="0"/>
          <a:ext cx="0" cy="0"/>
          <a:chOff x="0" y="0"/>
          <a:chExt cx="0" cy="0"/>
        </a:xfrm>
      </p:grpSpPr>
      <p:pic>
        <p:nvPicPr>
          <p:cNvPr id="142" name="Google Shape;142;p20"/>
          <p:cNvPicPr preferRelativeResize="0"/>
          <p:nvPr/>
        </p:nvPicPr>
        <p:blipFill rotWithShape="1">
          <a:blip r:embed="rId3">
            <a:alphaModFix/>
          </a:blip>
          <a:srcRect b="4476" l="5881" r="6720" t="4349"/>
          <a:stretch/>
        </p:blipFill>
        <p:spPr>
          <a:xfrm>
            <a:off x="1588200" y="166350"/>
            <a:ext cx="5967600" cy="4810801"/>
          </a:xfrm>
          <a:prstGeom prst="rect">
            <a:avLst/>
          </a:prstGeom>
          <a:noFill/>
          <a:ln>
            <a:noFill/>
          </a:ln>
        </p:spPr>
      </p:pic>
      <p:sp>
        <p:nvSpPr>
          <p:cNvPr id="143" name="Google Shape;143;p20"/>
          <p:cNvSpPr txBox="1"/>
          <p:nvPr/>
        </p:nvSpPr>
        <p:spPr>
          <a:xfrm>
            <a:off x="0" y="4743300"/>
            <a:ext cx="381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EB Garamond"/>
                <a:ea typeface="EB Garamond"/>
                <a:cs typeface="EB Garamond"/>
                <a:sym typeface="EB Garamond"/>
              </a:rPr>
              <a:t>1</a:t>
            </a:r>
            <a:endParaRPr b="1" sz="20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47" name="Shape 147"/>
        <p:cNvGrpSpPr/>
        <p:nvPr/>
      </p:nvGrpSpPr>
      <p:grpSpPr>
        <a:xfrm>
          <a:off x="0" y="0"/>
          <a:ext cx="0" cy="0"/>
          <a:chOff x="0" y="0"/>
          <a:chExt cx="0" cy="0"/>
        </a:xfrm>
      </p:grpSpPr>
      <p:pic>
        <p:nvPicPr>
          <p:cNvPr id="148" name="Google Shape;148;p21"/>
          <p:cNvPicPr preferRelativeResize="0"/>
          <p:nvPr/>
        </p:nvPicPr>
        <p:blipFill rotWithShape="1">
          <a:blip r:embed="rId3">
            <a:alphaModFix/>
          </a:blip>
          <a:srcRect b="2070" l="4655" r="5978" t="4672"/>
          <a:stretch/>
        </p:blipFill>
        <p:spPr>
          <a:xfrm>
            <a:off x="1602675" y="177325"/>
            <a:ext cx="5938651" cy="4788849"/>
          </a:xfrm>
          <a:prstGeom prst="rect">
            <a:avLst/>
          </a:prstGeom>
          <a:noFill/>
          <a:ln>
            <a:noFill/>
          </a:ln>
        </p:spPr>
      </p:pic>
      <p:sp>
        <p:nvSpPr>
          <p:cNvPr id="149" name="Google Shape;149;p21"/>
          <p:cNvSpPr txBox="1"/>
          <p:nvPr/>
        </p:nvSpPr>
        <p:spPr>
          <a:xfrm>
            <a:off x="0" y="4743300"/>
            <a:ext cx="381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EB Garamond"/>
                <a:ea typeface="EB Garamond"/>
                <a:cs typeface="EB Garamond"/>
                <a:sym typeface="EB Garamond"/>
              </a:rPr>
              <a:t>2</a:t>
            </a:r>
            <a:endParaRPr b="1" sz="2000">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131212"/>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