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61" r:id="rId5"/>
    <p:sldId id="306" r:id="rId6"/>
    <p:sldId id="264" r:id="rId7"/>
    <p:sldId id="333" r:id="rId8"/>
    <p:sldId id="319" r:id="rId9"/>
    <p:sldId id="308" r:id="rId10"/>
    <p:sldId id="327" r:id="rId11"/>
    <p:sldId id="322" r:id="rId12"/>
    <p:sldId id="323" r:id="rId13"/>
    <p:sldId id="324" r:id="rId14"/>
    <p:sldId id="331" r:id="rId15"/>
    <p:sldId id="317" r:id="rId16"/>
    <p:sldId id="332" r:id="rId17"/>
    <p:sldId id="325" r:id="rId18"/>
    <p:sldId id="330" r:id="rId19"/>
    <p:sldId id="32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AD00"/>
    <a:srgbClr val="3049D0"/>
    <a:srgbClr val="6B9ADE"/>
    <a:srgbClr val="DFE1E0"/>
    <a:srgbClr val="454A6B"/>
    <a:srgbClr val="F2F9FC"/>
    <a:srgbClr val="F55301"/>
    <a:srgbClr val="021563"/>
    <a:srgbClr val="D00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82A2D5-4242-44DC-92F3-6FA3F63A412E}" v="259" dt="2022-06-18T13:34:03.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0"/>
    <p:restoredTop sz="88163"/>
  </p:normalViewPr>
  <p:slideViewPr>
    <p:cSldViewPr snapToGrid="0" snapToObjects="1">
      <p:cViewPr varScale="1">
        <p:scale>
          <a:sx n="58" d="100"/>
          <a:sy n="58" d="100"/>
        </p:scale>
        <p:origin x="8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259F6A-23FA-4857-A756-0AD1AB35721B}" type="doc">
      <dgm:prSet loTypeId="urn:microsoft.com/office/officeart/2005/8/layout/venn1" loCatId="relationship" qsTypeId="urn:microsoft.com/office/officeart/2005/8/quickstyle/simple1" qsCatId="simple" csTypeId="urn:microsoft.com/office/officeart/2005/8/colors/accent1_2" csCatId="accent1" phldr="1"/>
      <dgm:spPr/>
    </dgm:pt>
    <dgm:pt modelId="{A51A97A0-EBA2-481D-BD95-48BA3DC2044A}">
      <dgm:prSet phldrT="[Text]" custT="1"/>
      <dgm:spPr>
        <a:solidFill>
          <a:schemeClr val="accent6">
            <a:alpha val="50000"/>
          </a:schemeClr>
        </a:solidFill>
      </dgm:spPr>
      <dgm:t>
        <a:bodyPr/>
        <a:lstStyle/>
        <a:p>
          <a:r>
            <a:rPr lang="en-GB" sz="1800" dirty="0"/>
            <a:t>Business Mission</a:t>
          </a:r>
        </a:p>
      </dgm:t>
    </dgm:pt>
    <dgm:pt modelId="{56829A09-DD9C-4FD0-BF43-FF5FF7CC40D2}" type="parTrans" cxnId="{B4F6463E-2389-4056-AB5F-CFCF6B36C0D4}">
      <dgm:prSet/>
      <dgm:spPr/>
      <dgm:t>
        <a:bodyPr/>
        <a:lstStyle/>
        <a:p>
          <a:endParaRPr lang="en-GB" sz="1400"/>
        </a:p>
      </dgm:t>
    </dgm:pt>
    <dgm:pt modelId="{B1979AE5-88B7-47E1-B947-4511DA241891}" type="sibTrans" cxnId="{B4F6463E-2389-4056-AB5F-CFCF6B36C0D4}">
      <dgm:prSet/>
      <dgm:spPr/>
      <dgm:t>
        <a:bodyPr/>
        <a:lstStyle/>
        <a:p>
          <a:endParaRPr lang="en-GB" sz="1400"/>
        </a:p>
      </dgm:t>
    </dgm:pt>
    <dgm:pt modelId="{BF77E134-40CB-441D-B904-46163BC8C10C}">
      <dgm:prSet phldrT="[Text]" custT="1"/>
      <dgm:spPr>
        <a:solidFill>
          <a:schemeClr val="accent4">
            <a:alpha val="50000"/>
          </a:schemeClr>
        </a:solidFill>
      </dgm:spPr>
      <dgm:t>
        <a:bodyPr/>
        <a:lstStyle/>
        <a:p>
          <a:r>
            <a:rPr lang="en-GB" sz="1800" dirty="0"/>
            <a:t>Infosec Strategy</a:t>
          </a:r>
        </a:p>
      </dgm:t>
    </dgm:pt>
    <dgm:pt modelId="{6E617B8F-BFDF-48C8-ACD6-CAADE757F094}" type="parTrans" cxnId="{D3D2EA55-118C-4282-B025-64D3A7B2EE31}">
      <dgm:prSet/>
      <dgm:spPr/>
      <dgm:t>
        <a:bodyPr/>
        <a:lstStyle/>
        <a:p>
          <a:endParaRPr lang="en-GB" sz="1400"/>
        </a:p>
      </dgm:t>
    </dgm:pt>
    <dgm:pt modelId="{8A7535A5-E519-47E1-8C63-F04D733D58F2}" type="sibTrans" cxnId="{D3D2EA55-118C-4282-B025-64D3A7B2EE31}">
      <dgm:prSet/>
      <dgm:spPr/>
      <dgm:t>
        <a:bodyPr/>
        <a:lstStyle/>
        <a:p>
          <a:endParaRPr lang="en-GB" sz="1400"/>
        </a:p>
      </dgm:t>
    </dgm:pt>
    <dgm:pt modelId="{1B6B078D-2A07-48BC-91BC-1E508B2B0B5D}">
      <dgm:prSet phldrT="[Text]" custT="1"/>
      <dgm:spPr>
        <a:solidFill>
          <a:schemeClr val="accent6">
            <a:alpha val="50000"/>
          </a:schemeClr>
        </a:solidFill>
      </dgm:spPr>
      <dgm:t>
        <a:bodyPr/>
        <a:lstStyle/>
        <a:p>
          <a:r>
            <a:rPr lang="en-GB" sz="1800" dirty="0"/>
            <a:t>Jugular Veins</a:t>
          </a:r>
        </a:p>
      </dgm:t>
    </dgm:pt>
    <dgm:pt modelId="{81AD3301-58BA-495F-8210-51303C1E3BC0}" type="parTrans" cxnId="{2B4A88E6-7CFD-4457-BB45-E027043A24B8}">
      <dgm:prSet/>
      <dgm:spPr/>
      <dgm:t>
        <a:bodyPr/>
        <a:lstStyle/>
        <a:p>
          <a:endParaRPr lang="en-GB" sz="1400"/>
        </a:p>
      </dgm:t>
    </dgm:pt>
    <dgm:pt modelId="{79B129FE-DA28-40FC-8F55-CF327C27326E}" type="sibTrans" cxnId="{2B4A88E6-7CFD-4457-BB45-E027043A24B8}">
      <dgm:prSet/>
      <dgm:spPr/>
      <dgm:t>
        <a:bodyPr/>
        <a:lstStyle/>
        <a:p>
          <a:endParaRPr lang="en-GB" sz="1400"/>
        </a:p>
      </dgm:t>
    </dgm:pt>
    <dgm:pt modelId="{1A657B79-B232-41F9-B78E-1E1B62E15529}">
      <dgm:prSet phldrT="[Text]" custT="1"/>
      <dgm:spPr>
        <a:solidFill>
          <a:srgbClr val="3049D0">
            <a:alpha val="50000"/>
          </a:srgbClr>
        </a:solidFill>
      </dgm:spPr>
      <dgm:t>
        <a:bodyPr/>
        <a:lstStyle/>
        <a:p>
          <a:r>
            <a:rPr lang="en-GB" sz="1800" dirty="0"/>
            <a:t>Dumb Risk</a:t>
          </a:r>
        </a:p>
      </dgm:t>
    </dgm:pt>
    <dgm:pt modelId="{E6522E26-3FF9-4834-AB4E-79A0C2F193CD}" type="parTrans" cxnId="{98A1BFDD-72AD-4B68-8062-06971CAAA300}">
      <dgm:prSet/>
      <dgm:spPr/>
      <dgm:t>
        <a:bodyPr/>
        <a:lstStyle/>
        <a:p>
          <a:endParaRPr lang="en-GB" sz="1400"/>
        </a:p>
      </dgm:t>
    </dgm:pt>
    <dgm:pt modelId="{371B9B37-D21A-4A25-9176-FE0E8F6939C4}" type="sibTrans" cxnId="{98A1BFDD-72AD-4B68-8062-06971CAAA300}">
      <dgm:prSet/>
      <dgm:spPr/>
      <dgm:t>
        <a:bodyPr/>
        <a:lstStyle/>
        <a:p>
          <a:endParaRPr lang="en-GB" sz="1400"/>
        </a:p>
      </dgm:t>
    </dgm:pt>
    <dgm:pt modelId="{1CA1ED7C-55DA-4FBD-BFAC-1ABF35EBA084}" type="pres">
      <dgm:prSet presAssocID="{D4259F6A-23FA-4857-A756-0AD1AB35721B}" presName="compositeShape" presStyleCnt="0">
        <dgm:presLayoutVars>
          <dgm:chMax val="7"/>
          <dgm:dir/>
          <dgm:resizeHandles val="exact"/>
        </dgm:presLayoutVars>
      </dgm:prSet>
      <dgm:spPr/>
    </dgm:pt>
    <dgm:pt modelId="{B9BA494C-4198-43AC-B75E-4DFAA69AF4F0}" type="pres">
      <dgm:prSet presAssocID="{A51A97A0-EBA2-481D-BD95-48BA3DC2044A}" presName="circ1" presStyleLbl="vennNode1" presStyleIdx="0" presStyleCnt="4"/>
      <dgm:spPr/>
    </dgm:pt>
    <dgm:pt modelId="{8FC504EA-964E-41FC-B6DB-A374122BD9AA}" type="pres">
      <dgm:prSet presAssocID="{A51A97A0-EBA2-481D-BD95-48BA3DC2044A}" presName="circ1Tx" presStyleLbl="revTx" presStyleIdx="0" presStyleCnt="0">
        <dgm:presLayoutVars>
          <dgm:chMax val="0"/>
          <dgm:chPref val="0"/>
          <dgm:bulletEnabled val="1"/>
        </dgm:presLayoutVars>
      </dgm:prSet>
      <dgm:spPr/>
    </dgm:pt>
    <dgm:pt modelId="{E91F224C-4060-4A0F-BC95-EA2F52E2851E}" type="pres">
      <dgm:prSet presAssocID="{BF77E134-40CB-441D-B904-46163BC8C10C}" presName="circ2" presStyleLbl="vennNode1" presStyleIdx="1" presStyleCnt="4"/>
      <dgm:spPr/>
    </dgm:pt>
    <dgm:pt modelId="{6BF06DDC-626B-42DE-B8DC-F01844FEC82C}" type="pres">
      <dgm:prSet presAssocID="{BF77E134-40CB-441D-B904-46163BC8C10C}" presName="circ2Tx" presStyleLbl="revTx" presStyleIdx="0" presStyleCnt="0">
        <dgm:presLayoutVars>
          <dgm:chMax val="0"/>
          <dgm:chPref val="0"/>
          <dgm:bulletEnabled val="1"/>
        </dgm:presLayoutVars>
      </dgm:prSet>
      <dgm:spPr/>
    </dgm:pt>
    <dgm:pt modelId="{3976F084-CF29-4C12-8204-1FED9C72B559}" type="pres">
      <dgm:prSet presAssocID="{1B6B078D-2A07-48BC-91BC-1E508B2B0B5D}" presName="circ3" presStyleLbl="vennNode1" presStyleIdx="2" presStyleCnt="4"/>
      <dgm:spPr/>
    </dgm:pt>
    <dgm:pt modelId="{C59A9653-48B9-495B-9171-178C7329FF3A}" type="pres">
      <dgm:prSet presAssocID="{1B6B078D-2A07-48BC-91BC-1E508B2B0B5D}" presName="circ3Tx" presStyleLbl="revTx" presStyleIdx="0" presStyleCnt="0">
        <dgm:presLayoutVars>
          <dgm:chMax val="0"/>
          <dgm:chPref val="0"/>
          <dgm:bulletEnabled val="1"/>
        </dgm:presLayoutVars>
      </dgm:prSet>
      <dgm:spPr/>
    </dgm:pt>
    <dgm:pt modelId="{C3187C9C-3C6E-4172-BCED-3D8D02A67970}" type="pres">
      <dgm:prSet presAssocID="{1A657B79-B232-41F9-B78E-1E1B62E15529}" presName="circ4" presStyleLbl="vennNode1" presStyleIdx="3" presStyleCnt="4"/>
      <dgm:spPr/>
    </dgm:pt>
    <dgm:pt modelId="{238C39F2-191D-4F6E-B275-9D956F76EDFF}" type="pres">
      <dgm:prSet presAssocID="{1A657B79-B232-41F9-B78E-1E1B62E15529}" presName="circ4Tx" presStyleLbl="revTx" presStyleIdx="0" presStyleCnt="0">
        <dgm:presLayoutVars>
          <dgm:chMax val="0"/>
          <dgm:chPref val="0"/>
          <dgm:bulletEnabled val="1"/>
        </dgm:presLayoutVars>
      </dgm:prSet>
      <dgm:spPr/>
    </dgm:pt>
  </dgm:ptLst>
  <dgm:cxnLst>
    <dgm:cxn modelId="{7225831E-66E2-4C6B-94B5-2500270DE868}" type="presOf" srcId="{BF77E134-40CB-441D-B904-46163BC8C10C}" destId="{E91F224C-4060-4A0F-BC95-EA2F52E2851E}" srcOrd="0" destOrd="0" presId="urn:microsoft.com/office/officeart/2005/8/layout/venn1"/>
    <dgm:cxn modelId="{74BC8E36-4C6C-4D04-AA87-9EEC0A5BD15C}" type="presOf" srcId="{1A657B79-B232-41F9-B78E-1E1B62E15529}" destId="{C3187C9C-3C6E-4172-BCED-3D8D02A67970}" srcOrd="0" destOrd="0" presId="urn:microsoft.com/office/officeart/2005/8/layout/venn1"/>
    <dgm:cxn modelId="{B4F6463E-2389-4056-AB5F-CFCF6B36C0D4}" srcId="{D4259F6A-23FA-4857-A756-0AD1AB35721B}" destId="{A51A97A0-EBA2-481D-BD95-48BA3DC2044A}" srcOrd="0" destOrd="0" parTransId="{56829A09-DD9C-4FD0-BF43-FF5FF7CC40D2}" sibTransId="{B1979AE5-88B7-47E1-B947-4511DA241891}"/>
    <dgm:cxn modelId="{A7873644-7D14-4081-83A0-37C58F84823C}" type="presOf" srcId="{D4259F6A-23FA-4857-A756-0AD1AB35721B}" destId="{1CA1ED7C-55DA-4FBD-BFAC-1ABF35EBA084}" srcOrd="0" destOrd="0" presId="urn:microsoft.com/office/officeart/2005/8/layout/venn1"/>
    <dgm:cxn modelId="{F182696B-3EF5-4A38-B295-0ED7EA5CE3CE}" type="presOf" srcId="{A51A97A0-EBA2-481D-BD95-48BA3DC2044A}" destId="{8FC504EA-964E-41FC-B6DB-A374122BD9AA}" srcOrd="1" destOrd="0" presId="urn:microsoft.com/office/officeart/2005/8/layout/venn1"/>
    <dgm:cxn modelId="{6F98A34F-A344-4F7B-8F20-AD9D077E933F}" type="presOf" srcId="{BF77E134-40CB-441D-B904-46163BC8C10C}" destId="{6BF06DDC-626B-42DE-B8DC-F01844FEC82C}" srcOrd="1" destOrd="0" presId="urn:microsoft.com/office/officeart/2005/8/layout/venn1"/>
    <dgm:cxn modelId="{D3D2EA55-118C-4282-B025-64D3A7B2EE31}" srcId="{D4259F6A-23FA-4857-A756-0AD1AB35721B}" destId="{BF77E134-40CB-441D-B904-46163BC8C10C}" srcOrd="1" destOrd="0" parTransId="{6E617B8F-BFDF-48C8-ACD6-CAADE757F094}" sibTransId="{8A7535A5-E519-47E1-8C63-F04D733D58F2}"/>
    <dgm:cxn modelId="{204E6095-76FA-47D4-A8F7-FD5399EAB0B7}" type="presOf" srcId="{1B6B078D-2A07-48BC-91BC-1E508B2B0B5D}" destId="{3976F084-CF29-4C12-8204-1FED9C72B559}" srcOrd="0" destOrd="0" presId="urn:microsoft.com/office/officeart/2005/8/layout/venn1"/>
    <dgm:cxn modelId="{663677CE-CC4F-42AC-8384-E57A8F3D1E3E}" type="presOf" srcId="{A51A97A0-EBA2-481D-BD95-48BA3DC2044A}" destId="{B9BA494C-4198-43AC-B75E-4DFAA69AF4F0}" srcOrd="0" destOrd="0" presId="urn:microsoft.com/office/officeart/2005/8/layout/venn1"/>
    <dgm:cxn modelId="{43BC13CF-0630-47C5-B354-720855EF9544}" type="presOf" srcId="{1A657B79-B232-41F9-B78E-1E1B62E15529}" destId="{238C39F2-191D-4F6E-B275-9D956F76EDFF}" srcOrd="1" destOrd="0" presId="urn:microsoft.com/office/officeart/2005/8/layout/venn1"/>
    <dgm:cxn modelId="{98A1BFDD-72AD-4B68-8062-06971CAAA300}" srcId="{D4259F6A-23FA-4857-A756-0AD1AB35721B}" destId="{1A657B79-B232-41F9-B78E-1E1B62E15529}" srcOrd="3" destOrd="0" parTransId="{E6522E26-3FF9-4834-AB4E-79A0C2F193CD}" sibTransId="{371B9B37-D21A-4A25-9176-FE0E8F6939C4}"/>
    <dgm:cxn modelId="{2B4A88E6-7CFD-4457-BB45-E027043A24B8}" srcId="{D4259F6A-23FA-4857-A756-0AD1AB35721B}" destId="{1B6B078D-2A07-48BC-91BC-1E508B2B0B5D}" srcOrd="2" destOrd="0" parTransId="{81AD3301-58BA-495F-8210-51303C1E3BC0}" sibTransId="{79B129FE-DA28-40FC-8F55-CF327C27326E}"/>
    <dgm:cxn modelId="{A42BBBEE-211F-43D6-8E44-4C596B49F178}" type="presOf" srcId="{1B6B078D-2A07-48BC-91BC-1E508B2B0B5D}" destId="{C59A9653-48B9-495B-9171-178C7329FF3A}" srcOrd="1" destOrd="0" presId="urn:microsoft.com/office/officeart/2005/8/layout/venn1"/>
    <dgm:cxn modelId="{A59CBC54-CAAA-4801-A9D8-FA94919CEB57}" type="presParOf" srcId="{1CA1ED7C-55DA-4FBD-BFAC-1ABF35EBA084}" destId="{B9BA494C-4198-43AC-B75E-4DFAA69AF4F0}" srcOrd="0" destOrd="0" presId="urn:microsoft.com/office/officeart/2005/8/layout/venn1"/>
    <dgm:cxn modelId="{BF6EAD04-B40F-4F61-B368-6F94234BEEAB}" type="presParOf" srcId="{1CA1ED7C-55DA-4FBD-BFAC-1ABF35EBA084}" destId="{8FC504EA-964E-41FC-B6DB-A374122BD9AA}" srcOrd="1" destOrd="0" presId="urn:microsoft.com/office/officeart/2005/8/layout/venn1"/>
    <dgm:cxn modelId="{C26D9567-5C58-477A-9C0A-0B96C1A8EE88}" type="presParOf" srcId="{1CA1ED7C-55DA-4FBD-BFAC-1ABF35EBA084}" destId="{E91F224C-4060-4A0F-BC95-EA2F52E2851E}" srcOrd="2" destOrd="0" presId="urn:microsoft.com/office/officeart/2005/8/layout/venn1"/>
    <dgm:cxn modelId="{44DB8723-E7E8-4CBA-8075-0986706D0842}" type="presParOf" srcId="{1CA1ED7C-55DA-4FBD-BFAC-1ABF35EBA084}" destId="{6BF06DDC-626B-42DE-B8DC-F01844FEC82C}" srcOrd="3" destOrd="0" presId="urn:microsoft.com/office/officeart/2005/8/layout/venn1"/>
    <dgm:cxn modelId="{677C456F-FA68-4B16-91F1-541DB951C448}" type="presParOf" srcId="{1CA1ED7C-55DA-4FBD-BFAC-1ABF35EBA084}" destId="{3976F084-CF29-4C12-8204-1FED9C72B559}" srcOrd="4" destOrd="0" presId="urn:microsoft.com/office/officeart/2005/8/layout/venn1"/>
    <dgm:cxn modelId="{0F0ACD7E-08DF-40F8-85FA-085225F02D07}" type="presParOf" srcId="{1CA1ED7C-55DA-4FBD-BFAC-1ABF35EBA084}" destId="{C59A9653-48B9-495B-9171-178C7329FF3A}" srcOrd="5" destOrd="0" presId="urn:microsoft.com/office/officeart/2005/8/layout/venn1"/>
    <dgm:cxn modelId="{CAE33987-AA69-4382-B72C-92389AF15A51}" type="presParOf" srcId="{1CA1ED7C-55DA-4FBD-BFAC-1ABF35EBA084}" destId="{C3187C9C-3C6E-4172-BCED-3D8D02A67970}" srcOrd="6" destOrd="0" presId="urn:microsoft.com/office/officeart/2005/8/layout/venn1"/>
    <dgm:cxn modelId="{32225788-3D88-48AB-8E22-79916075AB42}" type="presParOf" srcId="{1CA1ED7C-55DA-4FBD-BFAC-1ABF35EBA084}" destId="{238C39F2-191D-4F6E-B275-9D956F76EDFF}"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BA494C-4198-43AC-B75E-4DFAA69AF4F0}">
      <dsp:nvSpPr>
        <dsp:cNvPr id="0" name=""/>
        <dsp:cNvSpPr/>
      </dsp:nvSpPr>
      <dsp:spPr>
        <a:xfrm>
          <a:off x="1910863" y="41670"/>
          <a:ext cx="2166866" cy="2166866"/>
        </a:xfrm>
        <a:prstGeom prst="ellipse">
          <a:avLst/>
        </a:prstGeom>
        <a:solidFill>
          <a:schemeClr val="accent6">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GB" sz="1800" kern="1200" dirty="0"/>
            <a:t>Business Mission</a:t>
          </a:r>
        </a:p>
      </dsp:txBody>
      <dsp:txXfrm>
        <a:off x="2160886" y="333364"/>
        <a:ext cx="1666820" cy="687563"/>
      </dsp:txXfrm>
    </dsp:sp>
    <dsp:sp modelId="{E91F224C-4060-4A0F-BC95-EA2F52E2851E}">
      <dsp:nvSpPr>
        <dsp:cNvPr id="0" name=""/>
        <dsp:cNvSpPr/>
      </dsp:nvSpPr>
      <dsp:spPr>
        <a:xfrm>
          <a:off x="2869285" y="1000092"/>
          <a:ext cx="2166866" cy="2166866"/>
        </a:xfrm>
        <a:prstGeom prst="ellipse">
          <a:avLst/>
        </a:prstGeom>
        <a:solidFill>
          <a:schemeClr val="accent4">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GB" sz="1800" kern="1200" dirty="0"/>
            <a:t>Infosec Strategy</a:t>
          </a:r>
        </a:p>
      </dsp:txBody>
      <dsp:txXfrm>
        <a:off x="4036059" y="1250115"/>
        <a:ext cx="833410" cy="1666820"/>
      </dsp:txXfrm>
    </dsp:sp>
    <dsp:sp modelId="{3976F084-CF29-4C12-8204-1FED9C72B559}">
      <dsp:nvSpPr>
        <dsp:cNvPr id="0" name=""/>
        <dsp:cNvSpPr/>
      </dsp:nvSpPr>
      <dsp:spPr>
        <a:xfrm>
          <a:off x="1910863" y="1958513"/>
          <a:ext cx="2166866" cy="2166866"/>
        </a:xfrm>
        <a:prstGeom prst="ellipse">
          <a:avLst/>
        </a:prstGeom>
        <a:solidFill>
          <a:schemeClr val="accent6">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GB" sz="1800" kern="1200" dirty="0"/>
            <a:t>Jugular Veins</a:t>
          </a:r>
        </a:p>
      </dsp:txBody>
      <dsp:txXfrm>
        <a:off x="2160886" y="3146123"/>
        <a:ext cx="1666820" cy="687563"/>
      </dsp:txXfrm>
    </dsp:sp>
    <dsp:sp modelId="{C3187C9C-3C6E-4172-BCED-3D8D02A67970}">
      <dsp:nvSpPr>
        <dsp:cNvPr id="0" name=""/>
        <dsp:cNvSpPr/>
      </dsp:nvSpPr>
      <dsp:spPr>
        <a:xfrm>
          <a:off x="952442" y="1000092"/>
          <a:ext cx="2166866" cy="2166866"/>
        </a:xfrm>
        <a:prstGeom prst="ellipse">
          <a:avLst/>
        </a:prstGeom>
        <a:solidFill>
          <a:srgbClr val="3049D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GB" sz="1800" kern="1200" dirty="0"/>
            <a:t>Dumb Risk</a:t>
          </a:r>
        </a:p>
      </dsp:txBody>
      <dsp:txXfrm>
        <a:off x="1119124" y="1250115"/>
        <a:ext cx="833410" cy="166682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6732A-0F45-6D41-A87E-F0EE960A5E38}"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60EEB-C54C-124A-A4B0-376CBE16F5EA}" type="slidenum">
              <a:rPr lang="en-US" smtClean="0"/>
              <a:t>‹#›</a:t>
            </a:fld>
            <a:endParaRPr lang="en-US"/>
          </a:p>
        </p:txBody>
      </p:sp>
    </p:spTree>
    <p:extLst>
      <p:ext uri="{BB962C8B-B14F-4D97-AF65-F5344CB8AC3E}">
        <p14:creationId xmlns:p14="http://schemas.microsoft.com/office/powerpoint/2010/main" val="225322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nteraction-design.org/literature/topics/design-think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teraction-design.org/literature/topics/design-think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interaction-design.org/literature/topics/design-think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interaction-design.org/literature/topics/design-thinki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F60EEB-C54C-124A-A4B0-376CBE16F5EA}" type="slidenum">
              <a:rPr lang="en-US" smtClean="0"/>
              <a:t>1</a:t>
            </a:fld>
            <a:endParaRPr lang="en-US"/>
          </a:p>
        </p:txBody>
      </p:sp>
    </p:spTree>
    <p:extLst>
      <p:ext uri="{BB962C8B-B14F-4D97-AF65-F5344CB8AC3E}">
        <p14:creationId xmlns:p14="http://schemas.microsoft.com/office/powerpoint/2010/main" val="293607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F60EEB-C54C-124A-A4B0-376CBE16F5EA}" type="slidenum">
              <a:rPr lang="en-US" smtClean="0"/>
              <a:t>2</a:t>
            </a:fld>
            <a:endParaRPr lang="en-US"/>
          </a:p>
        </p:txBody>
      </p:sp>
    </p:spTree>
    <p:extLst>
      <p:ext uri="{BB962C8B-B14F-4D97-AF65-F5344CB8AC3E}">
        <p14:creationId xmlns:p14="http://schemas.microsoft.com/office/powerpoint/2010/main" val="153978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F60EEB-C54C-124A-A4B0-376CBE16F5EA}" type="slidenum">
              <a:rPr lang="en-US" smtClean="0"/>
              <a:t>5</a:t>
            </a:fld>
            <a:endParaRPr lang="en-US"/>
          </a:p>
        </p:txBody>
      </p:sp>
    </p:spTree>
    <p:extLst>
      <p:ext uri="{BB962C8B-B14F-4D97-AF65-F5344CB8AC3E}">
        <p14:creationId xmlns:p14="http://schemas.microsoft.com/office/powerpoint/2010/main" val="2432998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F60EEB-C54C-124A-A4B0-376CBE16F5EA}" type="slidenum">
              <a:rPr lang="en-US" smtClean="0"/>
              <a:t>6</a:t>
            </a:fld>
            <a:endParaRPr lang="en-US"/>
          </a:p>
        </p:txBody>
      </p:sp>
    </p:spTree>
    <p:extLst>
      <p:ext uri="{BB962C8B-B14F-4D97-AF65-F5344CB8AC3E}">
        <p14:creationId xmlns:p14="http://schemas.microsoft.com/office/powerpoint/2010/main" val="259747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F60EEB-C54C-124A-A4B0-376CBE16F5EA}" type="slidenum">
              <a:rPr lang="en-US" smtClean="0"/>
              <a:t>7</a:t>
            </a:fld>
            <a:endParaRPr lang="en-US"/>
          </a:p>
        </p:txBody>
      </p:sp>
    </p:spTree>
    <p:extLst>
      <p:ext uri="{BB962C8B-B14F-4D97-AF65-F5344CB8AC3E}">
        <p14:creationId xmlns:p14="http://schemas.microsoft.com/office/powerpoint/2010/main" val="3669937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https://www.interaction-design.org/literature/topics/design-thinking</a:t>
            </a:r>
            <a:endParaRPr lang="en-GB" dirty="0"/>
          </a:p>
          <a:p>
            <a:endParaRPr lang="en-GB" dirty="0"/>
          </a:p>
          <a:p>
            <a:r>
              <a:rPr lang="en-GB" sz="1200" b="1" i="0" kern="1200" dirty="0">
                <a:solidFill>
                  <a:schemeClr val="tx1"/>
                </a:solidFill>
                <a:effectLst/>
                <a:latin typeface="+mn-lt"/>
                <a:ea typeface="+mn-ea"/>
                <a:cs typeface="+mn-cs"/>
              </a:rPr>
              <a:t>Stage 1: Empathize—</a:t>
            </a:r>
            <a:r>
              <a:rPr lang="en-GB" sz="1200" b="1" i="1" kern="1200" dirty="0">
                <a:solidFill>
                  <a:schemeClr val="tx1"/>
                </a:solidFill>
                <a:effectLst/>
                <a:latin typeface="+mn-lt"/>
                <a:ea typeface="+mn-ea"/>
                <a:cs typeface="+mn-cs"/>
              </a:rPr>
              <a:t>Research Your Users' </a:t>
            </a:r>
            <a:r>
              <a:rPr lang="en-GB" sz="1200" b="1" i="1" kern="1200" dirty="0" err="1">
                <a:solidFill>
                  <a:schemeClr val="tx1"/>
                </a:solidFill>
                <a:effectLst/>
                <a:latin typeface="+mn-lt"/>
                <a:ea typeface="+mn-ea"/>
                <a:cs typeface="+mn-cs"/>
              </a:rPr>
              <a:t>Needsb</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first stage of the design thinking process allows you to gain an empathetic understanding of the problem you’re trying to solve, typically through user research. Empathy is crucial to a human-</a:t>
            </a:r>
            <a:r>
              <a:rPr lang="en-GB" sz="1200" b="0" i="0" kern="1200" dirty="0" err="1">
                <a:solidFill>
                  <a:schemeClr val="tx1"/>
                </a:solidFill>
                <a:effectLst/>
                <a:latin typeface="+mn-lt"/>
                <a:ea typeface="+mn-ea"/>
                <a:cs typeface="+mn-cs"/>
              </a:rPr>
              <a:t>centered</a:t>
            </a:r>
            <a:r>
              <a:rPr lang="en-GB" sz="1200" b="0" i="0" kern="1200" dirty="0">
                <a:solidFill>
                  <a:schemeClr val="tx1"/>
                </a:solidFill>
                <a:effectLst/>
                <a:latin typeface="+mn-lt"/>
                <a:ea typeface="+mn-ea"/>
                <a:cs typeface="+mn-cs"/>
              </a:rPr>
              <a:t> design process like design thinking because it allows you to set aside your own assumptions about the world and gain real insight into users and their needs.</a:t>
            </a:r>
          </a:p>
          <a:p>
            <a:r>
              <a:rPr lang="en-GB" sz="1200" b="1" i="0" kern="1200" dirty="0">
                <a:solidFill>
                  <a:schemeClr val="tx1"/>
                </a:solidFill>
                <a:effectLst/>
                <a:latin typeface="+mn-lt"/>
                <a:ea typeface="+mn-ea"/>
                <a:cs typeface="+mn-cs"/>
              </a:rPr>
              <a:t>Stage 2: Define—</a:t>
            </a:r>
            <a:r>
              <a:rPr lang="en-GB" sz="1200" b="1" i="1" kern="1200" dirty="0">
                <a:solidFill>
                  <a:schemeClr val="tx1"/>
                </a:solidFill>
                <a:effectLst/>
                <a:latin typeface="+mn-lt"/>
                <a:ea typeface="+mn-ea"/>
                <a:cs typeface="+mn-cs"/>
              </a:rPr>
              <a:t>State Your Users' Needs and Problems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the Define stage, you accumulate the information you created and gathered during the Empathize stage. You </a:t>
            </a:r>
            <a:r>
              <a:rPr lang="en-GB" sz="1200" b="0" i="0" kern="1200" dirty="0" err="1">
                <a:solidFill>
                  <a:schemeClr val="tx1"/>
                </a:solidFill>
                <a:effectLst/>
                <a:latin typeface="+mn-lt"/>
                <a:ea typeface="+mn-ea"/>
                <a:cs typeface="+mn-cs"/>
              </a:rPr>
              <a:t>analyze</a:t>
            </a:r>
            <a:r>
              <a:rPr lang="en-GB" sz="1200" b="0" i="0" kern="1200" dirty="0">
                <a:solidFill>
                  <a:schemeClr val="tx1"/>
                </a:solidFill>
                <a:effectLst/>
                <a:latin typeface="+mn-lt"/>
                <a:ea typeface="+mn-ea"/>
                <a:cs typeface="+mn-cs"/>
              </a:rPr>
              <a:t> your observations and synthesize them to define the core problems you and your team have identified so far. You should always seek to define the problem statement in a human-</a:t>
            </a:r>
            <a:r>
              <a:rPr lang="en-GB" sz="1200" b="0" i="0" kern="1200" dirty="0" err="1">
                <a:solidFill>
                  <a:schemeClr val="tx1"/>
                </a:solidFill>
                <a:effectLst/>
                <a:latin typeface="+mn-lt"/>
                <a:ea typeface="+mn-ea"/>
                <a:cs typeface="+mn-cs"/>
              </a:rPr>
              <a:t>centered</a:t>
            </a:r>
            <a:r>
              <a:rPr lang="en-GB" sz="1200" b="0" i="0" kern="1200" dirty="0">
                <a:solidFill>
                  <a:schemeClr val="tx1"/>
                </a:solidFill>
                <a:effectLst/>
                <a:latin typeface="+mn-lt"/>
                <a:ea typeface="+mn-ea"/>
                <a:cs typeface="+mn-cs"/>
              </a:rPr>
              <a:t> manner as you do this.</a:t>
            </a:r>
          </a:p>
          <a:p>
            <a:r>
              <a:rPr lang="en-GB" sz="1200" b="1" i="0" kern="1200" dirty="0">
                <a:solidFill>
                  <a:schemeClr val="tx1"/>
                </a:solidFill>
                <a:effectLst/>
                <a:latin typeface="+mn-lt"/>
                <a:ea typeface="+mn-ea"/>
                <a:cs typeface="+mn-cs"/>
              </a:rPr>
              <a:t>Stage 3: Ideate—</a:t>
            </a:r>
            <a:r>
              <a:rPr lang="en-GB" sz="1200" b="1" i="1" kern="1200" dirty="0">
                <a:solidFill>
                  <a:schemeClr val="tx1"/>
                </a:solidFill>
                <a:effectLst/>
                <a:latin typeface="+mn-lt"/>
                <a:ea typeface="+mn-ea"/>
                <a:cs typeface="+mn-cs"/>
              </a:rPr>
              <a:t>Challenge Assumptions and Create Ideas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Designers are ready to generate ideas as they reach the third stage of design thinking. The solid background of knowledge from the first two phases means you can start to “think outside the box”, look for alternative ways to view the problem and identify innovative solutions to the problem statement you’ve created.</a:t>
            </a:r>
          </a:p>
          <a:p>
            <a:r>
              <a:rPr lang="en-GB" sz="1200" b="1" i="0" kern="1200" dirty="0">
                <a:solidFill>
                  <a:schemeClr val="tx1"/>
                </a:solidFill>
                <a:effectLst/>
                <a:latin typeface="+mn-lt"/>
                <a:ea typeface="+mn-ea"/>
                <a:cs typeface="+mn-cs"/>
              </a:rPr>
              <a:t>Stage 4: Prototype—</a:t>
            </a:r>
            <a:r>
              <a:rPr lang="en-GB" sz="1200" b="1" i="1" kern="1200" dirty="0">
                <a:solidFill>
                  <a:schemeClr val="tx1"/>
                </a:solidFill>
                <a:effectLst/>
                <a:latin typeface="+mn-lt"/>
                <a:ea typeface="+mn-ea"/>
                <a:cs typeface="+mn-cs"/>
              </a:rPr>
              <a:t>Start to Create Solutions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This is an experimental phase, and the aim is to identify the best possible solution for each of the problems identified during the first three stages. Design teams will produce a number of inexpensive, scaled-down versions of the product (or specific features found within the product) to investigate the problem solutions generated in the previous stage.</a:t>
            </a:r>
          </a:p>
          <a:p>
            <a:r>
              <a:rPr lang="en-GB" sz="1200" b="1" i="0" kern="1200" dirty="0">
                <a:solidFill>
                  <a:schemeClr val="tx1"/>
                </a:solidFill>
                <a:effectLst/>
                <a:latin typeface="+mn-lt"/>
                <a:ea typeface="+mn-ea"/>
                <a:cs typeface="+mn-cs"/>
              </a:rPr>
              <a:t>Stage 5: Test—</a:t>
            </a:r>
            <a:r>
              <a:rPr lang="en-GB" sz="1200" b="1" i="1" kern="1200" dirty="0">
                <a:solidFill>
                  <a:schemeClr val="tx1"/>
                </a:solidFill>
                <a:effectLst/>
                <a:latin typeface="+mn-lt"/>
                <a:ea typeface="+mn-ea"/>
                <a:cs typeface="+mn-cs"/>
              </a:rPr>
              <a:t>Try Your Solutions Out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Designers or evaluators rigorously test the complete product using the best solutions identified in the Prototype phase. This is the final phase of the model but, in an iterative process such as design thinking, the results generated are often used to </a:t>
            </a:r>
            <a:r>
              <a:rPr lang="en-GB" sz="1200" b="0" i="1" kern="1200" dirty="0">
                <a:solidFill>
                  <a:schemeClr val="tx1"/>
                </a:solidFill>
                <a:effectLst/>
                <a:latin typeface="+mn-lt"/>
                <a:ea typeface="+mn-ea"/>
                <a:cs typeface="+mn-cs"/>
              </a:rPr>
              <a:t>redefine </a:t>
            </a:r>
            <a:r>
              <a:rPr lang="en-GB" sz="1200" b="0" i="0" kern="1200" dirty="0">
                <a:solidFill>
                  <a:schemeClr val="tx1"/>
                </a:solidFill>
                <a:effectLst/>
                <a:latin typeface="+mn-lt"/>
                <a:ea typeface="+mn-ea"/>
                <a:cs typeface="+mn-cs"/>
              </a:rPr>
              <a:t>one or more further problems. Designers can then choose to return to previous stages in the process to make further iterations, alterations and refinements to rule out alternative solutions.</a:t>
            </a:r>
          </a:p>
          <a:p>
            <a:endParaRPr lang="en-US" dirty="0"/>
          </a:p>
        </p:txBody>
      </p:sp>
      <p:sp>
        <p:nvSpPr>
          <p:cNvPr id="4" name="Slide Number Placeholder 3"/>
          <p:cNvSpPr>
            <a:spLocks noGrp="1"/>
          </p:cNvSpPr>
          <p:nvPr>
            <p:ph type="sldNum" sz="quarter" idx="5"/>
          </p:nvPr>
        </p:nvSpPr>
        <p:spPr/>
        <p:txBody>
          <a:bodyPr/>
          <a:lstStyle/>
          <a:p>
            <a:fld id="{40F60EEB-C54C-124A-A4B0-376CBE16F5EA}" type="slidenum">
              <a:rPr lang="en-US" smtClean="0"/>
              <a:t>11</a:t>
            </a:fld>
            <a:endParaRPr lang="en-US"/>
          </a:p>
        </p:txBody>
      </p:sp>
    </p:spTree>
    <p:extLst>
      <p:ext uri="{BB962C8B-B14F-4D97-AF65-F5344CB8AC3E}">
        <p14:creationId xmlns:p14="http://schemas.microsoft.com/office/powerpoint/2010/main" val="373053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https://www.interaction-design.org/literature/topics/design-thinking</a:t>
            </a:r>
            <a:endParaRPr lang="en-GB" dirty="0"/>
          </a:p>
          <a:p>
            <a:endParaRPr lang="en-GB" dirty="0"/>
          </a:p>
          <a:p>
            <a:r>
              <a:rPr lang="en-GB" sz="1200" b="1" i="0" kern="1200" dirty="0">
                <a:solidFill>
                  <a:schemeClr val="tx1"/>
                </a:solidFill>
                <a:effectLst/>
                <a:latin typeface="+mn-lt"/>
                <a:ea typeface="+mn-ea"/>
                <a:cs typeface="+mn-cs"/>
              </a:rPr>
              <a:t>Stage 1: Empathize—</a:t>
            </a:r>
            <a:r>
              <a:rPr lang="en-GB" sz="1200" b="1" i="1" kern="1200" dirty="0">
                <a:solidFill>
                  <a:schemeClr val="tx1"/>
                </a:solidFill>
                <a:effectLst/>
                <a:latin typeface="+mn-lt"/>
                <a:ea typeface="+mn-ea"/>
                <a:cs typeface="+mn-cs"/>
              </a:rPr>
              <a:t>Research Your Users' </a:t>
            </a:r>
            <a:r>
              <a:rPr lang="en-GB" sz="1200" b="1" i="1" kern="1200" dirty="0" err="1">
                <a:solidFill>
                  <a:schemeClr val="tx1"/>
                </a:solidFill>
                <a:effectLst/>
                <a:latin typeface="+mn-lt"/>
                <a:ea typeface="+mn-ea"/>
                <a:cs typeface="+mn-cs"/>
              </a:rPr>
              <a:t>Needsb</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first stage of the design thinking process allows you to gain an empathetic understanding of the problem you’re trying to solve, typically through user research. Empathy is crucial to a human-</a:t>
            </a:r>
            <a:r>
              <a:rPr lang="en-GB" sz="1200" b="0" i="0" kern="1200" dirty="0" err="1">
                <a:solidFill>
                  <a:schemeClr val="tx1"/>
                </a:solidFill>
                <a:effectLst/>
                <a:latin typeface="+mn-lt"/>
                <a:ea typeface="+mn-ea"/>
                <a:cs typeface="+mn-cs"/>
              </a:rPr>
              <a:t>centered</a:t>
            </a:r>
            <a:r>
              <a:rPr lang="en-GB" sz="1200" b="0" i="0" kern="1200" dirty="0">
                <a:solidFill>
                  <a:schemeClr val="tx1"/>
                </a:solidFill>
                <a:effectLst/>
                <a:latin typeface="+mn-lt"/>
                <a:ea typeface="+mn-ea"/>
                <a:cs typeface="+mn-cs"/>
              </a:rPr>
              <a:t> design process like design thinking because it allows you to set aside your own assumptions about the world and gain real insight into users and their needs.</a:t>
            </a:r>
          </a:p>
          <a:p>
            <a:r>
              <a:rPr lang="en-GB" sz="1200" b="1" i="0" kern="1200" dirty="0">
                <a:solidFill>
                  <a:schemeClr val="tx1"/>
                </a:solidFill>
                <a:effectLst/>
                <a:latin typeface="+mn-lt"/>
                <a:ea typeface="+mn-ea"/>
                <a:cs typeface="+mn-cs"/>
              </a:rPr>
              <a:t>Stage 2: Define—</a:t>
            </a:r>
            <a:r>
              <a:rPr lang="en-GB" sz="1200" b="1" i="1" kern="1200" dirty="0">
                <a:solidFill>
                  <a:schemeClr val="tx1"/>
                </a:solidFill>
                <a:effectLst/>
                <a:latin typeface="+mn-lt"/>
                <a:ea typeface="+mn-ea"/>
                <a:cs typeface="+mn-cs"/>
              </a:rPr>
              <a:t>State Your Users' Needs and Problems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the Define stage, you accumulate the information you created and gathered during the Empathize stage. You </a:t>
            </a:r>
            <a:r>
              <a:rPr lang="en-GB" sz="1200" b="0" i="0" kern="1200" dirty="0" err="1">
                <a:solidFill>
                  <a:schemeClr val="tx1"/>
                </a:solidFill>
                <a:effectLst/>
                <a:latin typeface="+mn-lt"/>
                <a:ea typeface="+mn-ea"/>
                <a:cs typeface="+mn-cs"/>
              </a:rPr>
              <a:t>analyze</a:t>
            </a:r>
            <a:r>
              <a:rPr lang="en-GB" sz="1200" b="0" i="0" kern="1200" dirty="0">
                <a:solidFill>
                  <a:schemeClr val="tx1"/>
                </a:solidFill>
                <a:effectLst/>
                <a:latin typeface="+mn-lt"/>
                <a:ea typeface="+mn-ea"/>
                <a:cs typeface="+mn-cs"/>
              </a:rPr>
              <a:t> your observations and synthesize them to define the core problems you and your team have identified so far. You should always seek to define the problem statement in a human-</a:t>
            </a:r>
            <a:r>
              <a:rPr lang="en-GB" sz="1200" b="0" i="0" kern="1200" dirty="0" err="1">
                <a:solidFill>
                  <a:schemeClr val="tx1"/>
                </a:solidFill>
                <a:effectLst/>
                <a:latin typeface="+mn-lt"/>
                <a:ea typeface="+mn-ea"/>
                <a:cs typeface="+mn-cs"/>
              </a:rPr>
              <a:t>centered</a:t>
            </a:r>
            <a:r>
              <a:rPr lang="en-GB" sz="1200" b="0" i="0" kern="1200" dirty="0">
                <a:solidFill>
                  <a:schemeClr val="tx1"/>
                </a:solidFill>
                <a:effectLst/>
                <a:latin typeface="+mn-lt"/>
                <a:ea typeface="+mn-ea"/>
                <a:cs typeface="+mn-cs"/>
              </a:rPr>
              <a:t> manner as you do this.</a:t>
            </a:r>
          </a:p>
          <a:p>
            <a:r>
              <a:rPr lang="en-GB" sz="1200" b="1" i="0" kern="1200" dirty="0">
                <a:solidFill>
                  <a:schemeClr val="tx1"/>
                </a:solidFill>
                <a:effectLst/>
                <a:latin typeface="+mn-lt"/>
                <a:ea typeface="+mn-ea"/>
                <a:cs typeface="+mn-cs"/>
              </a:rPr>
              <a:t>Stage 3: Ideate—</a:t>
            </a:r>
            <a:r>
              <a:rPr lang="en-GB" sz="1200" b="1" i="1" kern="1200" dirty="0">
                <a:solidFill>
                  <a:schemeClr val="tx1"/>
                </a:solidFill>
                <a:effectLst/>
                <a:latin typeface="+mn-lt"/>
                <a:ea typeface="+mn-ea"/>
                <a:cs typeface="+mn-cs"/>
              </a:rPr>
              <a:t>Challenge Assumptions and Create Ideas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Designers are ready to generate ideas as they reach the third stage of design thinking. The solid background of knowledge from the first two phases means you can start to “think outside the box”, look for alternative ways to view the problem and identify innovative solutions to the problem statement you’ve created.</a:t>
            </a:r>
          </a:p>
          <a:p>
            <a:r>
              <a:rPr lang="en-GB" sz="1200" b="1" i="0" kern="1200" dirty="0">
                <a:solidFill>
                  <a:schemeClr val="tx1"/>
                </a:solidFill>
                <a:effectLst/>
                <a:latin typeface="+mn-lt"/>
                <a:ea typeface="+mn-ea"/>
                <a:cs typeface="+mn-cs"/>
              </a:rPr>
              <a:t>Stage 4: Prototype—</a:t>
            </a:r>
            <a:r>
              <a:rPr lang="en-GB" sz="1200" b="1" i="1" kern="1200" dirty="0">
                <a:solidFill>
                  <a:schemeClr val="tx1"/>
                </a:solidFill>
                <a:effectLst/>
                <a:latin typeface="+mn-lt"/>
                <a:ea typeface="+mn-ea"/>
                <a:cs typeface="+mn-cs"/>
              </a:rPr>
              <a:t>Start to Create Solutions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This is an experimental phase, and the aim is to identify the best possible solution for each of the problems identified during the first three stages. Design teams will produce a number of inexpensive, scaled-down versions of the product (or specific features found within the product) to investigate the problem solutions generated in the previous stage.</a:t>
            </a:r>
          </a:p>
          <a:p>
            <a:r>
              <a:rPr lang="en-GB" sz="1200" b="1" i="0" kern="1200" dirty="0">
                <a:solidFill>
                  <a:schemeClr val="tx1"/>
                </a:solidFill>
                <a:effectLst/>
                <a:latin typeface="+mn-lt"/>
                <a:ea typeface="+mn-ea"/>
                <a:cs typeface="+mn-cs"/>
              </a:rPr>
              <a:t>Stage 5: Test—</a:t>
            </a:r>
            <a:r>
              <a:rPr lang="en-GB" sz="1200" b="1" i="1" kern="1200" dirty="0">
                <a:solidFill>
                  <a:schemeClr val="tx1"/>
                </a:solidFill>
                <a:effectLst/>
                <a:latin typeface="+mn-lt"/>
                <a:ea typeface="+mn-ea"/>
                <a:cs typeface="+mn-cs"/>
              </a:rPr>
              <a:t>Try Your Solutions Out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Designers or evaluators rigorously test the complete product using the best solutions identified in the Prototype phase. This is the final phase of the model but, in an iterative process such as design thinking, the results generated are often used to </a:t>
            </a:r>
            <a:r>
              <a:rPr lang="en-GB" sz="1200" b="0" i="1" kern="1200" dirty="0">
                <a:solidFill>
                  <a:schemeClr val="tx1"/>
                </a:solidFill>
                <a:effectLst/>
                <a:latin typeface="+mn-lt"/>
                <a:ea typeface="+mn-ea"/>
                <a:cs typeface="+mn-cs"/>
              </a:rPr>
              <a:t>redefine </a:t>
            </a:r>
            <a:r>
              <a:rPr lang="en-GB" sz="1200" b="0" i="0" kern="1200" dirty="0">
                <a:solidFill>
                  <a:schemeClr val="tx1"/>
                </a:solidFill>
                <a:effectLst/>
                <a:latin typeface="+mn-lt"/>
                <a:ea typeface="+mn-ea"/>
                <a:cs typeface="+mn-cs"/>
              </a:rPr>
              <a:t>one or more further problems. Designers can then choose to return to previous stages in the process to make further iterations, alterations and refinements to rule out alternative solutions.</a:t>
            </a:r>
          </a:p>
          <a:p>
            <a:endParaRPr lang="en-US" dirty="0"/>
          </a:p>
        </p:txBody>
      </p:sp>
      <p:sp>
        <p:nvSpPr>
          <p:cNvPr id="4" name="Slide Number Placeholder 3"/>
          <p:cNvSpPr>
            <a:spLocks noGrp="1"/>
          </p:cNvSpPr>
          <p:nvPr>
            <p:ph type="sldNum" sz="quarter" idx="5"/>
          </p:nvPr>
        </p:nvSpPr>
        <p:spPr/>
        <p:txBody>
          <a:bodyPr/>
          <a:lstStyle/>
          <a:p>
            <a:fld id="{40F60EEB-C54C-124A-A4B0-376CBE16F5EA}" type="slidenum">
              <a:rPr lang="en-US" smtClean="0"/>
              <a:t>12</a:t>
            </a:fld>
            <a:endParaRPr lang="en-US"/>
          </a:p>
        </p:txBody>
      </p:sp>
    </p:spTree>
    <p:extLst>
      <p:ext uri="{BB962C8B-B14F-4D97-AF65-F5344CB8AC3E}">
        <p14:creationId xmlns:p14="http://schemas.microsoft.com/office/powerpoint/2010/main" val="291250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https://www.interaction-design.org/literature/topics/design-thinking</a:t>
            </a:r>
            <a:endParaRPr lang="en-GB" dirty="0"/>
          </a:p>
          <a:p>
            <a:endParaRPr lang="en-GB" dirty="0"/>
          </a:p>
          <a:p>
            <a:r>
              <a:rPr lang="en-GB" sz="1200" b="1" i="0" kern="1200" dirty="0">
                <a:solidFill>
                  <a:schemeClr val="tx1"/>
                </a:solidFill>
                <a:effectLst/>
                <a:latin typeface="+mn-lt"/>
                <a:ea typeface="+mn-ea"/>
                <a:cs typeface="+mn-cs"/>
              </a:rPr>
              <a:t>Stage 1: Empathize—</a:t>
            </a:r>
            <a:r>
              <a:rPr lang="en-GB" sz="1200" b="1" i="1" kern="1200" dirty="0">
                <a:solidFill>
                  <a:schemeClr val="tx1"/>
                </a:solidFill>
                <a:effectLst/>
                <a:latin typeface="+mn-lt"/>
                <a:ea typeface="+mn-ea"/>
                <a:cs typeface="+mn-cs"/>
              </a:rPr>
              <a:t>Research Your Users' </a:t>
            </a:r>
            <a:r>
              <a:rPr lang="en-GB" sz="1200" b="1" i="1" kern="1200" dirty="0" err="1">
                <a:solidFill>
                  <a:schemeClr val="tx1"/>
                </a:solidFill>
                <a:effectLst/>
                <a:latin typeface="+mn-lt"/>
                <a:ea typeface="+mn-ea"/>
                <a:cs typeface="+mn-cs"/>
              </a:rPr>
              <a:t>Needsb</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first stage of the design thinking process allows you to gain an empathetic understanding of the problem you’re trying to solve, typically through user research. Empathy is crucial to a human-</a:t>
            </a:r>
            <a:r>
              <a:rPr lang="en-GB" sz="1200" b="0" i="0" kern="1200" dirty="0" err="1">
                <a:solidFill>
                  <a:schemeClr val="tx1"/>
                </a:solidFill>
                <a:effectLst/>
                <a:latin typeface="+mn-lt"/>
                <a:ea typeface="+mn-ea"/>
                <a:cs typeface="+mn-cs"/>
              </a:rPr>
              <a:t>centered</a:t>
            </a:r>
            <a:r>
              <a:rPr lang="en-GB" sz="1200" b="0" i="0" kern="1200" dirty="0">
                <a:solidFill>
                  <a:schemeClr val="tx1"/>
                </a:solidFill>
                <a:effectLst/>
                <a:latin typeface="+mn-lt"/>
                <a:ea typeface="+mn-ea"/>
                <a:cs typeface="+mn-cs"/>
              </a:rPr>
              <a:t> design process like design thinking because it allows you to set aside your own assumptions about the world and gain real insight into users and their needs.</a:t>
            </a:r>
          </a:p>
          <a:p>
            <a:r>
              <a:rPr lang="en-GB" sz="1200" b="1" i="0" kern="1200" dirty="0">
                <a:solidFill>
                  <a:schemeClr val="tx1"/>
                </a:solidFill>
                <a:effectLst/>
                <a:latin typeface="+mn-lt"/>
                <a:ea typeface="+mn-ea"/>
                <a:cs typeface="+mn-cs"/>
              </a:rPr>
              <a:t>Stage 2: Define—</a:t>
            </a:r>
            <a:r>
              <a:rPr lang="en-GB" sz="1200" b="1" i="1" kern="1200" dirty="0">
                <a:solidFill>
                  <a:schemeClr val="tx1"/>
                </a:solidFill>
                <a:effectLst/>
                <a:latin typeface="+mn-lt"/>
                <a:ea typeface="+mn-ea"/>
                <a:cs typeface="+mn-cs"/>
              </a:rPr>
              <a:t>State Your Users' Needs and Problems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the Define stage, you accumulate the information you created and gathered during the Empathize stage. You </a:t>
            </a:r>
            <a:r>
              <a:rPr lang="en-GB" sz="1200" b="0" i="0" kern="1200" dirty="0" err="1">
                <a:solidFill>
                  <a:schemeClr val="tx1"/>
                </a:solidFill>
                <a:effectLst/>
                <a:latin typeface="+mn-lt"/>
                <a:ea typeface="+mn-ea"/>
                <a:cs typeface="+mn-cs"/>
              </a:rPr>
              <a:t>analyze</a:t>
            </a:r>
            <a:r>
              <a:rPr lang="en-GB" sz="1200" b="0" i="0" kern="1200" dirty="0">
                <a:solidFill>
                  <a:schemeClr val="tx1"/>
                </a:solidFill>
                <a:effectLst/>
                <a:latin typeface="+mn-lt"/>
                <a:ea typeface="+mn-ea"/>
                <a:cs typeface="+mn-cs"/>
              </a:rPr>
              <a:t> your observations and synthesize them to define the core problems you and your team have identified so far. You should always seek to define the problem statement in a human-</a:t>
            </a:r>
            <a:r>
              <a:rPr lang="en-GB" sz="1200" b="0" i="0" kern="1200" dirty="0" err="1">
                <a:solidFill>
                  <a:schemeClr val="tx1"/>
                </a:solidFill>
                <a:effectLst/>
                <a:latin typeface="+mn-lt"/>
                <a:ea typeface="+mn-ea"/>
                <a:cs typeface="+mn-cs"/>
              </a:rPr>
              <a:t>centered</a:t>
            </a:r>
            <a:r>
              <a:rPr lang="en-GB" sz="1200" b="0" i="0" kern="1200" dirty="0">
                <a:solidFill>
                  <a:schemeClr val="tx1"/>
                </a:solidFill>
                <a:effectLst/>
                <a:latin typeface="+mn-lt"/>
                <a:ea typeface="+mn-ea"/>
                <a:cs typeface="+mn-cs"/>
              </a:rPr>
              <a:t> manner as you do this.</a:t>
            </a:r>
          </a:p>
          <a:p>
            <a:r>
              <a:rPr lang="en-GB" sz="1200" b="1" i="0" kern="1200" dirty="0">
                <a:solidFill>
                  <a:schemeClr val="tx1"/>
                </a:solidFill>
                <a:effectLst/>
                <a:latin typeface="+mn-lt"/>
                <a:ea typeface="+mn-ea"/>
                <a:cs typeface="+mn-cs"/>
              </a:rPr>
              <a:t>Stage 3: Ideate—</a:t>
            </a:r>
            <a:r>
              <a:rPr lang="en-GB" sz="1200" b="1" i="1" kern="1200" dirty="0">
                <a:solidFill>
                  <a:schemeClr val="tx1"/>
                </a:solidFill>
                <a:effectLst/>
                <a:latin typeface="+mn-lt"/>
                <a:ea typeface="+mn-ea"/>
                <a:cs typeface="+mn-cs"/>
              </a:rPr>
              <a:t>Challenge Assumptions and Create Ideas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Designers are ready to generate ideas as they reach the third stage of design thinking. The solid background of knowledge from the first two phases means you can start to “think outside the box”, look for alternative ways to view the problem and identify innovative solutions to the problem statement you’ve created.</a:t>
            </a:r>
          </a:p>
          <a:p>
            <a:r>
              <a:rPr lang="en-GB" sz="1200" b="1" i="0" kern="1200" dirty="0">
                <a:solidFill>
                  <a:schemeClr val="tx1"/>
                </a:solidFill>
                <a:effectLst/>
                <a:latin typeface="+mn-lt"/>
                <a:ea typeface="+mn-ea"/>
                <a:cs typeface="+mn-cs"/>
              </a:rPr>
              <a:t>Stage 4: Prototype—</a:t>
            </a:r>
            <a:r>
              <a:rPr lang="en-GB" sz="1200" b="1" i="1" kern="1200" dirty="0">
                <a:solidFill>
                  <a:schemeClr val="tx1"/>
                </a:solidFill>
                <a:effectLst/>
                <a:latin typeface="+mn-lt"/>
                <a:ea typeface="+mn-ea"/>
                <a:cs typeface="+mn-cs"/>
              </a:rPr>
              <a:t>Start to Create Solutions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This is an experimental phase, and the aim is to identify the best possible solution for each of the problems identified during the first three stages. Design teams will produce a number of inexpensive, scaled-down versions of the product (or specific features found within the product) to investigate the problem solutions generated in the previous stage.</a:t>
            </a:r>
          </a:p>
          <a:p>
            <a:r>
              <a:rPr lang="en-GB" sz="1200" b="1" i="0" kern="1200" dirty="0">
                <a:solidFill>
                  <a:schemeClr val="tx1"/>
                </a:solidFill>
                <a:effectLst/>
                <a:latin typeface="+mn-lt"/>
                <a:ea typeface="+mn-ea"/>
                <a:cs typeface="+mn-cs"/>
              </a:rPr>
              <a:t>Stage 5: Test—</a:t>
            </a:r>
            <a:r>
              <a:rPr lang="en-GB" sz="1200" b="1" i="1" kern="1200" dirty="0">
                <a:solidFill>
                  <a:schemeClr val="tx1"/>
                </a:solidFill>
                <a:effectLst/>
                <a:latin typeface="+mn-lt"/>
                <a:ea typeface="+mn-ea"/>
                <a:cs typeface="+mn-cs"/>
              </a:rPr>
              <a:t>Try Your Solutions Out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Designers or evaluators rigorously test the complete product using the best solutions identified in the Prototype phase. This is the final phase of the model but, in an iterative process such as design thinking, the results generated are often used to </a:t>
            </a:r>
            <a:r>
              <a:rPr lang="en-GB" sz="1200" b="0" i="1" kern="1200" dirty="0">
                <a:solidFill>
                  <a:schemeClr val="tx1"/>
                </a:solidFill>
                <a:effectLst/>
                <a:latin typeface="+mn-lt"/>
                <a:ea typeface="+mn-ea"/>
                <a:cs typeface="+mn-cs"/>
              </a:rPr>
              <a:t>redefine </a:t>
            </a:r>
            <a:r>
              <a:rPr lang="en-GB" sz="1200" b="0" i="0" kern="1200" dirty="0">
                <a:solidFill>
                  <a:schemeClr val="tx1"/>
                </a:solidFill>
                <a:effectLst/>
                <a:latin typeface="+mn-lt"/>
                <a:ea typeface="+mn-ea"/>
                <a:cs typeface="+mn-cs"/>
              </a:rPr>
              <a:t>one or more further problems. Designers can then choose to return to previous stages in the process to make further iterations, alterations and refinements to rule out alternative solutions.</a:t>
            </a:r>
          </a:p>
          <a:p>
            <a:endParaRPr lang="en-US" dirty="0"/>
          </a:p>
        </p:txBody>
      </p:sp>
      <p:sp>
        <p:nvSpPr>
          <p:cNvPr id="4" name="Slide Number Placeholder 3"/>
          <p:cNvSpPr>
            <a:spLocks noGrp="1"/>
          </p:cNvSpPr>
          <p:nvPr>
            <p:ph type="sldNum" sz="quarter" idx="5"/>
          </p:nvPr>
        </p:nvSpPr>
        <p:spPr/>
        <p:txBody>
          <a:bodyPr/>
          <a:lstStyle/>
          <a:p>
            <a:fld id="{40F60EEB-C54C-124A-A4B0-376CBE16F5EA}" type="slidenum">
              <a:rPr lang="en-US" smtClean="0"/>
              <a:t>13</a:t>
            </a:fld>
            <a:endParaRPr lang="en-US"/>
          </a:p>
        </p:txBody>
      </p:sp>
    </p:spTree>
    <p:extLst>
      <p:ext uri="{BB962C8B-B14F-4D97-AF65-F5344CB8AC3E}">
        <p14:creationId xmlns:p14="http://schemas.microsoft.com/office/powerpoint/2010/main" val="48709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https://www.interaction-design.org/literature/topics/design-thinking</a:t>
            </a:r>
            <a:endParaRPr lang="en-GB" dirty="0"/>
          </a:p>
          <a:p>
            <a:endParaRPr lang="en-GB" dirty="0"/>
          </a:p>
          <a:p>
            <a:r>
              <a:rPr lang="en-GB" sz="1200" b="1" i="0" kern="1200" dirty="0">
                <a:solidFill>
                  <a:schemeClr val="tx1"/>
                </a:solidFill>
                <a:effectLst/>
                <a:latin typeface="+mn-lt"/>
                <a:ea typeface="+mn-ea"/>
                <a:cs typeface="+mn-cs"/>
              </a:rPr>
              <a:t>Stage 1: Empathize—</a:t>
            </a:r>
            <a:r>
              <a:rPr lang="en-GB" sz="1200" b="1" i="1" kern="1200" dirty="0">
                <a:solidFill>
                  <a:schemeClr val="tx1"/>
                </a:solidFill>
                <a:effectLst/>
                <a:latin typeface="+mn-lt"/>
                <a:ea typeface="+mn-ea"/>
                <a:cs typeface="+mn-cs"/>
              </a:rPr>
              <a:t>Research Your Users' </a:t>
            </a:r>
            <a:r>
              <a:rPr lang="en-GB" sz="1200" b="1" i="1" kern="1200" dirty="0" err="1">
                <a:solidFill>
                  <a:schemeClr val="tx1"/>
                </a:solidFill>
                <a:effectLst/>
                <a:latin typeface="+mn-lt"/>
                <a:ea typeface="+mn-ea"/>
                <a:cs typeface="+mn-cs"/>
              </a:rPr>
              <a:t>Needsb</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first stage of the design thinking process allows you to gain an empathetic understanding of the problem you’re trying to solve, typically through user research. Empathy is crucial to a human-</a:t>
            </a:r>
            <a:r>
              <a:rPr lang="en-GB" sz="1200" b="0" i="0" kern="1200" dirty="0" err="1">
                <a:solidFill>
                  <a:schemeClr val="tx1"/>
                </a:solidFill>
                <a:effectLst/>
                <a:latin typeface="+mn-lt"/>
                <a:ea typeface="+mn-ea"/>
                <a:cs typeface="+mn-cs"/>
              </a:rPr>
              <a:t>centered</a:t>
            </a:r>
            <a:r>
              <a:rPr lang="en-GB" sz="1200" b="0" i="0" kern="1200" dirty="0">
                <a:solidFill>
                  <a:schemeClr val="tx1"/>
                </a:solidFill>
                <a:effectLst/>
                <a:latin typeface="+mn-lt"/>
                <a:ea typeface="+mn-ea"/>
                <a:cs typeface="+mn-cs"/>
              </a:rPr>
              <a:t> design process like design thinking because it allows you to set aside your own assumptions about the world and gain real insight into users and their needs.</a:t>
            </a:r>
          </a:p>
          <a:p>
            <a:r>
              <a:rPr lang="en-GB" sz="1200" b="1" i="0" kern="1200" dirty="0">
                <a:solidFill>
                  <a:schemeClr val="tx1"/>
                </a:solidFill>
                <a:effectLst/>
                <a:latin typeface="+mn-lt"/>
                <a:ea typeface="+mn-ea"/>
                <a:cs typeface="+mn-cs"/>
              </a:rPr>
              <a:t>Stage 2: Define—</a:t>
            </a:r>
            <a:r>
              <a:rPr lang="en-GB" sz="1200" b="1" i="1" kern="1200" dirty="0">
                <a:solidFill>
                  <a:schemeClr val="tx1"/>
                </a:solidFill>
                <a:effectLst/>
                <a:latin typeface="+mn-lt"/>
                <a:ea typeface="+mn-ea"/>
                <a:cs typeface="+mn-cs"/>
              </a:rPr>
              <a:t>State Your Users' Needs and Problems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the Define stage, you accumulate the information you created and gathered during the Empathize stage. You </a:t>
            </a:r>
            <a:r>
              <a:rPr lang="en-GB" sz="1200" b="0" i="0" kern="1200" dirty="0" err="1">
                <a:solidFill>
                  <a:schemeClr val="tx1"/>
                </a:solidFill>
                <a:effectLst/>
                <a:latin typeface="+mn-lt"/>
                <a:ea typeface="+mn-ea"/>
                <a:cs typeface="+mn-cs"/>
              </a:rPr>
              <a:t>analyze</a:t>
            </a:r>
            <a:r>
              <a:rPr lang="en-GB" sz="1200" b="0" i="0" kern="1200" dirty="0">
                <a:solidFill>
                  <a:schemeClr val="tx1"/>
                </a:solidFill>
                <a:effectLst/>
                <a:latin typeface="+mn-lt"/>
                <a:ea typeface="+mn-ea"/>
                <a:cs typeface="+mn-cs"/>
              </a:rPr>
              <a:t> your observations and synthesize them to define the core problems you and your team have identified so far. You should always seek to define the problem statement in a human-</a:t>
            </a:r>
            <a:r>
              <a:rPr lang="en-GB" sz="1200" b="0" i="0" kern="1200" dirty="0" err="1">
                <a:solidFill>
                  <a:schemeClr val="tx1"/>
                </a:solidFill>
                <a:effectLst/>
                <a:latin typeface="+mn-lt"/>
                <a:ea typeface="+mn-ea"/>
                <a:cs typeface="+mn-cs"/>
              </a:rPr>
              <a:t>centered</a:t>
            </a:r>
            <a:r>
              <a:rPr lang="en-GB" sz="1200" b="0" i="0" kern="1200" dirty="0">
                <a:solidFill>
                  <a:schemeClr val="tx1"/>
                </a:solidFill>
                <a:effectLst/>
                <a:latin typeface="+mn-lt"/>
                <a:ea typeface="+mn-ea"/>
                <a:cs typeface="+mn-cs"/>
              </a:rPr>
              <a:t> manner as you do this.</a:t>
            </a:r>
          </a:p>
          <a:p>
            <a:r>
              <a:rPr lang="en-GB" sz="1200" b="1" i="0" kern="1200" dirty="0">
                <a:solidFill>
                  <a:schemeClr val="tx1"/>
                </a:solidFill>
                <a:effectLst/>
                <a:latin typeface="+mn-lt"/>
                <a:ea typeface="+mn-ea"/>
                <a:cs typeface="+mn-cs"/>
              </a:rPr>
              <a:t>Stage 3: Ideate—</a:t>
            </a:r>
            <a:r>
              <a:rPr lang="en-GB" sz="1200" b="1" i="1" kern="1200" dirty="0">
                <a:solidFill>
                  <a:schemeClr val="tx1"/>
                </a:solidFill>
                <a:effectLst/>
                <a:latin typeface="+mn-lt"/>
                <a:ea typeface="+mn-ea"/>
                <a:cs typeface="+mn-cs"/>
              </a:rPr>
              <a:t>Challenge Assumptions and Create Ideas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Designers are ready to generate ideas as they reach the third stage of design thinking. The solid background of knowledge from the first two phases means you can start to “think outside the box”, look for alternative ways to view the problem and identify innovative solutions to the problem statement you’ve created.</a:t>
            </a:r>
          </a:p>
          <a:p>
            <a:r>
              <a:rPr lang="en-GB" sz="1200" b="1" i="0" kern="1200" dirty="0">
                <a:solidFill>
                  <a:schemeClr val="tx1"/>
                </a:solidFill>
                <a:effectLst/>
                <a:latin typeface="+mn-lt"/>
                <a:ea typeface="+mn-ea"/>
                <a:cs typeface="+mn-cs"/>
              </a:rPr>
              <a:t>Stage 4: Prototype—</a:t>
            </a:r>
            <a:r>
              <a:rPr lang="en-GB" sz="1200" b="1" i="1" kern="1200" dirty="0">
                <a:solidFill>
                  <a:schemeClr val="tx1"/>
                </a:solidFill>
                <a:effectLst/>
                <a:latin typeface="+mn-lt"/>
                <a:ea typeface="+mn-ea"/>
                <a:cs typeface="+mn-cs"/>
              </a:rPr>
              <a:t>Start to Create Solutions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This is an experimental phase, and the aim is to identify the best possible solution for each of the problems identified during the first three stages. Design teams will produce a number of inexpensive, scaled-down versions of the product (or specific features found within the product) to investigate the problem solutions generated in the previous stage.</a:t>
            </a:r>
          </a:p>
          <a:p>
            <a:r>
              <a:rPr lang="en-GB" sz="1200" b="1" i="0" kern="1200" dirty="0">
                <a:solidFill>
                  <a:schemeClr val="tx1"/>
                </a:solidFill>
                <a:effectLst/>
                <a:latin typeface="+mn-lt"/>
                <a:ea typeface="+mn-ea"/>
                <a:cs typeface="+mn-cs"/>
              </a:rPr>
              <a:t>Stage 5: Test—</a:t>
            </a:r>
            <a:r>
              <a:rPr lang="en-GB" sz="1200" b="1" i="1" kern="1200" dirty="0">
                <a:solidFill>
                  <a:schemeClr val="tx1"/>
                </a:solidFill>
                <a:effectLst/>
                <a:latin typeface="+mn-lt"/>
                <a:ea typeface="+mn-ea"/>
                <a:cs typeface="+mn-cs"/>
              </a:rPr>
              <a:t>Try Your Solutions Out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Designers or evaluators rigorously test the complete product using the best solutions identified in the Prototype phase. This is the final phase of the model but, in an iterative process such as design thinking, the results generated are often used to </a:t>
            </a:r>
            <a:r>
              <a:rPr lang="en-GB" sz="1200" b="0" i="1" kern="1200" dirty="0">
                <a:solidFill>
                  <a:schemeClr val="tx1"/>
                </a:solidFill>
                <a:effectLst/>
                <a:latin typeface="+mn-lt"/>
                <a:ea typeface="+mn-ea"/>
                <a:cs typeface="+mn-cs"/>
              </a:rPr>
              <a:t>redefine </a:t>
            </a:r>
            <a:r>
              <a:rPr lang="en-GB" sz="1200" b="0" i="0" kern="1200" dirty="0">
                <a:solidFill>
                  <a:schemeClr val="tx1"/>
                </a:solidFill>
                <a:effectLst/>
                <a:latin typeface="+mn-lt"/>
                <a:ea typeface="+mn-ea"/>
                <a:cs typeface="+mn-cs"/>
              </a:rPr>
              <a:t>one or more further problems. Designers can then choose to return to previous stages in the process to make further iterations, alterations and refinements to rule out alternative solutions.</a:t>
            </a:r>
          </a:p>
          <a:p>
            <a:endParaRPr lang="en-US" dirty="0"/>
          </a:p>
        </p:txBody>
      </p:sp>
      <p:sp>
        <p:nvSpPr>
          <p:cNvPr id="4" name="Slide Number Placeholder 3"/>
          <p:cNvSpPr>
            <a:spLocks noGrp="1"/>
          </p:cNvSpPr>
          <p:nvPr>
            <p:ph type="sldNum" sz="quarter" idx="5"/>
          </p:nvPr>
        </p:nvSpPr>
        <p:spPr/>
        <p:txBody>
          <a:bodyPr/>
          <a:lstStyle/>
          <a:p>
            <a:fld id="{40F60EEB-C54C-124A-A4B0-376CBE16F5EA}" type="slidenum">
              <a:rPr lang="en-US" smtClean="0"/>
              <a:t>15</a:t>
            </a:fld>
            <a:endParaRPr lang="en-US"/>
          </a:p>
        </p:txBody>
      </p:sp>
    </p:spTree>
    <p:extLst>
      <p:ext uri="{BB962C8B-B14F-4D97-AF65-F5344CB8AC3E}">
        <p14:creationId xmlns:p14="http://schemas.microsoft.com/office/powerpoint/2010/main" val="244087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3F09-61EF-D64E-9DF7-21706153D4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DF3D8-C610-2846-B94D-53EB67C0E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C4AC5-762D-B444-A8ED-E29CCAB1C806}"/>
              </a:ext>
            </a:extLst>
          </p:cNvPr>
          <p:cNvSpPr>
            <a:spLocks noGrp="1"/>
          </p:cNvSpPr>
          <p:nvPr>
            <p:ph type="dt" sz="half" idx="10"/>
          </p:nvPr>
        </p:nvSpPr>
        <p:spPr/>
        <p:txBody>
          <a:bodyPr/>
          <a:lstStyle/>
          <a:p>
            <a:fld id="{5BF09E6C-A8CA-A345-AE93-1EFCF8F78E15}" type="datetimeFigureOut">
              <a:rPr lang="en-US" smtClean="0"/>
              <a:t>11/14/2022</a:t>
            </a:fld>
            <a:endParaRPr lang="en-US"/>
          </a:p>
        </p:txBody>
      </p:sp>
      <p:sp>
        <p:nvSpPr>
          <p:cNvPr id="5" name="Footer Placeholder 4">
            <a:extLst>
              <a:ext uri="{FF2B5EF4-FFF2-40B4-BE49-F238E27FC236}">
                <a16:creationId xmlns:a16="http://schemas.microsoft.com/office/drawing/2014/main" id="{60740192-8717-4943-81A6-4F8A4EE93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287BB-3269-0F49-8F92-09FB426EAB69}"/>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365395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5D68-645D-9445-BE5B-6EC12D82CE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14F90-07C3-C94D-95E5-DA6283938C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62C7A-48F2-8A41-A0E1-128DF096117E}"/>
              </a:ext>
            </a:extLst>
          </p:cNvPr>
          <p:cNvSpPr>
            <a:spLocks noGrp="1"/>
          </p:cNvSpPr>
          <p:nvPr>
            <p:ph type="dt" sz="half" idx="10"/>
          </p:nvPr>
        </p:nvSpPr>
        <p:spPr/>
        <p:txBody>
          <a:bodyPr/>
          <a:lstStyle/>
          <a:p>
            <a:fld id="{5BF09E6C-A8CA-A345-AE93-1EFCF8F78E15}" type="datetimeFigureOut">
              <a:rPr lang="en-US" smtClean="0"/>
              <a:t>11/14/2022</a:t>
            </a:fld>
            <a:endParaRPr lang="en-US"/>
          </a:p>
        </p:txBody>
      </p:sp>
      <p:sp>
        <p:nvSpPr>
          <p:cNvPr id="5" name="Footer Placeholder 4">
            <a:extLst>
              <a:ext uri="{FF2B5EF4-FFF2-40B4-BE49-F238E27FC236}">
                <a16:creationId xmlns:a16="http://schemas.microsoft.com/office/drawing/2014/main" id="{B3EA6E52-D086-334D-B48A-A0D496CA9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407DD-5414-EF46-90EB-95DD04155D4C}"/>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376566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5718A9-1570-C344-9617-65EBD00FBC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EEA2C-D96C-FB4D-8F42-0F29BB5555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BEF9C-318A-F94F-9985-46E5BA0D3388}"/>
              </a:ext>
            </a:extLst>
          </p:cNvPr>
          <p:cNvSpPr>
            <a:spLocks noGrp="1"/>
          </p:cNvSpPr>
          <p:nvPr>
            <p:ph type="dt" sz="half" idx="10"/>
          </p:nvPr>
        </p:nvSpPr>
        <p:spPr/>
        <p:txBody>
          <a:bodyPr/>
          <a:lstStyle/>
          <a:p>
            <a:fld id="{5BF09E6C-A8CA-A345-AE93-1EFCF8F78E15}" type="datetimeFigureOut">
              <a:rPr lang="en-US" smtClean="0"/>
              <a:t>11/14/2022</a:t>
            </a:fld>
            <a:endParaRPr lang="en-US"/>
          </a:p>
        </p:txBody>
      </p:sp>
      <p:sp>
        <p:nvSpPr>
          <p:cNvPr id="5" name="Footer Placeholder 4">
            <a:extLst>
              <a:ext uri="{FF2B5EF4-FFF2-40B4-BE49-F238E27FC236}">
                <a16:creationId xmlns:a16="http://schemas.microsoft.com/office/drawing/2014/main" id="{9483ED1A-8EAD-5848-9B90-1AEE692F8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F4A4F-8CAA-FD4F-8C81-EF8DFC0AC2E9}"/>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44556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63E6-1637-1943-A9D4-BD7E4FC37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951449-6357-194B-89E2-9B36A6BAC6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E085E-C215-A44B-894F-C822BF89818B}"/>
              </a:ext>
            </a:extLst>
          </p:cNvPr>
          <p:cNvSpPr>
            <a:spLocks noGrp="1"/>
          </p:cNvSpPr>
          <p:nvPr>
            <p:ph type="dt" sz="half" idx="10"/>
          </p:nvPr>
        </p:nvSpPr>
        <p:spPr/>
        <p:txBody>
          <a:bodyPr/>
          <a:lstStyle/>
          <a:p>
            <a:fld id="{5BF09E6C-A8CA-A345-AE93-1EFCF8F78E15}" type="datetimeFigureOut">
              <a:rPr lang="en-US" smtClean="0"/>
              <a:t>11/14/2022</a:t>
            </a:fld>
            <a:endParaRPr lang="en-US"/>
          </a:p>
        </p:txBody>
      </p:sp>
      <p:sp>
        <p:nvSpPr>
          <p:cNvPr id="5" name="Footer Placeholder 4">
            <a:extLst>
              <a:ext uri="{FF2B5EF4-FFF2-40B4-BE49-F238E27FC236}">
                <a16:creationId xmlns:a16="http://schemas.microsoft.com/office/drawing/2014/main" id="{F8D85E3C-130B-6646-B726-E6B2CEF36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625A2-865F-DB44-9B4B-EDB4DD80F163}"/>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6512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FEE2-E698-8B4C-A7E1-BC6CF73F1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894A81-2678-C64A-852E-CBCE11312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50BE1-9436-5B4C-8485-83398617BA95}"/>
              </a:ext>
            </a:extLst>
          </p:cNvPr>
          <p:cNvSpPr>
            <a:spLocks noGrp="1"/>
          </p:cNvSpPr>
          <p:nvPr>
            <p:ph type="dt" sz="half" idx="10"/>
          </p:nvPr>
        </p:nvSpPr>
        <p:spPr/>
        <p:txBody>
          <a:bodyPr/>
          <a:lstStyle/>
          <a:p>
            <a:fld id="{5BF09E6C-A8CA-A345-AE93-1EFCF8F78E15}" type="datetimeFigureOut">
              <a:rPr lang="en-US" smtClean="0"/>
              <a:t>11/14/2022</a:t>
            </a:fld>
            <a:endParaRPr lang="en-US"/>
          </a:p>
        </p:txBody>
      </p:sp>
      <p:sp>
        <p:nvSpPr>
          <p:cNvPr id="5" name="Footer Placeholder 4">
            <a:extLst>
              <a:ext uri="{FF2B5EF4-FFF2-40B4-BE49-F238E27FC236}">
                <a16:creationId xmlns:a16="http://schemas.microsoft.com/office/drawing/2014/main" id="{A88A6BC3-93A4-BF4C-9FA5-53C2F19DA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8F57E-62C4-2B47-AA68-3FDB1E1DBE3E}"/>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87596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486B-49EC-E649-BBCE-65DC34C6BE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E30EC-73F2-B744-8B50-3634059BC7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ABA132-05AE-D644-947F-FD35C761E4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47D067-7FC0-7D43-B28D-EB3433373279}"/>
              </a:ext>
            </a:extLst>
          </p:cNvPr>
          <p:cNvSpPr>
            <a:spLocks noGrp="1"/>
          </p:cNvSpPr>
          <p:nvPr>
            <p:ph type="dt" sz="half" idx="10"/>
          </p:nvPr>
        </p:nvSpPr>
        <p:spPr/>
        <p:txBody>
          <a:bodyPr/>
          <a:lstStyle/>
          <a:p>
            <a:fld id="{5BF09E6C-A8CA-A345-AE93-1EFCF8F78E15}" type="datetimeFigureOut">
              <a:rPr lang="en-US" smtClean="0"/>
              <a:t>11/14/2022</a:t>
            </a:fld>
            <a:endParaRPr lang="en-US"/>
          </a:p>
        </p:txBody>
      </p:sp>
      <p:sp>
        <p:nvSpPr>
          <p:cNvPr id="6" name="Footer Placeholder 5">
            <a:extLst>
              <a:ext uri="{FF2B5EF4-FFF2-40B4-BE49-F238E27FC236}">
                <a16:creationId xmlns:a16="http://schemas.microsoft.com/office/drawing/2014/main" id="{E47D2271-9CEA-F54B-9D09-D445200BD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16B71-FB5E-494A-A41D-F5E04F34193C}"/>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168623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20DB-BA95-6841-9ED1-26D0B9B264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7F6A5F-33DD-FA42-A251-6461DC326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20F473-BB92-7B41-9C9B-D2801E625C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51C3D6-BC18-A14E-B53B-807AB4CB0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A8B200-72BE-234A-972F-57D9417B61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4B8419-998A-0E46-8C97-DC57F05581A9}"/>
              </a:ext>
            </a:extLst>
          </p:cNvPr>
          <p:cNvSpPr>
            <a:spLocks noGrp="1"/>
          </p:cNvSpPr>
          <p:nvPr>
            <p:ph type="dt" sz="half" idx="10"/>
          </p:nvPr>
        </p:nvSpPr>
        <p:spPr/>
        <p:txBody>
          <a:bodyPr/>
          <a:lstStyle/>
          <a:p>
            <a:fld id="{5BF09E6C-A8CA-A345-AE93-1EFCF8F78E15}" type="datetimeFigureOut">
              <a:rPr lang="en-US" smtClean="0"/>
              <a:t>11/14/2022</a:t>
            </a:fld>
            <a:endParaRPr lang="en-US"/>
          </a:p>
        </p:txBody>
      </p:sp>
      <p:sp>
        <p:nvSpPr>
          <p:cNvPr id="8" name="Footer Placeholder 7">
            <a:extLst>
              <a:ext uri="{FF2B5EF4-FFF2-40B4-BE49-F238E27FC236}">
                <a16:creationId xmlns:a16="http://schemas.microsoft.com/office/drawing/2014/main" id="{26A0912B-4F81-FF42-BD0D-0B0962C180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44124D-A549-A44C-AAFD-2FD28D134A29}"/>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381457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D995-CB0D-2648-B1B9-886CF6021A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2673C8-99B5-C340-B71E-9F8CC47DEDCC}"/>
              </a:ext>
            </a:extLst>
          </p:cNvPr>
          <p:cNvSpPr>
            <a:spLocks noGrp="1"/>
          </p:cNvSpPr>
          <p:nvPr>
            <p:ph type="dt" sz="half" idx="10"/>
          </p:nvPr>
        </p:nvSpPr>
        <p:spPr/>
        <p:txBody>
          <a:bodyPr/>
          <a:lstStyle/>
          <a:p>
            <a:fld id="{5BF09E6C-A8CA-A345-AE93-1EFCF8F78E15}" type="datetimeFigureOut">
              <a:rPr lang="en-US" smtClean="0"/>
              <a:t>11/14/2022</a:t>
            </a:fld>
            <a:endParaRPr lang="en-US"/>
          </a:p>
        </p:txBody>
      </p:sp>
      <p:sp>
        <p:nvSpPr>
          <p:cNvPr id="4" name="Footer Placeholder 3">
            <a:extLst>
              <a:ext uri="{FF2B5EF4-FFF2-40B4-BE49-F238E27FC236}">
                <a16:creationId xmlns:a16="http://schemas.microsoft.com/office/drawing/2014/main" id="{1CBF8D51-0589-974C-98FD-0A6C5A383B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77212B-0303-2945-A3F8-5250D39C81BA}"/>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141828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24319F-B80F-4742-AF90-3A368133AE55}"/>
              </a:ext>
            </a:extLst>
          </p:cNvPr>
          <p:cNvSpPr>
            <a:spLocks noGrp="1"/>
          </p:cNvSpPr>
          <p:nvPr>
            <p:ph type="dt" sz="half" idx="10"/>
          </p:nvPr>
        </p:nvSpPr>
        <p:spPr/>
        <p:txBody>
          <a:bodyPr/>
          <a:lstStyle/>
          <a:p>
            <a:fld id="{5BF09E6C-A8CA-A345-AE93-1EFCF8F78E15}" type="datetimeFigureOut">
              <a:rPr lang="en-US" smtClean="0"/>
              <a:t>11/14/2022</a:t>
            </a:fld>
            <a:endParaRPr lang="en-US"/>
          </a:p>
        </p:txBody>
      </p:sp>
      <p:sp>
        <p:nvSpPr>
          <p:cNvPr id="3" name="Footer Placeholder 2">
            <a:extLst>
              <a:ext uri="{FF2B5EF4-FFF2-40B4-BE49-F238E27FC236}">
                <a16:creationId xmlns:a16="http://schemas.microsoft.com/office/drawing/2014/main" id="{6E4148E4-EDBF-104D-B1DC-06CF13BD34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2E3180-FBA5-C34E-852C-8D4505FDBE3B}"/>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292005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7D6B-4666-B44A-AD8E-D0907662A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A9F6DE-DE49-124A-8F05-E35E462A2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06E52B-C590-E849-9B10-2A9D5F38D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7F5981-7012-FB4C-ABAE-7F4809E3FAFB}"/>
              </a:ext>
            </a:extLst>
          </p:cNvPr>
          <p:cNvSpPr>
            <a:spLocks noGrp="1"/>
          </p:cNvSpPr>
          <p:nvPr>
            <p:ph type="dt" sz="half" idx="10"/>
          </p:nvPr>
        </p:nvSpPr>
        <p:spPr/>
        <p:txBody>
          <a:bodyPr/>
          <a:lstStyle/>
          <a:p>
            <a:fld id="{5BF09E6C-A8CA-A345-AE93-1EFCF8F78E15}" type="datetimeFigureOut">
              <a:rPr lang="en-US" smtClean="0"/>
              <a:t>11/14/2022</a:t>
            </a:fld>
            <a:endParaRPr lang="en-US"/>
          </a:p>
        </p:txBody>
      </p:sp>
      <p:sp>
        <p:nvSpPr>
          <p:cNvPr id="6" name="Footer Placeholder 5">
            <a:extLst>
              <a:ext uri="{FF2B5EF4-FFF2-40B4-BE49-F238E27FC236}">
                <a16:creationId xmlns:a16="http://schemas.microsoft.com/office/drawing/2014/main" id="{17C51948-6918-6A41-890C-E4461B9347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60154-3A94-4E4D-9B29-5269F428B120}"/>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354443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764E-4A51-4544-9861-8BD765F42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EB1D93-D5BB-6647-AC6E-FDFB465FE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8D6C97-91E4-B041-B75A-C90616F4E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437B4A-C6D8-7847-B636-E3272E0F4041}"/>
              </a:ext>
            </a:extLst>
          </p:cNvPr>
          <p:cNvSpPr>
            <a:spLocks noGrp="1"/>
          </p:cNvSpPr>
          <p:nvPr>
            <p:ph type="dt" sz="half" idx="10"/>
          </p:nvPr>
        </p:nvSpPr>
        <p:spPr/>
        <p:txBody>
          <a:bodyPr/>
          <a:lstStyle/>
          <a:p>
            <a:fld id="{5BF09E6C-A8CA-A345-AE93-1EFCF8F78E15}" type="datetimeFigureOut">
              <a:rPr lang="en-US" smtClean="0"/>
              <a:t>11/14/2022</a:t>
            </a:fld>
            <a:endParaRPr lang="en-US"/>
          </a:p>
        </p:txBody>
      </p:sp>
      <p:sp>
        <p:nvSpPr>
          <p:cNvPr id="6" name="Footer Placeholder 5">
            <a:extLst>
              <a:ext uri="{FF2B5EF4-FFF2-40B4-BE49-F238E27FC236}">
                <a16:creationId xmlns:a16="http://schemas.microsoft.com/office/drawing/2014/main" id="{E2D84392-5259-044B-AA59-BF7E76C9E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07E2D-0166-004B-B35D-945480380BC5}"/>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2607836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D34C0-62F9-1A44-B035-6A6F44DCD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0E9C7-A158-A14C-A31B-AC465569E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4FCA0-8673-F34D-B147-41D529C06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09E6C-A8CA-A345-AE93-1EFCF8F78E15}" type="datetimeFigureOut">
              <a:rPr lang="en-US" smtClean="0"/>
              <a:t>11/14/2022</a:t>
            </a:fld>
            <a:endParaRPr lang="en-US"/>
          </a:p>
        </p:txBody>
      </p:sp>
      <p:sp>
        <p:nvSpPr>
          <p:cNvPr id="5" name="Footer Placeholder 4">
            <a:extLst>
              <a:ext uri="{FF2B5EF4-FFF2-40B4-BE49-F238E27FC236}">
                <a16:creationId xmlns:a16="http://schemas.microsoft.com/office/drawing/2014/main" id="{C057DF4E-9027-2E44-AE52-7DB8A25413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637E85-9428-ED4A-8FA7-93F902DCD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5F3D0-36D0-8C46-99B4-034D0E88F4E4}" type="slidenum">
              <a:rPr lang="en-US" smtClean="0"/>
              <a:t>‹#›</a:t>
            </a:fld>
            <a:endParaRPr lang="en-US"/>
          </a:p>
        </p:txBody>
      </p:sp>
    </p:spTree>
    <p:extLst>
      <p:ext uri="{BB962C8B-B14F-4D97-AF65-F5344CB8AC3E}">
        <p14:creationId xmlns:p14="http://schemas.microsoft.com/office/powerpoint/2010/main" val="220093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26" Type="http://schemas.openxmlformats.org/officeDocument/2006/relationships/image" Target="../media/image24.emf"/><Relationship Id="rId3" Type="http://schemas.openxmlformats.org/officeDocument/2006/relationships/image" Target="../media/image1.png"/><Relationship Id="rId21" Type="http://schemas.openxmlformats.org/officeDocument/2006/relationships/image" Target="../media/image19.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5" Type="http://schemas.openxmlformats.org/officeDocument/2006/relationships/image" Target="../media/image23.emf"/><Relationship Id="rId2" Type="http://schemas.openxmlformats.org/officeDocument/2006/relationships/notesSlide" Target="../notesSlides/notesSlid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5.xml"/><Relationship Id="rId6" Type="http://schemas.openxmlformats.org/officeDocument/2006/relationships/image" Target="../media/image4.emf"/><Relationship Id="rId11" Type="http://schemas.openxmlformats.org/officeDocument/2006/relationships/image" Target="../media/image9.emf"/><Relationship Id="rId24" Type="http://schemas.openxmlformats.org/officeDocument/2006/relationships/image" Target="../media/image22.emf"/><Relationship Id="rId5" Type="http://schemas.openxmlformats.org/officeDocument/2006/relationships/image" Target="../media/image3.emf"/><Relationship Id="rId15" Type="http://schemas.openxmlformats.org/officeDocument/2006/relationships/image" Target="../media/image13.emf"/><Relationship Id="rId23" Type="http://schemas.openxmlformats.org/officeDocument/2006/relationships/image" Target="../media/image21.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 Id="rId22" Type="http://schemas.openxmlformats.org/officeDocument/2006/relationships/image" Target="../media/image20.emf"/></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1.png"/><Relationship Id="rId7" Type="http://schemas.openxmlformats.org/officeDocument/2006/relationships/image" Target="../media/image39.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1.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2.jpeg"/></Relationships>
</file>

<file path=ppt/slides/_rels/slide1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5.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F2D61C2-0FBF-5042-9B43-638162187D2A}"/>
              </a:ext>
            </a:extLst>
          </p:cNvPr>
          <p:cNvSpPr/>
          <p:nvPr/>
        </p:nvSpPr>
        <p:spPr>
          <a:xfrm>
            <a:off x="0" y="0"/>
            <a:ext cx="12192000" cy="6858000"/>
          </a:xfrm>
          <a:prstGeom prst="rect">
            <a:avLst/>
          </a:prstGeom>
          <a:solidFill>
            <a:srgbClr val="E4EF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2" name="Title 1">
            <a:extLst>
              <a:ext uri="{FF2B5EF4-FFF2-40B4-BE49-F238E27FC236}">
                <a16:creationId xmlns:a16="http://schemas.microsoft.com/office/drawing/2014/main" id="{728558A7-D90D-C648-B102-DB3B64C888F0}"/>
              </a:ext>
            </a:extLst>
          </p:cNvPr>
          <p:cNvSpPr>
            <a:spLocks noGrp="1"/>
          </p:cNvSpPr>
          <p:nvPr>
            <p:ph type="title"/>
          </p:nvPr>
        </p:nvSpPr>
        <p:spPr>
          <a:xfrm>
            <a:off x="511451" y="2120564"/>
            <a:ext cx="11153327" cy="923330"/>
          </a:xfrm>
        </p:spPr>
        <p:txBody>
          <a:bodyPr wrap="square" anchor="t" anchorCtr="0">
            <a:spAutoFit/>
          </a:bodyPr>
          <a:lstStyle/>
          <a:p>
            <a:pPr algn="ctr"/>
            <a:r>
              <a:rPr lang="en-GB" sz="6000" b="1" dirty="0">
                <a:solidFill>
                  <a:srgbClr val="021563"/>
                </a:solidFill>
                <a:latin typeface="Century Gothic" panose="020B0502020202020204" pitchFamily="34" charset="0"/>
                <a:cs typeface="Arial" panose="020B0604020202020204" pitchFamily="34" charset="0"/>
              </a:rPr>
              <a:t>Outnumbered</a:t>
            </a:r>
            <a:endParaRPr lang="en-US" sz="6000" b="1" dirty="0">
              <a:solidFill>
                <a:srgbClr val="021563"/>
              </a:solidFill>
              <a:latin typeface="Century Gothic" panose="020B0502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91388698-DA8C-494B-B611-17F54F99E0A2}"/>
              </a:ext>
            </a:extLst>
          </p:cNvPr>
          <p:cNvSpPr>
            <a:spLocks noGrp="1"/>
          </p:cNvSpPr>
          <p:nvPr>
            <p:ph sz="half" idx="2"/>
          </p:nvPr>
        </p:nvSpPr>
        <p:spPr>
          <a:xfrm>
            <a:off x="3509221" y="4058261"/>
            <a:ext cx="5157787" cy="774571"/>
          </a:xfrm>
        </p:spPr>
        <p:txBody>
          <a:bodyPr anchor="t" anchorCtr="0">
            <a:spAutoFit/>
          </a:bodyPr>
          <a:lstStyle/>
          <a:p>
            <a:pPr marL="0" indent="0" algn="ctr">
              <a:buClr>
                <a:srgbClr val="5184DC"/>
              </a:buClr>
              <a:buNone/>
            </a:pPr>
            <a:r>
              <a:rPr lang="en-US" sz="2000" b="1" dirty="0">
                <a:solidFill>
                  <a:srgbClr val="454A6B"/>
                </a:solidFill>
                <a:latin typeface="Century Gothic" panose="020B0502020202020204" pitchFamily="34" charset="0"/>
                <a:cs typeface="Arial" panose="020B0604020202020204" pitchFamily="34" charset="0"/>
              </a:rPr>
              <a:t>Sebastian Coles </a:t>
            </a:r>
          </a:p>
          <a:p>
            <a:pPr marL="0" indent="0" algn="ctr">
              <a:buClr>
                <a:srgbClr val="5184DC"/>
              </a:buClr>
              <a:buNone/>
            </a:pPr>
            <a:r>
              <a:rPr lang="en-US" sz="2000" b="1" dirty="0">
                <a:solidFill>
                  <a:srgbClr val="454A6B"/>
                </a:solidFill>
                <a:latin typeface="Century Gothic" panose="020B0502020202020204" pitchFamily="34" charset="0"/>
                <a:cs typeface="Arial" panose="020B0604020202020204" pitchFamily="34" charset="0"/>
              </a:rPr>
              <a:t>Engineering Manager @ Clear Bank</a:t>
            </a:r>
          </a:p>
        </p:txBody>
      </p:sp>
      <p:pic>
        <p:nvPicPr>
          <p:cNvPr id="20" name="Picture 19" descr="A picture containing monitor&#10;&#10;Description automatically generated">
            <a:extLst>
              <a:ext uri="{FF2B5EF4-FFF2-40B4-BE49-F238E27FC236}">
                <a16:creationId xmlns:a16="http://schemas.microsoft.com/office/drawing/2014/main" id="{E3EA47E2-D5AB-CE45-A0AE-00827D1DCE77}"/>
              </a:ext>
            </a:extLst>
          </p:cNvPr>
          <p:cNvPicPr>
            <a:picLocks noChangeAspect="1"/>
          </p:cNvPicPr>
          <p:nvPr/>
        </p:nvPicPr>
        <p:blipFill>
          <a:blip r:embed="rId3"/>
          <a:stretch>
            <a:fillRect/>
          </a:stretch>
        </p:blipFill>
        <p:spPr>
          <a:xfrm>
            <a:off x="4828114" y="759771"/>
            <a:ext cx="2520000" cy="397320"/>
          </a:xfrm>
          <a:prstGeom prst="rect">
            <a:avLst/>
          </a:prstGeom>
        </p:spPr>
      </p:pic>
      <p:pic>
        <p:nvPicPr>
          <p:cNvPr id="5" name="Picture 4">
            <a:extLst>
              <a:ext uri="{FF2B5EF4-FFF2-40B4-BE49-F238E27FC236}">
                <a16:creationId xmlns:a16="http://schemas.microsoft.com/office/drawing/2014/main" id="{FD1826BD-00D5-E049-946B-880284509CA3}"/>
              </a:ext>
            </a:extLst>
          </p:cNvPr>
          <p:cNvPicPr>
            <a:picLocks noChangeAspect="1"/>
          </p:cNvPicPr>
          <p:nvPr/>
        </p:nvPicPr>
        <p:blipFill>
          <a:blip r:embed="rId4"/>
          <a:stretch>
            <a:fillRect/>
          </a:stretch>
        </p:blipFill>
        <p:spPr>
          <a:xfrm>
            <a:off x="7018020" y="5026348"/>
            <a:ext cx="1549400" cy="1549400"/>
          </a:xfrm>
          <a:prstGeom prst="rect">
            <a:avLst/>
          </a:prstGeom>
        </p:spPr>
      </p:pic>
      <p:pic>
        <p:nvPicPr>
          <p:cNvPr id="6" name="Picture 5">
            <a:extLst>
              <a:ext uri="{FF2B5EF4-FFF2-40B4-BE49-F238E27FC236}">
                <a16:creationId xmlns:a16="http://schemas.microsoft.com/office/drawing/2014/main" id="{4654936C-4821-DA4C-8318-8D555C9F704A}"/>
              </a:ext>
            </a:extLst>
          </p:cNvPr>
          <p:cNvPicPr>
            <a:picLocks noChangeAspect="1"/>
          </p:cNvPicPr>
          <p:nvPr/>
        </p:nvPicPr>
        <p:blipFill>
          <a:blip r:embed="rId5"/>
          <a:stretch>
            <a:fillRect/>
          </a:stretch>
        </p:blipFill>
        <p:spPr>
          <a:xfrm>
            <a:off x="3322214" y="5180713"/>
            <a:ext cx="622300" cy="520700"/>
          </a:xfrm>
          <a:prstGeom prst="rect">
            <a:avLst/>
          </a:prstGeom>
        </p:spPr>
      </p:pic>
      <p:pic>
        <p:nvPicPr>
          <p:cNvPr id="7" name="Picture 6">
            <a:extLst>
              <a:ext uri="{FF2B5EF4-FFF2-40B4-BE49-F238E27FC236}">
                <a16:creationId xmlns:a16="http://schemas.microsoft.com/office/drawing/2014/main" id="{C08B91F3-270D-6D48-82BF-E6384AA75A2C}"/>
              </a:ext>
            </a:extLst>
          </p:cNvPr>
          <p:cNvPicPr>
            <a:picLocks noChangeAspect="1"/>
          </p:cNvPicPr>
          <p:nvPr/>
        </p:nvPicPr>
        <p:blipFill>
          <a:blip r:embed="rId6"/>
          <a:stretch>
            <a:fillRect/>
          </a:stretch>
        </p:blipFill>
        <p:spPr>
          <a:xfrm>
            <a:off x="2237740" y="5173717"/>
            <a:ext cx="1155700" cy="1155700"/>
          </a:xfrm>
          <a:prstGeom prst="rect">
            <a:avLst/>
          </a:prstGeom>
        </p:spPr>
      </p:pic>
      <p:pic>
        <p:nvPicPr>
          <p:cNvPr id="9" name="Picture 8">
            <a:extLst>
              <a:ext uri="{FF2B5EF4-FFF2-40B4-BE49-F238E27FC236}">
                <a16:creationId xmlns:a16="http://schemas.microsoft.com/office/drawing/2014/main" id="{26817991-D01B-C647-9020-595B9188D537}"/>
              </a:ext>
            </a:extLst>
          </p:cNvPr>
          <p:cNvPicPr>
            <a:picLocks noChangeAspect="1"/>
          </p:cNvPicPr>
          <p:nvPr/>
        </p:nvPicPr>
        <p:blipFill>
          <a:blip r:embed="rId7"/>
          <a:stretch>
            <a:fillRect/>
          </a:stretch>
        </p:blipFill>
        <p:spPr>
          <a:xfrm>
            <a:off x="2415777" y="5397883"/>
            <a:ext cx="698500" cy="698500"/>
          </a:xfrm>
          <a:prstGeom prst="rect">
            <a:avLst/>
          </a:prstGeom>
        </p:spPr>
      </p:pic>
      <p:pic>
        <p:nvPicPr>
          <p:cNvPr id="10" name="Picture 9">
            <a:extLst>
              <a:ext uri="{FF2B5EF4-FFF2-40B4-BE49-F238E27FC236}">
                <a16:creationId xmlns:a16="http://schemas.microsoft.com/office/drawing/2014/main" id="{28A2CFEE-84F1-854D-9A49-DED22661BEFE}"/>
              </a:ext>
            </a:extLst>
          </p:cNvPr>
          <p:cNvPicPr>
            <a:picLocks noChangeAspect="1"/>
          </p:cNvPicPr>
          <p:nvPr/>
        </p:nvPicPr>
        <p:blipFill>
          <a:blip r:embed="rId8"/>
          <a:stretch>
            <a:fillRect/>
          </a:stretch>
        </p:blipFill>
        <p:spPr>
          <a:xfrm>
            <a:off x="1597150" y="3256077"/>
            <a:ext cx="1778000" cy="482600"/>
          </a:xfrm>
          <a:prstGeom prst="rect">
            <a:avLst/>
          </a:prstGeom>
        </p:spPr>
      </p:pic>
      <p:pic>
        <p:nvPicPr>
          <p:cNvPr id="11" name="Picture 10">
            <a:extLst>
              <a:ext uri="{FF2B5EF4-FFF2-40B4-BE49-F238E27FC236}">
                <a16:creationId xmlns:a16="http://schemas.microsoft.com/office/drawing/2014/main" id="{CFEFB011-C476-7144-A858-D7A1CF5B4FA3}"/>
              </a:ext>
            </a:extLst>
          </p:cNvPr>
          <p:cNvPicPr>
            <a:picLocks noChangeAspect="1"/>
          </p:cNvPicPr>
          <p:nvPr/>
        </p:nvPicPr>
        <p:blipFill>
          <a:blip r:embed="rId9"/>
          <a:stretch>
            <a:fillRect/>
          </a:stretch>
        </p:blipFill>
        <p:spPr>
          <a:xfrm>
            <a:off x="338580" y="2722926"/>
            <a:ext cx="1117600" cy="1193800"/>
          </a:xfrm>
          <a:prstGeom prst="rect">
            <a:avLst/>
          </a:prstGeom>
        </p:spPr>
      </p:pic>
      <p:pic>
        <p:nvPicPr>
          <p:cNvPr id="12" name="Picture 11">
            <a:extLst>
              <a:ext uri="{FF2B5EF4-FFF2-40B4-BE49-F238E27FC236}">
                <a16:creationId xmlns:a16="http://schemas.microsoft.com/office/drawing/2014/main" id="{8B22E202-3115-1249-BCDE-C70382006403}"/>
              </a:ext>
            </a:extLst>
          </p:cNvPr>
          <p:cNvPicPr>
            <a:picLocks noChangeAspect="1"/>
          </p:cNvPicPr>
          <p:nvPr/>
        </p:nvPicPr>
        <p:blipFill>
          <a:blip r:embed="rId10"/>
          <a:stretch>
            <a:fillRect/>
          </a:stretch>
        </p:blipFill>
        <p:spPr>
          <a:xfrm>
            <a:off x="458253" y="670929"/>
            <a:ext cx="1663700" cy="1587500"/>
          </a:xfrm>
          <a:prstGeom prst="rect">
            <a:avLst/>
          </a:prstGeom>
        </p:spPr>
      </p:pic>
      <p:pic>
        <p:nvPicPr>
          <p:cNvPr id="14" name="Picture 13">
            <a:extLst>
              <a:ext uri="{FF2B5EF4-FFF2-40B4-BE49-F238E27FC236}">
                <a16:creationId xmlns:a16="http://schemas.microsoft.com/office/drawing/2014/main" id="{F1ACBF6A-AC90-7C4A-898F-78D08B6E0245}"/>
              </a:ext>
            </a:extLst>
          </p:cNvPr>
          <p:cNvPicPr>
            <a:picLocks noChangeAspect="1"/>
          </p:cNvPicPr>
          <p:nvPr/>
        </p:nvPicPr>
        <p:blipFill>
          <a:blip r:embed="rId11"/>
          <a:stretch>
            <a:fillRect/>
          </a:stretch>
        </p:blipFill>
        <p:spPr>
          <a:xfrm>
            <a:off x="524019" y="1167006"/>
            <a:ext cx="736600" cy="774700"/>
          </a:xfrm>
          <a:prstGeom prst="rect">
            <a:avLst/>
          </a:prstGeom>
        </p:spPr>
      </p:pic>
      <p:pic>
        <p:nvPicPr>
          <p:cNvPr id="15" name="Picture 14">
            <a:extLst>
              <a:ext uri="{FF2B5EF4-FFF2-40B4-BE49-F238E27FC236}">
                <a16:creationId xmlns:a16="http://schemas.microsoft.com/office/drawing/2014/main" id="{5EE0584F-43F2-FE41-82A2-F921D29E5291}"/>
              </a:ext>
            </a:extLst>
          </p:cNvPr>
          <p:cNvPicPr>
            <a:picLocks noChangeAspect="1"/>
          </p:cNvPicPr>
          <p:nvPr/>
        </p:nvPicPr>
        <p:blipFill>
          <a:blip r:embed="rId12"/>
          <a:stretch>
            <a:fillRect/>
          </a:stretch>
        </p:blipFill>
        <p:spPr>
          <a:xfrm>
            <a:off x="11355705" y="4315870"/>
            <a:ext cx="215900" cy="317500"/>
          </a:xfrm>
          <a:prstGeom prst="rect">
            <a:avLst/>
          </a:prstGeom>
        </p:spPr>
      </p:pic>
      <p:pic>
        <p:nvPicPr>
          <p:cNvPr id="17" name="Picture 16">
            <a:extLst>
              <a:ext uri="{FF2B5EF4-FFF2-40B4-BE49-F238E27FC236}">
                <a16:creationId xmlns:a16="http://schemas.microsoft.com/office/drawing/2014/main" id="{8B419722-C077-9F44-966A-B54FFDF2C713}"/>
              </a:ext>
            </a:extLst>
          </p:cNvPr>
          <p:cNvPicPr>
            <a:picLocks noChangeAspect="1"/>
          </p:cNvPicPr>
          <p:nvPr/>
        </p:nvPicPr>
        <p:blipFill>
          <a:blip r:embed="rId13"/>
          <a:stretch>
            <a:fillRect/>
          </a:stretch>
        </p:blipFill>
        <p:spPr>
          <a:xfrm>
            <a:off x="1348740" y="1754421"/>
            <a:ext cx="1308100" cy="279400"/>
          </a:xfrm>
          <a:prstGeom prst="rect">
            <a:avLst/>
          </a:prstGeom>
        </p:spPr>
      </p:pic>
      <p:pic>
        <p:nvPicPr>
          <p:cNvPr id="18" name="Picture 17">
            <a:extLst>
              <a:ext uri="{FF2B5EF4-FFF2-40B4-BE49-F238E27FC236}">
                <a16:creationId xmlns:a16="http://schemas.microsoft.com/office/drawing/2014/main" id="{DB905A66-84C7-D048-BE75-C3F744FCACAF}"/>
              </a:ext>
            </a:extLst>
          </p:cNvPr>
          <p:cNvPicPr>
            <a:picLocks noChangeAspect="1"/>
          </p:cNvPicPr>
          <p:nvPr/>
        </p:nvPicPr>
        <p:blipFill>
          <a:blip r:embed="rId14"/>
          <a:stretch>
            <a:fillRect/>
          </a:stretch>
        </p:blipFill>
        <p:spPr>
          <a:xfrm>
            <a:off x="7348114" y="5372483"/>
            <a:ext cx="965200" cy="723900"/>
          </a:xfrm>
          <a:prstGeom prst="rect">
            <a:avLst/>
          </a:prstGeom>
        </p:spPr>
      </p:pic>
      <p:pic>
        <p:nvPicPr>
          <p:cNvPr id="19" name="Picture 18">
            <a:extLst>
              <a:ext uri="{FF2B5EF4-FFF2-40B4-BE49-F238E27FC236}">
                <a16:creationId xmlns:a16="http://schemas.microsoft.com/office/drawing/2014/main" id="{2A2C4A0C-07A0-4F4B-8BE9-75E54BA88989}"/>
              </a:ext>
            </a:extLst>
          </p:cNvPr>
          <p:cNvPicPr>
            <a:picLocks noChangeAspect="1"/>
          </p:cNvPicPr>
          <p:nvPr/>
        </p:nvPicPr>
        <p:blipFill>
          <a:blip r:embed="rId15"/>
          <a:stretch>
            <a:fillRect/>
          </a:stretch>
        </p:blipFill>
        <p:spPr>
          <a:xfrm>
            <a:off x="4431803" y="5632833"/>
            <a:ext cx="2095500" cy="927100"/>
          </a:xfrm>
          <a:prstGeom prst="rect">
            <a:avLst/>
          </a:prstGeom>
        </p:spPr>
      </p:pic>
      <p:pic>
        <p:nvPicPr>
          <p:cNvPr id="22" name="Picture 21">
            <a:extLst>
              <a:ext uri="{FF2B5EF4-FFF2-40B4-BE49-F238E27FC236}">
                <a16:creationId xmlns:a16="http://schemas.microsoft.com/office/drawing/2014/main" id="{763E6B5F-50B7-964F-8962-57C8F8E502AD}"/>
              </a:ext>
            </a:extLst>
          </p:cNvPr>
          <p:cNvPicPr>
            <a:picLocks noChangeAspect="1"/>
          </p:cNvPicPr>
          <p:nvPr/>
        </p:nvPicPr>
        <p:blipFill>
          <a:blip r:embed="rId16"/>
          <a:stretch>
            <a:fillRect/>
          </a:stretch>
        </p:blipFill>
        <p:spPr>
          <a:xfrm>
            <a:off x="11026805" y="2758050"/>
            <a:ext cx="685800" cy="444500"/>
          </a:xfrm>
          <a:prstGeom prst="rect">
            <a:avLst/>
          </a:prstGeom>
        </p:spPr>
      </p:pic>
      <p:pic>
        <p:nvPicPr>
          <p:cNvPr id="23" name="Picture 22">
            <a:extLst>
              <a:ext uri="{FF2B5EF4-FFF2-40B4-BE49-F238E27FC236}">
                <a16:creationId xmlns:a16="http://schemas.microsoft.com/office/drawing/2014/main" id="{DB9971FF-5BB8-5746-A22B-0567A60FC229}"/>
              </a:ext>
            </a:extLst>
          </p:cNvPr>
          <p:cNvPicPr>
            <a:picLocks noChangeAspect="1"/>
          </p:cNvPicPr>
          <p:nvPr/>
        </p:nvPicPr>
        <p:blipFill>
          <a:blip r:embed="rId17"/>
          <a:stretch>
            <a:fillRect/>
          </a:stretch>
        </p:blipFill>
        <p:spPr>
          <a:xfrm>
            <a:off x="9490710" y="4543748"/>
            <a:ext cx="1244600" cy="1257300"/>
          </a:xfrm>
          <a:prstGeom prst="rect">
            <a:avLst/>
          </a:prstGeom>
        </p:spPr>
      </p:pic>
      <p:pic>
        <p:nvPicPr>
          <p:cNvPr id="25" name="Picture 24">
            <a:extLst>
              <a:ext uri="{FF2B5EF4-FFF2-40B4-BE49-F238E27FC236}">
                <a16:creationId xmlns:a16="http://schemas.microsoft.com/office/drawing/2014/main" id="{D8417163-DD2A-D347-9606-9B869D596F08}"/>
              </a:ext>
            </a:extLst>
          </p:cNvPr>
          <p:cNvPicPr>
            <a:picLocks noChangeAspect="1"/>
          </p:cNvPicPr>
          <p:nvPr/>
        </p:nvPicPr>
        <p:blipFill>
          <a:blip r:embed="rId18"/>
          <a:stretch>
            <a:fillRect/>
          </a:stretch>
        </p:blipFill>
        <p:spPr>
          <a:xfrm>
            <a:off x="10156251" y="507348"/>
            <a:ext cx="1257300" cy="1257300"/>
          </a:xfrm>
          <a:prstGeom prst="rect">
            <a:avLst/>
          </a:prstGeom>
        </p:spPr>
      </p:pic>
      <p:pic>
        <p:nvPicPr>
          <p:cNvPr id="26" name="Picture 25">
            <a:extLst>
              <a:ext uri="{FF2B5EF4-FFF2-40B4-BE49-F238E27FC236}">
                <a16:creationId xmlns:a16="http://schemas.microsoft.com/office/drawing/2014/main" id="{B1EC86B3-2CDD-BD49-A390-3E561A4183CC}"/>
              </a:ext>
            </a:extLst>
          </p:cNvPr>
          <p:cNvPicPr>
            <a:picLocks noChangeAspect="1"/>
          </p:cNvPicPr>
          <p:nvPr/>
        </p:nvPicPr>
        <p:blipFill>
          <a:blip r:embed="rId19"/>
          <a:stretch>
            <a:fillRect/>
          </a:stretch>
        </p:blipFill>
        <p:spPr>
          <a:xfrm>
            <a:off x="8350311" y="3089491"/>
            <a:ext cx="2197100" cy="1651000"/>
          </a:xfrm>
          <a:prstGeom prst="rect">
            <a:avLst/>
          </a:prstGeom>
        </p:spPr>
      </p:pic>
      <p:pic>
        <p:nvPicPr>
          <p:cNvPr id="27" name="Picture 26">
            <a:extLst>
              <a:ext uri="{FF2B5EF4-FFF2-40B4-BE49-F238E27FC236}">
                <a16:creationId xmlns:a16="http://schemas.microsoft.com/office/drawing/2014/main" id="{CAA8AD3D-CE19-9349-A540-DF99E7322DA5}"/>
              </a:ext>
            </a:extLst>
          </p:cNvPr>
          <p:cNvPicPr>
            <a:picLocks noChangeAspect="1"/>
          </p:cNvPicPr>
          <p:nvPr/>
        </p:nvPicPr>
        <p:blipFill>
          <a:blip r:embed="rId20"/>
          <a:stretch>
            <a:fillRect/>
          </a:stretch>
        </p:blipFill>
        <p:spPr>
          <a:xfrm>
            <a:off x="29514" y="3191961"/>
            <a:ext cx="520700" cy="139700"/>
          </a:xfrm>
          <a:prstGeom prst="rect">
            <a:avLst/>
          </a:prstGeom>
        </p:spPr>
      </p:pic>
      <p:pic>
        <p:nvPicPr>
          <p:cNvPr id="28" name="Picture 27">
            <a:extLst>
              <a:ext uri="{FF2B5EF4-FFF2-40B4-BE49-F238E27FC236}">
                <a16:creationId xmlns:a16="http://schemas.microsoft.com/office/drawing/2014/main" id="{DEB60E52-2DCD-4143-B8A2-DEE8F2350E48}"/>
              </a:ext>
            </a:extLst>
          </p:cNvPr>
          <p:cNvPicPr>
            <a:picLocks noChangeAspect="1"/>
          </p:cNvPicPr>
          <p:nvPr/>
        </p:nvPicPr>
        <p:blipFill>
          <a:blip r:embed="rId21"/>
          <a:stretch>
            <a:fillRect/>
          </a:stretch>
        </p:blipFill>
        <p:spPr>
          <a:xfrm>
            <a:off x="3172671" y="759771"/>
            <a:ext cx="254000" cy="38100"/>
          </a:xfrm>
          <a:prstGeom prst="rect">
            <a:avLst/>
          </a:prstGeom>
        </p:spPr>
      </p:pic>
      <p:pic>
        <p:nvPicPr>
          <p:cNvPr id="29" name="Picture 28">
            <a:extLst>
              <a:ext uri="{FF2B5EF4-FFF2-40B4-BE49-F238E27FC236}">
                <a16:creationId xmlns:a16="http://schemas.microsoft.com/office/drawing/2014/main" id="{2A51FA13-B5D8-884C-9DB3-8B106D16D043}"/>
              </a:ext>
            </a:extLst>
          </p:cNvPr>
          <p:cNvPicPr>
            <a:picLocks noChangeAspect="1"/>
          </p:cNvPicPr>
          <p:nvPr/>
        </p:nvPicPr>
        <p:blipFill>
          <a:blip r:embed="rId22"/>
          <a:stretch>
            <a:fillRect/>
          </a:stretch>
        </p:blipFill>
        <p:spPr>
          <a:xfrm>
            <a:off x="3426671" y="1445368"/>
            <a:ext cx="165100" cy="165100"/>
          </a:xfrm>
          <a:prstGeom prst="rect">
            <a:avLst/>
          </a:prstGeom>
        </p:spPr>
      </p:pic>
      <p:pic>
        <p:nvPicPr>
          <p:cNvPr id="30" name="Picture 29">
            <a:extLst>
              <a:ext uri="{FF2B5EF4-FFF2-40B4-BE49-F238E27FC236}">
                <a16:creationId xmlns:a16="http://schemas.microsoft.com/office/drawing/2014/main" id="{1771169F-7962-E44D-AEAF-57A19FB0B9B9}"/>
              </a:ext>
            </a:extLst>
          </p:cNvPr>
          <p:cNvPicPr>
            <a:picLocks noChangeAspect="1"/>
          </p:cNvPicPr>
          <p:nvPr/>
        </p:nvPicPr>
        <p:blipFill>
          <a:blip r:embed="rId23"/>
          <a:stretch>
            <a:fillRect/>
          </a:stretch>
        </p:blipFill>
        <p:spPr>
          <a:xfrm>
            <a:off x="18989" y="4466917"/>
            <a:ext cx="1625600" cy="990600"/>
          </a:xfrm>
          <a:prstGeom prst="rect">
            <a:avLst/>
          </a:prstGeom>
        </p:spPr>
      </p:pic>
      <p:pic>
        <p:nvPicPr>
          <p:cNvPr id="32" name="Picture 31">
            <a:extLst>
              <a:ext uri="{FF2B5EF4-FFF2-40B4-BE49-F238E27FC236}">
                <a16:creationId xmlns:a16="http://schemas.microsoft.com/office/drawing/2014/main" id="{0EEF90D4-D237-DF47-BB54-3D0CCB841DC3}"/>
              </a:ext>
            </a:extLst>
          </p:cNvPr>
          <p:cNvPicPr>
            <a:picLocks noChangeAspect="1"/>
          </p:cNvPicPr>
          <p:nvPr/>
        </p:nvPicPr>
        <p:blipFill>
          <a:blip r:embed="rId24"/>
          <a:stretch>
            <a:fillRect/>
          </a:stretch>
        </p:blipFill>
        <p:spPr>
          <a:xfrm>
            <a:off x="10943379" y="5762823"/>
            <a:ext cx="736600" cy="736600"/>
          </a:xfrm>
          <a:prstGeom prst="rect">
            <a:avLst/>
          </a:prstGeom>
        </p:spPr>
      </p:pic>
      <p:pic>
        <p:nvPicPr>
          <p:cNvPr id="33" name="Picture 32">
            <a:extLst>
              <a:ext uri="{FF2B5EF4-FFF2-40B4-BE49-F238E27FC236}">
                <a16:creationId xmlns:a16="http://schemas.microsoft.com/office/drawing/2014/main" id="{38880512-C908-EC45-A847-9DA295EE5D06}"/>
              </a:ext>
            </a:extLst>
          </p:cNvPr>
          <p:cNvPicPr>
            <a:picLocks noChangeAspect="1"/>
          </p:cNvPicPr>
          <p:nvPr/>
        </p:nvPicPr>
        <p:blipFill>
          <a:blip r:embed="rId25"/>
          <a:stretch>
            <a:fillRect/>
          </a:stretch>
        </p:blipFill>
        <p:spPr>
          <a:xfrm>
            <a:off x="10670601" y="1014906"/>
            <a:ext cx="228600" cy="228600"/>
          </a:xfrm>
          <a:prstGeom prst="rect">
            <a:avLst/>
          </a:prstGeom>
        </p:spPr>
      </p:pic>
      <p:pic>
        <p:nvPicPr>
          <p:cNvPr id="34" name="Picture 33">
            <a:extLst>
              <a:ext uri="{FF2B5EF4-FFF2-40B4-BE49-F238E27FC236}">
                <a16:creationId xmlns:a16="http://schemas.microsoft.com/office/drawing/2014/main" id="{28575422-D4D5-B84F-A66F-D6C974575050}"/>
              </a:ext>
            </a:extLst>
          </p:cNvPr>
          <p:cNvPicPr>
            <a:picLocks noChangeAspect="1"/>
          </p:cNvPicPr>
          <p:nvPr/>
        </p:nvPicPr>
        <p:blipFill>
          <a:blip r:embed="rId26"/>
          <a:stretch>
            <a:fillRect/>
          </a:stretch>
        </p:blipFill>
        <p:spPr>
          <a:xfrm>
            <a:off x="9757349" y="4884845"/>
            <a:ext cx="609600" cy="609600"/>
          </a:xfrm>
          <a:prstGeom prst="rect">
            <a:avLst/>
          </a:prstGeom>
        </p:spPr>
      </p:pic>
    </p:spTree>
    <p:extLst>
      <p:ext uri="{BB962C8B-B14F-4D97-AF65-F5344CB8AC3E}">
        <p14:creationId xmlns:p14="http://schemas.microsoft.com/office/powerpoint/2010/main" val="219826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30C789-D5D2-A798-55B0-79E96B68A71A}"/>
              </a:ext>
            </a:extLst>
          </p:cNvPr>
          <p:cNvSpPr txBox="1"/>
          <p:nvPr/>
        </p:nvSpPr>
        <p:spPr>
          <a:xfrm>
            <a:off x="409589" y="439842"/>
            <a:ext cx="6892548"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Trust is your currency</a:t>
            </a:r>
          </a:p>
        </p:txBody>
      </p:sp>
      <p:sp>
        <p:nvSpPr>
          <p:cNvPr id="9" name="Content Placeholder 3">
            <a:extLst>
              <a:ext uri="{FF2B5EF4-FFF2-40B4-BE49-F238E27FC236}">
                <a16:creationId xmlns:a16="http://schemas.microsoft.com/office/drawing/2014/main" id="{E4B3E0F3-07EA-2FB3-0D68-AFFA286B70A5}"/>
              </a:ext>
            </a:extLst>
          </p:cNvPr>
          <p:cNvSpPr txBox="1">
            <a:spLocks/>
          </p:cNvSpPr>
          <p:nvPr/>
        </p:nvSpPr>
        <p:spPr>
          <a:xfrm>
            <a:off x="409589" y="1205628"/>
            <a:ext cx="6348263" cy="1217769"/>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Font typeface="Arial" panose="020B0604020202020204" pitchFamily="34" charset="0"/>
              <a:buNone/>
            </a:pPr>
            <a:r>
              <a:rPr lang="en-GB" sz="2400" b="1">
                <a:solidFill>
                  <a:srgbClr val="021563"/>
                </a:solidFill>
                <a:latin typeface="Century Gothic" panose="020B0502020202020204" pitchFamily="34" charset="0"/>
                <a:cs typeface="Arial" panose="020B0604020202020204" pitchFamily="34" charset="0"/>
              </a:rPr>
              <a:t>Safety enables change</a:t>
            </a:r>
          </a:p>
          <a:p>
            <a:pPr marL="0" indent="0">
              <a:buClr>
                <a:srgbClr val="5184DC"/>
              </a:buClr>
              <a:buNone/>
            </a:pPr>
            <a:r>
              <a:rPr lang="en-GB" sz="1600">
                <a:solidFill>
                  <a:srgbClr val="454A6B"/>
                </a:solidFill>
                <a:latin typeface="Century Gothic" panose="020B0502020202020204" pitchFamily="34" charset="0"/>
                <a:cs typeface="Arial" panose="020B0604020202020204" pitchFamily="34" charset="0"/>
              </a:rPr>
              <a:t>Your asking engineers, teams &amp; departments to work differently, to change. Change is hard, it’s even harder if we are feeling fear.</a:t>
            </a:r>
            <a:endParaRPr lang="en-GB" sz="1600" b="1">
              <a:solidFill>
                <a:srgbClr val="021563"/>
              </a:solidFill>
              <a:latin typeface="Century Gothic" panose="020B0502020202020204" pitchFamily="34" charset="0"/>
              <a:cs typeface="Arial" panose="020B0604020202020204" pitchFamily="34" charset="0"/>
            </a:endParaRPr>
          </a:p>
        </p:txBody>
      </p:sp>
      <p:sp>
        <p:nvSpPr>
          <p:cNvPr id="10" name="Content Placeholder 3">
            <a:extLst>
              <a:ext uri="{FF2B5EF4-FFF2-40B4-BE49-F238E27FC236}">
                <a16:creationId xmlns:a16="http://schemas.microsoft.com/office/drawing/2014/main" id="{42F044EB-8E6F-38B3-7090-E3CB6DC2A489}"/>
              </a:ext>
            </a:extLst>
          </p:cNvPr>
          <p:cNvSpPr txBox="1">
            <a:spLocks/>
          </p:cNvSpPr>
          <p:nvPr/>
        </p:nvSpPr>
        <p:spPr>
          <a:xfrm>
            <a:off x="409589" y="2752716"/>
            <a:ext cx="5024560" cy="2246769"/>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Things that build trust</a:t>
            </a:r>
          </a:p>
          <a:p>
            <a:pPr>
              <a:buClr>
                <a:srgbClr val="5184DC"/>
              </a:buClr>
              <a:buFontTx/>
              <a:buChar char="-"/>
            </a:pPr>
            <a:r>
              <a:rPr lang="en-US" sz="1200" dirty="0">
                <a:solidFill>
                  <a:srgbClr val="454A6B"/>
                </a:solidFill>
                <a:latin typeface="Century Gothic" panose="020B0502020202020204" pitchFamily="34" charset="0"/>
                <a:cs typeface="Arial" panose="020B0604020202020204" pitchFamily="34" charset="0"/>
              </a:rPr>
              <a:t>Over communicating</a:t>
            </a:r>
          </a:p>
          <a:p>
            <a:pPr>
              <a:buClr>
                <a:srgbClr val="5184DC"/>
              </a:buClr>
              <a:buFontTx/>
              <a:buChar char="-"/>
            </a:pPr>
            <a:r>
              <a:rPr lang="en-US" sz="1200" dirty="0">
                <a:solidFill>
                  <a:srgbClr val="454A6B"/>
                </a:solidFill>
                <a:latin typeface="Century Gothic" panose="020B0502020202020204" pitchFamily="34" charset="0"/>
                <a:cs typeface="Arial" panose="020B0604020202020204" pitchFamily="34" charset="0"/>
              </a:rPr>
              <a:t>Advertising changes and sticking to the plan</a:t>
            </a:r>
          </a:p>
          <a:p>
            <a:pPr>
              <a:buClr>
                <a:srgbClr val="5184DC"/>
              </a:buClr>
              <a:buFontTx/>
              <a:buChar char="-"/>
            </a:pPr>
            <a:r>
              <a:rPr lang="en-US" sz="1200" dirty="0">
                <a:solidFill>
                  <a:srgbClr val="454A6B"/>
                </a:solidFill>
                <a:latin typeface="Century Gothic" panose="020B0502020202020204" pitchFamily="34" charset="0"/>
                <a:cs typeface="Arial" panose="020B0604020202020204" pitchFamily="34" charset="0"/>
              </a:rPr>
              <a:t>Being reasonable and sharing goals</a:t>
            </a:r>
          </a:p>
          <a:p>
            <a:pPr>
              <a:buClr>
                <a:srgbClr val="5184DC"/>
              </a:buClr>
              <a:buFontTx/>
              <a:buChar char="-"/>
            </a:pPr>
            <a:r>
              <a:rPr lang="en-US" sz="1200" dirty="0">
                <a:solidFill>
                  <a:srgbClr val="454A6B"/>
                </a:solidFill>
                <a:latin typeface="Century Gothic" panose="020B0502020202020204" pitchFamily="34" charset="0"/>
                <a:cs typeface="Arial" panose="020B0604020202020204" pitchFamily="34" charset="0"/>
              </a:rPr>
              <a:t>Being vulnerable (emotionally)</a:t>
            </a:r>
          </a:p>
          <a:p>
            <a:pPr>
              <a:buClr>
                <a:srgbClr val="5184DC"/>
              </a:buClr>
              <a:buFontTx/>
              <a:buChar char="-"/>
            </a:pPr>
            <a:r>
              <a:rPr lang="en-US" sz="1200" dirty="0">
                <a:solidFill>
                  <a:srgbClr val="454A6B"/>
                </a:solidFill>
                <a:latin typeface="Century Gothic" panose="020B0502020202020204" pitchFamily="34" charset="0"/>
                <a:cs typeface="Arial" panose="020B0604020202020204" pitchFamily="34" charset="0"/>
              </a:rPr>
              <a:t>Being honest, accountable and say sorry</a:t>
            </a:r>
            <a:endParaRPr lang="en-US" sz="1600" dirty="0">
              <a:solidFill>
                <a:srgbClr val="454A6B"/>
              </a:solidFill>
              <a:latin typeface="Century Gothic" panose="020B0502020202020204" pitchFamily="34" charset="0"/>
              <a:cs typeface="Arial" panose="020B0604020202020204" pitchFamily="34" charset="0"/>
            </a:endParaRPr>
          </a:p>
          <a:p>
            <a:pPr>
              <a:buClr>
                <a:srgbClr val="5184DC"/>
              </a:buClr>
              <a:buFontTx/>
              <a:buChar char="-"/>
            </a:pPr>
            <a:endParaRPr lang="en-US" sz="1600" dirty="0">
              <a:solidFill>
                <a:srgbClr val="454A6B"/>
              </a:solidFill>
              <a:latin typeface="Century Gothic" panose="020B0502020202020204" pitchFamily="34" charset="0"/>
              <a:cs typeface="Arial" panose="020B0604020202020204" pitchFamily="34" charset="0"/>
            </a:endParaRPr>
          </a:p>
        </p:txBody>
      </p:sp>
      <p:sp>
        <p:nvSpPr>
          <p:cNvPr id="11" name="Content Placeholder 3">
            <a:extLst>
              <a:ext uri="{FF2B5EF4-FFF2-40B4-BE49-F238E27FC236}">
                <a16:creationId xmlns:a16="http://schemas.microsoft.com/office/drawing/2014/main" id="{8FDBDB0E-4876-AE2E-11F6-5B321A577D18}"/>
              </a:ext>
            </a:extLst>
          </p:cNvPr>
          <p:cNvSpPr txBox="1">
            <a:spLocks/>
          </p:cNvSpPr>
          <p:nvPr/>
        </p:nvSpPr>
        <p:spPr>
          <a:xfrm>
            <a:off x="409588" y="5043487"/>
            <a:ext cx="7206058" cy="1439368"/>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Stop making security scary</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Nothing makes me twitch more then hearing the phrase “what if we get hacked” as a rational to push a control. Don’t use current affairs or other organizations horror stories to scare people into action. It’s not sustainable and is the same as lighting your well-earned cash on fire.</a:t>
            </a:r>
            <a:endParaRPr lang="en-US" sz="1600" dirty="0">
              <a:solidFill>
                <a:srgbClr val="021563"/>
              </a:solidFill>
              <a:latin typeface="Century Gothic" panose="020B0502020202020204" pitchFamily="34" charset="0"/>
              <a:cs typeface="Arial" panose="020B0604020202020204" pitchFamily="34" charset="0"/>
            </a:endParaRPr>
          </a:p>
        </p:txBody>
      </p:sp>
      <p:pic>
        <p:nvPicPr>
          <p:cNvPr id="2050" name="Picture 2" descr="Safety - Free security icons">
            <a:extLst>
              <a:ext uri="{FF2B5EF4-FFF2-40B4-BE49-F238E27FC236}">
                <a16:creationId xmlns:a16="http://schemas.microsoft.com/office/drawing/2014/main" id="{FC3B8914-784C-2B6D-1AD9-5C03934A6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757" y="1814512"/>
            <a:ext cx="3184973" cy="3184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11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picture containing monitor&#10;&#10;Description automatically generated">
            <a:extLst>
              <a:ext uri="{FF2B5EF4-FFF2-40B4-BE49-F238E27FC236}">
                <a16:creationId xmlns:a16="http://schemas.microsoft.com/office/drawing/2014/main" id="{E38606F4-062E-154F-8956-F466B3EF9643}"/>
              </a:ext>
            </a:extLst>
          </p:cNvPr>
          <p:cNvPicPr>
            <a:picLocks noChangeAspect="1"/>
          </p:cNvPicPr>
          <p:nvPr/>
        </p:nvPicPr>
        <p:blipFill>
          <a:blip r:embed="rId3"/>
          <a:stretch>
            <a:fillRect/>
          </a:stretch>
        </p:blipFill>
        <p:spPr>
          <a:xfrm>
            <a:off x="10381289" y="6260250"/>
            <a:ext cx="1440001" cy="227040"/>
          </a:xfrm>
          <a:prstGeom prst="rect">
            <a:avLst/>
          </a:prstGeom>
        </p:spPr>
      </p:pic>
      <p:sp>
        <p:nvSpPr>
          <p:cNvPr id="9" name="Content Placeholder 3">
            <a:extLst>
              <a:ext uri="{FF2B5EF4-FFF2-40B4-BE49-F238E27FC236}">
                <a16:creationId xmlns:a16="http://schemas.microsoft.com/office/drawing/2014/main" id="{9FF9D352-186C-CA48-AC3F-04FD4EAD532D}"/>
              </a:ext>
            </a:extLst>
          </p:cNvPr>
          <p:cNvSpPr txBox="1">
            <a:spLocks/>
          </p:cNvSpPr>
          <p:nvPr/>
        </p:nvSpPr>
        <p:spPr>
          <a:xfrm>
            <a:off x="2793019" y="2779057"/>
            <a:ext cx="2189526" cy="2564805"/>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None/>
            </a:pPr>
            <a:r>
              <a:rPr lang="en-US" sz="2400" dirty="0">
                <a:solidFill>
                  <a:srgbClr val="F55301"/>
                </a:solidFill>
                <a:latin typeface="Century Gothic" panose="020B0502020202020204" pitchFamily="34" charset="0"/>
                <a:cs typeface="Arial" panose="020B0604020202020204" pitchFamily="34" charset="0"/>
              </a:rPr>
              <a:t>02</a:t>
            </a:r>
          </a:p>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Certainty</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Psychological safety enables rational conversation. Providing certainty in the world will help build trust. </a:t>
            </a:r>
            <a:endParaRPr lang="en-US" sz="1600" b="1" dirty="0">
              <a:solidFill>
                <a:srgbClr val="021563"/>
              </a:solidFill>
              <a:latin typeface="Century Gothic" panose="020B0502020202020204" pitchFamily="34" charset="0"/>
              <a:cs typeface="Arial" panose="020B0604020202020204" pitchFamily="34" charset="0"/>
            </a:endParaRPr>
          </a:p>
        </p:txBody>
      </p:sp>
      <p:sp>
        <p:nvSpPr>
          <p:cNvPr id="14" name="Content Placeholder 3">
            <a:extLst>
              <a:ext uri="{FF2B5EF4-FFF2-40B4-BE49-F238E27FC236}">
                <a16:creationId xmlns:a16="http://schemas.microsoft.com/office/drawing/2014/main" id="{F6FCC80C-35BD-9841-8CB6-D2ED386D3571}"/>
              </a:ext>
            </a:extLst>
          </p:cNvPr>
          <p:cNvSpPr txBox="1">
            <a:spLocks/>
          </p:cNvSpPr>
          <p:nvPr/>
        </p:nvSpPr>
        <p:spPr>
          <a:xfrm>
            <a:off x="603493" y="2779057"/>
            <a:ext cx="2189525" cy="2786404"/>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None/>
            </a:pPr>
            <a:r>
              <a:rPr lang="en-US" sz="2400" dirty="0">
                <a:solidFill>
                  <a:srgbClr val="F55301"/>
                </a:solidFill>
                <a:latin typeface="Century Gothic" panose="020B0502020202020204" pitchFamily="34" charset="0"/>
                <a:cs typeface="Arial" panose="020B0604020202020204" pitchFamily="34" charset="0"/>
              </a:rPr>
              <a:t>01</a:t>
            </a:r>
          </a:p>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Status</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We all have a story and experiences to share. We all provide our own value to the organization. Treat everyone with respect.</a:t>
            </a:r>
            <a:endParaRPr lang="en-US" sz="1600" dirty="0">
              <a:solidFill>
                <a:srgbClr val="021563"/>
              </a:solidFill>
              <a:latin typeface="Century Gothic" panose="020B0502020202020204" pitchFamily="34" charset="0"/>
              <a:cs typeface="Arial" panose="020B0604020202020204" pitchFamily="34" charset="0"/>
            </a:endParaRPr>
          </a:p>
        </p:txBody>
      </p:sp>
      <p:sp>
        <p:nvSpPr>
          <p:cNvPr id="18" name="Content Placeholder 3">
            <a:extLst>
              <a:ext uri="{FF2B5EF4-FFF2-40B4-BE49-F238E27FC236}">
                <a16:creationId xmlns:a16="http://schemas.microsoft.com/office/drawing/2014/main" id="{5A3CF693-00E7-CC45-A7AF-A202CB9CA992}"/>
              </a:ext>
            </a:extLst>
          </p:cNvPr>
          <p:cNvSpPr txBox="1">
            <a:spLocks/>
          </p:cNvSpPr>
          <p:nvPr/>
        </p:nvSpPr>
        <p:spPr>
          <a:xfrm>
            <a:off x="4957829" y="2779057"/>
            <a:ext cx="2189527" cy="2564805"/>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None/>
            </a:pPr>
            <a:r>
              <a:rPr lang="en-US" sz="2400" dirty="0">
                <a:solidFill>
                  <a:srgbClr val="F55301"/>
                </a:solidFill>
                <a:latin typeface="Century Gothic" panose="020B0502020202020204" pitchFamily="34" charset="0"/>
                <a:cs typeface="Arial" panose="020B0604020202020204" pitchFamily="34" charset="0"/>
              </a:rPr>
              <a:t>03</a:t>
            </a:r>
          </a:p>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Autonomy</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Provide direction, advice and choices. We are all individuals and don’t enjoy being told how to do things</a:t>
            </a:r>
            <a:endParaRPr lang="en-US" sz="1600" dirty="0">
              <a:solidFill>
                <a:srgbClr val="021563"/>
              </a:solidFill>
              <a:latin typeface="Century Gothic" panose="020B0502020202020204" pitchFamily="34" charset="0"/>
              <a:cs typeface="Arial" panose="020B0604020202020204" pitchFamily="34" charset="0"/>
            </a:endParaRPr>
          </a:p>
        </p:txBody>
      </p:sp>
      <p:sp>
        <p:nvSpPr>
          <p:cNvPr id="21" name="Content Placeholder 3">
            <a:extLst>
              <a:ext uri="{FF2B5EF4-FFF2-40B4-BE49-F238E27FC236}">
                <a16:creationId xmlns:a16="http://schemas.microsoft.com/office/drawing/2014/main" id="{03BE0CB2-9B99-DB4F-B3DB-7AE3B3B2BE4A}"/>
              </a:ext>
            </a:extLst>
          </p:cNvPr>
          <p:cNvSpPr txBox="1">
            <a:spLocks/>
          </p:cNvSpPr>
          <p:nvPr/>
        </p:nvSpPr>
        <p:spPr>
          <a:xfrm>
            <a:off x="7134998" y="2779057"/>
            <a:ext cx="2189526" cy="2564805"/>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None/>
            </a:pPr>
            <a:r>
              <a:rPr lang="en-US" sz="2400" dirty="0">
                <a:solidFill>
                  <a:srgbClr val="F55301"/>
                </a:solidFill>
                <a:latin typeface="Century Gothic" panose="020B0502020202020204" pitchFamily="34" charset="0"/>
                <a:cs typeface="Arial" panose="020B0604020202020204" pitchFamily="34" charset="0"/>
              </a:rPr>
              <a:t>04</a:t>
            </a:r>
          </a:p>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Relatedness</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Why I generally only hire engineers. Everyone is doing too much, engineers have many pressures, be compassionate</a:t>
            </a:r>
            <a:endParaRPr lang="en-US" sz="1600" b="1" dirty="0">
              <a:solidFill>
                <a:srgbClr val="021563"/>
              </a:solidFill>
              <a:latin typeface="Century Gothic" panose="020B0502020202020204" pitchFamily="34" charset="0"/>
              <a:cs typeface="Arial" panose="020B0604020202020204" pitchFamily="34" charset="0"/>
            </a:endParaRPr>
          </a:p>
        </p:txBody>
      </p:sp>
      <p:sp>
        <p:nvSpPr>
          <p:cNvPr id="29" name="Content Placeholder 3">
            <a:extLst>
              <a:ext uri="{FF2B5EF4-FFF2-40B4-BE49-F238E27FC236}">
                <a16:creationId xmlns:a16="http://schemas.microsoft.com/office/drawing/2014/main" id="{6F430C48-25B7-354C-A556-9CAF2D291201}"/>
              </a:ext>
            </a:extLst>
          </p:cNvPr>
          <p:cNvSpPr txBox="1">
            <a:spLocks/>
          </p:cNvSpPr>
          <p:nvPr/>
        </p:nvSpPr>
        <p:spPr>
          <a:xfrm>
            <a:off x="9312166" y="2779057"/>
            <a:ext cx="2276342" cy="3008003"/>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None/>
            </a:pPr>
            <a:r>
              <a:rPr lang="en-US" sz="2400" dirty="0">
                <a:solidFill>
                  <a:srgbClr val="F55301"/>
                </a:solidFill>
                <a:latin typeface="Century Gothic" panose="020B0502020202020204" pitchFamily="34" charset="0"/>
                <a:cs typeface="Arial" panose="020B0604020202020204" pitchFamily="34" charset="0"/>
              </a:rPr>
              <a:t>05</a:t>
            </a:r>
          </a:p>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Fairness</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I try to build my personal brand on being reasonable. Sometimes security is should be at the top of the list, most of the time it shouldn’t, but it should always be managed</a:t>
            </a:r>
            <a:endParaRPr lang="en-US" sz="1600" dirty="0">
              <a:solidFill>
                <a:srgbClr val="021563"/>
              </a:solidFill>
              <a:latin typeface="Century Gothic" panose="020B0502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F5A1BD-2F2B-EA41-A166-1CE6C5522558}"/>
              </a:ext>
            </a:extLst>
          </p:cNvPr>
          <p:cNvSpPr txBox="1"/>
          <p:nvPr/>
        </p:nvSpPr>
        <p:spPr>
          <a:xfrm>
            <a:off x="409589" y="439842"/>
            <a:ext cx="5381611"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SCARF</a:t>
            </a:r>
          </a:p>
        </p:txBody>
      </p:sp>
      <p:pic>
        <p:nvPicPr>
          <p:cNvPr id="36" name="Picture 35">
            <a:extLst>
              <a:ext uri="{FF2B5EF4-FFF2-40B4-BE49-F238E27FC236}">
                <a16:creationId xmlns:a16="http://schemas.microsoft.com/office/drawing/2014/main" id="{0A29E87D-95D7-B541-A4C8-1D061235A123}"/>
              </a:ext>
            </a:extLst>
          </p:cNvPr>
          <p:cNvPicPr>
            <a:picLocks noChangeAspect="1"/>
          </p:cNvPicPr>
          <p:nvPr/>
        </p:nvPicPr>
        <p:blipFill>
          <a:blip r:embed="rId4"/>
          <a:stretch>
            <a:fillRect/>
          </a:stretch>
        </p:blipFill>
        <p:spPr>
          <a:xfrm>
            <a:off x="7570926" y="1922458"/>
            <a:ext cx="1270000" cy="1270000"/>
          </a:xfrm>
          <a:prstGeom prst="rect">
            <a:avLst/>
          </a:prstGeom>
        </p:spPr>
      </p:pic>
      <p:pic>
        <p:nvPicPr>
          <p:cNvPr id="37" name="Picture 36">
            <a:extLst>
              <a:ext uri="{FF2B5EF4-FFF2-40B4-BE49-F238E27FC236}">
                <a16:creationId xmlns:a16="http://schemas.microsoft.com/office/drawing/2014/main" id="{9D245ECD-E161-4346-A3A4-4E2AA22DB4D6}"/>
              </a:ext>
            </a:extLst>
          </p:cNvPr>
          <p:cNvPicPr>
            <a:picLocks noChangeAspect="1"/>
          </p:cNvPicPr>
          <p:nvPr/>
        </p:nvPicPr>
        <p:blipFill>
          <a:blip r:embed="rId5"/>
          <a:stretch>
            <a:fillRect/>
          </a:stretch>
        </p:blipFill>
        <p:spPr>
          <a:xfrm>
            <a:off x="3247772" y="1922458"/>
            <a:ext cx="1270000" cy="1270000"/>
          </a:xfrm>
          <a:prstGeom prst="rect">
            <a:avLst/>
          </a:prstGeom>
        </p:spPr>
      </p:pic>
      <p:pic>
        <p:nvPicPr>
          <p:cNvPr id="38" name="Picture 37">
            <a:extLst>
              <a:ext uri="{FF2B5EF4-FFF2-40B4-BE49-F238E27FC236}">
                <a16:creationId xmlns:a16="http://schemas.microsoft.com/office/drawing/2014/main" id="{BE2665A4-34C1-0D45-8B15-6ED9B71FCD4D}"/>
              </a:ext>
            </a:extLst>
          </p:cNvPr>
          <p:cNvPicPr>
            <a:picLocks noChangeAspect="1"/>
          </p:cNvPicPr>
          <p:nvPr/>
        </p:nvPicPr>
        <p:blipFill>
          <a:blip r:embed="rId6"/>
          <a:stretch>
            <a:fillRect/>
          </a:stretch>
        </p:blipFill>
        <p:spPr>
          <a:xfrm>
            <a:off x="1069435" y="1922458"/>
            <a:ext cx="1270000" cy="1270000"/>
          </a:xfrm>
          <a:prstGeom prst="rect">
            <a:avLst/>
          </a:prstGeom>
        </p:spPr>
      </p:pic>
      <p:pic>
        <p:nvPicPr>
          <p:cNvPr id="40" name="Picture 39">
            <a:extLst>
              <a:ext uri="{FF2B5EF4-FFF2-40B4-BE49-F238E27FC236}">
                <a16:creationId xmlns:a16="http://schemas.microsoft.com/office/drawing/2014/main" id="{2C0331D8-CF36-E544-BD58-DA9C3EED1D87}"/>
              </a:ext>
            </a:extLst>
          </p:cNvPr>
          <p:cNvPicPr>
            <a:picLocks noChangeAspect="1"/>
          </p:cNvPicPr>
          <p:nvPr/>
        </p:nvPicPr>
        <p:blipFill>
          <a:blip r:embed="rId7"/>
          <a:stretch>
            <a:fillRect/>
          </a:stretch>
        </p:blipFill>
        <p:spPr>
          <a:xfrm>
            <a:off x="9808123" y="1922458"/>
            <a:ext cx="1270000" cy="1270000"/>
          </a:xfrm>
          <a:prstGeom prst="rect">
            <a:avLst/>
          </a:prstGeom>
        </p:spPr>
      </p:pic>
      <p:pic>
        <p:nvPicPr>
          <p:cNvPr id="41" name="Picture 40">
            <a:extLst>
              <a:ext uri="{FF2B5EF4-FFF2-40B4-BE49-F238E27FC236}">
                <a16:creationId xmlns:a16="http://schemas.microsoft.com/office/drawing/2014/main" id="{D49CE02B-EF0E-C544-8DF3-680BA7E2617D}"/>
              </a:ext>
            </a:extLst>
          </p:cNvPr>
          <p:cNvPicPr>
            <a:picLocks noChangeAspect="1"/>
          </p:cNvPicPr>
          <p:nvPr/>
        </p:nvPicPr>
        <p:blipFill>
          <a:blip r:embed="rId8"/>
          <a:stretch>
            <a:fillRect/>
          </a:stretch>
        </p:blipFill>
        <p:spPr>
          <a:xfrm>
            <a:off x="5381399" y="1922458"/>
            <a:ext cx="1270000" cy="1270000"/>
          </a:xfrm>
          <a:prstGeom prst="rect">
            <a:avLst/>
          </a:prstGeom>
        </p:spPr>
      </p:pic>
      <p:sp>
        <p:nvSpPr>
          <p:cNvPr id="2" name="TextBox 1">
            <a:extLst>
              <a:ext uri="{FF2B5EF4-FFF2-40B4-BE49-F238E27FC236}">
                <a16:creationId xmlns:a16="http://schemas.microsoft.com/office/drawing/2014/main" id="{C151FC61-7516-E58D-5889-7A98CE0CC873}"/>
              </a:ext>
            </a:extLst>
          </p:cNvPr>
          <p:cNvSpPr txBox="1"/>
          <p:nvPr/>
        </p:nvSpPr>
        <p:spPr>
          <a:xfrm>
            <a:off x="314027" y="6050604"/>
            <a:ext cx="9494096" cy="369332"/>
          </a:xfrm>
          <a:prstGeom prst="rect">
            <a:avLst/>
          </a:prstGeom>
          <a:noFill/>
        </p:spPr>
        <p:txBody>
          <a:bodyPr wrap="square" rtlCol="0">
            <a:spAutoFit/>
          </a:bodyPr>
          <a:lstStyle/>
          <a:p>
            <a:r>
              <a:rPr lang="en-GB" b="1" i="1" dirty="0">
                <a:solidFill>
                  <a:srgbClr val="333333"/>
                </a:solidFill>
                <a:effectLst/>
                <a:latin typeface="Merriweather" panose="020B0604020202020204" pitchFamily="2" charset="0"/>
              </a:rPr>
              <a:t>Your Brain at Work - </a:t>
            </a:r>
            <a:r>
              <a:rPr lang="en-GB" b="1" i="1" dirty="0"/>
              <a:t>David Rock</a:t>
            </a:r>
          </a:p>
        </p:txBody>
      </p:sp>
    </p:spTree>
    <p:extLst>
      <p:ext uri="{BB962C8B-B14F-4D97-AF65-F5344CB8AC3E}">
        <p14:creationId xmlns:p14="http://schemas.microsoft.com/office/powerpoint/2010/main" val="409110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picture containing monitor&#10;&#10;Description automatically generated">
            <a:extLst>
              <a:ext uri="{FF2B5EF4-FFF2-40B4-BE49-F238E27FC236}">
                <a16:creationId xmlns:a16="http://schemas.microsoft.com/office/drawing/2014/main" id="{E38606F4-062E-154F-8956-F466B3EF9643}"/>
              </a:ext>
            </a:extLst>
          </p:cNvPr>
          <p:cNvPicPr>
            <a:picLocks noChangeAspect="1"/>
          </p:cNvPicPr>
          <p:nvPr/>
        </p:nvPicPr>
        <p:blipFill>
          <a:blip r:embed="rId3"/>
          <a:stretch>
            <a:fillRect/>
          </a:stretch>
        </p:blipFill>
        <p:spPr>
          <a:xfrm>
            <a:off x="10381289" y="6260250"/>
            <a:ext cx="1440001" cy="227040"/>
          </a:xfrm>
          <a:prstGeom prst="rect">
            <a:avLst/>
          </a:prstGeom>
        </p:spPr>
      </p:pic>
      <p:sp>
        <p:nvSpPr>
          <p:cNvPr id="22" name="TextBox 21">
            <a:extLst>
              <a:ext uri="{FF2B5EF4-FFF2-40B4-BE49-F238E27FC236}">
                <a16:creationId xmlns:a16="http://schemas.microsoft.com/office/drawing/2014/main" id="{D4F5A1BD-2F2B-EA41-A166-1CE6C5522558}"/>
              </a:ext>
            </a:extLst>
          </p:cNvPr>
          <p:cNvSpPr txBox="1"/>
          <p:nvPr/>
        </p:nvSpPr>
        <p:spPr>
          <a:xfrm>
            <a:off x="409589" y="439842"/>
            <a:ext cx="6241810"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Invest in the process</a:t>
            </a:r>
          </a:p>
        </p:txBody>
      </p:sp>
      <p:pic>
        <p:nvPicPr>
          <p:cNvPr id="4098" name="Picture 2" descr="What is the secure software development life cycle (SDLC)? | Synopsys">
            <a:extLst>
              <a:ext uri="{FF2B5EF4-FFF2-40B4-BE49-F238E27FC236}">
                <a16:creationId xmlns:a16="http://schemas.microsoft.com/office/drawing/2014/main" id="{FDEB5F87-99C8-0C03-15A3-CAF7D0046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925" y="2611600"/>
            <a:ext cx="8058150" cy="3552825"/>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3">
            <a:extLst>
              <a:ext uri="{FF2B5EF4-FFF2-40B4-BE49-F238E27FC236}">
                <a16:creationId xmlns:a16="http://schemas.microsoft.com/office/drawing/2014/main" id="{F36108E7-A701-2DA5-E431-0979153E612A}"/>
              </a:ext>
            </a:extLst>
          </p:cNvPr>
          <p:cNvSpPr txBox="1">
            <a:spLocks/>
          </p:cNvSpPr>
          <p:nvPr/>
        </p:nvSpPr>
        <p:spPr>
          <a:xfrm>
            <a:off x="409589" y="1205628"/>
            <a:ext cx="11059600" cy="1439368"/>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When you focus on the process every product wins</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Every product going through the process will gain the benefit. When a vulnerability is found, the root cause is in the process and that is the priority. My to do list does not go out the window because .NET has a new vulnerability. We all have limited resources, and this is the better investment. Sometimes things need to smolder a little…</a:t>
            </a:r>
            <a:endParaRPr lang="en-US" sz="1600" b="1" dirty="0">
              <a:solidFill>
                <a:srgbClr val="021563"/>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399871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picture containing monitor&#10;&#10;Description automatically generated">
            <a:extLst>
              <a:ext uri="{FF2B5EF4-FFF2-40B4-BE49-F238E27FC236}">
                <a16:creationId xmlns:a16="http://schemas.microsoft.com/office/drawing/2014/main" id="{E38606F4-062E-154F-8956-F466B3EF9643}"/>
              </a:ext>
            </a:extLst>
          </p:cNvPr>
          <p:cNvPicPr>
            <a:picLocks noChangeAspect="1"/>
          </p:cNvPicPr>
          <p:nvPr/>
        </p:nvPicPr>
        <p:blipFill>
          <a:blip r:embed="rId3"/>
          <a:stretch>
            <a:fillRect/>
          </a:stretch>
        </p:blipFill>
        <p:spPr>
          <a:xfrm>
            <a:off x="10381289" y="6260250"/>
            <a:ext cx="1440001" cy="227040"/>
          </a:xfrm>
          <a:prstGeom prst="rect">
            <a:avLst/>
          </a:prstGeom>
        </p:spPr>
      </p:pic>
      <p:sp>
        <p:nvSpPr>
          <p:cNvPr id="22" name="TextBox 21">
            <a:extLst>
              <a:ext uri="{FF2B5EF4-FFF2-40B4-BE49-F238E27FC236}">
                <a16:creationId xmlns:a16="http://schemas.microsoft.com/office/drawing/2014/main" id="{D4F5A1BD-2F2B-EA41-A166-1CE6C5522558}"/>
              </a:ext>
            </a:extLst>
          </p:cNvPr>
          <p:cNvSpPr txBox="1"/>
          <p:nvPr/>
        </p:nvSpPr>
        <p:spPr>
          <a:xfrm>
            <a:off x="409589" y="439842"/>
            <a:ext cx="10458708"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Security is like managing a portfolio</a:t>
            </a:r>
          </a:p>
        </p:txBody>
      </p:sp>
      <p:pic>
        <p:nvPicPr>
          <p:cNvPr id="6148" name="Picture 4" descr="Candlestick Chart Vector Icon Symbol Market Isolated on White Background  Stock Vector - Illustration of icon, financial: 167960386">
            <a:extLst>
              <a:ext uri="{FF2B5EF4-FFF2-40B4-BE49-F238E27FC236}">
                <a16:creationId xmlns:a16="http://schemas.microsoft.com/office/drawing/2014/main" id="{2A884F40-8D3C-BFB0-FE1B-DDD64F264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3236" y="1111496"/>
            <a:ext cx="5034737" cy="5034737"/>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3">
            <a:extLst>
              <a:ext uri="{FF2B5EF4-FFF2-40B4-BE49-F238E27FC236}">
                <a16:creationId xmlns:a16="http://schemas.microsoft.com/office/drawing/2014/main" id="{ABAC2CCD-8E7F-787F-5FC0-8F9096C5420C}"/>
              </a:ext>
            </a:extLst>
          </p:cNvPr>
          <p:cNvSpPr txBox="1">
            <a:spLocks/>
          </p:cNvSpPr>
          <p:nvPr/>
        </p:nvSpPr>
        <p:spPr>
          <a:xfrm>
            <a:off x="409589" y="1427696"/>
            <a:ext cx="6348263" cy="4646400"/>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It’s a game of risk</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There are two types of risk in the stock market. Systemic risk – a risk associated with given market such as O&amp;G – and firm specific risk – the risk the CFO is embezzling. It is generally infeasible to reduce the latter risk through research – it is reduced through </a:t>
            </a:r>
            <a:r>
              <a:rPr lang="en-US" sz="1600" b="1" dirty="0">
                <a:solidFill>
                  <a:srgbClr val="454A6B"/>
                </a:solidFill>
                <a:latin typeface="Century Gothic" panose="020B0502020202020204" pitchFamily="34" charset="0"/>
                <a:cs typeface="Arial" panose="020B0604020202020204" pitchFamily="34" charset="0"/>
              </a:rPr>
              <a:t>diversification</a:t>
            </a:r>
            <a:r>
              <a:rPr lang="en-US" sz="1600" dirty="0">
                <a:solidFill>
                  <a:srgbClr val="454A6B"/>
                </a:solidFill>
                <a:latin typeface="Century Gothic" panose="020B0502020202020204" pitchFamily="34" charset="0"/>
                <a:cs typeface="Arial" panose="020B0604020202020204" pitchFamily="34" charset="0"/>
              </a:rPr>
              <a:t>. </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IMH - possibly controversial - O, I feel the same way about SDLC assurance controls. I would much rather have a diversification of people, process and tool controls to cover many basis along the SDLC that are 80% effective, then to have a few that are 99%</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And by risk, I mean</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The control doesn’t catch a security flaw</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Engineers do not adopt, avoid, game the control</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The control doesn’t live up to the pre-sales talk</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The renewal blows your budget our of the water</a:t>
            </a:r>
          </a:p>
        </p:txBody>
      </p:sp>
    </p:spTree>
    <p:extLst>
      <p:ext uri="{BB962C8B-B14F-4D97-AF65-F5344CB8AC3E}">
        <p14:creationId xmlns:p14="http://schemas.microsoft.com/office/powerpoint/2010/main" val="2776979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30C789-D5D2-A798-55B0-79E96B68A71A}"/>
              </a:ext>
            </a:extLst>
          </p:cNvPr>
          <p:cNvSpPr txBox="1"/>
          <p:nvPr/>
        </p:nvSpPr>
        <p:spPr>
          <a:xfrm>
            <a:off x="409589" y="439842"/>
            <a:ext cx="6892548"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Get over “politics”</a:t>
            </a:r>
          </a:p>
        </p:txBody>
      </p:sp>
      <p:sp>
        <p:nvSpPr>
          <p:cNvPr id="9" name="Content Placeholder 3">
            <a:extLst>
              <a:ext uri="{FF2B5EF4-FFF2-40B4-BE49-F238E27FC236}">
                <a16:creationId xmlns:a16="http://schemas.microsoft.com/office/drawing/2014/main" id="{E4B3E0F3-07EA-2FB3-0D68-AFFA286B70A5}"/>
              </a:ext>
            </a:extLst>
          </p:cNvPr>
          <p:cNvSpPr txBox="1">
            <a:spLocks/>
          </p:cNvSpPr>
          <p:nvPr/>
        </p:nvSpPr>
        <p:spPr>
          <a:xfrm>
            <a:off x="409589" y="1205628"/>
            <a:ext cx="11059600" cy="774571"/>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The minute you started needing time on someone else’s backlog…</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It got political.</a:t>
            </a:r>
            <a:endParaRPr lang="en-US" sz="1600" b="1" dirty="0">
              <a:solidFill>
                <a:srgbClr val="021563"/>
              </a:solidFill>
              <a:latin typeface="Century Gothic" panose="020B0502020202020204" pitchFamily="34" charset="0"/>
              <a:cs typeface="Arial" panose="020B0604020202020204" pitchFamily="34" charset="0"/>
            </a:endParaRPr>
          </a:p>
        </p:txBody>
      </p:sp>
      <p:pic>
        <p:nvPicPr>
          <p:cNvPr id="3078" name="Picture 6" descr="What is Politics? | Our Politics">
            <a:extLst>
              <a:ext uri="{FF2B5EF4-FFF2-40B4-BE49-F238E27FC236}">
                <a16:creationId xmlns:a16="http://schemas.microsoft.com/office/drawing/2014/main" id="{AE6E1954-9C1D-020A-04C3-8E63506FA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600" y="1841107"/>
            <a:ext cx="8142800" cy="427497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3">
            <a:extLst>
              <a:ext uri="{FF2B5EF4-FFF2-40B4-BE49-F238E27FC236}">
                <a16:creationId xmlns:a16="http://schemas.microsoft.com/office/drawing/2014/main" id="{C63AE1C3-E5ED-810D-5306-3A6E0DCB5E04}"/>
              </a:ext>
            </a:extLst>
          </p:cNvPr>
          <p:cNvSpPr txBox="1">
            <a:spLocks/>
          </p:cNvSpPr>
          <p:nvPr/>
        </p:nvSpPr>
        <p:spPr>
          <a:xfrm>
            <a:off x="875498" y="6261192"/>
            <a:ext cx="11059600" cy="313932"/>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5184DC"/>
              </a:buClr>
              <a:buNone/>
            </a:pPr>
            <a:r>
              <a:rPr lang="en-US" sz="1600" b="1" dirty="0">
                <a:solidFill>
                  <a:srgbClr val="454A6B"/>
                </a:solidFill>
                <a:latin typeface="Century Gothic" panose="020B0502020202020204" pitchFamily="34" charset="0"/>
                <a:cs typeface="Arial" panose="020B0604020202020204" pitchFamily="34" charset="0"/>
              </a:rPr>
              <a:t>There are always “Human Factors”</a:t>
            </a:r>
            <a:endParaRPr lang="en-US" sz="1600" b="1" dirty="0">
              <a:solidFill>
                <a:srgbClr val="021563"/>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14567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picture containing monitor&#10;&#10;Description automatically generated">
            <a:extLst>
              <a:ext uri="{FF2B5EF4-FFF2-40B4-BE49-F238E27FC236}">
                <a16:creationId xmlns:a16="http://schemas.microsoft.com/office/drawing/2014/main" id="{E38606F4-062E-154F-8956-F466B3EF9643}"/>
              </a:ext>
            </a:extLst>
          </p:cNvPr>
          <p:cNvPicPr>
            <a:picLocks noChangeAspect="1"/>
          </p:cNvPicPr>
          <p:nvPr/>
        </p:nvPicPr>
        <p:blipFill>
          <a:blip r:embed="rId3"/>
          <a:stretch>
            <a:fillRect/>
          </a:stretch>
        </p:blipFill>
        <p:spPr>
          <a:xfrm>
            <a:off x="10381289" y="6260250"/>
            <a:ext cx="1440001" cy="227040"/>
          </a:xfrm>
          <a:prstGeom prst="rect">
            <a:avLst/>
          </a:prstGeom>
        </p:spPr>
      </p:pic>
      <p:sp>
        <p:nvSpPr>
          <p:cNvPr id="22" name="TextBox 21">
            <a:extLst>
              <a:ext uri="{FF2B5EF4-FFF2-40B4-BE49-F238E27FC236}">
                <a16:creationId xmlns:a16="http://schemas.microsoft.com/office/drawing/2014/main" id="{D4F5A1BD-2F2B-EA41-A166-1CE6C5522558}"/>
              </a:ext>
            </a:extLst>
          </p:cNvPr>
          <p:cNvSpPr txBox="1"/>
          <p:nvPr/>
        </p:nvSpPr>
        <p:spPr>
          <a:xfrm>
            <a:off x="409589" y="439842"/>
            <a:ext cx="5381611"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My Reading List</a:t>
            </a:r>
          </a:p>
        </p:txBody>
      </p:sp>
      <p:sp>
        <p:nvSpPr>
          <p:cNvPr id="15" name="Content Placeholder 3">
            <a:extLst>
              <a:ext uri="{FF2B5EF4-FFF2-40B4-BE49-F238E27FC236}">
                <a16:creationId xmlns:a16="http://schemas.microsoft.com/office/drawing/2014/main" id="{532B078F-B212-E697-0816-C0D01F2E3D46}"/>
              </a:ext>
            </a:extLst>
          </p:cNvPr>
          <p:cNvSpPr txBox="1">
            <a:spLocks/>
          </p:cNvSpPr>
          <p:nvPr/>
        </p:nvSpPr>
        <p:spPr>
          <a:xfrm>
            <a:off x="409589" y="1498041"/>
            <a:ext cx="10602400" cy="4622804"/>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Books I would recommend if you want to make an impact at pace</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Your Brain at Work – David Rock</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Never Split The Difference – Chris Voss</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Crucial Conversations – Kerry Patterson</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How To Talk So Kids Will Listen – Adele Faber</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Turn the Ship Around – David </a:t>
            </a:r>
            <a:r>
              <a:rPr lang="en-US" sz="1600" dirty="0" err="1">
                <a:solidFill>
                  <a:srgbClr val="454A6B"/>
                </a:solidFill>
                <a:latin typeface="Century Gothic" panose="020B0502020202020204" pitchFamily="34" charset="0"/>
                <a:cs typeface="Arial" panose="020B0604020202020204" pitchFamily="34" charset="0"/>
              </a:rPr>
              <a:t>Marquet</a:t>
            </a:r>
            <a:endParaRPr lang="en-US" sz="1600" dirty="0">
              <a:solidFill>
                <a:srgbClr val="454A6B"/>
              </a:solidFill>
              <a:latin typeface="Century Gothic" panose="020B0502020202020204" pitchFamily="34" charset="0"/>
              <a:cs typeface="Arial" panose="020B0604020202020204" pitchFamily="34" charset="0"/>
            </a:endParaRP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Good Strategy Bad Strategy – Richard </a:t>
            </a:r>
            <a:r>
              <a:rPr lang="en-US" sz="1600" dirty="0" err="1">
                <a:solidFill>
                  <a:srgbClr val="454A6B"/>
                </a:solidFill>
                <a:latin typeface="Century Gothic" panose="020B0502020202020204" pitchFamily="34" charset="0"/>
                <a:cs typeface="Arial" panose="020B0604020202020204" pitchFamily="34" charset="0"/>
              </a:rPr>
              <a:t>Rumelt</a:t>
            </a:r>
            <a:endParaRPr lang="en-US" sz="1600" dirty="0">
              <a:solidFill>
                <a:srgbClr val="454A6B"/>
              </a:solidFill>
              <a:latin typeface="Century Gothic" panose="020B0502020202020204" pitchFamily="34" charset="0"/>
              <a:cs typeface="Arial" panose="020B0604020202020204" pitchFamily="34" charset="0"/>
            </a:endParaRP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First Break All the Rules – Marcus Buckingham</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Thinking Fast and Slow – Daniel Kahneman</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The Chimp Paradox – Steve Peters</a:t>
            </a:r>
          </a:p>
          <a:p>
            <a:pPr>
              <a:buClr>
                <a:srgbClr val="5184DC"/>
              </a:buClr>
              <a:buFontTx/>
              <a:buChar char="-"/>
            </a:pPr>
            <a:r>
              <a:rPr lang="en-US" sz="1600" dirty="0">
                <a:solidFill>
                  <a:srgbClr val="454A6B"/>
                </a:solidFill>
                <a:latin typeface="Century Gothic" panose="020B0502020202020204" pitchFamily="34" charset="0"/>
                <a:cs typeface="Arial" panose="020B0604020202020204" pitchFamily="34" charset="0"/>
              </a:rPr>
              <a:t>Accelerate – Gene Kim</a:t>
            </a:r>
          </a:p>
          <a:p>
            <a:pPr>
              <a:buClr>
                <a:srgbClr val="5184DC"/>
              </a:buClr>
              <a:buFontTx/>
              <a:buChar char="-"/>
            </a:pPr>
            <a:endParaRPr lang="en-US" sz="1600" dirty="0">
              <a:solidFill>
                <a:srgbClr val="454A6B"/>
              </a:solidFill>
              <a:latin typeface="Century Gothic" panose="020B0502020202020204" pitchFamily="34" charset="0"/>
              <a:cs typeface="Arial" panose="020B0604020202020204" pitchFamily="34" charset="0"/>
            </a:endParaRP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 Software Security is a people problem. I battle with psychology more then hackers</a:t>
            </a:r>
          </a:p>
        </p:txBody>
      </p:sp>
    </p:spTree>
    <p:extLst>
      <p:ext uri="{BB962C8B-B14F-4D97-AF65-F5344CB8AC3E}">
        <p14:creationId xmlns:p14="http://schemas.microsoft.com/office/powerpoint/2010/main" val="388265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29562E-814C-1648-BF29-251C2F652AEE}"/>
              </a:ext>
            </a:extLst>
          </p:cNvPr>
          <p:cNvSpPr/>
          <p:nvPr/>
        </p:nvSpPr>
        <p:spPr>
          <a:xfrm>
            <a:off x="0" y="0"/>
            <a:ext cx="12192000" cy="6858000"/>
          </a:xfrm>
          <a:prstGeom prst="rect">
            <a:avLst/>
          </a:prstGeom>
          <a:solidFill>
            <a:srgbClr val="0215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21563"/>
              </a:solidFill>
              <a:highlight>
                <a:srgbClr val="FFFF00"/>
              </a:highlight>
            </a:endParaRPr>
          </a:p>
        </p:txBody>
      </p:sp>
      <p:sp>
        <p:nvSpPr>
          <p:cNvPr id="2" name="Title 1">
            <a:extLst>
              <a:ext uri="{FF2B5EF4-FFF2-40B4-BE49-F238E27FC236}">
                <a16:creationId xmlns:a16="http://schemas.microsoft.com/office/drawing/2014/main" id="{728558A7-D90D-C648-B102-DB3B64C888F0}"/>
              </a:ext>
            </a:extLst>
          </p:cNvPr>
          <p:cNvSpPr>
            <a:spLocks noGrp="1"/>
          </p:cNvSpPr>
          <p:nvPr>
            <p:ph type="title"/>
          </p:nvPr>
        </p:nvSpPr>
        <p:spPr>
          <a:xfrm>
            <a:off x="758591" y="1947395"/>
            <a:ext cx="10906539" cy="3914918"/>
          </a:xfrm>
        </p:spPr>
        <p:txBody>
          <a:bodyPr wrap="square" anchor="t" anchorCtr="0">
            <a:spAutoFit/>
          </a:bodyPr>
          <a:lstStyle/>
          <a:p>
            <a:r>
              <a:rPr lang="en-GB" sz="8000" b="1" dirty="0">
                <a:solidFill>
                  <a:schemeClr val="bg1"/>
                </a:solidFill>
                <a:latin typeface="Century Gothic" panose="020B0502020202020204" pitchFamily="34" charset="0"/>
                <a:cs typeface="Arial" panose="020B0604020202020204" pitchFamily="34" charset="0"/>
              </a:rPr>
              <a:t>Thanks!</a:t>
            </a:r>
            <a:br>
              <a:rPr lang="en-GB" sz="8000" b="1" dirty="0">
                <a:solidFill>
                  <a:schemeClr val="bg1"/>
                </a:solidFill>
                <a:latin typeface="Century Gothic" panose="020B0502020202020204" pitchFamily="34" charset="0"/>
                <a:cs typeface="Arial" panose="020B0604020202020204" pitchFamily="34" charset="0"/>
              </a:rPr>
            </a:br>
            <a:r>
              <a:rPr lang="en-GB" sz="8000" b="1" dirty="0">
                <a:solidFill>
                  <a:srgbClr val="00AD00"/>
                </a:solidFill>
                <a:latin typeface="Century Gothic" panose="020B0502020202020204" pitchFamily="34" charset="0"/>
                <a:cs typeface="Arial" panose="020B0604020202020204" pitchFamily="34" charset="0"/>
              </a:rPr>
              <a:t>Question Time</a:t>
            </a:r>
            <a:br>
              <a:rPr lang="en-GB" sz="8000" b="1" dirty="0">
                <a:solidFill>
                  <a:srgbClr val="00AD00"/>
                </a:solidFill>
                <a:latin typeface="Century Gothic" panose="020B0502020202020204" pitchFamily="34" charset="0"/>
                <a:cs typeface="Arial" panose="020B0604020202020204" pitchFamily="34" charset="0"/>
              </a:rPr>
            </a:br>
            <a:br>
              <a:rPr lang="en-GB" sz="8000" b="1" dirty="0">
                <a:solidFill>
                  <a:srgbClr val="00AD00"/>
                </a:solidFill>
                <a:latin typeface="Century Gothic" panose="020B0502020202020204" pitchFamily="34" charset="0"/>
                <a:cs typeface="Arial" panose="020B0604020202020204" pitchFamily="34" charset="0"/>
              </a:rPr>
            </a:br>
            <a:r>
              <a:rPr lang="en-GB" sz="3200" b="1" dirty="0">
                <a:solidFill>
                  <a:srgbClr val="00AD00"/>
                </a:solidFill>
                <a:latin typeface="Century Gothic" panose="020B0502020202020204" pitchFamily="34" charset="0"/>
                <a:cs typeface="Arial" panose="020B0604020202020204" pitchFamily="34" charset="0"/>
              </a:rPr>
              <a:t>https://www.linkedin.com/in/sebastiancoles/</a:t>
            </a:r>
            <a:endParaRPr lang="en-US" sz="8000" b="1" dirty="0">
              <a:solidFill>
                <a:srgbClr val="00AD00"/>
              </a:solidFill>
              <a:latin typeface="Century Gothic" panose="020B0502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E55ECFA-338D-B949-9F2E-37F8E578BDCF}"/>
              </a:ext>
            </a:extLst>
          </p:cNvPr>
          <p:cNvPicPr>
            <a:picLocks noChangeAspect="1"/>
          </p:cNvPicPr>
          <p:nvPr/>
        </p:nvPicPr>
        <p:blipFill>
          <a:blip r:embed="rId2"/>
          <a:stretch>
            <a:fillRect/>
          </a:stretch>
        </p:blipFill>
        <p:spPr>
          <a:xfrm>
            <a:off x="10381290" y="6259290"/>
            <a:ext cx="1440000" cy="228000"/>
          </a:xfrm>
          <a:prstGeom prst="rect">
            <a:avLst/>
          </a:prstGeom>
        </p:spPr>
      </p:pic>
    </p:spTree>
    <p:extLst>
      <p:ext uri="{BB962C8B-B14F-4D97-AF65-F5344CB8AC3E}">
        <p14:creationId xmlns:p14="http://schemas.microsoft.com/office/powerpoint/2010/main" val="89463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42C7543-FEC8-B440-AA89-4AC5749709EC}"/>
              </a:ext>
            </a:extLst>
          </p:cNvPr>
          <p:cNvSpPr txBox="1"/>
          <p:nvPr/>
        </p:nvSpPr>
        <p:spPr>
          <a:xfrm>
            <a:off x="409589" y="439842"/>
            <a:ext cx="5381611"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House Keeping</a:t>
            </a:r>
          </a:p>
        </p:txBody>
      </p:sp>
      <p:pic>
        <p:nvPicPr>
          <p:cNvPr id="15" name="Picture 14" descr="A picture containing monitor&#10;&#10;Description automatically generated">
            <a:extLst>
              <a:ext uri="{FF2B5EF4-FFF2-40B4-BE49-F238E27FC236}">
                <a16:creationId xmlns:a16="http://schemas.microsoft.com/office/drawing/2014/main" id="{4B82FBBF-CCF1-F241-B890-847D528AC5B2}"/>
              </a:ext>
            </a:extLst>
          </p:cNvPr>
          <p:cNvPicPr>
            <a:picLocks noChangeAspect="1"/>
          </p:cNvPicPr>
          <p:nvPr/>
        </p:nvPicPr>
        <p:blipFill>
          <a:blip r:embed="rId3"/>
          <a:stretch>
            <a:fillRect/>
          </a:stretch>
        </p:blipFill>
        <p:spPr>
          <a:xfrm>
            <a:off x="10381289" y="6260250"/>
            <a:ext cx="1440001" cy="227040"/>
          </a:xfrm>
          <a:prstGeom prst="rect">
            <a:avLst/>
          </a:prstGeom>
        </p:spPr>
      </p:pic>
      <p:grpSp>
        <p:nvGrpSpPr>
          <p:cNvPr id="27" name="Group 26">
            <a:extLst>
              <a:ext uri="{FF2B5EF4-FFF2-40B4-BE49-F238E27FC236}">
                <a16:creationId xmlns:a16="http://schemas.microsoft.com/office/drawing/2014/main" id="{1352D825-DE0C-1747-B748-96F84263A126}"/>
              </a:ext>
            </a:extLst>
          </p:cNvPr>
          <p:cNvGrpSpPr/>
          <p:nvPr/>
        </p:nvGrpSpPr>
        <p:grpSpPr>
          <a:xfrm>
            <a:off x="519510" y="2667037"/>
            <a:ext cx="3456780" cy="2057400"/>
            <a:chOff x="511802" y="3075130"/>
            <a:chExt cx="3456780" cy="2057400"/>
          </a:xfrm>
        </p:grpSpPr>
        <p:cxnSp>
          <p:nvCxnSpPr>
            <p:cNvPr id="4" name="Straight Connector 3">
              <a:extLst>
                <a:ext uri="{FF2B5EF4-FFF2-40B4-BE49-F238E27FC236}">
                  <a16:creationId xmlns:a16="http://schemas.microsoft.com/office/drawing/2014/main" id="{FB50CE6C-A89D-5F47-A003-0699505C4D9D}"/>
                </a:ext>
              </a:extLst>
            </p:cNvPr>
            <p:cNvCxnSpPr>
              <a:cxnSpLocks/>
            </p:cNvCxnSpPr>
            <p:nvPr/>
          </p:nvCxnSpPr>
          <p:spPr>
            <a:xfrm>
              <a:off x="511802" y="3075130"/>
              <a:ext cx="0" cy="2057400"/>
            </a:xfrm>
            <a:prstGeom prst="line">
              <a:avLst/>
            </a:prstGeom>
            <a:ln w="76200">
              <a:solidFill>
                <a:srgbClr val="3049D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10838F3-3458-F940-8B16-2DF3C5B4F262}"/>
                </a:ext>
              </a:extLst>
            </p:cNvPr>
            <p:cNvSpPr txBox="1"/>
            <p:nvPr/>
          </p:nvSpPr>
          <p:spPr>
            <a:xfrm>
              <a:off x="801363" y="3075130"/>
              <a:ext cx="3167219" cy="1477328"/>
            </a:xfrm>
            <a:prstGeom prst="rect">
              <a:avLst/>
            </a:prstGeom>
            <a:noFill/>
          </p:spPr>
          <p:txBody>
            <a:bodyPr wrap="square" lIns="0" tIns="0" rIns="0" bIns="0" rtlCol="0">
              <a:spAutoFit/>
            </a:bodyPr>
            <a:lstStyle/>
            <a:p>
              <a:pPr>
                <a:spcAft>
                  <a:spcPts val="1760"/>
                </a:spcAft>
              </a:pPr>
              <a:r>
                <a:rPr lang="en-GB" sz="3200" b="1" dirty="0">
                  <a:solidFill>
                    <a:srgbClr val="021563"/>
                  </a:solidFill>
                  <a:latin typeface="Century Gothic" panose="020B0502020202020204" pitchFamily="34" charset="0"/>
                  <a:cs typeface="Arial" panose="020B0604020202020204" pitchFamily="34" charset="0"/>
                </a:rPr>
                <a:t>I need more engineers in Infosec</a:t>
              </a:r>
              <a:endParaRPr lang="en-GB" sz="1400" dirty="0">
                <a:solidFill>
                  <a:srgbClr val="454A6B"/>
                </a:solidFill>
                <a:latin typeface="Century Gothic" panose="020B0502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8264101B-173C-4E44-B934-2696C5A6A82A}"/>
              </a:ext>
            </a:extLst>
          </p:cNvPr>
          <p:cNvGrpSpPr/>
          <p:nvPr/>
        </p:nvGrpSpPr>
        <p:grpSpPr>
          <a:xfrm>
            <a:off x="4367610" y="2667037"/>
            <a:ext cx="3456780" cy="2057400"/>
            <a:chOff x="8208002" y="3075130"/>
            <a:chExt cx="3456780" cy="2057400"/>
          </a:xfrm>
        </p:grpSpPr>
        <p:cxnSp>
          <p:nvCxnSpPr>
            <p:cNvPr id="30" name="Straight Connector 29">
              <a:extLst>
                <a:ext uri="{FF2B5EF4-FFF2-40B4-BE49-F238E27FC236}">
                  <a16:creationId xmlns:a16="http://schemas.microsoft.com/office/drawing/2014/main" id="{4FA12E04-B149-F541-AEFB-6BBEA44B90A1}"/>
                </a:ext>
              </a:extLst>
            </p:cNvPr>
            <p:cNvCxnSpPr>
              <a:cxnSpLocks/>
            </p:cNvCxnSpPr>
            <p:nvPr/>
          </p:nvCxnSpPr>
          <p:spPr>
            <a:xfrm>
              <a:off x="8208002" y="3075130"/>
              <a:ext cx="0" cy="2057400"/>
            </a:xfrm>
            <a:prstGeom prst="line">
              <a:avLst/>
            </a:prstGeom>
            <a:ln w="76200">
              <a:solidFill>
                <a:srgbClr val="00AD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6579289-28C6-AD4D-BDF8-64ABBE85F3CA}"/>
                </a:ext>
              </a:extLst>
            </p:cNvPr>
            <p:cNvSpPr txBox="1"/>
            <p:nvPr/>
          </p:nvSpPr>
          <p:spPr>
            <a:xfrm>
              <a:off x="8497563" y="3075130"/>
              <a:ext cx="3167219" cy="1661993"/>
            </a:xfrm>
            <a:prstGeom prst="rect">
              <a:avLst/>
            </a:prstGeom>
            <a:noFill/>
          </p:spPr>
          <p:txBody>
            <a:bodyPr wrap="square" lIns="0" tIns="0" rIns="0" bIns="0" rtlCol="0">
              <a:spAutoFit/>
            </a:bodyPr>
            <a:lstStyle/>
            <a:p>
              <a:pPr>
                <a:spcAft>
                  <a:spcPts val="1760"/>
                </a:spcAft>
              </a:pPr>
              <a:r>
                <a:rPr lang="en-GB" sz="3600" b="1" dirty="0">
                  <a:solidFill>
                    <a:srgbClr val="021563"/>
                  </a:solidFill>
                  <a:latin typeface="Century Gothic" panose="020B0502020202020204" pitchFamily="34" charset="0"/>
                  <a:cs typeface="Arial" panose="020B0604020202020204" pitchFamily="34" charset="0"/>
                </a:rPr>
                <a:t>Much of this talk is transferable</a:t>
              </a:r>
            </a:p>
          </p:txBody>
        </p:sp>
      </p:grpSp>
      <p:sp>
        <p:nvSpPr>
          <p:cNvPr id="16" name="Content Placeholder 3">
            <a:extLst>
              <a:ext uri="{FF2B5EF4-FFF2-40B4-BE49-F238E27FC236}">
                <a16:creationId xmlns:a16="http://schemas.microsoft.com/office/drawing/2014/main" id="{5A7F4DE7-697B-1E09-A1FB-F6441A6F1C07}"/>
              </a:ext>
            </a:extLst>
          </p:cNvPr>
          <p:cNvSpPr txBox="1">
            <a:spLocks/>
          </p:cNvSpPr>
          <p:nvPr/>
        </p:nvSpPr>
        <p:spPr>
          <a:xfrm>
            <a:off x="492662" y="1228726"/>
            <a:ext cx="10597075" cy="1015663"/>
          </a:xfrm>
          <a:prstGeom prst="rect">
            <a:avLst/>
          </a:prstGeom>
        </p:spPr>
        <p:txBody>
          <a:bodyPr vert="horz" wrap="square" lIns="91440" tIns="45720" rIns="91440" bIns="45720" rtlCol="0" anchor="t"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nSpc>
                <a:spcPct val="100000"/>
              </a:lnSpc>
              <a:buClr>
                <a:srgbClr val="5184DC"/>
              </a:buClr>
              <a:buNone/>
            </a:pPr>
            <a:r>
              <a:rPr lang="en-GB" sz="2000" dirty="0">
                <a:solidFill>
                  <a:srgbClr val="454A6B"/>
                </a:solidFill>
                <a:latin typeface="Century Gothic" panose="020B0502020202020204" pitchFamily="34" charset="0"/>
              </a:rPr>
              <a:t>My talk is in two parts, the first I want to talk about my rational when building roadmaps from ground zero. The second are the force multipliers that have worked for me to deliver at pace, there will be time for questions at the end.</a:t>
            </a:r>
            <a:endParaRPr lang="en-US" sz="2000" dirty="0">
              <a:solidFill>
                <a:srgbClr val="454A6B"/>
              </a:solidFill>
              <a:latin typeface="Century Gothic" panose="020B0502020202020204" pitchFamily="34" charset="0"/>
              <a:cs typeface="Arial" panose="020B0604020202020204" pitchFamily="34" charset="0"/>
            </a:endParaRPr>
          </a:p>
        </p:txBody>
      </p:sp>
      <p:sp>
        <p:nvSpPr>
          <p:cNvPr id="17" name="Content Placeholder 3">
            <a:extLst>
              <a:ext uri="{FF2B5EF4-FFF2-40B4-BE49-F238E27FC236}">
                <a16:creationId xmlns:a16="http://schemas.microsoft.com/office/drawing/2014/main" id="{0CCCB22A-64AB-65E8-B4F0-B232BCE4A081}"/>
              </a:ext>
            </a:extLst>
          </p:cNvPr>
          <p:cNvSpPr txBox="1">
            <a:spLocks/>
          </p:cNvSpPr>
          <p:nvPr/>
        </p:nvSpPr>
        <p:spPr>
          <a:xfrm>
            <a:off x="519510" y="5059455"/>
            <a:ext cx="10597075" cy="1015663"/>
          </a:xfrm>
          <a:prstGeom prst="rect">
            <a:avLst/>
          </a:prstGeom>
        </p:spPr>
        <p:txBody>
          <a:bodyPr vert="horz" wrap="square" lIns="91440" tIns="45720" rIns="91440" bIns="45720" rtlCol="0" anchor="t"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nSpc>
                <a:spcPct val="100000"/>
              </a:lnSpc>
              <a:buClr>
                <a:srgbClr val="5184DC"/>
              </a:buClr>
              <a:buNone/>
            </a:pPr>
            <a:r>
              <a:rPr lang="en-GB" sz="2000" dirty="0">
                <a:solidFill>
                  <a:srgbClr val="454A6B"/>
                </a:solidFill>
                <a:latin typeface="Century Gothic" panose="020B0502020202020204" pitchFamily="34" charset="0"/>
              </a:rPr>
              <a:t>Every organisation is unique – market, tech, culture – All I am sharing is experience and reflections. I am sure the ethos of Credibility, Compassion &amp; Collaboration will succeed regardless. </a:t>
            </a:r>
            <a:endParaRPr lang="en-US" sz="2000" dirty="0">
              <a:solidFill>
                <a:srgbClr val="454A6B"/>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1587110292"/>
      </p:ext>
    </p:extLst>
  </p:cSld>
  <p:clrMapOvr>
    <a:masterClrMapping/>
  </p:clrMapOvr>
  <mc:AlternateContent xmlns:mc="http://schemas.openxmlformats.org/markup-compatibility/2006" xmlns:p14="http://schemas.microsoft.com/office/powerpoint/2010/main">
    <mc:Choice Requires="p14">
      <p:transition spd="med" p14:dur="700" advTm="343">
        <p:fade/>
      </p:transition>
    </mc:Choice>
    <mc:Fallback xmlns="">
      <p:transition spd="med" advTm="34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29562E-814C-1648-BF29-251C2F652AEE}"/>
              </a:ext>
            </a:extLst>
          </p:cNvPr>
          <p:cNvSpPr/>
          <p:nvPr/>
        </p:nvSpPr>
        <p:spPr>
          <a:xfrm>
            <a:off x="0" y="0"/>
            <a:ext cx="12192000" cy="6858000"/>
          </a:xfrm>
          <a:prstGeom prst="rect">
            <a:avLst/>
          </a:prstGeom>
          <a:solidFill>
            <a:srgbClr val="0215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21563"/>
              </a:solidFill>
              <a:highlight>
                <a:srgbClr val="FFFF00"/>
              </a:highlight>
            </a:endParaRPr>
          </a:p>
        </p:txBody>
      </p:sp>
      <p:sp>
        <p:nvSpPr>
          <p:cNvPr id="2" name="Title 1">
            <a:extLst>
              <a:ext uri="{FF2B5EF4-FFF2-40B4-BE49-F238E27FC236}">
                <a16:creationId xmlns:a16="http://schemas.microsoft.com/office/drawing/2014/main" id="{728558A7-D90D-C648-B102-DB3B64C888F0}"/>
              </a:ext>
            </a:extLst>
          </p:cNvPr>
          <p:cNvSpPr>
            <a:spLocks noGrp="1"/>
          </p:cNvSpPr>
          <p:nvPr>
            <p:ph type="title"/>
          </p:nvPr>
        </p:nvSpPr>
        <p:spPr>
          <a:xfrm>
            <a:off x="758592" y="1947395"/>
            <a:ext cx="7816998" cy="2308324"/>
          </a:xfrm>
        </p:spPr>
        <p:txBody>
          <a:bodyPr wrap="square" anchor="t" anchorCtr="0">
            <a:spAutoFit/>
          </a:bodyPr>
          <a:lstStyle/>
          <a:p>
            <a:r>
              <a:rPr lang="en-GB" sz="8000" b="1" dirty="0">
                <a:solidFill>
                  <a:schemeClr val="bg1"/>
                </a:solidFill>
                <a:latin typeface="Century Gothic" panose="020B0502020202020204" pitchFamily="34" charset="0"/>
                <a:cs typeface="Arial" panose="020B0604020202020204" pitchFamily="34" charset="0"/>
              </a:rPr>
              <a:t>Ground</a:t>
            </a:r>
            <a:br>
              <a:rPr lang="en-GB" sz="8000" b="1" dirty="0">
                <a:solidFill>
                  <a:schemeClr val="bg1"/>
                </a:solidFill>
                <a:latin typeface="Century Gothic" panose="020B0502020202020204" pitchFamily="34" charset="0"/>
                <a:cs typeface="Arial" panose="020B0604020202020204" pitchFamily="34" charset="0"/>
              </a:rPr>
            </a:br>
            <a:r>
              <a:rPr lang="en-GB" sz="8000" b="1" dirty="0">
                <a:solidFill>
                  <a:srgbClr val="00AD00"/>
                </a:solidFill>
                <a:latin typeface="Century Gothic" panose="020B0502020202020204" pitchFamily="34" charset="0"/>
                <a:cs typeface="Arial" panose="020B0604020202020204" pitchFamily="34" charset="0"/>
              </a:rPr>
              <a:t>Zero</a:t>
            </a:r>
            <a:endParaRPr lang="en-US" sz="8000" b="1" dirty="0">
              <a:solidFill>
                <a:srgbClr val="00AD00"/>
              </a:solidFill>
              <a:latin typeface="Century Gothic" panose="020B0502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E55ECFA-338D-B949-9F2E-37F8E578BDCF}"/>
              </a:ext>
            </a:extLst>
          </p:cNvPr>
          <p:cNvPicPr>
            <a:picLocks noChangeAspect="1"/>
          </p:cNvPicPr>
          <p:nvPr/>
        </p:nvPicPr>
        <p:blipFill>
          <a:blip r:embed="rId4"/>
          <a:stretch>
            <a:fillRect/>
          </a:stretch>
        </p:blipFill>
        <p:spPr>
          <a:xfrm>
            <a:off x="10381290" y="6259290"/>
            <a:ext cx="1440000" cy="228000"/>
          </a:xfrm>
          <a:prstGeom prst="rect">
            <a:avLst/>
          </a:prstGeom>
        </p:spPr>
      </p:pic>
      <p:pic>
        <p:nvPicPr>
          <p:cNvPr id="3" name="Video 2">
            <a:hlinkClick r:id="" action="ppaction://media"/>
            <a:extLst>
              <a:ext uri="{FF2B5EF4-FFF2-40B4-BE49-F238E27FC236}">
                <a16:creationId xmlns:a16="http://schemas.microsoft.com/office/drawing/2014/main" id="{2A31537F-FD86-FC28-59A5-EB93D1263B4A}"/>
              </a:ext>
            </a:extLst>
          </p:cNvPr>
          <p:cNvPicPr>
            <a:picLocks noChangeAspect="1"/>
          </p:cNvPicPr>
          <p:nvPr>
            <a:videoFile r:link="rId2"/>
            <p:extLst>
              <p:ext uri="{DAA4B4D4-6D71-4841-9C94-3DE7FCFB9230}">
                <p14:media xmlns:p14="http://schemas.microsoft.com/office/powerpoint/2010/main" r:embed="rId1"/>
              </p:ext>
              <p:ext uri="{42D2F446-02D8-4167-A562-619A0277C38B}">
                <p15:isNarration xmlns:p15="http://schemas.microsoft.com/office/powerpoint/2012/main" val="1"/>
              </p:ext>
            </p:extLst>
          </p:nvPr>
        </p:nvPicPr>
        <p:blipFill>
          <a:blip r:embed="rId5"/>
          <a:stretch>
            <a:fillRect/>
          </a:stretch>
        </p:blipFill>
        <p:spPr>
          <a:xfrm>
            <a:off x="9906000" y="5143500"/>
            <a:ext cx="2285999" cy="1714500"/>
          </a:xfrm>
          <a:prstGeom prst="rect">
            <a:avLst/>
          </a:prstGeom>
        </p:spPr>
      </p:pic>
    </p:spTree>
    <p:extLst>
      <p:ext uri="{BB962C8B-B14F-4D97-AF65-F5344CB8AC3E}">
        <p14:creationId xmlns:p14="http://schemas.microsoft.com/office/powerpoint/2010/main" val="2364247365"/>
      </p:ext>
    </p:extLst>
  </p:cSld>
  <p:clrMapOvr>
    <a:masterClrMapping/>
  </p:clrMapOvr>
  <mc:AlternateContent xmlns:mc="http://schemas.openxmlformats.org/markup-compatibility/2006" xmlns:p14="http://schemas.microsoft.com/office/powerpoint/2010/main">
    <mc:Choice Requires="p14">
      <p:transition spd="slow" p14:dur="2000" advTm="2884"/>
    </mc:Choice>
    <mc:Fallback xmlns="">
      <p:transition spd="slow" advTm="28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523AD81-0BAE-9746-AD01-4A8C0061D743}"/>
              </a:ext>
            </a:extLst>
          </p:cNvPr>
          <p:cNvPicPr>
            <a:picLocks noChangeAspect="1"/>
          </p:cNvPicPr>
          <p:nvPr/>
        </p:nvPicPr>
        <p:blipFill>
          <a:blip r:embed="rId2"/>
          <a:stretch>
            <a:fillRect/>
          </a:stretch>
        </p:blipFill>
        <p:spPr>
          <a:xfrm>
            <a:off x="6185020" y="4468378"/>
            <a:ext cx="3009900" cy="2311400"/>
          </a:xfrm>
          <a:prstGeom prst="rect">
            <a:avLst/>
          </a:prstGeom>
        </p:spPr>
      </p:pic>
      <p:pic>
        <p:nvPicPr>
          <p:cNvPr id="16" name="Picture 15">
            <a:extLst>
              <a:ext uri="{FF2B5EF4-FFF2-40B4-BE49-F238E27FC236}">
                <a16:creationId xmlns:a16="http://schemas.microsoft.com/office/drawing/2014/main" id="{8D427825-4314-8AA1-6142-7296FBF9822F}"/>
              </a:ext>
            </a:extLst>
          </p:cNvPr>
          <p:cNvPicPr>
            <a:picLocks noChangeAspect="1"/>
          </p:cNvPicPr>
          <p:nvPr/>
        </p:nvPicPr>
        <p:blipFill>
          <a:blip r:embed="rId2"/>
          <a:stretch>
            <a:fillRect/>
          </a:stretch>
        </p:blipFill>
        <p:spPr>
          <a:xfrm>
            <a:off x="9106622" y="2845507"/>
            <a:ext cx="3009900" cy="2311400"/>
          </a:xfrm>
          <a:prstGeom prst="rect">
            <a:avLst/>
          </a:prstGeom>
        </p:spPr>
      </p:pic>
      <p:pic>
        <p:nvPicPr>
          <p:cNvPr id="15" name="Picture 14">
            <a:extLst>
              <a:ext uri="{FF2B5EF4-FFF2-40B4-BE49-F238E27FC236}">
                <a16:creationId xmlns:a16="http://schemas.microsoft.com/office/drawing/2014/main" id="{081E9607-46BC-66D0-C299-151FFEF5F280}"/>
              </a:ext>
            </a:extLst>
          </p:cNvPr>
          <p:cNvPicPr>
            <a:picLocks noChangeAspect="1"/>
          </p:cNvPicPr>
          <p:nvPr/>
        </p:nvPicPr>
        <p:blipFill>
          <a:blip r:embed="rId2"/>
          <a:stretch>
            <a:fillRect/>
          </a:stretch>
        </p:blipFill>
        <p:spPr>
          <a:xfrm>
            <a:off x="8252819" y="198751"/>
            <a:ext cx="3009900" cy="2311400"/>
          </a:xfrm>
          <a:prstGeom prst="rect">
            <a:avLst/>
          </a:prstGeom>
        </p:spPr>
      </p:pic>
      <p:pic>
        <p:nvPicPr>
          <p:cNvPr id="7" name="Picture 6">
            <a:extLst>
              <a:ext uri="{FF2B5EF4-FFF2-40B4-BE49-F238E27FC236}">
                <a16:creationId xmlns:a16="http://schemas.microsoft.com/office/drawing/2014/main" id="{58D988AB-BB40-DC4E-5BDF-FFA7C653C046}"/>
              </a:ext>
            </a:extLst>
          </p:cNvPr>
          <p:cNvPicPr>
            <a:picLocks noChangeAspect="1"/>
          </p:cNvPicPr>
          <p:nvPr/>
        </p:nvPicPr>
        <p:blipFill>
          <a:blip r:embed="rId3"/>
          <a:stretch>
            <a:fillRect/>
          </a:stretch>
        </p:blipFill>
        <p:spPr>
          <a:xfrm>
            <a:off x="2771541" y="1281448"/>
            <a:ext cx="5840525" cy="4191236"/>
          </a:xfrm>
          <a:prstGeom prst="rect">
            <a:avLst/>
          </a:prstGeom>
        </p:spPr>
      </p:pic>
      <p:sp>
        <p:nvSpPr>
          <p:cNvPr id="8" name="TextBox 7">
            <a:extLst>
              <a:ext uri="{FF2B5EF4-FFF2-40B4-BE49-F238E27FC236}">
                <a16:creationId xmlns:a16="http://schemas.microsoft.com/office/drawing/2014/main" id="{1AE667E5-F8CD-A179-6231-A22690B46926}"/>
              </a:ext>
            </a:extLst>
          </p:cNvPr>
          <p:cNvSpPr txBox="1"/>
          <p:nvPr/>
        </p:nvSpPr>
        <p:spPr>
          <a:xfrm>
            <a:off x="409589" y="439842"/>
            <a:ext cx="5381611"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Clear Bank</a:t>
            </a:r>
          </a:p>
        </p:txBody>
      </p:sp>
      <p:sp>
        <p:nvSpPr>
          <p:cNvPr id="18" name="Rectangle 17">
            <a:extLst>
              <a:ext uri="{FF2B5EF4-FFF2-40B4-BE49-F238E27FC236}">
                <a16:creationId xmlns:a16="http://schemas.microsoft.com/office/drawing/2014/main" id="{9A695776-9852-0398-90F1-88764383A157}"/>
              </a:ext>
            </a:extLst>
          </p:cNvPr>
          <p:cNvSpPr/>
          <p:nvPr/>
        </p:nvSpPr>
        <p:spPr>
          <a:xfrm>
            <a:off x="6536265" y="5335293"/>
            <a:ext cx="1716553" cy="420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3">
            <a:extLst>
              <a:ext uri="{FF2B5EF4-FFF2-40B4-BE49-F238E27FC236}">
                <a16:creationId xmlns:a16="http://schemas.microsoft.com/office/drawing/2014/main" id="{75DAB3FC-06E1-1018-803C-6A9202D760A6}"/>
              </a:ext>
            </a:extLst>
          </p:cNvPr>
          <p:cNvSpPr txBox="1">
            <a:spLocks/>
          </p:cNvSpPr>
          <p:nvPr/>
        </p:nvSpPr>
        <p:spPr>
          <a:xfrm>
            <a:off x="9560958" y="3250609"/>
            <a:ext cx="2189526" cy="1217769"/>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Volume</a:t>
            </a:r>
          </a:p>
          <a:p>
            <a:pPr marL="0" indent="0" algn="ctr">
              <a:buClr>
                <a:srgbClr val="5184DC"/>
              </a:buClr>
              <a:buNone/>
            </a:pPr>
            <a:r>
              <a:rPr lang="en-US" sz="1600" dirty="0">
                <a:solidFill>
                  <a:srgbClr val="454A6B"/>
                </a:solidFill>
                <a:latin typeface="Century Gothic" panose="020B0502020202020204" pitchFamily="34" charset="0"/>
                <a:cs typeface="Arial" panose="020B0604020202020204" pitchFamily="34" charset="0"/>
              </a:rPr>
              <a:t>~1million transaction a week (now ~3million)</a:t>
            </a:r>
            <a:endParaRPr lang="en-US" sz="1600" dirty="0">
              <a:solidFill>
                <a:srgbClr val="021563"/>
              </a:solidFill>
              <a:latin typeface="Century Gothic" panose="020B0502020202020204" pitchFamily="34" charset="0"/>
              <a:cs typeface="Arial" panose="020B0604020202020204" pitchFamily="34" charset="0"/>
            </a:endParaRPr>
          </a:p>
        </p:txBody>
      </p:sp>
      <p:sp>
        <p:nvSpPr>
          <p:cNvPr id="10" name="Content Placeholder 3">
            <a:extLst>
              <a:ext uri="{FF2B5EF4-FFF2-40B4-BE49-F238E27FC236}">
                <a16:creationId xmlns:a16="http://schemas.microsoft.com/office/drawing/2014/main" id="{B8EA8227-4C12-744E-4B9E-34FB7127D112}"/>
              </a:ext>
            </a:extLst>
          </p:cNvPr>
          <p:cNvSpPr txBox="1">
            <a:spLocks/>
          </p:cNvSpPr>
          <p:nvPr/>
        </p:nvSpPr>
        <p:spPr>
          <a:xfrm>
            <a:off x="8663006" y="940353"/>
            <a:ext cx="2189525" cy="996170"/>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People</a:t>
            </a:r>
          </a:p>
          <a:p>
            <a:pPr marL="0" indent="0" algn="ctr">
              <a:buClr>
                <a:srgbClr val="5184DC"/>
              </a:buClr>
              <a:buNone/>
            </a:pPr>
            <a:r>
              <a:rPr lang="en-US" sz="1600" dirty="0">
                <a:solidFill>
                  <a:srgbClr val="454A6B"/>
                </a:solidFill>
                <a:latin typeface="Century Gothic" panose="020B0502020202020204" pitchFamily="34" charset="0"/>
                <a:cs typeface="Arial" panose="020B0604020202020204" pitchFamily="34" charset="0"/>
              </a:rPr>
              <a:t>~400 people and 50% are in tech</a:t>
            </a:r>
            <a:endParaRPr lang="en-US" sz="1600" dirty="0">
              <a:solidFill>
                <a:srgbClr val="021563"/>
              </a:solidFill>
              <a:latin typeface="Century Gothic" panose="020B0502020202020204" pitchFamily="34" charset="0"/>
              <a:cs typeface="Arial" panose="020B0604020202020204" pitchFamily="34" charset="0"/>
            </a:endParaRPr>
          </a:p>
        </p:txBody>
      </p:sp>
      <p:sp>
        <p:nvSpPr>
          <p:cNvPr id="11" name="Content Placeholder 3">
            <a:extLst>
              <a:ext uri="{FF2B5EF4-FFF2-40B4-BE49-F238E27FC236}">
                <a16:creationId xmlns:a16="http://schemas.microsoft.com/office/drawing/2014/main" id="{4EF1B2CF-CC35-0CCE-0E55-609CDBE31D29}"/>
              </a:ext>
            </a:extLst>
          </p:cNvPr>
          <p:cNvSpPr txBox="1">
            <a:spLocks/>
          </p:cNvSpPr>
          <p:nvPr/>
        </p:nvSpPr>
        <p:spPr>
          <a:xfrm>
            <a:off x="6638144" y="5097928"/>
            <a:ext cx="2189526" cy="996170"/>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Estate</a:t>
            </a:r>
          </a:p>
          <a:p>
            <a:pPr marL="0" indent="0" algn="ctr">
              <a:buClr>
                <a:srgbClr val="5184DC"/>
              </a:buClr>
              <a:buNone/>
            </a:pPr>
            <a:r>
              <a:rPr lang="en-US" sz="1600" dirty="0">
                <a:solidFill>
                  <a:srgbClr val="021563"/>
                </a:solidFill>
                <a:latin typeface="Century Gothic" panose="020B0502020202020204" pitchFamily="34" charset="0"/>
                <a:cs typeface="Arial" panose="020B0604020202020204" pitchFamily="34" charset="0"/>
              </a:rPr>
              <a:t>~500 deployable units of software</a:t>
            </a:r>
          </a:p>
        </p:txBody>
      </p:sp>
      <p:sp>
        <p:nvSpPr>
          <p:cNvPr id="24" name="TextBox 23">
            <a:extLst>
              <a:ext uri="{FF2B5EF4-FFF2-40B4-BE49-F238E27FC236}">
                <a16:creationId xmlns:a16="http://schemas.microsoft.com/office/drawing/2014/main" id="{F8BD3FFE-2E7F-9BD9-13A7-25F062FEDB4B}"/>
              </a:ext>
            </a:extLst>
          </p:cNvPr>
          <p:cNvSpPr txBox="1"/>
          <p:nvPr/>
        </p:nvSpPr>
        <p:spPr>
          <a:xfrm>
            <a:off x="598233" y="1395390"/>
            <a:ext cx="3167219" cy="2469907"/>
          </a:xfrm>
          <a:prstGeom prst="rect">
            <a:avLst/>
          </a:prstGeom>
          <a:noFill/>
        </p:spPr>
        <p:txBody>
          <a:bodyPr wrap="square" lIns="0" tIns="0" rIns="0" bIns="0" rtlCol="0">
            <a:spAutoFit/>
          </a:bodyPr>
          <a:lstStyle/>
          <a:p>
            <a:pPr>
              <a:spcAft>
                <a:spcPts val="1760"/>
              </a:spcAft>
            </a:pPr>
            <a:r>
              <a:rPr lang="en-GB" sz="2000" i="1" dirty="0">
                <a:solidFill>
                  <a:srgbClr val="021563"/>
                </a:solidFill>
                <a:latin typeface="Century Gothic" panose="020B0502020202020204" pitchFamily="34" charset="0"/>
                <a:cs typeface="Arial" panose="020B0604020202020204" pitchFamily="34" charset="0"/>
              </a:rPr>
              <a:t>We provide </a:t>
            </a:r>
            <a:r>
              <a:rPr lang="en-GB" sz="2000" b="1" i="1" dirty="0">
                <a:solidFill>
                  <a:srgbClr val="021563"/>
                </a:solidFill>
                <a:latin typeface="Century Gothic" panose="020B0502020202020204" pitchFamily="34" charset="0"/>
                <a:cs typeface="Arial" panose="020B0604020202020204" pitchFamily="34" charset="0"/>
              </a:rPr>
              <a:t>clearing</a:t>
            </a:r>
            <a:r>
              <a:rPr lang="en-GB" sz="2000" i="1" dirty="0">
                <a:solidFill>
                  <a:srgbClr val="021563"/>
                </a:solidFill>
                <a:latin typeface="Century Gothic" panose="020B0502020202020204" pitchFamily="34" charset="0"/>
                <a:cs typeface="Arial" panose="020B0604020202020204" pitchFamily="34" charset="0"/>
              </a:rPr>
              <a:t> and </a:t>
            </a:r>
            <a:r>
              <a:rPr lang="en-GB" sz="2000" b="1" i="1" dirty="0">
                <a:solidFill>
                  <a:srgbClr val="021563"/>
                </a:solidFill>
                <a:latin typeface="Century Gothic" panose="020B0502020202020204" pitchFamily="34" charset="0"/>
                <a:cs typeface="Arial" panose="020B0604020202020204" pitchFamily="34" charset="0"/>
              </a:rPr>
              <a:t>embedded finance </a:t>
            </a:r>
            <a:r>
              <a:rPr lang="en-GB" sz="2000" i="1" dirty="0">
                <a:solidFill>
                  <a:srgbClr val="021563"/>
                </a:solidFill>
                <a:latin typeface="Century Gothic" panose="020B0502020202020204" pitchFamily="34" charset="0"/>
                <a:cs typeface="Arial" panose="020B0604020202020204" pitchFamily="34" charset="0"/>
              </a:rPr>
              <a:t>products. </a:t>
            </a:r>
          </a:p>
          <a:p>
            <a:pPr>
              <a:spcAft>
                <a:spcPts val="1760"/>
              </a:spcAft>
            </a:pPr>
            <a:r>
              <a:rPr lang="en-GB" sz="2000" i="1" dirty="0">
                <a:solidFill>
                  <a:srgbClr val="021563"/>
                </a:solidFill>
                <a:latin typeface="Century Gothic" panose="020B0502020202020204" pitchFamily="34" charset="0"/>
                <a:cs typeface="Arial" panose="020B0604020202020204" pitchFamily="34" charset="0"/>
              </a:rPr>
              <a:t>The vast majority of our offering is cloud native on a MS stack.</a:t>
            </a:r>
          </a:p>
          <a:p>
            <a:pPr>
              <a:spcAft>
                <a:spcPts val="1760"/>
              </a:spcAft>
            </a:pPr>
            <a:endParaRPr lang="en-GB" sz="1050" b="1" i="1" dirty="0">
              <a:solidFill>
                <a:srgbClr val="454A6B"/>
              </a:solidFill>
              <a:latin typeface="Century Gothic" panose="020B0502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948783C4-FA24-3B3A-86B9-17568B167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89" y="5954592"/>
            <a:ext cx="651567" cy="6515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ip app Review - is it the best way to save and invest? - Money To The  Masses">
            <a:extLst>
              <a:ext uri="{FF2B5EF4-FFF2-40B4-BE49-F238E27FC236}">
                <a16:creationId xmlns:a16="http://schemas.microsoft.com/office/drawing/2014/main" id="{49BC8287-D5DC-7D51-7828-E8593111C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227" y="5954592"/>
            <a:ext cx="651567" cy="6515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de | LinkedIn">
            <a:extLst>
              <a:ext uri="{FF2B5EF4-FFF2-40B4-BE49-F238E27FC236}">
                <a16:creationId xmlns:a16="http://schemas.microsoft.com/office/drawing/2014/main" id="{4BEE8AC0-5BB6-FB1A-7F8B-5D5EFD633B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0865" y="5954591"/>
            <a:ext cx="651567" cy="651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87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42C7543-FEC8-B440-AA89-4AC5749709EC}"/>
              </a:ext>
            </a:extLst>
          </p:cNvPr>
          <p:cNvSpPr txBox="1"/>
          <p:nvPr/>
        </p:nvSpPr>
        <p:spPr>
          <a:xfrm>
            <a:off x="409589" y="439842"/>
            <a:ext cx="6826589"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A Scalable Approach</a:t>
            </a:r>
          </a:p>
        </p:txBody>
      </p:sp>
      <p:sp>
        <p:nvSpPr>
          <p:cNvPr id="14" name="Content Placeholder 3">
            <a:extLst>
              <a:ext uri="{FF2B5EF4-FFF2-40B4-BE49-F238E27FC236}">
                <a16:creationId xmlns:a16="http://schemas.microsoft.com/office/drawing/2014/main" id="{1C049DD0-0251-C244-BA2F-474434E5D3BE}"/>
              </a:ext>
            </a:extLst>
          </p:cNvPr>
          <p:cNvSpPr txBox="1">
            <a:spLocks/>
          </p:cNvSpPr>
          <p:nvPr/>
        </p:nvSpPr>
        <p:spPr>
          <a:xfrm>
            <a:off x="409589" y="1251049"/>
            <a:ext cx="10788988" cy="461665"/>
          </a:xfrm>
          <a:prstGeom prst="rect">
            <a:avLst/>
          </a:prstGeom>
        </p:spPr>
        <p:txBody>
          <a:bodyPr vert="horz" wrap="square" lIns="91440" tIns="45720" rIns="91440" bIns="45720" rtlCol="0" anchor="t"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nSpc>
                <a:spcPct val="100000"/>
              </a:lnSpc>
              <a:buClr>
                <a:srgbClr val="5184DC"/>
              </a:buClr>
              <a:buNone/>
            </a:pPr>
            <a:r>
              <a:rPr lang="en-GB" sz="2400" dirty="0">
                <a:solidFill>
                  <a:srgbClr val="454A6B"/>
                </a:solidFill>
                <a:latin typeface="Century Gothic" panose="020B0502020202020204" pitchFamily="34" charset="0"/>
                <a:cs typeface="Arial" panose="020B0604020202020204" pitchFamily="34" charset="0"/>
              </a:rPr>
              <a:t>You need to </a:t>
            </a:r>
            <a:r>
              <a:rPr lang="en-GB" sz="2400" b="1" dirty="0">
                <a:solidFill>
                  <a:srgbClr val="454A6B"/>
                </a:solidFill>
                <a:latin typeface="Century Gothic" panose="020B0502020202020204" pitchFamily="34" charset="0"/>
                <a:cs typeface="Arial" panose="020B0604020202020204" pitchFamily="34" charset="0"/>
              </a:rPr>
              <a:t>build</a:t>
            </a:r>
            <a:r>
              <a:rPr lang="en-GB" sz="2400" dirty="0">
                <a:solidFill>
                  <a:srgbClr val="454A6B"/>
                </a:solidFill>
                <a:latin typeface="Century Gothic" panose="020B0502020202020204" pitchFamily="34" charset="0"/>
                <a:cs typeface="Arial" panose="020B0604020202020204" pitchFamily="34" charset="0"/>
              </a:rPr>
              <a:t> the capability, not </a:t>
            </a:r>
            <a:r>
              <a:rPr lang="en-GB" sz="2400" b="1" dirty="0">
                <a:solidFill>
                  <a:srgbClr val="454A6B"/>
                </a:solidFill>
                <a:latin typeface="Century Gothic" panose="020B0502020202020204" pitchFamily="34" charset="0"/>
                <a:cs typeface="Arial" panose="020B0604020202020204" pitchFamily="34" charset="0"/>
              </a:rPr>
              <a:t>be</a:t>
            </a:r>
            <a:r>
              <a:rPr lang="en-GB" sz="2400" dirty="0">
                <a:solidFill>
                  <a:srgbClr val="454A6B"/>
                </a:solidFill>
                <a:latin typeface="Century Gothic" panose="020B0502020202020204" pitchFamily="34" charset="0"/>
                <a:cs typeface="Arial" panose="020B0604020202020204" pitchFamily="34" charset="0"/>
              </a:rPr>
              <a:t> the capability</a:t>
            </a:r>
            <a:endParaRPr lang="en-US" sz="2400" dirty="0">
              <a:solidFill>
                <a:srgbClr val="454A6B"/>
              </a:solidFill>
              <a:latin typeface="Century Gothic" panose="020B0502020202020204" pitchFamily="34" charset="0"/>
              <a:cs typeface="Arial" panose="020B0604020202020204" pitchFamily="34" charset="0"/>
            </a:endParaRPr>
          </a:p>
        </p:txBody>
      </p:sp>
      <p:pic>
        <p:nvPicPr>
          <p:cNvPr id="15" name="Picture 14" descr="A picture containing monitor&#10;&#10;Description automatically generated">
            <a:extLst>
              <a:ext uri="{FF2B5EF4-FFF2-40B4-BE49-F238E27FC236}">
                <a16:creationId xmlns:a16="http://schemas.microsoft.com/office/drawing/2014/main" id="{4B82FBBF-CCF1-F241-B890-847D528AC5B2}"/>
              </a:ext>
            </a:extLst>
          </p:cNvPr>
          <p:cNvPicPr>
            <a:picLocks noChangeAspect="1"/>
          </p:cNvPicPr>
          <p:nvPr/>
        </p:nvPicPr>
        <p:blipFill>
          <a:blip r:embed="rId3"/>
          <a:stretch>
            <a:fillRect/>
          </a:stretch>
        </p:blipFill>
        <p:spPr>
          <a:xfrm>
            <a:off x="10381289" y="6260250"/>
            <a:ext cx="1440001" cy="227040"/>
          </a:xfrm>
          <a:prstGeom prst="rect">
            <a:avLst/>
          </a:prstGeom>
        </p:spPr>
      </p:pic>
      <p:grpSp>
        <p:nvGrpSpPr>
          <p:cNvPr id="27" name="Group 26">
            <a:extLst>
              <a:ext uri="{FF2B5EF4-FFF2-40B4-BE49-F238E27FC236}">
                <a16:creationId xmlns:a16="http://schemas.microsoft.com/office/drawing/2014/main" id="{1352D825-DE0C-1747-B748-96F84263A126}"/>
              </a:ext>
            </a:extLst>
          </p:cNvPr>
          <p:cNvGrpSpPr/>
          <p:nvPr/>
        </p:nvGrpSpPr>
        <p:grpSpPr>
          <a:xfrm>
            <a:off x="511802" y="2282469"/>
            <a:ext cx="3456780" cy="1631216"/>
            <a:chOff x="511802" y="3075130"/>
            <a:chExt cx="3456780" cy="2057400"/>
          </a:xfrm>
        </p:grpSpPr>
        <p:cxnSp>
          <p:nvCxnSpPr>
            <p:cNvPr id="4" name="Straight Connector 3">
              <a:extLst>
                <a:ext uri="{FF2B5EF4-FFF2-40B4-BE49-F238E27FC236}">
                  <a16:creationId xmlns:a16="http://schemas.microsoft.com/office/drawing/2014/main" id="{FB50CE6C-A89D-5F47-A003-0699505C4D9D}"/>
                </a:ext>
              </a:extLst>
            </p:cNvPr>
            <p:cNvCxnSpPr>
              <a:cxnSpLocks/>
            </p:cNvCxnSpPr>
            <p:nvPr/>
          </p:nvCxnSpPr>
          <p:spPr>
            <a:xfrm>
              <a:off x="511802" y="3075130"/>
              <a:ext cx="0" cy="2057400"/>
            </a:xfrm>
            <a:prstGeom prst="line">
              <a:avLst/>
            </a:prstGeom>
            <a:ln w="76200">
              <a:solidFill>
                <a:srgbClr val="3049D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10838F3-3458-F940-8B16-2DF3C5B4F262}"/>
                </a:ext>
              </a:extLst>
            </p:cNvPr>
            <p:cNvSpPr txBox="1"/>
            <p:nvPr/>
          </p:nvSpPr>
          <p:spPr>
            <a:xfrm>
              <a:off x="801363" y="3075130"/>
              <a:ext cx="3167219" cy="1277273"/>
            </a:xfrm>
            <a:prstGeom prst="rect">
              <a:avLst/>
            </a:prstGeom>
            <a:noFill/>
          </p:spPr>
          <p:txBody>
            <a:bodyPr wrap="square" lIns="0" tIns="0" rIns="0" bIns="0" rtlCol="0">
              <a:spAutoFit/>
            </a:bodyPr>
            <a:lstStyle/>
            <a:p>
              <a:pPr>
                <a:spcAft>
                  <a:spcPts val="1760"/>
                </a:spcAft>
              </a:pPr>
              <a:r>
                <a:rPr lang="en-GB" sz="3600" b="1" dirty="0">
                  <a:solidFill>
                    <a:srgbClr val="021563"/>
                  </a:solidFill>
                  <a:latin typeface="Century Gothic" panose="020B0502020202020204" pitchFamily="34" charset="0"/>
                  <a:cs typeface="Arial" panose="020B0604020202020204" pitchFamily="34" charset="0"/>
                </a:rPr>
                <a:t>Roadmap</a:t>
              </a:r>
            </a:p>
            <a:p>
              <a:pPr>
                <a:spcAft>
                  <a:spcPts val="1760"/>
                </a:spcAft>
              </a:pPr>
              <a:r>
                <a:rPr lang="en-GB" sz="1600" dirty="0">
                  <a:solidFill>
                    <a:srgbClr val="454A6B"/>
                  </a:solidFill>
                  <a:latin typeface="Century Gothic" panose="020B0502020202020204" pitchFamily="34" charset="0"/>
                  <a:cs typeface="Arial" panose="020B0604020202020204" pitchFamily="34" charset="0"/>
                </a:rPr>
                <a:t>You need a year plan that people can invest in and follow.</a:t>
              </a:r>
            </a:p>
          </p:txBody>
        </p:sp>
      </p:grpSp>
      <p:grpSp>
        <p:nvGrpSpPr>
          <p:cNvPr id="34" name="Group 33">
            <a:extLst>
              <a:ext uri="{FF2B5EF4-FFF2-40B4-BE49-F238E27FC236}">
                <a16:creationId xmlns:a16="http://schemas.microsoft.com/office/drawing/2014/main" id="{8264101B-173C-4E44-B934-2696C5A6A82A}"/>
              </a:ext>
            </a:extLst>
          </p:cNvPr>
          <p:cNvGrpSpPr/>
          <p:nvPr/>
        </p:nvGrpSpPr>
        <p:grpSpPr>
          <a:xfrm>
            <a:off x="4387046" y="2320499"/>
            <a:ext cx="3456780" cy="1551590"/>
            <a:chOff x="8208002" y="3075130"/>
            <a:chExt cx="3456780" cy="2057400"/>
          </a:xfrm>
        </p:grpSpPr>
        <p:cxnSp>
          <p:nvCxnSpPr>
            <p:cNvPr id="30" name="Straight Connector 29">
              <a:extLst>
                <a:ext uri="{FF2B5EF4-FFF2-40B4-BE49-F238E27FC236}">
                  <a16:creationId xmlns:a16="http://schemas.microsoft.com/office/drawing/2014/main" id="{4FA12E04-B149-F541-AEFB-6BBEA44B90A1}"/>
                </a:ext>
              </a:extLst>
            </p:cNvPr>
            <p:cNvCxnSpPr>
              <a:cxnSpLocks/>
            </p:cNvCxnSpPr>
            <p:nvPr/>
          </p:nvCxnSpPr>
          <p:spPr>
            <a:xfrm>
              <a:off x="8208002" y="3075130"/>
              <a:ext cx="0" cy="2057400"/>
            </a:xfrm>
            <a:prstGeom prst="line">
              <a:avLst/>
            </a:prstGeom>
            <a:ln w="76200">
              <a:solidFill>
                <a:srgbClr val="00AD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6579289-28C6-AD4D-BDF8-64ABBE85F3CA}"/>
                </a:ext>
              </a:extLst>
            </p:cNvPr>
            <p:cNvSpPr txBox="1"/>
            <p:nvPr/>
          </p:nvSpPr>
          <p:spPr>
            <a:xfrm>
              <a:off x="8497563" y="3075130"/>
              <a:ext cx="3167219" cy="1277273"/>
            </a:xfrm>
            <a:prstGeom prst="rect">
              <a:avLst/>
            </a:prstGeom>
            <a:noFill/>
          </p:spPr>
          <p:txBody>
            <a:bodyPr wrap="square" lIns="0" tIns="0" rIns="0" bIns="0" rtlCol="0">
              <a:spAutoFit/>
            </a:bodyPr>
            <a:lstStyle/>
            <a:p>
              <a:pPr>
                <a:spcAft>
                  <a:spcPts val="1760"/>
                </a:spcAft>
              </a:pPr>
              <a:r>
                <a:rPr lang="en-GB" sz="3600" b="1" dirty="0">
                  <a:solidFill>
                    <a:srgbClr val="021563"/>
                  </a:solidFill>
                  <a:latin typeface="Century Gothic" panose="020B0502020202020204" pitchFamily="34" charset="0"/>
                  <a:cs typeface="Arial" panose="020B0604020202020204" pitchFamily="34" charset="0"/>
                </a:rPr>
                <a:t>Report</a:t>
              </a:r>
            </a:p>
            <a:p>
              <a:pPr>
                <a:spcAft>
                  <a:spcPts val="1760"/>
                </a:spcAft>
              </a:pPr>
              <a:r>
                <a:rPr lang="en-GB" sz="1600" dirty="0">
                  <a:solidFill>
                    <a:srgbClr val="454A6B"/>
                  </a:solidFill>
                  <a:latin typeface="Century Gothic" panose="020B0502020202020204" pitchFamily="34" charset="0"/>
                  <a:cs typeface="Arial" panose="020B0604020202020204" pitchFamily="34" charset="0"/>
                </a:rPr>
                <a:t>You need a way to show the world is getting better.</a:t>
              </a:r>
            </a:p>
          </p:txBody>
        </p:sp>
      </p:grpSp>
      <p:sp>
        <p:nvSpPr>
          <p:cNvPr id="16" name="Content Placeholder 3">
            <a:extLst>
              <a:ext uri="{FF2B5EF4-FFF2-40B4-BE49-F238E27FC236}">
                <a16:creationId xmlns:a16="http://schemas.microsoft.com/office/drawing/2014/main" id="{07792CC8-9563-8332-6DCD-F8E9673BDBB2}"/>
              </a:ext>
            </a:extLst>
          </p:cNvPr>
          <p:cNvSpPr txBox="1">
            <a:spLocks/>
          </p:cNvSpPr>
          <p:nvPr/>
        </p:nvSpPr>
        <p:spPr>
          <a:xfrm>
            <a:off x="433336" y="4428786"/>
            <a:ext cx="11411697" cy="1938992"/>
          </a:xfrm>
          <a:prstGeom prst="rect">
            <a:avLst/>
          </a:prstGeom>
        </p:spPr>
        <p:txBody>
          <a:bodyPr vert="horz" wrap="square" lIns="91440" tIns="45720" rIns="91440" bIns="45720" rtlCol="0" anchor="t"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nSpc>
                <a:spcPct val="100000"/>
              </a:lnSpc>
              <a:buClr>
                <a:srgbClr val="5184DC"/>
              </a:buClr>
              <a:buNone/>
            </a:pPr>
            <a:r>
              <a:rPr lang="en-GB" sz="2000" dirty="0">
                <a:solidFill>
                  <a:srgbClr val="454A6B"/>
                </a:solidFill>
                <a:latin typeface="Century Gothic" panose="020B0502020202020204" pitchFamily="34" charset="0"/>
                <a:cs typeface="Arial" panose="020B0604020202020204" pitchFamily="34" charset="0"/>
              </a:rPr>
              <a:t>A few things </a:t>
            </a:r>
            <a:r>
              <a:rPr lang="en-GB" sz="2000" b="1" dirty="0">
                <a:solidFill>
                  <a:srgbClr val="454A6B"/>
                </a:solidFill>
                <a:latin typeface="Century Gothic" panose="020B0502020202020204" pitchFamily="34" charset="0"/>
                <a:cs typeface="Arial" panose="020B0604020202020204" pitchFamily="34" charset="0"/>
              </a:rPr>
              <a:t>not</a:t>
            </a:r>
            <a:r>
              <a:rPr lang="en-GB" sz="2000" dirty="0">
                <a:solidFill>
                  <a:srgbClr val="454A6B"/>
                </a:solidFill>
                <a:latin typeface="Century Gothic" panose="020B0502020202020204" pitchFamily="34" charset="0"/>
                <a:cs typeface="Arial" panose="020B0604020202020204" pitchFamily="34" charset="0"/>
              </a:rPr>
              <a:t> to do</a:t>
            </a:r>
          </a:p>
          <a:p>
            <a:pPr marL="342900" indent="-342900">
              <a:lnSpc>
                <a:spcPct val="100000"/>
              </a:lnSpc>
              <a:buClr>
                <a:srgbClr val="5184DC"/>
              </a:buClr>
              <a:buFontTx/>
              <a:buChar char="-"/>
            </a:pPr>
            <a:r>
              <a:rPr lang="en-GB" sz="2000" dirty="0">
                <a:solidFill>
                  <a:srgbClr val="454A6B"/>
                </a:solidFill>
                <a:latin typeface="Century Gothic" panose="020B0502020202020204" pitchFamily="34" charset="0"/>
                <a:cs typeface="Arial" panose="020B0604020202020204" pitchFamily="34" charset="0"/>
              </a:rPr>
              <a:t>Panic and tell everyone to fix all the things, leading to frustration, burnout &amp; martyrdom</a:t>
            </a:r>
          </a:p>
          <a:p>
            <a:pPr marL="342900" indent="-342900">
              <a:lnSpc>
                <a:spcPct val="100000"/>
              </a:lnSpc>
              <a:buClr>
                <a:srgbClr val="5184DC"/>
              </a:buClr>
              <a:buFontTx/>
              <a:buChar char="-"/>
            </a:pPr>
            <a:r>
              <a:rPr lang="en-GB" sz="2000" dirty="0">
                <a:solidFill>
                  <a:srgbClr val="454A6B"/>
                </a:solidFill>
                <a:latin typeface="Century Gothic" panose="020B0502020202020204" pitchFamily="34" charset="0"/>
                <a:cs typeface="Arial" panose="020B0604020202020204" pitchFamily="34" charset="0"/>
              </a:rPr>
              <a:t>Buy stuff (yet)</a:t>
            </a:r>
          </a:p>
          <a:p>
            <a:pPr marL="342900" indent="-342900">
              <a:lnSpc>
                <a:spcPct val="100000"/>
              </a:lnSpc>
              <a:buClr>
                <a:srgbClr val="5184DC"/>
              </a:buClr>
              <a:buFontTx/>
              <a:buChar char="-"/>
            </a:pPr>
            <a:r>
              <a:rPr lang="en-GB" sz="2000" dirty="0">
                <a:solidFill>
                  <a:srgbClr val="454A6B"/>
                </a:solidFill>
                <a:latin typeface="Century Gothic" panose="020B0502020202020204" pitchFamily="34" charset="0"/>
                <a:cs typeface="Arial" panose="020B0604020202020204" pitchFamily="34" charset="0"/>
              </a:rPr>
              <a:t>Write code</a:t>
            </a:r>
          </a:p>
          <a:p>
            <a:pPr marL="342900" indent="-342900">
              <a:lnSpc>
                <a:spcPct val="100000"/>
              </a:lnSpc>
              <a:buClr>
                <a:srgbClr val="5184DC"/>
              </a:buClr>
              <a:buFontTx/>
              <a:buChar char="-"/>
            </a:pPr>
            <a:r>
              <a:rPr lang="en-GB" sz="2000" dirty="0">
                <a:solidFill>
                  <a:srgbClr val="454A6B"/>
                </a:solidFill>
                <a:latin typeface="Century Gothic" panose="020B0502020202020204" pitchFamily="34" charset="0"/>
                <a:cs typeface="Arial" panose="020B0604020202020204" pitchFamily="34" charset="0"/>
              </a:rPr>
              <a:t>Put things in pipelines</a:t>
            </a:r>
          </a:p>
          <a:p>
            <a:pPr marL="342900" indent="-342900">
              <a:lnSpc>
                <a:spcPct val="100000"/>
              </a:lnSpc>
              <a:buClr>
                <a:srgbClr val="5184DC"/>
              </a:buClr>
              <a:buFontTx/>
              <a:buChar char="-"/>
            </a:pPr>
            <a:r>
              <a:rPr lang="en-GB" sz="2000" dirty="0">
                <a:solidFill>
                  <a:srgbClr val="454A6B"/>
                </a:solidFill>
                <a:latin typeface="Century Gothic" panose="020B0502020202020204" pitchFamily="34" charset="0"/>
                <a:cs typeface="Arial" panose="020B0604020202020204" pitchFamily="34" charset="0"/>
              </a:rPr>
              <a:t>…Fix things. Seriously. </a:t>
            </a:r>
            <a:endParaRPr lang="en-US" sz="2000" dirty="0">
              <a:solidFill>
                <a:srgbClr val="454A6B"/>
              </a:solidFill>
              <a:latin typeface="Century Gothic" panose="020B0502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F579DCB8-AC0B-F434-F725-470E0811B64B}"/>
              </a:ext>
            </a:extLst>
          </p:cNvPr>
          <p:cNvGrpSpPr/>
          <p:nvPr/>
        </p:nvGrpSpPr>
        <p:grpSpPr>
          <a:xfrm>
            <a:off x="8133386" y="2358530"/>
            <a:ext cx="3456780" cy="1513559"/>
            <a:chOff x="8208002" y="3075130"/>
            <a:chExt cx="3456780" cy="2057400"/>
          </a:xfrm>
        </p:grpSpPr>
        <p:cxnSp>
          <p:nvCxnSpPr>
            <p:cNvPr id="18" name="Straight Connector 17">
              <a:extLst>
                <a:ext uri="{FF2B5EF4-FFF2-40B4-BE49-F238E27FC236}">
                  <a16:creationId xmlns:a16="http://schemas.microsoft.com/office/drawing/2014/main" id="{7642F565-D783-A495-4A78-9137C0F0C9E0}"/>
                </a:ext>
              </a:extLst>
            </p:cNvPr>
            <p:cNvCxnSpPr>
              <a:cxnSpLocks/>
            </p:cNvCxnSpPr>
            <p:nvPr/>
          </p:nvCxnSpPr>
          <p:spPr>
            <a:xfrm>
              <a:off x="8208002" y="3075130"/>
              <a:ext cx="0" cy="20574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C3F6FC-9AEB-7AAA-698B-C839DF7B4254}"/>
                </a:ext>
              </a:extLst>
            </p:cNvPr>
            <p:cNvSpPr txBox="1"/>
            <p:nvPr/>
          </p:nvSpPr>
          <p:spPr>
            <a:xfrm>
              <a:off x="8497563" y="3075130"/>
              <a:ext cx="3167219" cy="1277273"/>
            </a:xfrm>
            <a:prstGeom prst="rect">
              <a:avLst/>
            </a:prstGeom>
            <a:noFill/>
          </p:spPr>
          <p:txBody>
            <a:bodyPr wrap="square" lIns="0" tIns="0" rIns="0" bIns="0" rtlCol="0">
              <a:spAutoFit/>
            </a:bodyPr>
            <a:lstStyle/>
            <a:p>
              <a:pPr>
                <a:spcAft>
                  <a:spcPts val="1760"/>
                </a:spcAft>
              </a:pPr>
              <a:r>
                <a:rPr lang="en-GB" sz="3600" b="1" dirty="0">
                  <a:solidFill>
                    <a:srgbClr val="021563"/>
                  </a:solidFill>
                  <a:latin typeface="Century Gothic" panose="020B0502020202020204" pitchFamily="34" charset="0"/>
                  <a:cs typeface="Arial" panose="020B0604020202020204" pitchFamily="34" charset="0"/>
                </a:rPr>
                <a:t>Future</a:t>
              </a:r>
            </a:p>
            <a:p>
              <a:pPr>
                <a:spcAft>
                  <a:spcPts val="1760"/>
                </a:spcAft>
              </a:pPr>
              <a:r>
                <a:rPr lang="en-GB" sz="1600" dirty="0">
                  <a:solidFill>
                    <a:srgbClr val="454A6B"/>
                  </a:solidFill>
                  <a:latin typeface="Century Gothic" panose="020B0502020202020204" pitchFamily="34" charset="0"/>
                  <a:cs typeface="Arial" panose="020B0604020202020204" pitchFamily="34" charset="0"/>
                </a:rPr>
                <a:t>You need to enable todays infeasible things</a:t>
              </a:r>
            </a:p>
          </p:txBody>
        </p:sp>
      </p:grpSp>
    </p:spTree>
    <p:extLst>
      <p:ext uri="{BB962C8B-B14F-4D97-AF65-F5344CB8AC3E}">
        <p14:creationId xmlns:p14="http://schemas.microsoft.com/office/powerpoint/2010/main" val="84524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42C7543-FEC8-B440-AA89-4AC5749709EC}"/>
              </a:ext>
            </a:extLst>
          </p:cNvPr>
          <p:cNvSpPr txBox="1"/>
          <p:nvPr/>
        </p:nvSpPr>
        <p:spPr>
          <a:xfrm>
            <a:off x="409589" y="439842"/>
            <a:ext cx="5381611"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Roadmap</a:t>
            </a:r>
          </a:p>
        </p:txBody>
      </p:sp>
      <p:graphicFrame>
        <p:nvGraphicFramePr>
          <p:cNvPr id="3" name="Diagram 2">
            <a:extLst>
              <a:ext uri="{FF2B5EF4-FFF2-40B4-BE49-F238E27FC236}">
                <a16:creationId xmlns:a16="http://schemas.microsoft.com/office/drawing/2014/main" id="{92091517-F141-12EA-A37A-60585EBE64ED}"/>
              </a:ext>
            </a:extLst>
          </p:cNvPr>
          <p:cNvGraphicFramePr/>
          <p:nvPr>
            <p:extLst>
              <p:ext uri="{D42A27DB-BD31-4B8C-83A1-F6EECF244321}">
                <p14:modId xmlns:p14="http://schemas.microsoft.com/office/powerpoint/2010/main" val="3276576783"/>
              </p:ext>
            </p:extLst>
          </p:nvPr>
        </p:nvGraphicFramePr>
        <p:xfrm>
          <a:off x="203200" y="1345474"/>
          <a:ext cx="5988594" cy="4167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Content Placeholder 3">
            <a:extLst>
              <a:ext uri="{FF2B5EF4-FFF2-40B4-BE49-F238E27FC236}">
                <a16:creationId xmlns:a16="http://schemas.microsoft.com/office/drawing/2014/main" id="{D09799DC-BD89-8FF0-9814-A724E275A08B}"/>
              </a:ext>
            </a:extLst>
          </p:cNvPr>
          <p:cNvSpPr txBox="1">
            <a:spLocks/>
          </p:cNvSpPr>
          <p:nvPr/>
        </p:nvSpPr>
        <p:spPr>
          <a:xfrm>
            <a:off x="685217" y="5756991"/>
            <a:ext cx="5024560" cy="663771"/>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5184DC"/>
              </a:buClr>
              <a:buNone/>
            </a:pPr>
            <a:r>
              <a:rPr lang="en-US" sz="1600" dirty="0">
                <a:solidFill>
                  <a:srgbClr val="454A6B"/>
                </a:solidFill>
                <a:latin typeface="Century Gothic" panose="020B0502020202020204" pitchFamily="34" charset="0"/>
                <a:cs typeface="Arial" panose="020B0604020202020204" pitchFamily="34" charset="0"/>
              </a:rPr>
              <a:t>The sweet spot is in the middle!</a:t>
            </a:r>
          </a:p>
          <a:p>
            <a:pPr marL="0" indent="0" algn="ctr">
              <a:buClr>
                <a:srgbClr val="5184DC"/>
              </a:buClr>
              <a:buNone/>
            </a:pPr>
            <a:r>
              <a:rPr lang="en-US" sz="1600" dirty="0">
                <a:solidFill>
                  <a:srgbClr val="454A6B"/>
                </a:solidFill>
                <a:latin typeface="Century Gothic" panose="020B0502020202020204" pitchFamily="34" charset="0"/>
                <a:cs typeface="Arial" panose="020B0604020202020204" pitchFamily="34" charset="0"/>
              </a:rPr>
              <a:t>Make the narrative fit</a:t>
            </a:r>
          </a:p>
        </p:txBody>
      </p:sp>
      <p:sp>
        <p:nvSpPr>
          <p:cNvPr id="21" name="TextBox 20">
            <a:extLst>
              <a:ext uri="{FF2B5EF4-FFF2-40B4-BE49-F238E27FC236}">
                <a16:creationId xmlns:a16="http://schemas.microsoft.com/office/drawing/2014/main" id="{6B2387CD-7DA8-B58E-BB94-D5CA1EBCBFCD}"/>
              </a:ext>
            </a:extLst>
          </p:cNvPr>
          <p:cNvSpPr txBox="1"/>
          <p:nvPr/>
        </p:nvSpPr>
        <p:spPr>
          <a:xfrm>
            <a:off x="6482225" y="6005263"/>
            <a:ext cx="5381897" cy="757130"/>
          </a:xfrm>
          <a:prstGeom prst="rect">
            <a:avLst/>
          </a:prstGeom>
          <a:noFill/>
        </p:spPr>
        <p:txBody>
          <a:bodyPr wrap="square" rtlCol="0">
            <a:spAutoFit/>
          </a:bodyPr>
          <a:lstStyle/>
          <a:p>
            <a:pPr>
              <a:lnSpc>
                <a:spcPct val="80000"/>
              </a:lnSpc>
            </a:pPr>
            <a:r>
              <a:rPr lang="en-US" b="1" spc="-80" dirty="0">
                <a:solidFill>
                  <a:srgbClr val="021563"/>
                </a:solidFill>
                <a:latin typeface="Century Gothic" panose="020B0502020202020204" pitchFamily="34" charset="0"/>
              </a:rPr>
              <a:t>… You can’t do everything this year. Accept it, and if you do well this year, you will be given more resource next year</a:t>
            </a:r>
          </a:p>
        </p:txBody>
      </p:sp>
      <p:sp>
        <p:nvSpPr>
          <p:cNvPr id="27" name="TextBox 26">
            <a:extLst>
              <a:ext uri="{FF2B5EF4-FFF2-40B4-BE49-F238E27FC236}">
                <a16:creationId xmlns:a16="http://schemas.microsoft.com/office/drawing/2014/main" id="{B87B22DB-6BEC-DF9F-0D84-7DDAF5E3B834}"/>
              </a:ext>
            </a:extLst>
          </p:cNvPr>
          <p:cNvSpPr txBox="1"/>
          <p:nvPr/>
        </p:nvSpPr>
        <p:spPr>
          <a:xfrm>
            <a:off x="6191794" y="681078"/>
            <a:ext cx="4785361" cy="1092607"/>
          </a:xfrm>
          <a:prstGeom prst="rect">
            <a:avLst/>
          </a:prstGeom>
          <a:noFill/>
        </p:spPr>
        <p:txBody>
          <a:bodyPr wrap="square" lIns="0" tIns="0" rIns="0" bIns="0" rtlCol="0">
            <a:spAutoFit/>
          </a:bodyPr>
          <a:lstStyle/>
          <a:p>
            <a:pPr>
              <a:spcAft>
                <a:spcPts val="1760"/>
              </a:spcAft>
            </a:pPr>
            <a:r>
              <a:rPr lang="en-GB" sz="2800" b="1" dirty="0">
                <a:solidFill>
                  <a:srgbClr val="021563"/>
                </a:solidFill>
                <a:latin typeface="Century Gothic" panose="020B0502020202020204" pitchFamily="34" charset="0"/>
                <a:cs typeface="Arial" panose="020B0604020202020204" pitchFamily="34" charset="0"/>
              </a:rPr>
              <a:t>Risk = Likelihood vs Impact</a:t>
            </a:r>
          </a:p>
          <a:p>
            <a:pPr>
              <a:spcAft>
                <a:spcPts val="1760"/>
              </a:spcAft>
            </a:pPr>
            <a:endParaRPr lang="en-GB" sz="2800" b="1" dirty="0">
              <a:solidFill>
                <a:srgbClr val="021563"/>
              </a:solidFill>
              <a:latin typeface="Century Gothic" panose="020B0502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63AAFF8F-D1E9-98F2-7866-BF6934F4F870}"/>
              </a:ext>
            </a:extLst>
          </p:cNvPr>
          <p:cNvSpPr txBox="1"/>
          <p:nvPr/>
        </p:nvSpPr>
        <p:spPr>
          <a:xfrm>
            <a:off x="6191794" y="1497299"/>
            <a:ext cx="3428391" cy="1077218"/>
          </a:xfrm>
          <a:prstGeom prst="rect">
            <a:avLst/>
          </a:prstGeom>
          <a:noFill/>
        </p:spPr>
        <p:txBody>
          <a:bodyPr wrap="square" lIns="0" tIns="0" rIns="0" bIns="0" rtlCol="0">
            <a:spAutoFit/>
          </a:bodyPr>
          <a:lstStyle/>
          <a:p>
            <a:pPr>
              <a:spcAft>
                <a:spcPts val="1760"/>
              </a:spcAft>
            </a:pPr>
            <a:r>
              <a:rPr lang="en-GB" sz="1400" dirty="0">
                <a:solidFill>
                  <a:srgbClr val="454A6B"/>
                </a:solidFill>
                <a:latin typeface="Century Gothic" panose="020B0502020202020204" pitchFamily="34" charset="0"/>
                <a:cs typeface="Arial" panose="020B0604020202020204" pitchFamily="34" charset="0"/>
              </a:rPr>
              <a:t>Impact = Build the case around CIA (Confidentiality, Integrity and Availability) and value of assets. Lean on your Infosec team to help assess this argument</a:t>
            </a:r>
          </a:p>
        </p:txBody>
      </p:sp>
      <p:cxnSp>
        <p:nvCxnSpPr>
          <p:cNvPr id="6" name="Straight Arrow Connector 5">
            <a:extLst>
              <a:ext uri="{FF2B5EF4-FFF2-40B4-BE49-F238E27FC236}">
                <a16:creationId xmlns:a16="http://schemas.microsoft.com/office/drawing/2014/main" id="{EB7C0E23-5A18-D9B9-93F1-59F04540A698}"/>
              </a:ext>
            </a:extLst>
          </p:cNvPr>
          <p:cNvCxnSpPr>
            <a:cxnSpLocks/>
          </p:cNvCxnSpPr>
          <p:nvPr/>
        </p:nvCxnSpPr>
        <p:spPr>
          <a:xfrm flipV="1">
            <a:off x="7755815" y="2650187"/>
            <a:ext cx="0" cy="12933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E118A0-7F33-CED5-1528-FCEEB8513B49}"/>
              </a:ext>
            </a:extLst>
          </p:cNvPr>
          <p:cNvCxnSpPr>
            <a:cxnSpLocks/>
          </p:cNvCxnSpPr>
          <p:nvPr/>
        </p:nvCxnSpPr>
        <p:spPr>
          <a:xfrm>
            <a:off x="7746579" y="3934258"/>
            <a:ext cx="150671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E6A50-7FC0-65DE-26C6-CB4DAADAA9D2}"/>
              </a:ext>
            </a:extLst>
          </p:cNvPr>
          <p:cNvSpPr txBox="1"/>
          <p:nvPr/>
        </p:nvSpPr>
        <p:spPr>
          <a:xfrm>
            <a:off x="7791297" y="4402774"/>
            <a:ext cx="3428392" cy="1354217"/>
          </a:xfrm>
          <a:prstGeom prst="rect">
            <a:avLst/>
          </a:prstGeom>
          <a:noFill/>
        </p:spPr>
        <p:txBody>
          <a:bodyPr wrap="square" rtlCol="0">
            <a:spAutoFit/>
          </a:bodyPr>
          <a:lstStyle/>
          <a:p>
            <a:r>
              <a:rPr lang="en-GB" sz="1600" dirty="0">
                <a:solidFill>
                  <a:srgbClr val="454A6B"/>
                </a:solidFill>
                <a:latin typeface="Century Gothic" panose="020B0502020202020204" pitchFamily="34" charset="0"/>
                <a:cs typeface="Arial" panose="020B0604020202020204" pitchFamily="34" charset="0"/>
              </a:rPr>
              <a:t>Likelihood = Ease of access (public vs internal) increases risk, complexity, privileges and user interaction decrease risk, </a:t>
            </a:r>
          </a:p>
          <a:p>
            <a:endParaRPr lang="en-GB" dirty="0"/>
          </a:p>
        </p:txBody>
      </p:sp>
      <p:sp>
        <p:nvSpPr>
          <p:cNvPr id="10" name="Rectangle 9">
            <a:extLst>
              <a:ext uri="{FF2B5EF4-FFF2-40B4-BE49-F238E27FC236}">
                <a16:creationId xmlns:a16="http://schemas.microsoft.com/office/drawing/2014/main" id="{F8C4551F-6B53-2232-2B17-793010743A4D}"/>
              </a:ext>
            </a:extLst>
          </p:cNvPr>
          <p:cNvSpPr/>
          <p:nvPr/>
        </p:nvSpPr>
        <p:spPr>
          <a:xfrm>
            <a:off x="8839200" y="2650187"/>
            <a:ext cx="203199" cy="27355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595ECDA-4EB1-2BFD-682E-C987230B195B}"/>
              </a:ext>
            </a:extLst>
          </p:cNvPr>
          <p:cNvSpPr/>
          <p:nvPr/>
        </p:nvSpPr>
        <p:spPr>
          <a:xfrm>
            <a:off x="8362801" y="2802587"/>
            <a:ext cx="203199" cy="27355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5B614F1C-6F0F-0A97-63C6-8C3311D58426}"/>
              </a:ext>
            </a:extLst>
          </p:cNvPr>
          <p:cNvSpPr/>
          <p:nvPr/>
        </p:nvSpPr>
        <p:spPr>
          <a:xfrm>
            <a:off x="8636001" y="3215091"/>
            <a:ext cx="203199" cy="27355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24A2D96-DC23-4A6E-11EA-5EF143D67999}"/>
              </a:ext>
            </a:extLst>
          </p:cNvPr>
          <p:cNvSpPr/>
          <p:nvPr/>
        </p:nvSpPr>
        <p:spPr>
          <a:xfrm>
            <a:off x="8195908" y="3395607"/>
            <a:ext cx="203199" cy="27355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7BC9F715-A2AA-2164-7DE0-845A429E336A}"/>
              </a:ext>
            </a:extLst>
          </p:cNvPr>
          <p:cNvSpPr/>
          <p:nvPr/>
        </p:nvSpPr>
        <p:spPr>
          <a:xfrm>
            <a:off x="7957709" y="2969135"/>
            <a:ext cx="203199" cy="27355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6DD50806-310E-CD4B-12A4-D7586C3DD22F}"/>
              </a:ext>
            </a:extLst>
          </p:cNvPr>
          <p:cNvSpPr txBox="1"/>
          <p:nvPr/>
        </p:nvSpPr>
        <p:spPr>
          <a:xfrm>
            <a:off x="9446185" y="2926083"/>
            <a:ext cx="1290820" cy="338554"/>
          </a:xfrm>
          <a:prstGeom prst="rect">
            <a:avLst/>
          </a:prstGeom>
          <a:noFill/>
        </p:spPr>
        <p:txBody>
          <a:bodyPr wrap="square" rtlCol="0">
            <a:spAutoFit/>
          </a:bodyPr>
          <a:lstStyle/>
          <a:p>
            <a:r>
              <a:rPr lang="en-GB" sz="1600" dirty="0">
                <a:solidFill>
                  <a:srgbClr val="454A6B"/>
                </a:solidFill>
                <a:latin typeface="Century Gothic" panose="020B0502020202020204" pitchFamily="34" charset="0"/>
                <a:cs typeface="Arial" panose="020B0604020202020204" pitchFamily="34" charset="0"/>
              </a:rPr>
              <a:t>Do this one</a:t>
            </a:r>
            <a:endParaRPr lang="en-GB" dirty="0"/>
          </a:p>
        </p:txBody>
      </p:sp>
      <p:cxnSp>
        <p:nvCxnSpPr>
          <p:cNvPr id="14" name="Straight Arrow Connector 13">
            <a:extLst>
              <a:ext uri="{FF2B5EF4-FFF2-40B4-BE49-F238E27FC236}">
                <a16:creationId xmlns:a16="http://schemas.microsoft.com/office/drawing/2014/main" id="{B841DB5E-2F62-DE73-BE23-D6AB733A4F36}"/>
              </a:ext>
            </a:extLst>
          </p:cNvPr>
          <p:cNvCxnSpPr>
            <a:endCxn id="10" idx="3"/>
          </p:cNvCxnSpPr>
          <p:nvPr/>
        </p:nvCxnSpPr>
        <p:spPr>
          <a:xfrm flipH="1" flipV="1">
            <a:off x="9042399" y="2786964"/>
            <a:ext cx="403786" cy="25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55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FFBDD7-1186-6A42-AE6A-106C8896F457}"/>
              </a:ext>
            </a:extLst>
          </p:cNvPr>
          <p:cNvSpPr/>
          <p:nvPr/>
        </p:nvSpPr>
        <p:spPr>
          <a:xfrm>
            <a:off x="0" y="0"/>
            <a:ext cx="4206240" cy="6858000"/>
          </a:xfrm>
          <a:prstGeom prst="rect">
            <a:avLst/>
          </a:prstGeom>
          <a:solidFill>
            <a:srgbClr val="F2F9FC"/>
          </a:solidFill>
          <a:ln>
            <a:solidFill>
              <a:srgbClr val="F2F9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21563"/>
              </a:solidFill>
              <a:highlight>
                <a:srgbClr val="FFFF00"/>
              </a:highlight>
            </a:endParaRPr>
          </a:p>
        </p:txBody>
      </p:sp>
      <p:sp>
        <p:nvSpPr>
          <p:cNvPr id="11" name="TextBox 10">
            <a:extLst>
              <a:ext uri="{FF2B5EF4-FFF2-40B4-BE49-F238E27FC236}">
                <a16:creationId xmlns:a16="http://schemas.microsoft.com/office/drawing/2014/main" id="{042C7543-FEC8-B440-AA89-4AC5749709EC}"/>
              </a:ext>
            </a:extLst>
          </p:cNvPr>
          <p:cNvSpPr txBox="1"/>
          <p:nvPr/>
        </p:nvSpPr>
        <p:spPr>
          <a:xfrm>
            <a:off x="409589" y="439842"/>
            <a:ext cx="5381611"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Report</a:t>
            </a:r>
          </a:p>
        </p:txBody>
      </p:sp>
      <p:pic>
        <p:nvPicPr>
          <p:cNvPr id="15" name="Picture 14" descr="A picture containing monitor&#10;&#10;Description automatically generated">
            <a:extLst>
              <a:ext uri="{FF2B5EF4-FFF2-40B4-BE49-F238E27FC236}">
                <a16:creationId xmlns:a16="http://schemas.microsoft.com/office/drawing/2014/main" id="{4B82FBBF-CCF1-F241-B890-847D528AC5B2}"/>
              </a:ext>
            </a:extLst>
          </p:cNvPr>
          <p:cNvPicPr>
            <a:picLocks noChangeAspect="1"/>
          </p:cNvPicPr>
          <p:nvPr/>
        </p:nvPicPr>
        <p:blipFill>
          <a:blip r:embed="rId3"/>
          <a:stretch>
            <a:fillRect/>
          </a:stretch>
        </p:blipFill>
        <p:spPr>
          <a:xfrm>
            <a:off x="10381289" y="6260250"/>
            <a:ext cx="1440001" cy="227040"/>
          </a:xfrm>
          <a:prstGeom prst="rect">
            <a:avLst/>
          </a:prstGeom>
        </p:spPr>
      </p:pic>
      <p:sp>
        <p:nvSpPr>
          <p:cNvPr id="25" name="TextBox 24">
            <a:extLst>
              <a:ext uri="{FF2B5EF4-FFF2-40B4-BE49-F238E27FC236}">
                <a16:creationId xmlns:a16="http://schemas.microsoft.com/office/drawing/2014/main" id="{610838F3-3458-F940-8B16-2DF3C5B4F262}"/>
              </a:ext>
            </a:extLst>
          </p:cNvPr>
          <p:cNvSpPr txBox="1"/>
          <p:nvPr/>
        </p:nvSpPr>
        <p:spPr>
          <a:xfrm>
            <a:off x="719326" y="3019011"/>
            <a:ext cx="3167219" cy="1400383"/>
          </a:xfrm>
          <a:prstGeom prst="rect">
            <a:avLst/>
          </a:prstGeom>
          <a:noFill/>
        </p:spPr>
        <p:txBody>
          <a:bodyPr wrap="square" lIns="0" tIns="0" rIns="0" bIns="0" rtlCol="0">
            <a:spAutoFit/>
          </a:bodyPr>
          <a:lstStyle/>
          <a:p>
            <a:pPr>
              <a:spcAft>
                <a:spcPts val="1760"/>
              </a:spcAft>
            </a:pPr>
            <a:r>
              <a:rPr lang="en-GB" sz="2800" dirty="0">
                <a:solidFill>
                  <a:srgbClr val="F55301"/>
                </a:solidFill>
                <a:latin typeface="Century Gothic" panose="020B0502020202020204" pitchFamily="34" charset="0"/>
                <a:cs typeface="Arial" panose="020B0604020202020204" pitchFamily="34" charset="0"/>
              </a:rPr>
              <a:t>02. </a:t>
            </a:r>
            <a:r>
              <a:rPr lang="en-GB" sz="2800" b="1" dirty="0">
                <a:solidFill>
                  <a:srgbClr val="021563"/>
                </a:solidFill>
                <a:latin typeface="Century Gothic" panose="020B0502020202020204" pitchFamily="34" charset="0"/>
                <a:cs typeface="Arial" panose="020B0604020202020204" pitchFamily="34" charset="0"/>
              </a:rPr>
              <a:t>Transparency</a:t>
            </a:r>
          </a:p>
          <a:p>
            <a:pPr>
              <a:spcAft>
                <a:spcPts val="1760"/>
              </a:spcAft>
            </a:pPr>
            <a:r>
              <a:rPr lang="en-GB" sz="1600" dirty="0">
                <a:solidFill>
                  <a:srgbClr val="454A6B"/>
                </a:solidFill>
                <a:latin typeface="Century Gothic" panose="020B0502020202020204" pitchFamily="34" charset="0"/>
                <a:cs typeface="Arial" panose="020B0604020202020204" pitchFamily="34" charset="0"/>
              </a:rPr>
              <a:t>If everything is green why should you get help? Red is a powerful colour.</a:t>
            </a:r>
          </a:p>
        </p:txBody>
      </p:sp>
      <p:sp>
        <p:nvSpPr>
          <p:cNvPr id="37" name="TextBox 36">
            <a:extLst>
              <a:ext uri="{FF2B5EF4-FFF2-40B4-BE49-F238E27FC236}">
                <a16:creationId xmlns:a16="http://schemas.microsoft.com/office/drawing/2014/main" id="{7DB0133E-121C-B24A-AC4E-F4A15AA62ECA}"/>
              </a:ext>
            </a:extLst>
          </p:cNvPr>
          <p:cNvSpPr txBox="1"/>
          <p:nvPr/>
        </p:nvSpPr>
        <p:spPr>
          <a:xfrm>
            <a:off x="719326" y="4598281"/>
            <a:ext cx="3167219" cy="1154162"/>
          </a:xfrm>
          <a:prstGeom prst="rect">
            <a:avLst/>
          </a:prstGeom>
          <a:noFill/>
        </p:spPr>
        <p:txBody>
          <a:bodyPr wrap="square" lIns="0" tIns="0" rIns="0" bIns="0" rtlCol="0">
            <a:spAutoFit/>
          </a:bodyPr>
          <a:lstStyle/>
          <a:p>
            <a:pPr>
              <a:spcAft>
                <a:spcPts val="1760"/>
              </a:spcAft>
            </a:pPr>
            <a:r>
              <a:rPr lang="en-GB" sz="2800" dirty="0">
                <a:solidFill>
                  <a:srgbClr val="F55301"/>
                </a:solidFill>
                <a:latin typeface="Century Gothic" panose="020B0502020202020204" pitchFamily="34" charset="0"/>
                <a:cs typeface="Arial" panose="020B0604020202020204" pitchFamily="34" charset="0"/>
              </a:rPr>
              <a:t>03. </a:t>
            </a:r>
            <a:r>
              <a:rPr lang="en-GB" sz="2800" b="1" dirty="0">
                <a:solidFill>
                  <a:srgbClr val="021563"/>
                </a:solidFill>
                <a:latin typeface="Century Gothic" panose="020B0502020202020204" pitchFamily="34" charset="0"/>
                <a:cs typeface="Arial" panose="020B0604020202020204" pitchFamily="34" charset="0"/>
              </a:rPr>
              <a:t>Gamification</a:t>
            </a:r>
          </a:p>
          <a:p>
            <a:pPr>
              <a:spcAft>
                <a:spcPts val="1760"/>
              </a:spcAft>
            </a:pPr>
            <a:r>
              <a:rPr lang="en-GB" sz="1600" dirty="0">
                <a:solidFill>
                  <a:srgbClr val="454A6B"/>
                </a:solidFill>
                <a:latin typeface="Century Gothic" panose="020B0502020202020204" pitchFamily="34" charset="0"/>
                <a:cs typeface="Arial" panose="020B0604020202020204" pitchFamily="34" charset="0"/>
              </a:rPr>
              <a:t>No one wants to be called out as the team with most flaws</a:t>
            </a:r>
          </a:p>
        </p:txBody>
      </p:sp>
      <p:graphicFrame>
        <p:nvGraphicFramePr>
          <p:cNvPr id="12" name="Table 5">
            <a:extLst>
              <a:ext uri="{FF2B5EF4-FFF2-40B4-BE49-F238E27FC236}">
                <a16:creationId xmlns:a16="http://schemas.microsoft.com/office/drawing/2014/main" id="{F14C0884-B302-2905-2055-DEC4F122A83B}"/>
              </a:ext>
            </a:extLst>
          </p:cNvPr>
          <p:cNvGraphicFramePr>
            <a:graphicFrameLocks noGrp="1"/>
          </p:cNvGraphicFramePr>
          <p:nvPr>
            <p:extLst>
              <p:ext uri="{D42A27DB-BD31-4B8C-83A1-F6EECF244321}">
                <p14:modId xmlns:p14="http://schemas.microsoft.com/office/powerpoint/2010/main" val="1299941157"/>
              </p:ext>
            </p:extLst>
          </p:nvPr>
        </p:nvGraphicFramePr>
        <p:xfrm>
          <a:off x="4769945" y="150910"/>
          <a:ext cx="6702729" cy="3568293"/>
        </p:xfrm>
        <a:graphic>
          <a:graphicData uri="http://schemas.openxmlformats.org/drawingml/2006/table">
            <a:tbl>
              <a:tblPr firstRow="1" bandRow="1">
                <a:tableStyleId>{5C22544A-7EE6-4342-B048-85BDC9FD1C3A}</a:tableStyleId>
              </a:tblPr>
              <a:tblGrid>
                <a:gridCol w="843968">
                  <a:extLst>
                    <a:ext uri="{9D8B030D-6E8A-4147-A177-3AD203B41FA5}">
                      <a16:colId xmlns:a16="http://schemas.microsoft.com/office/drawing/2014/main" val="3062681778"/>
                    </a:ext>
                  </a:extLst>
                </a:gridCol>
                <a:gridCol w="2007027">
                  <a:extLst>
                    <a:ext uri="{9D8B030D-6E8A-4147-A177-3AD203B41FA5}">
                      <a16:colId xmlns:a16="http://schemas.microsoft.com/office/drawing/2014/main" val="1986876017"/>
                    </a:ext>
                  </a:extLst>
                </a:gridCol>
                <a:gridCol w="575706">
                  <a:extLst>
                    <a:ext uri="{9D8B030D-6E8A-4147-A177-3AD203B41FA5}">
                      <a16:colId xmlns:a16="http://schemas.microsoft.com/office/drawing/2014/main" val="1709644217"/>
                    </a:ext>
                  </a:extLst>
                </a:gridCol>
                <a:gridCol w="575706">
                  <a:extLst>
                    <a:ext uri="{9D8B030D-6E8A-4147-A177-3AD203B41FA5}">
                      <a16:colId xmlns:a16="http://schemas.microsoft.com/office/drawing/2014/main" val="2063494076"/>
                    </a:ext>
                  </a:extLst>
                </a:gridCol>
                <a:gridCol w="575706">
                  <a:extLst>
                    <a:ext uri="{9D8B030D-6E8A-4147-A177-3AD203B41FA5}">
                      <a16:colId xmlns:a16="http://schemas.microsoft.com/office/drawing/2014/main" val="1627943891"/>
                    </a:ext>
                  </a:extLst>
                </a:gridCol>
                <a:gridCol w="513080">
                  <a:extLst>
                    <a:ext uri="{9D8B030D-6E8A-4147-A177-3AD203B41FA5}">
                      <a16:colId xmlns:a16="http://schemas.microsoft.com/office/drawing/2014/main" val="435890427"/>
                    </a:ext>
                  </a:extLst>
                </a:gridCol>
                <a:gridCol w="741680">
                  <a:extLst>
                    <a:ext uri="{9D8B030D-6E8A-4147-A177-3AD203B41FA5}">
                      <a16:colId xmlns:a16="http://schemas.microsoft.com/office/drawing/2014/main" val="3713957773"/>
                    </a:ext>
                  </a:extLst>
                </a:gridCol>
                <a:gridCol w="869856">
                  <a:extLst>
                    <a:ext uri="{9D8B030D-6E8A-4147-A177-3AD203B41FA5}">
                      <a16:colId xmlns:a16="http://schemas.microsoft.com/office/drawing/2014/main" val="1248549400"/>
                    </a:ext>
                  </a:extLst>
                </a:gridCol>
              </a:tblGrid>
              <a:tr h="234169">
                <a:tc>
                  <a:txBody>
                    <a:bodyPr/>
                    <a:lstStyle/>
                    <a:p>
                      <a:endParaRPr lang="en-GB" sz="1000" dirty="0">
                        <a:latin typeface="Calibri (Body)"/>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0" dirty="0">
                        <a:latin typeface="Calibri (Body)"/>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GB" sz="1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GB" sz="1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GB" sz="900" dirty="0">
                          <a:latin typeface="Calibri (Body)"/>
                        </a:rPr>
                        <a:t>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a:latin typeface="Calibri (Body)"/>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latin typeface="Calibri (Body)"/>
                        </a:rPr>
                        <a:t>To go..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747445"/>
                  </a:ext>
                </a:extLst>
              </a:tr>
              <a:tr h="225805">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i="1" dirty="0">
                          <a:solidFill>
                            <a:schemeClr val="tx1"/>
                          </a:solidFill>
                          <a:latin typeface="Calibri (Body)"/>
                          <a:cs typeface="Arial" panose="020B0604020202020204" pitchFamily="34" charset="0"/>
                        </a:rPr>
                        <a:t>Prevent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i="1">
                          <a:solidFill>
                            <a:schemeClr val="tx1"/>
                          </a:solidFill>
                          <a:latin typeface="Calibri (Body)"/>
                          <a:cs typeface="Arial" panose="020B0604020202020204" pitchFamily="34" charset="0"/>
                        </a:rPr>
                        <a:t>% Software Security Training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0.49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-2.04%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900" b="0" i="0" u="none" strike="noStrike">
                          <a:solidFill>
                            <a:srgbClr val="000000"/>
                          </a:solidFill>
                          <a:effectLst/>
                          <a:latin typeface="Calibri" panose="020F0502020204030204" pitchFamily="34" charset="0"/>
                        </a:rPr>
                        <a:t>46.00%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897296036"/>
                  </a:ext>
                </a:extLst>
              </a:tr>
              <a:tr h="22580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a:solidFill>
                          <a:schemeClr val="tx1"/>
                        </a:solidFill>
                        <a:latin typeface="Calibri (Body)"/>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i="1" dirty="0">
                          <a:solidFill>
                            <a:schemeClr val="tx1"/>
                          </a:solidFill>
                          <a:latin typeface="Calibri (Body)"/>
                          <a:cs typeface="Arial" panose="020B0604020202020204" pitchFamily="34" charset="0"/>
                        </a:rPr>
                        <a:t>% Threat Model Coverage</a:t>
                      </a:r>
                      <a:endParaRPr lang="en-GB" sz="800" dirty="0">
                        <a:solidFill>
                          <a:schemeClr val="tx1"/>
                        </a:solidFill>
                        <a:latin typeface="Calibri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0.04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817675143"/>
                  </a:ext>
                </a:extLst>
              </a:tr>
              <a:tr h="22580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i="1">
                        <a:solidFill>
                          <a:schemeClr val="tx1"/>
                        </a:solidFill>
                        <a:latin typeface="Calibri (Body)"/>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i="1">
                          <a:solidFill>
                            <a:schemeClr val="tx1"/>
                          </a:solidFill>
                          <a:latin typeface="Calibri (Body)"/>
                          <a:cs typeface="Arial" panose="020B0604020202020204" pitchFamily="34" charset="0"/>
                        </a:rPr>
                        <a:t>Consultancy Engagements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0.02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97790796"/>
                  </a:ext>
                </a:extLst>
              </a:tr>
              <a:tr h="200613">
                <a:tc rowSpan="4">
                  <a:txBody>
                    <a:bodyPr/>
                    <a:lstStyle/>
                    <a:p>
                      <a:r>
                        <a:rPr lang="en-GB" sz="800" b="1" i="1" dirty="0">
                          <a:solidFill>
                            <a:schemeClr val="tx1"/>
                          </a:solidFill>
                          <a:latin typeface="Calibri (Body)"/>
                        </a:rPr>
                        <a:t>Find &amp; Fix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GB" sz="800" b="1" i="1" dirty="0">
                          <a:solidFill>
                            <a:schemeClr val="tx1"/>
                          </a:solidFill>
                          <a:latin typeface="Calibri (Body)"/>
                        </a:rPr>
                        <a:t>Snyk Critical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0.85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-40.00%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-54.63%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13756500"/>
                  </a:ext>
                </a:extLst>
              </a:tr>
              <a:tr h="313619">
                <a:tc vMerge="1">
                  <a:txBody>
                    <a:bodyPr/>
                    <a:lstStyle/>
                    <a:p>
                      <a:endParaRPr lang="en-GB" sz="1200" b="1" i="1">
                        <a:solidFill>
                          <a:schemeClr val="tx1"/>
                        </a:solidFill>
                        <a:latin typeface="Calibri (Body)"/>
                      </a:endParaRPr>
                    </a:p>
                  </a:txBody>
                  <a:tcPr anchor="ctr"/>
                </a:tc>
                <a:tc>
                  <a:txBody>
                    <a:bodyPr/>
                    <a:lstStyle/>
                    <a:p>
                      <a:r>
                        <a:rPr lang="en-GB" sz="800" b="1" i="1" dirty="0">
                          <a:solidFill>
                            <a:schemeClr val="tx1"/>
                          </a:solidFill>
                          <a:latin typeface="Calibri (Body)"/>
                        </a:rPr>
                        <a:t>Snyk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9.59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-23.57%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chemeClr val="bg1">
                              <a:lumMod val="95000"/>
                            </a:schemeClr>
                          </a:solidFill>
                          <a:effectLst/>
                          <a:latin typeface="Calibri" panose="020F0502020204030204" pitchFamily="34" charset="0"/>
                        </a:rPr>
                        <a:t>-858.81%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588977743"/>
                  </a:ext>
                </a:extLst>
              </a:tr>
              <a:tr h="313619">
                <a:tc vMerge="1">
                  <a:txBody>
                    <a:bodyPr/>
                    <a:lstStyle/>
                    <a:p>
                      <a:endParaRPr lang="en-GB" sz="1200" b="1" i="1">
                        <a:solidFill>
                          <a:schemeClr val="tx1"/>
                        </a:solidFill>
                        <a:latin typeface="Calibri (Body)"/>
                      </a:endParaRPr>
                    </a:p>
                  </a:txBody>
                  <a:tcPr anchor="ctr">
                    <a:lnT w="12700" cap="flat" cmpd="sng" algn="ctr">
                      <a:solidFill>
                        <a:schemeClr val="tx1"/>
                      </a:solidFill>
                      <a:prstDash val="solid"/>
                      <a:round/>
                      <a:headEnd type="none" w="med" len="med"/>
                      <a:tailEnd type="none" w="med" len="med"/>
                    </a:lnT>
                  </a:tcPr>
                </a:tc>
                <a:tc>
                  <a:txBody>
                    <a:bodyPr/>
                    <a:lstStyle/>
                    <a:p>
                      <a:r>
                        <a:rPr lang="en-GB" sz="800" b="1" i="1">
                          <a:solidFill>
                            <a:schemeClr val="tx1"/>
                          </a:solidFill>
                          <a:latin typeface="Calibri (Body)"/>
                        </a:rPr>
                        <a:t>Azure Security Policies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1.37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16.06%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900" b="0" i="0" u="none" strike="noStrike" dirty="0">
                          <a:solidFill>
                            <a:schemeClr val="bg1">
                              <a:lumMod val="95000"/>
                            </a:schemeClr>
                          </a:solidFill>
                          <a:effectLst/>
                          <a:latin typeface="Calibri" panose="020F0502020204030204" pitchFamily="34" charset="0"/>
                        </a:rPr>
                        <a:t>-127.30%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565543192"/>
                  </a:ext>
                </a:extLst>
              </a:tr>
              <a:tr h="225805">
                <a:tc vMerge="1">
                  <a:txBody>
                    <a:bodyPr/>
                    <a:lstStyle/>
                    <a:p>
                      <a:endParaRPr lang="en-GB" sz="1200" b="1" i="1">
                        <a:solidFill>
                          <a:schemeClr val="tx1"/>
                        </a:solidFill>
                        <a:latin typeface="Calibri (Body)"/>
                      </a:endParaRPr>
                    </a:p>
                  </a:txBody>
                  <a:tcPr anchor="ctr"/>
                </a:tc>
                <a:tc>
                  <a:txBody>
                    <a:bodyPr/>
                    <a:lstStyle/>
                    <a:p>
                      <a:r>
                        <a:rPr lang="en-GB" sz="800" b="1" i="1">
                          <a:solidFill>
                            <a:schemeClr val="tx1"/>
                          </a:solidFill>
                          <a:latin typeface="Calibri (Body)"/>
                        </a:rPr>
                        <a:t>Manual Security Findings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a:solidFill>
                            <a:srgbClr val="000000"/>
                          </a:solidFill>
                          <a:effectLst/>
                          <a:latin typeface="Calibri" panose="020F0502020204030204" pitchFamily="34" charset="0"/>
                        </a:rPr>
                        <a:t>2.00%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67140229"/>
                  </a:ext>
                </a:extLst>
              </a:tr>
              <a:tr h="225805">
                <a:tc rowSpan="4">
                  <a:txBody>
                    <a:bodyPr/>
                    <a:lstStyle/>
                    <a:p>
                      <a:r>
                        <a:rPr lang="en-GB" sz="800" b="1" i="1">
                          <a:solidFill>
                            <a:schemeClr val="tx1"/>
                          </a:solidFill>
                          <a:latin typeface="Calibri (Body)"/>
                        </a:rPr>
                        <a:t>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GB" sz="800" b="1" i="1">
                          <a:solidFill>
                            <a:schemeClr val="tx1"/>
                          </a:solidFill>
                          <a:latin typeface="Calibri (Body)"/>
                        </a:rPr>
                        <a:t>Total Risk Issue Unmanaged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6.25%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-13.57%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86677354"/>
                  </a:ext>
                </a:extLst>
              </a:tr>
              <a:tr h="225805">
                <a:tc vMerge="1">
                  <a:txBody>
                    <a:bodyPr/>
                    <a:lstStyle/>
                    <a:p>
                      <a:endParaRPr lang="en-GB" sz="1200" b="1" i="1">
                        <a:solidFill>
                          <a:schemeClr val="tx1"/>
                        </a:solidFill>
                        <a:latin typeface="Calibri (Body)"/>
                      </a:endParaRPr>
                    </a:p>
                  </a:txBody>
                  <a:tcPr anchor="ctr"/>
                </a:tc>
                <a:tc>
                  <a:txBody>
                    <a:bodyPr/>
                    <a:lstStyle/>
                    <a:p>
                      <a:r>
                        <a:rPr lang="en-GB" sz="800" b="1" i="1">
                          <a:solidFill>
                            <a:schemeClr val="tx1"/>
                          </a:solidFill>
                          <a:latin typeface="Calibri (Body)"/>
                        </a:rPr>
                        <a:t>Risk Accepted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73690248"/>
                  </a:ext>
                </a:extLst>
              </a:tr>
              <a:tr h="225805">
                <a:tc vMerge="1">
                  <a:txBody>
                    <a:bodyPr/>
                    <a:lstStyle/>
                    <a:p>
                      <a:endParaRPr lang="en-GB" sz="1200" b="1" i="1">
                        <a:solidFill>
                          <a:schemeClr val="tx1"/>
                        </a:solidFill>
                        <a:latin typeface="Calibri (Body)"/>
                      </a:endParaRPr>
                    </a:p>
                  </a:txBody>
                  <a:tcPr anchor="ctr"/>
                </a:tc>
                <a:tc>
                  <a:txBody>
                    <a:bodyPr/>
                    <a:lstStyle/>
                    <a:p>
                      <a:r>
                        <a:rPr lang="en-GB" sz="800" b="1" i="1">
                          <a:solidFill>
                            <a:schemeClr val="tx1"/>
                          </a:solidFill>
                          <a:latin typeface="Calibri (Body)"/>
                        </a:rPr>
                        <a:t>Promoted to RCSA 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GB" sz="900" b="0" i="0" u="none" strike="noStrike">
                          <a:solidFill>
                            <a:srgbClr val="000000"/>
                          </a:solidFill>
                          <a:effectLst/>
                          <a:latin typeface="Calibri" panose="020F0502020204030204" pitchFamily="34" charset="0"/>
                        </a:rPr>
                        <a:t>1.59%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59475281"/>
                  </a:ext>
                </a:extLst>
              </a:tr>
              <a:tr h="225805">
                <a:tc vMerge="1">
                  <a:txBody>
                    <a:bodyPr/>
                    <a:lstStyle/>
                    <a:p>
                      <a:endParaRPr lang="en-GB" sz="1200" b="1" i="1">
                        <a:solidFill>
                          <a:schemeClr val="tx1"/>
                        </a:solidFill>
                        <a:latin typeface="Calibri (Body)"/>
                      </a:endParaRPr>
                    </a:p>
                  </a:txBody>
                  <a:tcPr anchor="ctr"/>
                </a:tc>
                <a:tc>
                  <a:txBody>
                    <a:bodyPr/>
                    <a:lstStyle/>
                    <a:p>
                      <a:r>
                        <a:rPr lang="en-GB" sz="800" b="1" i="1">
                          <a:solidFill>
                            <a:schemeClr val="tx1"/>
                          </a:solidFill>
                          <a:latin typeface="Calibri (Body)"/>
                        </a:rPr>
                        <a:t>Resolved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&lt;0.02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latin typeface="Calibri (Body)"/>
                        </a:rPr>
                        <a:t>&gt;0.04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0.02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900" b="0" i="0" u="none" strike="noStrike">
                          <a:solidFill>
                            <a:srgbClr val="000000"/>
                          </a:solidFill>
                          <a:effectLst/>
                          <a:latin typeface="Calibri" panose="020F0502020204030204" pitchFamily="34" charset="0"/>
                        </a:rPr>
                        <a:t>1.95%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39332933"/>
                  </a:ext>
                </a:extLst>
              </a:tr>
              <a:tr h="225805">
                <a:tc rowSpan="3">
                  <a:txBody>
                    <a:bodyPr/>
                    <a:lstStyle/>
                    <a:p>
                      <a:r>
                        <a:rPr lang="en-GB" sz="800" b="1" i="1" dirty="0">
                          <a:solidFill>
                            <a:schemeClr val="tx1"/>
                          </a:solidFill>
                          <a:latin typeface="Calibri (Body)"/>
                        </a:rPr>
                        <a:t>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GB" sz="800" b="1" i="1">
                          <a:solidFill>
                            <a:schemeClr val="tx1"/>
                          </a:solidFill>
                          <a:latin typeface="Calibri (Body)"/>
                        </a:rPr>
                        <a:t>High Risk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t>&gt;0.04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t>&lt;0.04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t>&lt;0.02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-22.22%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-6.81%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126970911"/>
                  </a:ext>
                </a:extLst>
              </a:tr>
              <a:tr h="225805">
                <a:tc vMerge="1">
                  <a:txBody>
                    <a:bodyPr/>
                    <a:lstStyle/>
                    <a:p>
                      <a:endParaRPr lang="en-GB" sz="1200" b="1" i="1">
                        <a:solidFill>
                          <a:schemeClr val="tx1"/>
                        </a:solidFill>
                        <a:latin typeface="Calibri (Body)"/>
                      </a:endParaRPr>
                    </a:p>
                  </a:txBody>
                  <a:tcPr anchor="ctr"/>
                </a:tc>
                <a:tc>
                  <a:txBody>
                    <a:bodyPr/>
                    <a:lstStyle/>
                    <a:p>
                      <a:r>
                        <a:rPr lang="en-GB" sz="800" b="1" i="1" dirty="0">
                          <a:solidFill>
                            <a:schemeClr val="tx1"/>
                          </a:solidFill>
                          <a:latin typeface="Calibri (Body)"/>
                        </a:rPr>
                        <a:t>Medium Risk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t>&gt;0.02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t>&lt;0.2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t>&lt;0.1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159142442"/>
                  </a:ext>
                </a:extLst>
              </a:tr>
              <a:tr h="225805">
                <a:tc vMerge="1">
                  <a:txBody>
                    <a:bodyPr/>
                    <a:lstStyle/>
                    <a:p>
                      <a:endParaRPr lang="en-GB" sz="1200" b="1" i="1">
                        <a:solidFill>
                          <a:schemeClr val="tx1"/>
                        </a:solidFill>
                        <a:latin typeface="Calibri (Body)"/>
                      </a:endParaRPr>
                    </a:p>
                  </a:txBody>
                  <a:tcPr anchor="ctr"/>
                </a:tc>
                <a:tc>
                  <a:txBody>
                    <a:bodyPr/>
                    <a:lstStyle/>
                    <a:p>
                      <a:r>
                        <a:rPr lang="en-GB" sz="800" b="1" i="1" dirty="0">
                          <a:solidFill>
                            <a:schemeClr val="tx1"/>
                          </a:solidFill>
                          <a:latin typeface="Calibri (Body)"/>
                        </a:rPr>
                        <a:t>Low Risk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t>&gt;0.4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t>&lt;0.4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a:r>
                        <a:rPr lang="en-GB" sz="800" dirty="0"/>
                        <a:t>&lt;0.2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fontAlgn="b"/>
                      <a:r>
                        <a:rPr lang="en-GB" sz="900" b="0" i="0" u="none" strike="noStrike" dirty="0">
                          <a:solidFill>
                            <a:srgbClr val="000000"/>
                          </a:solidFill>
                          <a:effectLst/>
                          <a:latin typeface="Calibri" panose="020F0502020204030204" pitchFamily="34" charset="0"/>
                        </a:rPr>
                        <a:t>0.16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29987404"/>
                  </a:ext>
                </a:extLst>
              </a:tr>
            </a:tbl>
          </a:graphicData>
        </a:graphic>
      </p:graphicFrame>
      <p:pic>
        <p:nvPicPr>
          <p:cNvPr id="3" name="Picture 2">
            <a:extLst>
              <a:ext uri="{FF2B5EF4-FFF2-40B4-BE49-F238E27FC236}">
                <a16:creationId xmlns:a16="http://schemas.microsoft.com/office/drawing/2014/main" id="{E3C3CDB6-0CE2-CAB9-92D9-5B36693C80A5}"/>
              </a:ext>
            </a:extLst>
          </p:cNvPr>
          <p:cNvPicPr>
            <a:picLocks noChangeAspect="1"/>
          </p:cNvPicPr>
          <p:nvPr/>
        </p:nvPicPr>
        <p:blipFill>
          <a:blip r:embed="rId4"/>
          <a:stretch>
            <a:fillRect/>
          </a:stretch>
        </p:blipFill>
        <p:spPr>
          <a:xfrm>
            <a:off x="4769945" y="4154799"/>
            <a:ext cx="3167220" cy="2174563"/>
          </a:xfrm>
          <a:prstGeom prst="rect">
            <a:avLst/>
          </a:prstGeom>
        </p:spPr>
      </p:pic>
      <p:pic>
        <p:nvPicPr>
          <p:cNvPr id="5" name="Picture 4">
            <a:extLst>
              <a:ext uri="{FF2B5EF4-FFF2-40B4-BE49-F238E27FC236}">
                <a16:creationId xmlns:a16="http://schemas.microsoft.com/office/drawing/2014/main" id="{C8DC1145-0DB1-BB7D-A0FF-FCFA86FEECD9}"/>
              </a:ext>
            </a:extLst>
          </p:cNvPr>
          <p:cNvPicPr>
            <a:picLocks noChangeAspect="1"/>
          </p:cNvPicPr>
          <p:nvPr/>
        </p:nvPicPr>
        <p:blipFill>
          <a:blip r:embed="rId5"/>
          <a:stretch>
            <a:fillRect/>
          </a:stretch>
        </p:blipFill>
        <p:spPr>
          <a:xfrm>
            <a:off x="8155085" y="4049486"/>
            <a:ext cx="3699200" cy="1989364"/>
          </a:xfrm>
          <a:prstGeom prst="rect">
            <a:avLst/>
          </a:prstGeom>
        </p:spPr>
      </p:pic>
      <p:sp>
        <p:nvSpPr>
          <p:cNvPr id="53" name="TextBox 52">
            <a:extLst>
              <a:ext uri="{FF2B5EF4-FFF2-40B4-BE49-F238E27FC236}">
                <a16:creationId xmlns:a16="http://schemas.microsoft.com/office/drawing/2014/main" id="{3416EDD8-8BCF-8F33-8079-1218F7A6A73D}"/>
              </a:ext>
            </a:extLst>
          </p:cNvPr>
          <p:cNvSpPr txBox="1"/>
          <p:nvPr/>
        </p:nvSpPr>
        <p:spPr>
          <a:xfrm>
            <a:off x="719326" y="1439741"/>
            <a:ext cx="3167219" cy="1400383"/>
          </a:xfrm>
          <a:prstGeom prst="rect">
            <a:avLst/>
          </a:prstGeom>
          <a:noFill/>
        </p:spPr>
        <p:txBody>
          <a:bodyPr wrap="square" lIns="0" tIns="0" rIns="0" bIns="0" rtlCol="0">
            <a:spAutoFit/>
          </a:bodyPr>
          <a:lstStyle/>
          <a:p>
            <a:pPr>
              <a:spcAft>
                <a:spcPts val="1760"/>
              </a:spcAft>
            </a:pPr>
            <a:r>
              <a:rPr lang="en-GB" sz="2800" dirty="0">
                <a:solidFill>
                  <a:srgbClr val="F55301"/>
                </a:solidFill>
                <a:latin typeface="Century Gothic" panose="020B0502020202020204" pitchFamily="34" charset="0"/>
                <a:cs typeface="Arial" panose="020B0604020202020204" pitchFamily="34" charset="0"/>
              </a:rPr>
              <a:t>01. </a:t>
            </a:r>
            <a:r>
              <a:rPr lang="en-GB" sz="2800" b="1" dirty="0">
                <a:solidFill>
                  <a:srgbClr val="021563"/>
                </a:solidFill>
                <a:latin typeface="Century Gothic" panose="020B0502020202020204" pitchFamily="34" charset="0"/>
                <a:cs typeface="Arial" panose="020B0604020202020204" pitchFamily="34" charset="0"/>
              </a:rPr>
              <a:t>Value</a:t>
            </a:r>
          </a:p>
          <a:p>
            <a:pPr>
              <a:spcAft>
                <a:spcPts val="1760"/>
              </a:spcAft>
            </a:pPr>
            <a:r>
              <a:rPr lang="en-GB" sz="1600" dirty="0">
                <a:solidFill>
                  <a:srgbClr val="454A6B"/>
                </a:solidFill>
                <a:latin typeface="Century Gothic" panose="020B0502020202020204" pitchFamily="34" charset="0"/>
                <a:cs typeface="Arial" panose="020B0604020202020204" pitchFamily="34" charset="0"/>
              </a:rPr>
              <a:t>Proving the world is getting better through metrics helps build trust and evidence ROI</a:t>
            </a:r>
          </a:p>
        </p:txBody>
      </p:sp>
    </p:spTree>
    <p:extLst>
      <p:ext uri="{BB962C8B-B14F-4D97-AF65-F5344CB8AC3E}">
        <p14:creationId xmlns:p14="http://schemas.microsoft.com/office/powerpoint/2010/main" val="401218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29562E-814C-1648-BF29-251C2F652AEE}"/>
              </a:ext>
            </a:extLst>
          </p:cNvPr>
          <p:cNvSpPr/>
          <p:nvPr/>
        </p:nvSpPr>
        <p:spPr>
          <a:xfrm>
            <a:off x="0" y="0"/>
            <a:ext cx="12192000" cy="6858000"/>
          </a:xfrm>
          <a:prstGeom prst="rect">
            <a:avLst/>
          </a:prstGeom>
          <a:solidFill>
            <a:srgbClr val="0215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21563"/>
              </a:solidFill>
              <a:highlight>
                <a:srgbClr val="FFFF00"/>
              </a:highlight>
            </a:endParaRPr>
          </a:p>
        </p:txBody>
      </p:sp>
      <p:sp>
        <p:nvSpPr>
          <p:cNvPr id="2" name="Title 1">
            <a:extLst>
              <a:ext uri="{FF2B5EF4-FFF2-40B4-BE49-F238E27FC236}">
                <a16:creationId xmlns:a16="http://schemas.microsoft.com/office/drawing/2014/main" id="{728558A7-D90D-C648-B102-DB3B64C888F0}"/>
              </a:ext>
            </a:extLst>
          </p:cNvPr>
          <p:cNvSpPr>
            <a:spLocks noGrp="1"/>
          </p:cNvSpPr>
          <p:nvPr>
            <p:ph type="title"/>
          </p:nvPr>
        </p:nvSpPr>
        <p:spPr>
          <a:xfrm>
            <a:off x="758592" y="1947395"/>
            <a:ext cx="7816998" cy="2308324"/>
          </a:xfrm>
        </p:spPr>
        <p:txBody>
          <a:bodyPr wrap="square" anchor="t" anchorCtr="0">
            <a:spAutoFit/>
          </a:bodyPr>
          <a:lstStyle/>
          <a:p>
            <a:r>
              <a:rPr lang="en-GB" sz="8000" b="1" dirty="0">
                <a:solidFill>
                  <a:schemeClr val="bg1"/>
                </a:solidFill>
                <a:latin typeface="Century Gothic" panose="020B0502020202020204" pitchFamily="34" charset="0"/>
                <a:cs typeface="Arial" panose="020B0604020202020204" pitchFamily="34" charset="0"/>
              </a:rPr>
              <a:t>Force</a:t>
            </a:r>
            <a:br>
              <a:rPr lang="en-GB" sz="8000" b="1" dirty="0">
                <a:solidFill>
                  <a:schemeClr val="bg1"/>
                </a:solidFill>
                <a:latin typeface="Century Gothic" panose="020B0502020202020204" pitchFamily="34" charset="0"/>
                <a:cs typeface="Arial" panose="020B0604020202020204" pitchFamily="34" charset="0"/>
              </a:rPr>
            </a:br>
            <a:r>
              <a:rPr lang="en-GB" sz="8000" b="1" dirty="0">
                <a:solidFill>
                  <a:srgbClr val="00AD00"/>
                </a:solidFill>
                <a:latin typeface="Century Gothic" panose="020B0502020202020204" pitchFamily="34" charset="0"/>
                <a:cs typeface="Arial" panose="020B0604020202020204" pitchFamily="34" charset="0"/>
              </a:rPr>
              <a:t>Multipliers</a:t>
            </a:r>
            <a:endParaRPr lang="en-US" sz="8000" b="1" dirty="0">
              <a:solidFill>
                <a:srgbClr val="00AD00"/>
              </a:solidFill>
              <a:latin typeface="Century Gothic" panose="020B0502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E55ECFA-338D-B949-9F2E-37F8E578BDCF}"/>
              </a:ext>
            </a:extLst>
          </p:cNvPr>
          <p:cNvPicPr>
            <a:picLocks noChangeAspect="1"/>
          </p:cNvPicPr>
          <p:nvPr/>
        </p:nvPicPr>
        <p:blipFill>
          <a:blip r:embed="rId2"/>
          <a:stretch>
            <a:fillRect/>
          </a:stretch>
        </p:blipFill>
        <p:spPr>
          <a:xfrm>
            <a:off x="10381290" y="6259290"/>
            <a:ext cx="1440000" cy="228000"/>
          </a:xfrm>
          <a:prstGeom prst="rect">
            <a:avLst/>
          </a:prstGeom>
        </p:spPr>
      </p:pic>
    </p:spTree>
    <p:extLst>
      <p:ext uri="{BB962C8B-B14F-4D97-AF65-F5344CB8AC3E}">
        <p14:creationId xmlns:p14="http://schemas.microsoft.com/office/powerpoint/2010/main" val="14278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ional Networking: Not Just Collecting Contacts | Drexel LeBow">
            <a:extLst>
              <a:ext uri="{FF2B5EF4-FFF2-40B4-BE49-F238E27FC236}">
                <a16:creationId xmlns:a16="http://schemas.microsoft.com/office/drawing/2014/main" id="{01BCE7B0-E383-E6CC-A179-C3FBE0477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283" y="1017679"/>
            <a:ext cx="8974626" cy="50434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430C789-D5D2-A798-55B0-79E96B68A71A}"/>
              </a:ext>
            </a:extLst>
          </p:cNvPr>
          <p:cNvSpPr txBox="1"/>
          <p:nvPr/>
        </p:nvSpPr>
        <p:spPr>
          <a:xfrm>
            <a:off x="409589" y="439842"/>
            <a:ext cx="5381611" cy="683264"/>
          </a:xfrm>
          <a:prstGeom prst="rect">
            <a:avLst/>
          </a:prstGeom>
          <a:noFill/>
        </p:spPr>
        <p:txBody>
          <a:bodyPr wrap="square" rtlCol="0">
            <a:spAutoFit/>
          </a:bodyPr>
          <a:lstStyle/>
          <a:p>
            <a:pPr>
              <a:lnSpc>
                <a:spcPct val="80000"/>
              </a:lnSpc>
            </a:pPr>
            <a:r>
              <a:rPr lang="en-US" sz="4800" b="1" spc="-80" dirty="0">
                <a:solidFill>
                  <a:srgbClr val="021563"/>
                </a:solidFill>
                <a:latin typeface="Century Gothic" panose="020B0502020202020204" pitchFamily="34" charset="0"/>
              </a:rPr>
              <a:t>Think Network</a:t>
            </a:r>
          </a:p>
        </p:txBody>
      </p:sp>
      <p:sp>
        <p:nvSpPr>
          <p:cNvPr id="9" name="Content Placeholder 3">
            <a:extLst>
              <a:ext uri="{FF2B5EF4-FFF2-40B4-BE49-F238E27FC236}">
                <a16:creationId xmlns:a16="http://schemas.microsoft.com/office/drawing/2014/main" id="{E4B3E0F3-07EA-2FB3-0D68-AFFA286B70A5}"/>
              </a:ext>
            </a:extLst>
          </p:cNvPr>
          <p:cNvSpPr txBox="1">
            <a:spLocks/>
          </p:cNvSpPr>
          <p:nvPr/>
        </p:nvSpPr>
        <p:spPr>
          <a:xfrm>
            <a:off x="409590" y="1205628"/>
            <a:ext cx="5024560" cy="1217769"/>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Be One Hop Away</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I don’t need an expert in every team. I need every team knowing who and when to bring in an expert.</a:t>
            </a:r>
            <a:endParaRPr lang="en-US" sz="1600" b="1" dirty="0">
              <a:solidFill>
                <a:srgbClr val="021563"/>
              </a:solidFill>
              <a:latin typeface="Century Gothic" panose="020B0502020202020204" pitchFamily="34" charset="0"/>
              <a:cs typeface="Arial" panose="020B0604020202020204" pitchFamily="34" charset="0"/>
            </a:endParaRPr>
          </a:p>
        </p:txBody>
      </p:sp>
      <p:sp>
        <p:nvSpPr>
          <p:cNvPr id="10" name="Content Placeholder 3">
            <a:extLst>
              <a:ext uri="{FF2B5EF4-FFF2-40B4-BE49-F238E27FC236}">
                <a16:creationId xmlns:a16="http://schemas.microsoft.com/office/drawing/2014/main" id="{42F044EB-8E6F-38B3-7090-E3CB6DC2A489}"/>
              </a:ext>
            </a:extLst>
          </p:cNvPr>
          <p:cNvSpPr txBox="1">
            <a:spLocks/>
          </p:cNvSpPr>
          <p:nvPr/>
        </p:nvSpPr>
        <p:spPr>
          <a:xfrm>
            <a:off x="409589" y="2621447"/>
            <a:ext cx="5024560" cy="1217769"/>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Channels</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Use the channels that your customers use to communicate. Lower the threshold for reaching out, do it on your customers terms.</a:t>
            </a:r>
            <a:endParaRPr lang="en-US" sz="1600" dirty="0">
              <a:solidFill>
                <a:srgbClr val="021563"/>
              </a:solidFill>
              <a:latin typeface="Century Gothic" panose="020B0502020202020204" pitchFamily="34" charset="0"/>
              <a:cs typeface="Arial" panose="020B0604020202020204" pitchFamily="34" charset="0"/>
            </a:endParaRPr>
          </a:p>
        </p:txBody>
      </p:sp>
      <p:sp>
        <p:nvSpPr>
          <p:cNvPr id="11" name="Content Placeholder 3">
            <a:extLst>
              <a:ext uri="{FF2B5EF4-FFF2-40B4-BE49-F238E27FC236}">
                <a16:creationId xmlns:a16="http://schemas.microsoft.com/office/drawing/2014/main" id="{8FDBDB0E-4876-AE2E-11F6-5B321A577D18}"/>
              </a:ext>
            </a:extLst>
          </p:cNvPr>
          <p:cNvSpPr txBox="1">
            <a:spLocks/>
          </p:cNvSpPr>
          <p:nvPr/>
        </p:nvSpPr>
        <p:spPr>
          <a:xfrm>
            <a:off x="409590" y="4031814"/>
            <a:ext cx="5024560" cy="1217769"/>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Find Customers</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Go and make friends before you need them. Go and listen to people's problems and extend your network. You’re a business partner now.</a:t>
            </a:r>
            <a:endParaRPr lang="en-US" sz="1600" dirty="0">
              <a:solidFill>
                <a:srgbClr val="021563"/>
              </a:solidFill>
              <a:latin typeface="Century Gothic" panose="020B0502020202020204" pitchFamily="34" charset="0"/>
              <a:cs typeface="Arial" panose="020B0604020202020204" pitchFamily="34" charset="0"/>
            </a:endParaRPr>
          </a:p>
        </p:txBody>
      </p:sp>
      <p:sp>
        <p:nvSpPr>
          <p:cNvPr id="12" name="Content Placeholder 3">
            <a:extLst>
              <a:ext uri="{FF2B5EF4-FFF2-40B4-BE49-F238E27FC236}">
                <a16:creationId xmlns:a16="http://schemas.microsoft.com/office/drawing/2014/main" id="{AF6F35F4-D0F2-863D-62FD-C4641A81FB3C}"/>
              </a:ext>
            </a:extLst>
          </p:cNvPr>
          <p:cNvSpPr txBox="1">
            <a:spLocks/>
          </p:cNvSpPr>
          <p:nvPr/>
        </p:nvSpPr>
        <p:spPr>
          <a:xfrm>
            <a:off x="409590" y="5332105"/>
            <a:ext cx="5024560" cy="996170"/>
          </a:xfrm>
          <a:prstGeom prst="rect">
            <a:avLst/>
          </a:prstGeom>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184DC"/>
              </a:buClr>
              <a:buFont typeface="Arial" panose="020B0604020202020204" pitchFamily="34" charset="0"/>
              <a:buNone/>
            </a:pPr>
            <a:r>
              <a:rPr lang="en-US" sz="2400" b="1" dirty="0">
                <a:solidFill>
                  <a:srgbClr val="021563"/>
                </a:solidFill>
                <a:latin typeface="Century Gothic" panose="020B0502020202020204" pitchFamily="34" charset="0"/>
                <a:cs typeface="Arial" panose="020B0604020202020204" pitchFamily="34" charset="0"/>
              </a:rPr>
              <a:t>Be Helpful</a:t>
            </a:r>
          </a:p>
          <a:p>
            <a:pPr marL="0" indent="0">
              <a:buClr>
                <a:srgbClr val="5184DC"/>
              </a:buClr>
              <a:buNone/>
            </a:pPr>
            <a:r>
              <a:rPr lang="en-US" sz="1600" dirty="0">
                <a:solidFill>
                  <a:srgbClr val="454A6B"/>
                </a:solidFill>
                <a:latin typeface="Century Gothic" panose="020B0502020202020204" pitchFamily="34" charset="0"/>
                <a:cs typeface="Arial" panose="020B0604020202020204" pitchFamily="34" charset="0"/>
              </a:rPr>
              <a:t>Provide a useful service that people want to use. Engineers are smart enough to go around you</a:t>
            </a:r>
            <a:endParaRPr lang="en-US" sz="1600" dirty="0">
              <a:solidFill>
                <a:srgbClr val="021563"/>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396173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08CFFA95DFB94684BBEA2812F235D0" ma:contentTypeVersion="10" ma:contentTypeDescription="Create a new document." ma:contentTypeScope="" ma:versionID="beb99ef362125d6fe8b04bc4845f0c1c">
  <xsd:schema xmlns:xsd="http://www.w3.org/2001/XMLSchema" xmlns:xs="http://www.w3.org/2001/XMLSchema" xmlns:p="http://schemas.microsoft.com/office/2006/metadata/properties" xmlns:ns2="84cf0aed-3007-4e0f-89be-11a887e56bec" xmlns:ns3="f4201173-5c0d-4e8f-9820-e311022f9573" targetNamespace="http://schemas.microsoft.com/office/2006/metadata/properties" ma:root="true" ma:fieldsID="73464654f89191fd5aca7ed4a56e7e8b" ns2:_="" ns3:_="">
    <xsd:import namespace="84cf0aed-3007-4e0f-89be-11a887e56bec"/>
    <xsd:import namespace="f4201173-5c0d-4e8f-9820-e311022f95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cf0aed-3007-4e0f-89be-11a887e56b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4201173-5c0d-4e8f-9820-e311022f957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C2DE8E-9F2C-4BF8-8E98-5E1C1CCA0765}">
  <ds:schemaRefs>
    <ds:schemaRef ds:uri="http://schemas.microsoft.com/sharepoint/v3/contenttype/forms"/>
  </ds:schemaRefs>
</ds:datastoreItem>
</file>

<file path=customXml/itemProps2.xml><?xml version="1.0" encoding="utf-8"?>
<ds:datastoreItem xmlns:ds="http://schemas.openxmlformats.org/officeDocument/2006/customXml" ds:itemID="{14920198-1AAE-4FDF-8C90-8CE81A0F65FB}">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098a4444-12cd-4491-b8e3-75d35990e78f"/>
    <ds:schemaRef ds:uri="ca99b567-6463-465f-80b4-e4ccadbd0d08"/>
    <ds:schemaRef ds:uri="http://www.w3.org/XML/1998/namespace"/>
  </ds:schemaRefs>
</ds:datastoreItem>
</file>

<file path=customXml/itemProps3.xml><?xml version="1.0" encoding="utf-8"?>
<ds:datastoreItem xmlns:ds="http://schemas.openxmlformats.org/officeDocument/2006/customXml" ds:itemID="{69C01906-81F4-480A-9107-F404397363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cf0aed-3007-4e0f-89be-11a887e56bec"/>
    <ds:schemaRef ds:uri="f4201173-5c0d-4e8f-9820-e311022f95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22778</TotalTime>
  <Words>2880</Words>
  <Application>Microsoft Office PowerPoint</Application>
  <PresentationFormat>Widescreen</PresentationFormat>
  <Paragraphs>282</Paragraphs>
  <Slides>16</Slides>
  <Notes>9</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(Body)</vt:lpstr>
      <vt:lpstr>Calibri Light</vt:lpstr>
      <vt:lpstr>Century Gothic</vt:lpstr>
      <vt:lpstr>Merriweather</vt:lpstr>
      <vt:lpstr>Office Theme</vt:lpstr>
      <vt:lpstr>Outnumbered</vt:lpstr>
      <vt:lpstr>PowerPoint Presentation</vt:lpstr>
      <vt:lpstr>Ground Zero</vt:lpstr>
      <vt:lpstr>PowerPoint Presentation</vt:lpstr>
      <vt:lpstr>PowerPoint Presentation</vt:lpstr>
      <vt:lpstr>PowerPoint Presentation</vt:lpstr>
      <vt:lpstr>PowerPoint Presentation</vt:lpstr>
      <vt:lpstr>Force Multipliers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Question Time  https://www.linkedin.com/in/sebastiancoles/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 pallet</dc:title>
  <dc:creator>Pelumi Igunnubole</dc:creator>
  <cp:lastModifiedBy>SEBASTIAN COLES (1008587)</cp:lastModifiedBy>
  <cp:revision>33</cp:revision>
  <dcterms:created xsi:type="dcterms:W3CDTF">2020-06-08T15:30:10Z</dcterms:created>
  <dcterms:modified xsi:type="dcterms:W3CDTF">2022-11-14T11:23:36Z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0x010100F808CFFA95DFB94684BBEA2812F235D0</vt:lpwstr>
  </property>
</Properties>
</file>