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PT Sans Narrow"/>
      <p:regular r:id="rId21"/>
      <p:bold r:id="rId22"/>
    </p:embeddedFont>
    <p:embeddedFont>
      <p:font typeface="Average"/>
      <p:regular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B7FB5D5-8BD7-4A52-8DC7-E2D9E8EED8C9}">
  <a:tblStyle styleId="{0B7FB5D5-8BD7-4A52-8DC7-E2D9E8EED8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PTSansNarrow-bold.fntdata"/><Relationship Id="rId21" Type="http://schemas.openxmlformats.org/officeDocument/2006/relationships/font" Target="fonts/PTSansNarrow-regular.fntdata"/><Relationship Id="rId24" Type="http://schemas.openxmlformats.org/officeDocument/2006/relationships/font" Target="fonts/OpenSans-regular.fntdata"/><Relationship Id="rId23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4d8e2efd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4d8e2efd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Vincent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4cda81195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4cda81195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Vincent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4d8e2efd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4d8e2efd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Seb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4cda81195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4cda81195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0.5 Minutes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Seb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4cda81195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4cda8119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4cda81195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4cda81195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0.5 Minutes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Intelligently detect how lukjely a review is voted funny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4d8e2efd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4d8e2efd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Vincent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4cda8119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4cda8119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Vincent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4d8e2efd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4d8e2efd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Seb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4cda8119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4cda8119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Seb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4d8e2efd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4d8e2efd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Seb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4cda81195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4cda81195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Seb </a:t>
            </a: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Background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	Understanding human emotion through text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	Train a NN through publicly available data, yelp data is open to public and text and ‘funny’ data available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4cda81195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4cda81195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Vincent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app.shoptrac.u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bioinf.jku.at/publications/older/2604.pdf" TargetMode="External"/><Relationship Id="rId4" Type="http://schemas.openxmlformats.org/officeDocument/2006/relationships/hyperlink" Target="https://cs224d.stanford.edu/reports/OliveiraLuke.pdf?fbclid=IwAR2K9FCoVfVjbggl-UDS94bkZRiHLUBBGechne7DjGzLcw6TdF7yiyc9aGc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337879"/>
            <a:ext cx="7136700" cy="143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Learning Human Emotion with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Natural Language Processing</a:t>
            </a:r>
            <a:endParaRPr sz="36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311700" y="4350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Sebastian Fiorini, Vincent McLoughlin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859425" y="2868125"/>
            <a:ext cx="1463400" cy="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MTE 546</a:t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889525" y="946925"/>
            <a:ext cx="7353000" cy="40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896000" y="3875525"/>
            <a:ext cx="7353000" cy="40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854700" y="2932025"/>
            <a:ext cx="1620300" cy="40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6552325" y="3038225"/>
            <a:ext cx="1620300" cy="40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Explained</a:t>
            </a:r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311700" y="1266325"/>
            <a:ext cx="8520600" cy="3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raw data may look better but it actually performs worse under testing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This could be because with so many unfunny reviews (80/20) your average review is likely not funny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This results in a much poorer covariance of data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Want to try it for yourself? Visit </a:t>
            </a:r>
            <a:r>
              <a:rPr lang="en" u="sng">
                <a:solidFill>
                  <a:schemeClr val="hlink"/>
                </a:solidFill>
                <a:hlinkClick r:id="rId3"/>
              </a:rPr>
              <a:t>app.shoptrac.us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Using CNN model</a:t>
            </a:r>
            <a:endParaRPr sz="1800"/>
          </a:p>
          <a:p>
            <a:pPr indent="-342900" lvl="2" marL="1371600" rtl="0" algn="l">
              <a:spcBef>
                <a:spcPts val="100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First value is</a:t>
            </a:r>
            <a:r>
              <a:rPr lang="en" sz="1800"/>
              <a:t> from raw data model</a:t>
            </a:r>
            <a:endParaRPr sz="1800"/>
          </a:p>
          <a:p>
            <a:pPr indent="-342900" lvl="2" marL="1371600" rtl="0" algn="l">
              <a:spcBef>
                <a:spcPts val="1000"/>
              </a:spcBef>
              <a:spcAft>
                <a:spcPts val="1000"/>
              </a:spcAft>
              <a:buSzPts val="1800"/>
              <a:buChar char="■"/>
            </a:pPr>
            <a:r>
              <a:rPr lang="en" sz="1800"/>
              <a:t>Second value is from split data model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Strength &amp; Weakness of CNN</a:t>
            </a:r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Strength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Very fast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 at classification (such as humour)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Weakness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Needs more iterations than LSTM Networks to reach peak accuracy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Poorer at picking out nuanced meaning, as it doesn’t retain previous information as long as LSTM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Strength &amp; Weakness </a:t>
            </a:r>
            <a:r>
              <a:rPr lang="en"/>
              <a:t>LSTM</a:t>
            </a:r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Strength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Reaches peak accuracy quickly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Retains previous information for longer periods of time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Weakness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Slower, slightly less accurate than CNNs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Take up more resources for similar performance compared to CNN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CNNs and LSTMs are useful tools for sentiment classification</a:t>
            </a:r>
            <a:endParaRPr/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1800"/>
              <a:t>CNNs are slightly more accurate and faster than</a:t>
            </a:r>
            <a:r>
              <a:rPr lang="en" sz="2400"/>
              <a:t> </a:t>
            </a:r>
            <a:r>
              <a:rPr lang="en" sz="1800"/>
              <a:t>LSTM Networks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Achieved similar performance to a neural network developed by Stanford on Yelp data for CNN and LSTM networks [5]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53" name="Google Shape;153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25"/>
            <a:ext cx="8631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U. Karn, </a:t>
            </a:r>
            <a:r>
              <a:rPr i="1" lang="en" sz="1200">
                <a:solidFill>
                  <a:srgbClr val="000000"/>
                </a:solidFill>
              </a:rPr>
              <a:t>A Simple ConvNet</a:t>
            </a:r>
            <a:r>
              <a:rPr lang="en" sz="1200">
                <a:solidFill>
                  <a:srgbClr val="000000"/>
                </a:solidFill>
              </a:rPr>
              <a:t>. 2016. </a:t>
            </a:r>
            <a:r>
              <a:rPr lang="en" sz="1200">
                <a:solidFill>
                  <a:srgbClr val="000000"/>
                </a:solidFill>
              </a:rPr>
              <a:t>https://ujjwalkarn.me/2016/08/11/intuitive-explanation-convnets/.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E. R. Rappel, “Visualizing parts of Convolutional Neural Networks”. 2017. https://hackernoon.com/visualizing-parts-of-convolutional-neural-networks-using-keras-and-cats-5cc01b214e59. 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S. Hochreiter and J. Schmidhuber, “Long Short Term Memory,” dissertation, 1997. </a:t>
            </a:r>
            <a:r>
              <a:rPr lang="en" sz="1200" u="sng">
                <a:solidFill>
                  <a:srgbClr val="000000"/>
                </a:solidFill>
                <a:hlinkClick r:id="rId3"/>
              </a:rPr>
              <a:t>https://www.bioinf.jku.at/publications/older/2604.pdf</a:t>
            </a:r>
            <a:r>
              <a:rPr lang="en" sz="1200">
                <a:solidFill>
                  <a:srgbClr val="000000"/>
                </a:solidFill>
              </a:rPr>
              <a:t> 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N. Donges, </a:t>
            </a:r>
            <a:r>
              <a:rPr i="1" lang="en" sz="1200">
                <a:solidFill>
                  <a:srgbClr val="000000"/>
                </a:solidFill>
              </a:rPr>
              <a:t>LSTM with Three Gates</a:t>
            </a:r>
            <a:r>
              <a:rPr lang="en" sz="1200">
                <a:solidFill>
                  <a:srgbClr val="000000"/>
                </a:solidFill>
              </a:rPr>
              <a:t>. Medium.com, 2018. https://towardsdatascience.com/recurrent-neural-networks-and-lstm-4b601dd822a5 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Oliveira and Rodrigo. “Humour Detection in Yelp Reviews”. </a:t>
            </a:r>
            <a:r>
              <a:rPr lang="en" sz="1200" u="sng">
                <a:solidFill>
                  <a:srgbClr val="000000"/>
                </a:solidFill>
                <a:hlinkClick r:id="rId4"/>
              </a:rPr>
              <a:t>https://cs224d.stanford.edu/reports/OliveiraLuke.pdf?fbclid=IwAR2K9FCoVfVjbggl-UDS94bkZRiHLUBBGechne7DjGzLcw6TdF7yiyc9aGc</a:t>
            </a:r>
            <a:r>
              <a:rPr lang="en" sz="1200">
                <a:solidFill>
                  <a:srgbClr val="000000"/>
                </a:solidFill>
              </a:rPr>
              <a:t> 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159" name="Google Shape;159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Objective:</a:t>
            </a:r>
            <a:r>
              <a:rPr lang="en"/>
              <a:t> Train a computerized model to comprehend humour using Yelp reviews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Wanted to study high-level data-fusion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Modelling human emotion is a common application of neural networks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Yelp reviews are voted funny by the Yelp community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Large dataset available of 6.68 million reviews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650" y="4003225"/>
            <a:ext cx="2801349" cy="81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6550" y="3603379"/>
            <a:ext cx="1222275" cy="1307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(Convolutional Neural Network)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Traditional NNs connect every input to every output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CNNs convolve the inputs and map them to output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Results in localized connections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1000"/>
              </a:spcAft>
              <a:buSzPts val="1800"/>
              <a:buChar char="○"/>
            </a:pPr>
            <a:r>
              <a:rPr lang="en" sz="1800"/>
              <a:t>Good input to output sets are connected, bad ones aren’t</a:t>
            </a:r>
            <a:endParaRPr sz="2400"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300" y="3263074"/>
            <a:ext cx="4860901" cy="141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9122" y="3006475"/>
            <a:ext cx="2292178" cy="16733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/>
        </p:nvSpPr>
        <p:spPr>
          <a:xfrm>
            <a:off x="1790700" y="4562425"/>
            <a:ext cx="23601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Convolution Process [1]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6269750" y="4583875"/>
            <a:ext cx="22923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Matrix Convolution [2]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311700" y="1152475"/>
            <a:ext cx="448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Network with memory of previous inputs [3]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Three gates, input, output, and forget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Forgets information it deems unimportant using its forget gate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6" name="Google Shape;9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(Long Short Term Memory) Network</a:t>
            </a:r>
            <a:endParaRPr/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4600" y="1504750"/>
            <a:ext cx="4065075" cy="274957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/>
        </p:nvSpPr>
        <p:spPr>
          <a:xfrm>
            <a:off x="5482088" y="4145575"/>
            <a:ext cx="26901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LSTM Node [4]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Setup</a:t>
            </a:r>
            <a:endParaRPr/>
          </a:p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Compared CNNs and LSTM performance with varied data configurations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Raw data, unchanged from the provided yelp data </a:t>
            </a:r>
            <a:endParaRPr sz="1800"/>
          </a:p>
          <a:p>
            <a:pPr indent="-342900" lvl="2" marL="1371600" rtl="0" algn="l">
              <a:spcBef>
                <a:spcPts val="100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roughly ~ 80/20 split</a:t>
            </a:r>
            <a:endParaRPr sz="1800"/>
          </a:p>
          <a:p>
            <a:pPr indent="-342900" lvl="2" marL="1371600" rtl="0" algn="l">
              <a:spcBef>
                <a:spcPts val="100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ground truth considered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funny_vote &gt;= 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Split data, filtered from the provided yelp data</a:t>
            </a:r>
            <a:endParaRPr sz="1800"/>
          </a:p>
          <a:p>
            <a:pPr indent="-342900" lvl="2" marL="1371600" rtl="0" algn="l">
              <a:spcBef>
                <a:spcPts val="100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50/50 split of funny/not funny data</a:t>
            </a:r>
            <a:endParaRPr sz="1800"/>
          </a:p>
          <a:p>
            <a:pPr indent="-342900" lvl="2" marL="1371600" rtl="0" algn="l">
              <a:spcBef>
                <a:spcPts val="100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ground truth considered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funny_vote &gt;= 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reviews voted ‘funny’ were ranked equally funny, even if some marked ‘funny’ higher than others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a word vocabulary of 10,000 unique tokens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Assumed maximum review length of 100 words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Words as Numbers - Tokenization</a:t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Enumerated 10,000 common words from an online set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review, went through each word and replaced the word with its index in the dataset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0 if word not in dataset 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1000"/>
              </a:spcAft>
              <a:buSzPts val="1800"/>
              <a:buChar char="○"/>
            </a:pPr>
            <a:r>
              <a:rPr lang="en" sz="1800"/>
              <a:t>Every review is now a matrix of numbers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</a:t>
            </a:r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Computer resource limitations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Generating word matrices required lots of RAM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Solved using generator coroutine to train model file-by-file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filter the dataset for best results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</a:t>
            </a:r>
            <a:r>
              <a:rPr lang="en" sz="1800"/>
              <a:t>nfiltered data had low variance between reviews (</a:t>
            </a:r>
            <a:r>
              <a:rPr lang="en" sz="1800"/>
              <a:t>𝜎 ≈ </a:t>
            </a:r>
            <a:r>
              <a:rPr lang="en" sz="1800"/>
              <a:t>1.5%)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1000"/>
              </a:spcAft>
              <a:buSzPts val="1800"/>
              <a:buChar char="○"/>
            </a:pPr>
            <a:r>
              <a:rPr lang="en" sz="1800"/>
              <a:t>Solved by using even number of funny and not funny reviews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Comparing CNN and LSTM Networks	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9" name="Google Shape;129;p21"/>
          <p:cNvGraphicFramePr/>
          <p:nvPr/>
        </p:nvGraphicFramePr>
        <p:xfrm>
          <a:off x="1534138" y="15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{0B7FB5D5-8BD7-4A52-8DC7-E2D9E8EED8C9}</a:tableStyleId>
              </a:tblPr>
              <a:tblGrid>
                <a:gridCol w="2168275"/>
                <a:gridCol w="2054525"/>
                <a:gridCol w="18529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Accuracy (%)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Loss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CNN (Raw)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80.12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0.4678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CNN (Even Funny Split)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71.4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0.5593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LSTM (Raw)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79.6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0.5017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LSTM (Even Funny </a:t>
                      </a: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Split</a:t>
                      </a: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)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64.91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0.6489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