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84" r:id="rId4"/>
    <p:sldId id="296" r:id="rId5"/>
    <p:sldId id="285" r:id="rId6"/>
    <p:sldId id="286" r:id="rId7"/>
    <p:sldId id="297" r:id="rId8"/>
    <p:sldId id="299" r:id="rId9"/>
    <p:sldId id="288" r:id="rId10"/>
    <p:sldId id="290" r:id="rId11"/>
    <p:sldId id="264" r:id="rId12"/>
    <p:sldId id="294" r:id="rId13"/>
    <p:sldId id="281" r:id="rId14"/>
    <p:sldId id="300" r:id="rId15"/>
    <p:sldId id="277"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66DED6"/>
    <a:srgbClr val="4F4F4F"/>
    <a:srgbClr val="4CC0B8"/>
    <a:srgbClr val="1D47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125" autoAdjust="0"/>
  </p:normalViewPr>
  <p:slideViewPr>
    <p:cSldViewPr snapToGrid="0">
      <p:cViewPr varScale="1">
        <p:scale>
          <a:sx n="105" d="100"/>
          <a:sy n="105" d="100"/>
        </p:scale>
        <p:origin x="1158" y="108"/>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2391A79-C07B-E51D-7FB5-BAA96CAF2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C26712F-7E30-103D-E289-99B11BCBB8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1613BD-42A2-422D-9747-B7B6A350A0E5}" type="datetimeFigureOut">
              <a:rPr lang="de-DE" smtClean="0"/>
              <a:t>07.02.2024</a:t>
            </a:fld>
            <a:endParaRPr lang="de-DE"/>
          </a:p>
        </p:txBody>
      </p:sp>
      <p:sp>
        <p:nvSpPr>
          <p:cNvPr id="4" name="Fußzeilenplatzhalter 3">
            <a:extLst>
              <a:ext uri="{FF2B5EF4-FFF2-40B4-BE49-F238E27FC236}">
                <a16:creationId xmlns:a16="http://schemas.microsoft.com/office/drawing/2014/main" id="{DBFFE6FD-FAEC-F2C9-95A5-7EDA7B516E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4AECE01-2F9A-B8A0-ED9C-210ED0BCA1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965E8-B867-4255-A8EE-971B5ACE7272}" type="slidenum">
              <a:rPr lang="de-DE" smtClean="0"/>
              <a:t>‹Nr.›</a:t>
            </a:fld>
            <a:endParaRPr lang="de-DE"/>
          </a:p>
        </p:txBody>
      </p:sp>
    </p:spTree>
    <p:extLst>
      <p:ext uri="{BB962C8B-B14F-4D97-AF65-F5344CB8AC3E}">
        <p14:creationId xmlns:p14="http://schemas.microsoft.com/office/powerpoint/2010/main" val="1512161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AB9C-FAD9-4CB7-96A3-3A963B4DD5D4}" type="datetimeFigureOut">
              <a:rPr lang="de-DE" smtClean="0"/>
              <a:t>07.02.2024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CA584-3EB6-4079-A30C-CECF9E172306}" type="slidenum">
              <a:rPr lang="de-DE" smtClean="0"/>
              <a:t>‹Nr.›</a:t>
            </a:fld>
            <a:endParaRPr lang="de-DE"/>
          </a:p>
        </p:txBody>
      </p:sp>
    </p:spTree>
    <p:extLst>
      <p:ext uri="{BB962C8B-B14F-4D97-AF65-F5344CB8AC3E}">
        <p14:creationId xmlns:p14="http://schemas.microsoft.com/office/powerpoint/2010/main" val="139748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Einheitliches CD, welches bereits als CSS Files festgehalten wurden um ein einheitliches Erscheinungsbild zu erhalten </a:t>
            </a:r>
          </a:p>
        </p:txBody>
      </p:sp>
      <p:sp>
        <p:nvSpPr>
          <p:cNvPr id="4" name="Foliennummernplatzhalter 3"/>
          <p:cNvSpPr>
            <a:spLocks noGrp="1"/>
          </p:cNvSpPr>
          <p:nvPr>
            <p:ph type="sldNum" sz="quarter" idx="5"/>
          </p:nvPr>
        </p:nvSpPr>
        <p:spPr/>
        <p:txBody>
          <a:bodyPr/>
          <a:lstStyle/>
          <a:p>
            <a:fld id="{1E6CA584-3EB6-4079-A30C-CECF9E172306}" type="slidenum">
              <a:rPr lang="de-DE" smtClean="0"/>
              <a:t>2</a:t>
            </a:fld>
            <a:endParaRPr lang="de-DE"/>
          </a:p>
        </p:txBody>
      </p:sp>
    </p:spTree>
    <p:extLst>
      <p:ext uri="{BB962C8B-B14F-4D97-AF65-F5344CB8AC3E}">
        <p14:creationId xmlns:p14="http://schemas.microsoft.com/office/powerpoint/2010/main" val="186180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den Rapid Prototype wurden die folgenden Bauteile verwendet:</a:t>
            </a:r>
          </a:p>
          <a:p>
            <a:endParaRPr lang="de-DE" dirty="0"/>
          </a:p>
          <a:p>
            <a:pPr marL="171450" indent="-171450">
              <a:buFont typeface="Arial" panose="020B0604020202020204" pitchFamily="34" charset="0"/>
              <a:buChar char="•"/>
            </a:pPr>
            <a:r>
              <a:rPr lang="de-DE" dirty="0"/>
              <a:t>ESP </a:t>
            </a:r>
            <a:r>
              <a:rPr lang="de-DE" dirty="0" err="1"/>
              <a:t>Espressif</a:t>
            </a:r>
            <a:r>
              <a:rPr lang="de-DE" dirty="0"/>
              <a:t> 32</a:t>
            </a:r>
          </a:p>
          <a:p>
            <a:pPr marL="171450" indent="-171450">
              <a:buFont typeface="Arial" panose="020B0604020202020204" pitchFamily="34" charset="0"/>
              <a:buChar char="•"/>
            </a:pPr>
            <a:r>
              <a:rPr lang="de-DE" dirty="0"/>
              <a:t>Rote LED</a:t>
            </a:r>
          </a:p>
          <a:p>
            <a:pPr marL="171450" indent="-171450">
              <a:buFont typeface="Arial" panose="020B0604020202020204" pitchFamily="34" charset="0"/>
              <a:buChar char="•"/>
            </a:pPr>
            <a:r>
              <a:rPr lang="de-DE" dirty="0"/>
              <a:t>Grüne LED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565656"/>
                </a:solidFill>
                <a:effectLst/>
                <a:latin typeface="MiSans"/>
              </a:rPr>
              <a:t>Barcode Scanner Module, 1D/2D Codes Reader</a:t>
            </a:r>
          </a:p>
          <a:p>
            <a:pPr marL="171450" indent="-171450">
              <a:buFont typeface="Arial" panose="020B0604020202020204" pitchFamily="34" charset="0"/>
              <a:buChar char="•"/>
            </a:pPr>
            <a:r>
              <a:rPr lang="de-DE" dirty="0"/>
              <a:t>Switch (P) </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Diese Bauteile wurden aus dem </a:t>
            </a:r>
            <a:r>
              <a:rPr lang="de-DE" dirty="0" err="1"/>
              <a:t>MoxdLab</a:t>
            </a:r>
            <a:r>
              <a:rPr lang="de-DE" dirty="0"/>
              <a:t> der Technischen Hochschule Köln ausgeliehen. </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12</a:t>
            </a:fld>
            <a:endParaRPr lang="de-DE"/>
          </a:p>
        </p:txBody>
      </p:sp>
    </p:spTree>
    <p:extLst>
      <p:ext uri="{BB962C8B-B14F-4D97-AF65-F5344CB8AC3E}">
        <p14:creationId xmlns:p14="http://schemas.microsoft.com/office/powerpoint/2010/main" val="428340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15</a:t>
            </a:fld>
            <a:endParaRPr lang="de-DE"/>
          </a:p>
        </p:txBody>
      </p:sp>
    </p:spTree>
    <p:extLst>
      <p:ext uri="{BB962C8B-B14F-4D97-AF65-F5344CB8AC3E}">
        <p14:creationId xmlns:p14="http://schemas.microsoft.com/office/powerpoint/2010/main" val="351026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3</a:t>
            </a:fld>
            <a:endParaRPr lang="de-DE"/>
          </a:p>
        </p:txBody>
      </p:sp>
    </p:spTree>
    <p:extLst>
      <p:ext uri="{BB962C8B-B14F-4D97-AF65-F5344CB8AC3E}">
        <p14:creationId xmlns:p14="http://schemas.microsoft.com/office/powerpoint/2010/main" val="3246068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b="0" i="0" u="none" strike="noStrike" baseline="0" dirty="0">
                <a:solidFill>
                  <a:srgbClr val="FF0000"/>
                </a:solidFill>
                <a:latin typeface="Calibri Light" panose="020F0302020204030204" pitchFamily="34" charset="0"/>
              </a:rPr>
              <a:t>Claim Analysis </a:t>
            </a:r>
          </a:p>
          <a:p>
            <a:endParaRPr lang="de-DE" sz="1800" b="0" i="0" u="none" strike="noStrike" baseline="0" dirty="0">
              <a:solidFill>
                <a:srgbClr val="FF0000"/>
              </a:solidFill>
              <a:latin typeface="Calibri Light" panose="020F0302020204030204" pitchFamily="34" charset="0"/>
            </a:endParaRPr>
          </a:p>
          <a:p>
            <a:r>
              <a:rPr lang="de-DE" sz="1800" b="0" i="0" u="none" strike="noStrike" baseline="0" dirty="0">
                <a:solidFill>
                  <a:srgbClr val="000000"/>
                </a:solidFill>
                <a:latin typeface="Verdana" panose="020B0604030504040204" pitchFamily="34" charset="0"/>
              </a:rPr>
              <a:t>Task Scenario: </a:t>
            </a:r>
          </a:p>
          <a:p>
            <a:r>
              <a:rPr lang="de-DE" sz="1800" b="0" i="0" u="none" strike="noStrike" baseline="0" dirty="0">
                <a:solidFill>
                  <a:srgbClr val="000000"/>
                </a:solidFill>
                <a:latin typeface="Verdana" panose="020B0604030504040204" pitchFamily="34" charset="0"/>
              </a:rPr>
              <a:t>Im Task-Szenario plant Maria einen Lebensmitteleinkauf für ein neues Rezept, ohne genaue Kenntnisse über den aktuellen Inhalt ihres Kühlschranks. Dies führt dazu, dass sie einige Artikel doppelt kauft und andere, für das Rezept wichtige Produkte vergisst. Die Konsequenz ist ein Verlust von Zeit und Ressourcen, da Maria erneut einkaufen gehen muss und doppelt gekaufte Produkte vor dem Verderben verwenden muss. </a:t>
            </a:r>
          </a:p>
          <a:p>
            <a:endParaRPr lang="de-DE" sz="1800" b="0" i="0" u="none" strike="noStrike" baseline="0" dirty="0">
              <a:solidFill>
                <a:srgbClr val="000000"/>
              </a:solidFill>
              <a:latin typeface="Verdana" panose="020B0604030504040204" pitchFamily="34" charset="0"/>
            </a:endParaRPr>
          </a:p>
          <a:p>
            <a:r>
              <a:rPr lang="de-DE" sz="1800" b="0" i="0" u="none" strike="noStrike" baseline="0" dirty="0">
                <a:solidFill>
                  <a:srgbClr val="000000"/>
                </a:solidFill>
                <a:latin typeface="Verdana" panose="020B0604030504040204" pitchFamily="34" charset="0"/>
              </a:rPr>
              <a:t>Use Scenario: </a:t>
            </a:r>
          </a:p>
          <a:p>
            <a:r>
              <a:rPr lang="de-DE" sz="1800" b="0" i="0" u="none" strike="noStrike" baseline="0" dirty="0">
                <a:solidFill>
                  <a:srgbClr val="000000"/>
                </a:solidFill>
                <a:latin typeface="Verdana" panose="020B0604030504040204" pitchFamily="34" charset="0"/>
              </a:rPr>
              <a:t>Im Use-Szenario plant Maria ebenfalls einen Lebensmitteleinkauf für das gleiche Rezept, nutzt jedoch ihr Online-Inventar, um den Prozess zu optimieren. Durch die digitale Liste behält sie den Überblick über vorhandene Lebensmittel und kann gezielt nur die benötigten Produkte kaufen. Nach dem Einkauf dokumentiert sie die erworbenen und verbrauchten Produkte in ihrem Online-Inventar, was Zeit, Geld und Verschwendung reduziert. </a:t>
            </a:r>
          </a:p>
          <a:p>
            <a:endParaRPr lang="de-DE" sz="1800" b="1" i="0" u="none" strike="noStrike" baseline="0" dirty="0">
              <a:solidFill>
                <a:srgbClr val="000000"/>
              </a:solidFill>
              <a:latin typeface="Verdana" panose="020B0604030504040204" pitchFamily="34" charset="0"/>
            </a:endParaRPr>
          </a:p>
          <a:p>
            <a:r>
              <a:rPr lang="de-DE" sz="1800" b="1" i="0" u="none" strike="noStrike" baseline="0" dirty="0">
                <a:solidFill>
                  <a:srgbClr val="000000"/>
                </a:solidFill>
                <a:latin typeface="Verdana" panose="020B0604030504040204" pitchFamily="34" charset="0"/>
              </a:rPr>
              <a:t>Claim Analysis: </a:t>
            </a:r>
          </a:p>
          <a:p>
            <a:r>
              <a:rPr lang="de-DE" sz="1800" b="0" i="0" u="none" strike="noStrike" baseline="0" dirty="0">
                <a:solidFill>
                  <a:srgbClr val="000000"/>
                </a:solidFill>
                <a:latin typeface="Verdana" panose="020B0604030504040204" pitchFamily="34" charset="0"/>
              </a:rPr>
              <a:t>Der Vergleich der beiden Szenarien zeigt, dass die Nutzung eines Online-Inventars im Use-Szenario entscheidende Vorteile bietet. Maria kann ihre Einkaufsplanung verbessern, da sie jederzeit Zugriff auf eine aktuelle Übersicht über ihre Vorräte hat. Durch die Dokumentation im Online-Inventar vermeidet sie doppelte Einkäufe und kann effizienter mit den erworbenen Lebensmitteln umgehen. Der Claim lautet daher: Die Integration eines Online-Inventars in den Lebensmitteleinkaufsprozess ermöglicht eine optimierte Planung, spart Zeit und Geld, minimiert Verschwendung und verbessert das Gesamterlebnis bei der Zubereitung neuer Rezepte. </a:t>
            </a:r>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4</a:t>
            </a:fld>
            <a:endParaRPr lang="de-DE"/>
          </a:p>
        </p:txBody>
      </p:sp>
    </p:spTree>
    <p:extLst>
      <p:ext uri="{BB962C8B-B14F-4D97-AF65-F5344CB8AC3E}">
        <p14:creationId xmlns:p14="http://schemas.microsoft.com/office/powerpoint/2010/main" val="330240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5</a:t>
            </a:fld>
            <a:endParaRPr lang="de-DE"/>
          </a:p>
        </p:txBody>
      </p:sp>
    </p:spTree>
    <p:extLst>
      <p:ext uri="{BB962C8B-B14F-4D97-AF65-F5344CB8AC3E}">
        <p14:creationId xmlns:p14="http://schemas.microsoft.com/office/powerpoint/2010/main" val="162377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6</a:t>
            </a:fld>
            <a:endParaRPr lang="de-DE"/>
          </a:p>
        </p:txBody>
      </p:sp>
    </p:spTree>
    <p:extLst>
      <p:ext uri="{BB962C8B-B14F-4D97-AF65-F5344CB8AC3E}">
        <p14:creationId xmlns:p14="http://schemas.microsoft.com/office/powerpoint/2010/main" val="171300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7</a:t>
            </a:fld>
            <a:endParaRPr lang="de-DE"/>
          </a:p>
        </p:txBody>
      </p:sp>
    </p:spTree>
    <p:extLst>
      <p:ext uri="{BB962C8B-B14F-4D97-AF65-F5344CB8AC3E}">
        <p14:creationId xmlns:p14="http://schemas.microsoft.com/office/powerpoint/2010/main" val="34990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E6CA584-3EB6-4079-A30C-CECF9E172306}" type="slidenum">
              <a:rPr lang="de-DE" smtClean="0"/>
              <a:t>8</a:t>
            </a:fld>
            <a:endParaRPr lang="de-DE"/>
          </a:p>
        </p:txBody>
      </p:sp>
    </p:spTree>
    <p:extLst>
      <p:ext uri="{BB962C8B-B14F-4D97-AF65-F5344CB8AC3E}">
        <p14:creationId xmlns:p14="http://schemas.microsoft.com/office/powerpoint/2010/main" val="12838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Einheitliches CD, welches bereits als CSS Files festgehalten wurden um ein einheitliches Erscheinungsbild zu erhalten </a:t>
            </a:r>
          </a:p>
        </p:txBody>
      </p:sp>
      <p:sp>
        <p:nvSpPr>
          <p:cNvPr id="4" name="Foliennummernplatzhalter 3"/>
          <p:cNvSpPr>
            <a:spLocks noGrp="1"/>
          </p:cNvSpPr>
          <p:nvPr>
            <p:ph type="sldNum" sz="quarter" idx="5"/>
          </p:nvPr>
        </p:nvSpPr>
        <p:spPr/>
        <p:txBody>
          <a:bodyPr/>
          <a:lstStyle/>
          <a:p>
            <a:fld id="{1E6CA584-3EB6-4079-A30C-CECF9E172306}" type="slidenum">
              <a:rPr lang="de-DE" smtClean="0"/>
              <a:t>9</a:t>
            </a:fld>
            <a:endParaRPr lang="de-DE"/>
          </a:p>
        </p:txBody>
      </p:sp>
    </p:spTree>
    <p:extLst>
      <p:ext uri="{BB962C8B-B14F-4D97-AF65-F5344CB8AC3E}">
        <p14:creationId xmlns:p14="http://schemas.microsoft.com/office/powerpoint/2010/main" val="398758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D1D5DB"/>
                </a:solidFill>
                <a:effectLst/>
                <a:latin typeface="Söhne"/>
              </a:rPr>
              <a:t>Um das Inventar der Benutzer speichern zu können, wurde eine Datenbank gesucht, welche direkt mit dem ESP32 verbunden werden kann. Hierbei standen MongoDB und Google Firebase zur Auswahl.</a:t>
            </a:r>
            <a:br>
              <a:rPr lang="de-DE" b="0" i="0" dirty="0">
                <a:solidFill>
                  <a:srgbClr val="D1D5DB"/>
                </a:solidFill>
                <a:effectLst/>
                <a:latin typeface="Söhne"/>
              </a:rPr>
            </a:br>
            <a:r>
              <a:rPr lang="de-DE" b="0" i="0" dirty="0">
                <a:solidFill>
                  <a:srgbClr val="D1D5DB"/>
                </a:solidFill>
                <a:effectLst/>
                <a:latin typeface="Söhne"/>
              </a:rPr>
              <a:t>Bei der </a:t>
            </a:r>
            <a:r>
              <a:rPr lang="de-DE" b="1" i="0" dirty="0">
                <a:solidFill>
                  <a:srgbClr val="D1D5DB"/>
                </a:solidFill>
                <a:effectLst/>
                <a:latin typeface="Söhne"/>
              </a:rPr>
              <a:t>Entscheidung</a:t>
            </a:r>
            <a:r>
              <a:rPr lang="de-DE" b="0" i="0" dirty="0">
                <a:solidFill>
                  <a:srgbClr val="D1D5DB"/>
                </a:solidFill>
                <a:effectLst/>
                <a:latin typeface="Söhne"/>
              </a:rPr>
              <a:t> zwischen Firebase und MongoDB für die Datenbankintegration mit einem ESP32 spielen mehrere Faktoren eine Rolle. </a:t>
            </a:r>
          </a:p>
          <a:p>
            <a:pPr algn="l"/>
            <a:endParaRPr lang="de-DE" b="1" i="0" dirty="0">
              <a:solidFill>
                <a:srgbClr val="D1D5DB"/>
              </a:solidFill>
              <a:effectLst/>
              <a:latin typeface="Söhne"/>
            </a:endParaRPr>
          </a:p>
          <a:p>
            <a:pPr algn="l"/>
            <a:r>
              <a:rPr lang="de-DE" b="1" i="0" dirty="0">
                <a:solidFill>
                  <a:srgbClr val="D1D5DB"/>
                </a:solidFill>
                <a:effectLst/>
                <a:latin typeface="Söhne"/>
              </a:rPr>
              <a:t>Firebase:</a:t>
            </a:r>
            <a:endParaRPr lang="de-DE" b="0" i="0" dirty="0">
              <a:solidFill>
                <a:srgbClr val="D1D5DB"/>
              </a:solidFill>
              <a:effectLst/>
              <a:latin typeface="Söhne"/>
            </a:endParaRPr>
          </a:p>
          <a:p>
            <a:pPr algn="l"/>
            <a:r>
              <a:rPr lang="de-DE" b="0" i="0" dirty="0">
                <a:solidFill>
                  <a:srgbClr val="D1D5DB"/>
                </a:solidFill>
                <a:effectLst/>
                <a:latin typeface="Söhne"/>
              </a:rPr>
              <a:t>Der ESP32 kann direkt mit der Firebase verbunden werden, indem der gewünschte Pfad zur Datenbank im Code angegeben werden kann. Firebase erfordert eine Authentifizierung, die ebenfalls über die Firebase-Plattform durchgeführt werden kann. Für den Anwendungsfall, bei dem das Inventar der Nutzer zu jeder Zeit aktuell gehalten werden muss, bietet Firebase die Realtime Database an. Dies ermöglicht eine kontinuierliche Synchronisation der Daten in Echtzeit zwischen dem ESP32 und der Datenbank. Darüber hinaus bietet Firebase auch Funktionen für das Hosting, was zur Bereitstellung des Inventars in Form einer Webanwendung benötigt wird. </a:t>
            </a:r>
          </a:p>
          <a:p>
            <a:pPr algn="l"/>
            <a:endParaRPr lang="de-DE" b="0" i="0" dirty="0">
              <a:solidFill>
                <a:srgbClr val="D1D5DB"/>
              </a:solidFill>
              <a:effectLst/>
              <a:latin typeface="Söhne"/>
            </a:endParaRPr>
          </a:p>
          <a:p>
            <a:pPr algn="l"/>
            <a:r>
              <a:rPr lang="de-DE" b="1" i="0" dirty="0">
                <a:solidFill>
                  <a:srgbClr val="D1D5DB"/>
                </a:solidFill>
                <a:effectLst/>
                <a:latin typeface="Söhne"/>
              </a:rPr>
              <a:t>MongoDB:</a:t>
            </a:r>
            <a:endParaRPr lang="de-DE" b="0" i="0" dirty="0">
              <a:solidFill>
                <a:srgbClr val="D1D5DB"/>
              </a:solidFill>
              <a:effectLst/>
              <a:latin typeface="Söhne"/>
            </a:endParaRPr>
          </a:p>
          <a:p>
            <a:pPr algn="l"/>
            <a:r>
              <a:rPr lang="de-DE" b="0" i="0" dirty="0">
                <a:solidFill>
                  <a:srgbClr val="D1D5DB"/>
                </a:solidFill>
                <a:effectLst/>
                <a:latin typeface="Söhne"/>
              </a:rPr>
              <a:t>Auch bei MongoDB ist eine direkte Verbindung mit dem ESP32 möglich. Es ist jedoch zu beachten, dass nur BSON-Dateien (Binary JSON) versendet werden können. Dies stellt im Prinzip kein Problem dar, erfordert jedoch eine zusätzliche Konvertierung der Daten in das BSON-Format.</a:t>
            </a:r>
          </a:p>
          <a:p>
            <a:pPr algn="l"/>
            <a:r>
              <a:rPr lang="de-DE" b="0" i="0" dirty="0">
                <a:solidFill>
                  <a:srgbClr val="D1D5DB"/>
                </a:solidFill>
                <a:effectLst/>
                <a:latin typeface="Söhne"/>
              </a:rPr>
              <a:t>Ein wichtiger Aspekt bei der Verbindung mit MongoDB ist die Notwendigkeit, eine Portnummer anzugeben, über die die Kommunikation mit der Datenbank erfolgt. Standardmäßig wird MongoDB über den Port 27017 angesprochen. Dies könnte zu Problemen führen, da in manchen Netzwerken bestimmte Ports blockiert sein können. Das Hinzufügen von Portbeschränkungen könnte zusätzlichen Aufwand bei der Netzwerkkonfiguration bedeuten.</a:t>
            </a:r>
          </a:p>
        </p:txBody>
      </p:sp>
      <p:sp>
        <p:nvSpPr>
          <p:cNvPr id="4" name="Foliennummernplatzhalter 3"/>
          <p:cNvSpPr>
            <a:spLocks noGrp="1"/>
          </p:cNvSpPr>
          <p:nvPr>
            <p:ph type="sldNum" sz="quarter" idx="5"/>
          </p:nvPr>
        </p:nvSpPr>
        <p:spPr/>
        <p:txBody>
          <a:bodyPr/>
          <a:lstStyle/>
          <a:p>
            <a:fld id="{1E6CA584-3EB6-4079-A30C-CECF9E172306}" type="slidenum">
              <a:rPr lang="de-DE" smtClean="0"/>
              <a:t>11</a:t>
            </a:fld>
            <a:endParaRPr lang="de-DE"/>
          </a:p>
        </p:txBody>
      </p:sp>
    </p:spTree>
    <p:extLst>
      <p:ext uri="{BB962C8B-B14F-4D97-AF65-F5344CB8AC3E}">
        <p14:creationId xmlns:p14="http://schemas.microsoft.com/office/powerpoint/2010/main" val="270649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2E4686-6E78-13DF-5F01-934959AEC17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E818220-7415-93F6-7D08-1998E85BF68B}"/>
              </a:ext>
            </a:extLst>
          </p:cNvPr>
          <p:cNvSpPr>
            <a:spLocks noGrp="1"/>
          </p:cNvSpPr>
          <p:nvPr>
            <p:ph type="subTitle" idx="1"/>
          </p:nvPr>
        </p:nvSpPr>
        <p:spPr>
          <a:xfrm>
            <a:off x="1524000" y="3602038"/>
            <a:ext cx="9144000" cy="1655762"/>
          </a:xfrm>
        </p:spPr>
        <p:txBody>
          <a:bodyPr/>
          <a:lstStyle>
            <a:lvl1pPr marL="0" indent="0" algn="ctr">
              <a:buNone/>
              <a:defRPr sz="2400">
                <a:latin typeface="HelveticaNeueLT Std 45"/>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4" name="Datumsplatzhalter 3">
            <a:extLst>
              <a:ext uri="{FF2B5EF4-FFF2-40B4-BE49-F238E27FC236}">
                <a16:creationId xmlns:a16="http://schemas.microsoft.com/office/drawing/2014/main" id="{BB7485BD-04D8-8BA1-81B4-7864E6145F9D}"/>
              </a:ext>
            </a:extLst>
          </p:cNvPr>
          <p:cNvSpPr>
            <a:spLocks noGrp="1"/>
          </p:cNvSpPr>
          <p:nvPr>
            <p:ph type="dt" sz="half" idx="10"/>
          </p:nvPr>
        </p:nvSpPr>
        <p:spPr/>
        <p:txBody>
          <a:bodyPr/>
          <a:lstStyle/>
          <a:p>
            <a:r>
              <a:rPr lang="de-DE"/>
              <a:t>26.02.2024</a:t>
            </a:r>
          </a:p>
        </p:txBody>
      </p:sp>
      <p:sp>
        <p:nvSpPr>
          <p:cNvPr id="5" name="Fußzeilenplatzhalter 4">
            <a:extLst>
              <a:ext uri="{FF2B5EF4-FFF2-40B4-BE49-F238E27FC236}">
                <a16:creationId xmlns:a16="http://schemas.microsoft.com/office/drawing/2014/main" id="{0DA15010-3CB8-52F6-61C2-54DE859673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5E0B70-2CFC-F909-D5C2-13F252915B04}"/>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371575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D1E2A-4193-8903-C013-907BD37E67F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7E26737-8892-F476-CF2B-A0F0BBEBDC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944297-67D4-079F-6ACE-D9A860C7A566}"/>
              </a:ext>
            </a:extLst>
          </p:cNvPr>
          <p:cNvSpPr>
            <a:spLocks noGrp="1"/>
          </p:cNvSpPr>
          <p:nvPr>
            <p:ph type="dt" sz="half" idx="10"/>
          </p:nvPr>
        </p:nvSpPr>
        <p:spPr/>
        <p:txBody>
          <a:bodyPr/>
          <a:lstStyle/>
          <a:p>
            <a:r>
              <a:rPr lang="de-DE"/>
              <a:t>26.02.2024</a:t>
            </a:r>
          </a:p>
        </p:txBody>
      </p:sp>
      <p:sp>
        <p:nvSpPr>
          <p:cNvPr id="5" name="Fußzeilenplatzhalter 4">
            <a:extLst>
              <a:ext uri="{FF2B5EF4-FFF2-40B4-BE49-F238E27FC236}">
                <a16:creationId xmlns:a16="http://schemas.microsoft.com/office/drawing/2014/main" id="{05A4C990-540E-F2CA-8AA5-404FA383138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47AB01-DDF1-8558-B3AC-D9B44E63BB94}"/>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114789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5324B99-65AF-4746-B932-12CE93CC697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6AFC6BF-864E-86F7-2DB1-8CF18CEFCF9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8DDA12-81AA-946C-CA46-3A19B1852299}"/>
              </a:ext>
            </a:extLst>
          </p:cNvPr>
          <p:cNvSpPr>
            <a:spLocks noGrp="1"/>
          </p:cNvSpPr>
          <p:nvPr>
            <p:ph type="dt" sz="half" idx="10"/>
          </p:nvPr>
        </p:nvSpPr>
        <p:spPr/>
        <p:txBody>
          <a:bodyPr/>
          <a:lstStyle/>
          <a:p>
            <a:r>
              <a:rPr lang="de-DE"/>
              <a:t>26.02.2024</a:t>
            </a:r>
          </a:p>
        </p:txBody>
      </p:sp>
      <p:sp>
        <p:nvSpPr>
          <p:cNvPr id="5" name="Fußzeilenplatzhalter 4">
            <a:extLst>
              <a:ext uri="{FF2B5EF4-FFF2-40B4-BE49-F238E27FC236}">
                <a16:creationId xmlns:a16="http://schemas.microsoft.com/office/drawing/2014/main" id="{9BDAB9FD-FE7B-EA70-2EE6-7AA0A7A2EF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0548AE-366B-7061-84B9-E09FE98D89CD}"/>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179497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3D52F-A69D-B2B1-7F34-79104C036E5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D7A4220-44BF-ADD4-2BB0-6FF35079167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ADC9603-737B-F9A4-1508-2AFC6A87B1B5}"/>
              </a:ext>
            </a:extLst>
          </p:cNvPr>
          <p:cNvSpPr>
            <a:spLocks noGrp="1"/>
          </p:cNvSpPr>
          <p:nvPr>
            <p:ph type="dt" sz="half" idx="10"/>
          </p:nvPr>
        </p:nvSpPr>
        <p:spPr/>
        <p:txBody>
          <a:bodyPr/>
          <a:lstStyle/>
          <a:p>
            <a:r>
              <a:rPr lang="de-DE"/>
              <a:t>26.02.2024</a:t>
            </a:r>
          </a:p>
        </p:txBody>
      </p:sp>
      <p:sp>
        <p:nvSpPr>
          <p:cNvPr id="5" name="Fußzeilenplatzhalter 4">
            <a:extLst>
              <a:ext uri="{FF2B5EF4-FFF2-40B4-BE49-F238E27FC236}">
                <a16:creationId xmlns:a16="http://schemas.microsoft.com/office/drawing/2014/main" id="{6273AEA7-8DD2-7666-5DC7-86E6F1AF9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10209A9-F6A3-ADD1-19D7-1BFB772BCE3E}"/>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190338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003E4E-843E-ABCD-32C4-EF02F84B3DF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DCD3681-A7D4-B335-6AA9-5DF165D2D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3D18AE4-DB33-9C1E-1D83-7DF45AA6163C}"/>
              </a:ext>
            </a:extLst>
          </p:cNvPr>
          <p:cNvSpPr>
            <a:spLocks noGrp="1"/>
          </p:cNvSpPr>
          <p:nvPr>
            <p:ph type="dt" sz="half" idx="10"/>
          </p:nvPr>
        </p:nvSpPr>
        <p:spPr/>
        <p:txBody>
          <a:bodyPr/>
          <a:lstStyle>
            <a:lvl1pPr>
              <a:defRPr/>
            </a:lvl1pPr>
          </a:lstStyle>
          <a:p>
            <a:r>
              <a:rPr lang="de-DE"/>
              <a:t>26.02.2024</a:t>
            </a:r>
            <a:endParaRPr lang="de-DE" dirty="0"/>
          </a:p>
        </p:txBody>
      </p:sp>
      <p:sp>
        <p:nvSpPr>
          <p:cNvPr id="5" name="Fußzeilenplatzhalter 4">
            <a:extLst>
              <a:ext uri="{FF2B5EF4-FFF2-40B4-BE49-F238E27FC236}">
                <a16:creationId xmlns:a16="http://schemas.microsoft.com/office/drawing/2014/main" id="{6ECA34ED-1D8F-D3BA-4D96-8B3D9E02FE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E5FDE52-8AA8-F2AE-B043-E16989E9ACF2}"/>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269768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74C2EC-71BB-CC0F-CF5A-7574E7E370A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D258348-B6AB-C403-82DE-BE4C8AA803D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4E8E88C-D23A-8C33-68F4-84D669A59AC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42515D0-3E06-3BD5-88F4-49F9D6DEFFCE}"/>
              </a:ext>
            </a:extLst>
          </p:cNvPr>
          <p:cNvSpPr>
            <a:spLocks noGrp="1"/>
          </p:cNvSpPr>
          <p:nvPr>
            <p:ph type="dt" sz="half" idx="10"/>
          </p:nvPr>
        </p:nvSpPr>
        <p:spPr/>
        <p:txBody>
          <a:bodyPr/>
          <a:lstStyle/>
          <a:p>
            <a:r>
              <a:rPr lang="de-DE"/>
              <a:t>26.02.2024</a:t>
            </a:r>
          </a:p>
        </p:txBody>
      </p:sp>
      <p:sp>
        <p:nvSpPr>
          <p:cNvPr id="6" name="Fußzeilenplatzhalter 5">
            <a:extLst>
              <a:ext uri="{FF2B5EF4-FFF2-40B4-BE49-F238E27FC236}">
                <a16:creationId xmlns:a16="http://schemas.microsoft.com/office/drawing/2014/main" id="{C1CA4C2A-DA80-0A49-5FBB-1B51403631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7A384E-75F3-5E92-7399-73762832E053}"/>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95927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A57C2-2A4E-DCC0-9F62-27754BE133F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9C149A7-6453-FBDE-C7A6-6889E452A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DDB5699-5FBC-68AE-39FA-37509050EDB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1B34C65-BF5E-9C7C-43A8-CB26457E7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282A44E-8C38-9FBE-E989-30B679A8D7B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E6E5F85-2EF8-37B3-CA2D-D7CFC179BC75}"/>
              </a:ext>
            </a:extLst>
          </p:cNvPr>
          <p:cNvSpPr>
            <a:spLocks noGrp="1"/>
          </p:cNvSpPr>
          <p:nvPr>
            <p:ph type="dt" sz="half" idx="10"/>
          </p:nvPr>
        </p:nvSpPr>
        <p:spPr/>
        <p:txBody>
          <a:bodyPr/>
          <a:lstStyle/>
          <a:p>
            <a:r>
              <a:rPr lang="de-DE"/>
              <a:t>26.02.2024</a:t>
            </a:r>
          </a:p>
        </p:txBody>
      </p:sp>
      <p:sp>
        <p:nvSpPr>
          <p:cNvPr id="8" name="Fußzeilenplatzhalter 7">
            <a:extLst>
              <a:ext uri="{FF2B5EF4-FFF2-40B4-BE49-F238E27FC236}">
                <a16:creationId xmlns:a16="http://schemas.microsoft.com/office/drawing/2014/main" id="{A89A8FCE-2F3D-80C3-37B6-BEFE09F4FE3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46FB689-68C0-D7E4-709A-4808A0F9CFA5}"/>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401062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55747-C26F-F323-C5A6-01B56A09889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04F62BF-51C6-3363-1DF3-B1AA5F28D8BD}"/>
              </a:ext>
            </a:extLst>
          </p:cNvPr>
          <p:cNvSpPr>
            <a:spLocks noGrp="1"/>
          </p:cNvSpPr>
          <p:nvPr>
            <p:ph type="dt" sz="half" idx="10"/>
          </p:nvPr>
        </p:nvSpPr>
        <p:spPr/>
        <p:txBody>
          <a:bodyPr/>
          <a:lstStyle/>
          <a:p>
            <a:r>
              <a:rPr lang="de-DE"/>
              <a:t>26.02.2024</a:t>
            </a:r>
          </a:p>
        </p:txBody>
      </p:sp>
      <p:sp>
        <p:nvSpPr>
          <p:cNvPr id="4" name="Fußzeilenplatzhalter 3">
            <a:extLst>
              <a:ext uri="{FF2B5EF4-FFF2-40B4-BE49-F238E27FC236}">
                <a16:creationId xmlns:a16="http://schemas.microsoft.com/office/drawing/2014/main" id="{0D3855AD-CA97-6560-D274-ACA83FD4C98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CD8692C-BDA6-25C8-C640-7A7517CDA146}"/>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144525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15A484-C45B-EC3C-A151-2BD385ECBE08}"/>
              </a:ext>
            </a:extLst>
          </p:cNvPr>
          <p:cNvSpPr>
            <a:spLocks noGrp="1"/>
          </p:cNvSpPr>
          <p:nvPr>
            <p:ph type="dt" sz="half" idx="10"/>
          </p:nvPr>
        </p:nvSpPr>
        <p:spPr/>
        <p:txBody>
          <a:bodyPr/>
          <a:lstStyle/>
          <a:p>
            <a:r>
              <a:rPr lang="de-DE"/>
              <a:t>26.02.2024</a:t>
            </a:r>
          </a:p>
        </p:txBody>
      </p:sp>
      <p:sp>
        <p:nvSpPr>
          <p:cNvPr id="3" name="Fußzeilenplatzhalter 2">
            <a:extLst>
              <a:ext uri="{FF2B5EF4-FFF2-40B4-BE49-F238E27FC236}">
                <a16:creationId xmlns:a16="http://schemas.microsoft.com/office/drawing/2014/main" id="{169CB756-377A-5B22-0DB8-2D01DED2164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82FCCB6-59D3-75C5-6BD8-5F8A1B6240F5}"/>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3060566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141FFA-AF80-1960-1E5B-37FEB4DE6B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C01BFE6-554B-E275-F0B6-54A692E98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07F8F81-73CC-6BF2-061B-0F4D6163B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E3B90A6-E7B3-E069-6C80-0EA21C6A3B73}"/>
              </a:ext>
            </a:extLst>
          </p:cNvPr>
          <p:cNvSpPr>
            <a:spLocks noGrp="1"/>
          </p:cNvSpPr>
          <p:nvPr>
            <p:ph type="dt" sz="half" idx="10"/>
          </p:nvPr>
        </p:nvSpPr>
        <p:spPr/>
        <p:txBody>
          <a:bodyPr/>
          <a:lstStyle/>
          <a:p>
            <a:r>
              <a:rPr lang="de-DE"/>
              <a:t>26.02.2024</a:t>
            </a:r>
          </a:p>
        </p:txBody>
      </p:sp>
      <p:sp>
        <p:nvSpPr>
          <p:cNvPr id="6" name="Fußzeilenplatzhalter 5">
            <a:extLst>
              <a:ext uri="{FF2B5EF4-FFF2-40B4-BE49-F238E27FC236}">
                <a16:creationId xmlns:a16="http://schemas.microsoft.com/office/drawing/2014/main" id="{012B7493-7FC6-3B8E-8A30-9A499091D6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87F9BF2-C279-0B63-DFD3-3CCBD2B2F36F}"/>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198265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41A20-3AF8-1569-964A-69138791E1D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E56479D-5F6D-708F-74AE-31C27B690E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B7D7E3B-5DB0-B7FD-75E3-A7C114620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1641CE6-402D-C860-3061-B6DD7F84C4D5}"/>
              </a:ext>
            </a:extLst>
          </p:cNvPr>
          <p:cNvSpPr>
            <a:spLocks noGrp="1"/>
          </p:cNvSpPr>
          <p:nvPr>
            <p:ph type="dt" sz="half" idx="10"/>
          </p:nvPr>
        </p:nvSpPr>
        <p:spPr/>
        <p:txBody>
          <a:bodyPr/>
          <a:lstStyle/>
          <a:p>
            <a:r>
              <a:rPr lang="de-DE"/>
              <a:t>26.02.2024</a:t>
            </a:r>
          </a:p>
        </p:txBody>
      </p:sp>
      <p:sp>
        <p:nvSpPr>
          <p:cNvPr id="6" name="Fußzeilenplatzhalter 5">
            <a:extLst>
              <a:ext uri="{FF2B5EF4-FFF2-40B4-BE49-F238E27FC236}">
                <a16:creationId xmlns:a16="http://schemas.microsoft.com/office/drawing/2014/main" id="{4F9FDDAA-E87C-3231-2C89-DCC6B7279FC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7BDEB7-6B3A-15E5-05AF-58701A162661}"/>
              </a:ext>
            </a:extLst>
          </p:cNvPr>
          <p:cNvSpPr>
            <a:spLocks noGrp="1"/>
          </p:cNvSpPr>
          <p:nvPr>
            <p:ph type="sldNum" sz="quarter" idx="12"/>
          </p:nvPr>
        </p:nvSpPr>
        <p:spPr/>
        <p:txBody>
          <a:bodyPr/>
          <a:lstStyle/>
          <a:p>
            <a:fld id="{F03C7DF9-47B2-409D-AFD9-AA46723903C5}" type="slidenum">
              <a:rPr lang="de-DE" smtClean="0"/>
              <a:t>‹Nr.›</a:t>
            </a:fld>
            <a:endParaRPr lang="de-DE"/>
          </a:p>
        </p:txBody>
      </p:sp>
    </p:spTree>
    <p:extLst>
      <p:ext uri="{BB962C8B-B14F-4D97-AF65-F5344CB8AC3E}">
        <p14:creationId xmlns:p14="http://schemas.microsoft.com/office/powerpoint/2010/main" val="63461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4F4F"/>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A3A9BCE-3336-F646-A8E0-984794B04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67C5DAD6-135B-F373-55D1-E17A65CEF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6C750D2A-F7DE-2895-F521-84186EDEE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E8E8E8"/>
                </a:solidFill>
              </a:defRPr>
            </a:lvl1pPr>
          </a:lstStyle>
          <a:p>
            <a:r>
              <a:rPr lang="de-DE"/>
              <a:t>26.02.2024</a:t>
            </a:r>
            <a:endParaRPr lang="de-DE" dirty="0"/>
          </a:p>
        </p:txBody>
      </p:sp>
      <p:sp>
        <p:nvSpPr>
          <p:cNvPr id="5" name="Fußzeilenplatzhalter 4">
            <a:extLst>
              <a:ext uri="{FF2B5EF4-FFF2-40B4-BE49-F238E27FC236}">
                <a16:creationId xmlns:a16="http://schemas.microsoft.com/office/drawing/2014/main" id="{4E6A7E1C-1AC7-50E0-B86A-904B0BBC2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6A432B3-6830-A712-401E-3583BC592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E8E8E8"/>
                </a:solidFill>
              </a:defRPr>
            </a:lvl1pPr>
          </a:lstStyle>
          <a:p>
            <a:fld id="{2B7BEE0A-1CB4-4B99-9B40-6874B18461A1}" type="slidenum">
              <a:rPr lang="de-DE" smtClean="0"/>
              <a:pPr/>
              <a:t>‹Nr.›</a:t>
            </a:fld>
            <a:endParaRPr lang="de-DE" dirty="0"/>
          </a:p>
        </p:txBody>
      </p:sp>
      <p:pic>
        <p:nvPicPr>
          <p:cNvPr id="14" name="Grafik 13">
            <a:extLst>
              <a:ext uri="{FF2B5EF4-FFF2-40B4-BE49-F238E27FC236}">
                <a16:creationId xmlns:a16="http://schemas.microsoft.com/office/drawing/2014/main" id="{C057AF5C-030E-9BBE-10D7-9B6752189319}"/>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86926" y="60325"/>
            <a:ext cx="1943100" cy="1943100"/>
          </a:xfrm>
          <a:prstGeom prst="rect">
            <a:avLst/>
          </a:prstGeom>
        </p:spPr>
      </p:pic>
    </p:spTree>
    <p:extLst>
      <p:ext uri="{BB962C8B-B14F-4D97-AF65-F5344CB8AC3E}">
        <p14:creationId xmlns:p14="http://schemas.microsoft.com/office/powerpoint/2010/main" val="152450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rgbClr val="66DED6"/>
          </a:solidFill>
          <a:latin typeface="HelveticaNeueLT Std 45"/>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www.sophist.de/fileadmin/user_upload/Bilder_zu_Seiten/Publikationen/Wissen_for_free/MASTeR_Broschuere_3-Auflage_interaktiv.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irebase.google.com/?authuser=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waveshare.com/wiki/Barcode_Scanner_Modu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F0C431D6-A3F1-B091-A455-F7902C1471E7}"/>
              </a:ext>
            </a:extLst>
          </p:cNvPr>
          <p:cNvSpPr>
            <a:spLocks noGrp="1"/>
          </p:cNvSpPr>
          <p:nvPr>
            <p:ph type="ctrTitle"/>
          </p:nvPr>
        </p:nvSpPr>
        <p:spPr>
          <a:xfrm>
            <a:off x="1625600" y="2733449"/>
            <a:ext cx="9144000" cy="2387600"/>
          </a:xfrm>
        </p:spPr>
        <p:txBody>
          <a:bodyPr/>
          <a:lstStyle/>
          <a:p>
            <a:r>
              <a:rPr lang="de-DE" dirty="0"/>
              <a:t>Audit 3</a:t>
            </a:r>
          </a:p>
        </p:txBody>
      </p:sp>
      <p:sp>
        <p:nvSpPr>
          <p:cNvPr id="3" name="Untertitel 2">
            <a:extLst>
              <a:ext uri="{FF2B5EF4-FFF2-40B4-BE49-F238E27FC236}">
                <a16:creationId xmlns:a16="http://schemas.microsoft.com/office/drawing/2014/main" id="{318DD148-DB8B-1B48-B7B0-245BDD88240D}"/>
              </a:ext>
            </a:extLst>
          </p:cNvPr>
          <p:cNvSpPr>
            <a:spLocks noGrp="1"/>
          </p:cNvSpPr>
          <p:nvPr>
            <p:ph type="subTitle" idx="1"/>
          </p:nvPr>
        </p:nvSpPr>
        <p:spPr>
          <a:xfrm>
            <a:off x="1625600" y="5213124"/>
            <a:ext cx="9144000" cy="1655762"/>
          </a:xfrm>
        </p:spPr>
        <p:txBody>
          <a:bodyPr/>
          <a:lstStyle/>
          <a:p>
            <a:r>
              <a:rPr lang="de-DE" dirty="0"/>
              <a:t>Sebastian Fuhrmann &amp; Angelina Maurer</a:t>
            </a:r>
          </a:p>
        </p:txBody>
      </p:sp>
      <p:sp>
        <p:nvSpPr>
          <p:cNvPr id="8" name="Datumsplatzhalter 7">
            <a:extLst>
              <a:ext uri="{FF2B5EF4-FFF2-40B4-BE49-F238E27FC236}">
                <a16:creationId xmlns:a16="http://schemas.microsoft.com/office/drawing/2014/main" id="{6DEA2C66-C4AA-3448-5468-2F6AEA1093DC}"/>
              </a:ext>
            </a:extLst>
          </p:cNvPr>
          <p:cNvSpPr>
            <a:spLocks noGrp="1"/>
          </p:cNvSpPr>
          <p:nvPr>
            <p:ph type="dt" sz="half" idx="10"/>
          </p:nvPr>
        </p:nvSpPr>
        <p:spPr/>
        <p:txBody>
          <a:bodyPr/>
          <a:lstStyle/>
          <a:p>
            <a:r>
              <a:rPr lang="de-DE"/>
              <a:t>26.02.2024</a:t>
            </a:r>
          </a:p>
        </p:txBody>
      </p:sp>
      <p:sp>
        <p:nvSpPr>
          <p:cNvPr id="9" name="Foliennummernplatzhalter 8">
            <a:extLst>
              <a:ext uri="{FF2B5EF4-FFF2-40B4-BE49-F238E27FC236}">
                <a16:creationId xmlns:a16="http://schemas.microsoft.com/office/drawing/2014/main" id="{269FD376-03D3-749D-ECCC-68C259725421}"/>
              </a:ext>
            </a:extLst>
          </p:cNvPr>
          <p:cNvSpPr>
            <a:spLocks noGrp="1"/>
          </p:cNvSpPr>
          <p:nvPr>
            <p:ph type="sldNum" sz="quarter" idx="12"/>
          </p:nvPr>
        </p:nvSpPr>
        <p:spPr/>
        <p:txBody>
          <a:bodyPr/>
          <a:lstStyle/>
          <a:p>
            <a:fld id="{F03C7DF9-47B2-409D-AFD9-AA46723903C5}" type="slidenum">
              <a:rPr lang="de-DE" smtClean="0"/>
              <a:t>1</a:t>
            </a:fld>
            <a:endParaRPr lang="de-DE"/>
          </a:p>
        </p:txBody>
      </p:sp>
      <p:sp>
        <p:nvSpPr>
          <p:cNvPr id="17" name="Rechteck 16">
            <a:extLst>
              <a:ext uri="{FF2B5EF4-FFF2-40B4-BE49-F238E27FC236}">
                <a16:creationId xmlns:a16="http://schemas.microsoft.com/office/drawing/2014/main" id="{0580CFD2-6520-98F2-6BBE-A948A7F20CA6}"/>
              </a:ext>
            </a:extLst>
          </p:cNvPr>
          <p:cNvSpPr/>
          <p:nvPr/>
        </p:nvSpPr>
        <p:spPr>
          <a:xfrm>
            <a:off x="9797143" y="232229"/>
            <a:ext cx="1944914" cy="1655762"/>
          </a:xfrm>
          <a:prstGeom prst="rect">
            <a:avLst/>
          </a:prstGeom>
          <a:solidFill>
            <a:srgbClr val="4F4F4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a:extLst>
              <a:ext uri="{FF2B5EF4-FFF2-40B4-BE49-F238E27FC236}">
                <a16:creationId xmlns:a16="http://schemas.microsoft.com/office/drawing/2014/main" id="{9D7DE16C-3B4C-718D-DDD9-F876E3268D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525" y="866662"/>
            <a:ext cx="9286875" cy="3248025"/>
          </a:xfrm>
          <a:prstGeom prst="rect">
            <a:avLst/>
          </a:prstGeom>
        </p:spPr>
      </p:pic>
    </p:spTree>
    <p:extLst>
      <p:ext uri="{BB962C8B-B14F-4D97-AF65-F5344CB8AC3E}">
        <p14:creationId xmlns:p14="http://schemas.microsoft.com/office/powerpoint/2010/main" val="264318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E1EB79-7E52-24DD-64C2-44640042AE5D}"/>
              </a:ext>
            </a:extLst>
          </p:cNvPr>
          <p:cNvSpPr>
            <a:spLocks noGrp="1"/>
          </p:cNvSpPr>
          <p:nvPr>
            <p:ph type="title"/>
          </p:nvPr>
        </p:nvSpPr>
        <p:spPr/>
        <p:txBody>
          <a:bodyPr/>
          <a:lstStyle/>
          <a:p>
            <a:r>
              <a:rPr lang="de-DE" dirty="0">
                <a:solidFill>
                  <a:srgbClr val="E8E8E8"/>
                </a:solidFill>
              </a:rPr>
              <a:t>#</a:t>
            </a:r>
            <a:r>
              <a:rPr lang="de-DE" dirty="0"/>
              <a:t>Architekturdiagramm</a:t>
            </a:r>
          </a:p>
        </p:txBody>
      </p:sp>
      <p:sp>
        <p:nvSpPr>
          <p:cNvPr id="3" name="Datumsplatzhalter 2">
            <a:extLst>
              <a:ext uri="{FF2B5EF4-FFF2-40B4-BE49-F238E27FC236}">
                <a16:creationId xmlns:a16="http://schemas.microsoft.com/office/drawing/2014/main" id="{7B36085C-6467-827D-60D3-A975A8DD75FB}"/>
              </a:ext>
            </a:extLst>
          </p:cNvPr>
          <p:cNvSpPr>
            <a:spLocks noGrp="1"/>
          </p:cNvSpPr>
          <p:nvPr>
            <p:ph type="dt" sz="half" idx="10"/>
          </p:nvPr>
        </p:nvSpPr>
        <p:spPr/>
        <p:txBody>
          <a:bodyPr/>
          <a:lstStyle/>
          <a:p>
            <a:r>
              <a:rPr lang="de-DE"/>
              <a:t>26.02.2024</a:t>
            </a:r>
          </a:p>
        </p:txBody>
      </p:sp>
      <p:sp>
        <p:nvSpPr>
          <p:cNvPr id="4" name="Foliennummernplatzhalter 3">
            <a:extLst>
              <a:ext uri="{FF2B5EF4-FFF2-40B4-BE49-F238E27FC236}">
                <a16:creationId xmlns:a16="http://schemas.microsoft.com/office/drawing/2014/main" id="{87C62A0A-4C36-15F0-C667-DCA6F02F514C}"/>
              </a:ext>
            </a:extLst>
          </p:cNvPr>
          <p:cNvSpPr>
            <a:spLocks noGrp="1"/>
          </p:cNvSpPr>
          <p:nvPr>
            <p:ph type="sldNum" sz="quarter" idx="12"/>
          </p:nvPr>
        </p:nvSpPr>
        <p:spPr/>
        <p:txBody>
          <a:bodyPr/>
          <a:lstStyle/>
          <a:p>
            <a:fld id="{F03C7DF9-47B2-409D-AFD9-AA46723903C5}" type="slidenum">
              <a:rPr lang="de-DE" smtClean="0"/>
              <a:t>10</a:t>
            </a:fld>
            <a:endParaRPr lang="de-DE"/>
          </a:p>
        </p:txBody>
      </p:sp>
    </p:spTree>
    <p:extLst>
      <p:ext uri="{BB962C8B-B14F-4D97-AF65-F5344CB8AC3E}">
        <p14:creationId xmlns:p14="http://schemas.microsoft.com/office/powerpoint/2010/main" val="266969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733AF-4C9A-254D-D117-437C6CE7BE33}"/>
              </a:ext>
            </a:extLst>
          </p:cNvPr>
          <p:cNvSpPr>
            <a:spLocks noGrp="1"/>
          </p:cNvSpPr>
          <p:nvPr>
            <p:ph type="title"/>
          </p:nvPr>
        </p:nvSpPr>
        <p:spPr/>
        <p:txBody>
          <a:bodyPr/>
          <a:lstStyle/>
          <a:p>
            <a:r>
              <a:rPr lang="de-DE" dirty="0">
                <a:solidFill>
                  <a:srgbClr val="E8E8E8"/>
                </a:solidFill>
              </a:rPr>
              <a:t>#</a:t>
            </a:r>
            <a:r>
              <a:rPr lang="de-DE" dirty="0"/>
              <a:t>Datenbank</a:t>
            </a:r>
          </a:p>
        </p:txBody>
      </p:sp>
      <p:sp>
        <p:nvSpPr>
          <p:cNvPr id="3" name="Datumsplatzhalter 2">
            <a:extLst>
              <a:ext uri="{FF2B5EF4-FFF2-40B4-BE49-F238E27FC236}">
                <a16:creationId xmlns:a16="http://schemas.microsoft.com/office/drawing/2014/main" id="{C1C946AA-1B18-3AD0-6D9B-76FB1DDE989A}"/>
              </a:ext>
            </a:extLst>
          </p:cNvPr>
          <p:cNvSpPr>
            <a:spLocks noGrp="1"/>
          </p:cNvSpPr>
          <p:nvPr>
            <p:ph type="dt" sz="half" idx="10"/>
          </p:nvPr>
        </p:nvSpPr>
        <p:spPr/>
        <p:txBody>
          <a:bodyPr/>
          <a:lstStyle/>
          <a:p>
            <a:r>
              <a:rPr lang="de-DE"/>
              <a:t>26.02.2024</a:t>
            </a:r>
          </a:p>
        </p:txBody>
      </p:sp>
      <p:sp>
        <p:nvSpPr>
          <p:cNvPr id="4" name="Foliennummernplatzhalter 3">
            <a:extLst>
              <a:ext uri="{FF2B5EF4-FFF2-40B4-BE49-F238E27FC236}">
                <a16:creationId xmlns:a16="http://schemas.microsoft.com/office/drawing/2014/main" id="{D91D6406-B768-FFD0-EA28-BBAA096059A5}"/>
              </a:ext>
            </a:extLst>
          </p:cNvPr>
          <p:cNvSpPr>
            <a:spLocks noGrp="1"/>
          </p:cNvSpPr>
          <p:nvPr>
            <p:ph type="sldNum" sz="quarter" idx="12"/>
          </p:nvPr>
        </p:nvSpPr>
        <p:spPr/>
        <p:txBody>
          <a:bodyPr/>
          <a:lstStyle/>
          <a:p>
            <a:fld id="{F03C7DF9-47B2-409D-AFD9-AA46723903C5}" type="slidenum">
              <a:rPr lang="de-DE" smtClean="0"/>
              <a:t>11</a:t>
            </a:fld>
            <a:endParaRPr lang="de-DE"/>
          </a:p>
        </p:txBody>
      </p:sp>
      <p:sp>
        <p:nvSpPr>
          <p:cNvPr id="11" name="Ellipse 10">
            <a:extLst>
              <a:ext uri="{FF2B5EF4-FFF2-40B4-BE49-F238E27FC236}">
                <a16:creationId xmlns:a16="http://schemas.microsoft.com/office/drawing/2014/main" id="{7764CE53-8F1D-596B-418F-DB50C4AC3FFD}"/>
              </a:ext>
            </a:extLst>
          </p:cNvPr>
          <p:cNvSpPr/>
          <p:nvPr/>
        </p:nvSpPr>
        <p:spPr>
          <a:xfrm>
            <a:off x="899886" y="2021114"/>
            <a:ext cx="2815771" cy="2815771"/>
          </a:xfrm>
          <a:prstGeom prst="ellipse">
            <a:avLst/>
          </a:prstGeom>
          <a:solidFill>
            <a:srgbClr val="E8E8E8"/>
          </a:solidFill>
          <a:ln>
            <a:solidFill>
              <a:srgbClr val="E8E8E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D7D90C21-7DE9-C108-4C8D-E8A3BFBEE869}"/>
              </a:ext>
            </a:extLst>
          </p:cNvPr>
          <p:cNvSpPr/>
          <p:nvPr/>
        </p:nvSpPr>
        <p:spPr>
          <a:xfrm>
            <a:off x="8610600" y="2021113"/>
            <a:ext cx="2815771" cy="2815771"/>
          </a:xfrm>
          <a:prstGeom prst="ellipse">
            <a:avLst/>
          </a:prstGeom>
          <a:solidFill>
            <a:srgbClr val="E8E8E8"/>
          </a:solidFill>
          <a:ln>
            <a:solidFill>
              <a:srgbClr val="E8E8E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90A8EDB0-3AA5-6D27-A82A-5B0BF2649398}"/>
              </a:ext>
            </a:extLst>
          </p:cNvPr>
          <p:cNvSpPr/>
          <p:nvPr/>
        </p:nvSpPr>
        <p:spPr>
          <a:xfrm>
            <a:off x="4688114" y="2021114"/>
            <a:ext cx="2815771" cy="2815771"/>
          </a:xfrm>
          <a:prstGeom prst="ellipse">
            <a:avLst/>
          </a:prstGeom>
          <a:solidFill>
            <a:srgbClr val="E8E8E8"/>
          </a:solidFill>
          <a:ln>
            <a:solidFill>
              <a:srgbClr val="E8E8E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descr="Datenbank mit einfarbiger Füllung">
            <a:extLst>
              <a:ext uri="{FF2B5EF4-FFF2-40B4-BE49-F238E27FC236}">
                <a16:creationId xmlns:a16="http://schemas.microsoft.com/office/drawing/2014/main" id="{15C56A75-8A3F-4BF5-8877-4F7CB47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3976" y="2483006"/>
            <a:ext cx="1004048" cy="1004048"/>
          </a:xfrm>
          <a:prstGeom prst="rect">
            <a:avLst/>
          </a:prstGeom>
        </p:spPr>
      </p:pic>
      <p:sp>
        <p:nvSpPr>
          <p:cNvPr id="16" name="Textfeld 15">
            <a:extLst>
              <a:ext uri="{FF2B5EF4-FFF2-40B4-BE49-F238E27FC236}">
                <a16:creationId xmlns:a16="http://schemas.microsoft.com/office/drawing/2014/main" id="{7376DF4F-E9B2-C230-6633-F0D3286790CD}"/>
              </a:ext>
            </a:extLst>
          </p:cNvPr>
          <p:cNvSpPr txBox="1"/>
          <p:nvPr/>
        </p:nvSpPr>
        <p:spPr>
          <a:xfrm>
            <a:off x="5011271" y="3711813"/>
            <a:ext cx="2223247" cy="369332"/>
          </a:xfrm>
          <a:prstGeom prst="rect">
            <a:avLst/>
          </a:prstGeom>
          <a:noFill/>
        </p:spPr>
        <p:txBody>
          <a:bodyPr wrap="square" rtlCol="0">
            <a:spAutoFit/>
          </a:bodyPr>
          <a:lstStyle/>
          <a:p>
            <a:pPr algn="ctr"/>
            <a:r>
              <a:rPr lang="de-DE" dirty="0"/>
              <a:t>Realtime Database</a:t>
            </a:r>
          </a:p>
        </p:txBody>
      </p:sp>
      <p:pic>
        <p:nvPicPr>
          <p:cNvPr id="18" name="Grafik 17" descr="Ein Bild, das gelb, orange, Astronomie, Design enthält.&#10;&#10;Automatisch generierte Beschreibung">
            <a:extLst>
              <a:ext uri="{FF2B5EF4-FFF2-40B4-BE49-F238E27FC236}">
                <a16:creationId xmlns:a16="http://schemas.microsoft.com/office/drawing/2014/main" id="{C5253349-EDDF-B1A1-4F76-D582F69F71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2514" y="2456541"/>
            <a:ext cx="1030513" cy="1030513"/>
          </a:xfrm>
          <a:prstGeom prst="rect">
            <a:avLst/>
          </a:prstGeom>
        </p:spPr>
      </p:pic>
      <p:sp>
        <p:nvSpPr>
          <p:cNvPr id="19" name="Textfeld 18">
            <a:extLst>
              <a:ext uri="{FF2B5EF4-FFF2-40B4-BE49-F238E27FC236}">
                <a16:creationId xmlns:a16="http://schemas.microsoft.com/office/drawing/2014/main" id="{599A4A78-6A18-8EBC-7569-72998B8027DE}"/>
              </a:ext>
            </a:extLst>
          </p:cNvPr>
          <p:cNvSpPr txBox="1"/>
          <p:nvPr/>
        </p:nvSpPr>
        <p:spPr>
          <a:xfrm>
            <a:off x="1196146" y="3753725"/>
            <a:ext cx="2223247" cy="646331"/>
          </a:xfrm>
          <a:prstGeom prst="rect">
            <a:avLst/>
          </a:prstGeom>
          <a:noFill/>
        </p:spPr>
        <p:txBody>
          <a:bodyPr wrap="square" rtlCol="0">
            <a:spAutoFit/>
          </a:bodyPr>
          <a:lstStyle/>
          <a:p>
            <a:pPr algn="ctr"/>
            <a:r>
              <a:rPr lang="de-DE" dirty="0"/>
              <a:t>Direkte Verbindung mit ESP </a:t>
            </a:r>
          </a:p>
        </p:txBody>
      </p:sp>
      <p:sp>
        <p:nvSpPr>
          <p:cNvPr id="20" name="Textfeld 19">
            <a:extLst>
              <a:ext uri="{FF2B5EF4-FFF2-40B4-BE49-F238E27FC236}">
                <a16:creationId xmlns:a16="http://schemas.microsoft.com/office/drawing/2014/main" id="{2F8A0CBB-074B-299B-ABE5-82E99CA897BD}"/>
              </a:ext>
            </a:extLst>
          </p:cNvPr>
          <p:cNvSpPr txBox="1"/>
          <p:nvPr/>
        </p:nvSpPr>
        <p:spPr>
          <a:xfrm>
            <a:off x="8973671" y="3612067"/>
            <a:ext cx="2223247" cy="646331"/>
          </a:xfrm>
          <a:prstGeom prst="rect">
            <a:avLst/>
          </a:prstGeom>
          <a:noFill/>
        </p:spPr>
        <p:txBody>
          <a:bodyPr wrap="square" rtlCol="0">
            <a:spAutoFit/>
          </a:bodyPr>
          <a:lstStyle/>
          <a:p>
            <a:pPr algn="ctr"/>
            <a:r>
              <a:rPr lang="de-DE" dirty="0"/>
              <a:t>Kostenloses Nutzungskontingent</a:t>
            </a:r>
          </a:p>
        </p:txBody>
      </p:sp>
      <p:pic>
        <p:nvPicPr>
          <p:cNvPr id="22" name="Grafik 21" descr="Sparschwein mit einfarbiger Füllung">
            <a:extLst>
              <a:ext uri="{FF2B5EF4-FFF2-40B4-BE49-F238E27FC236}">
                <a16:creationId xmlns:a16="http://schemas.microsoft.com/office/drawing/2014/main" id="{3EB6FF1C-A6A8-526A-C30D-3346A20C9D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28094" y="2572654"/>
            <a:ext cx="914400" cy="914400"/>
          </a:xfrm>
          <a:prstGeom prst="rect">
            <a:avLst/>
          </a:prstGeom>
        </p:spPr>
      </p:pic>
    </p:spTree>
    <p:extLst>
      <p:ext uri="{BB962C8B-B14F-4D97-AF65-F5344CB8AC3E}">
        <p14:creationId xmlns:p14="http://schemas.microsoft.com/office/powerpoint/2010/main" val="128293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6EFB3-FDFC-D1B3-F4AE-781193A413D4}"/>
              </a:ext>
            </a:extLst>
          </p:cNvPr>
          <p:cNvSpPr>
            <a:spLocks noGrp="1"/>
          </p:cNvSpPr>
          <p:nvPr>
            <p:ph type="title"/>
          </p:nvPr>
        </p:nvSpPr>
        <p:spPr/>
        <p:txBody>
          <a:bodyPr/>
          <a:lstStyle/>
          <a:p>
            <a:r>
              <a:rPr lang="de-DE" dirty="0">
                <a:solidFill>
                  <a:srgbClr val="E8E8E8"/>
                </a:solidFill>
              </a:rPr>
              <a:t>#</a:t>
            </a:r>
            <a:r>
              <a:rPr lang="de-DE" dirty="0"/>
              <a:t>Rapid Prototype</a:t>
            </a:r>
          </a:p>
        </p:txBody>
      </p:sp>
      <p:sp>
        <p:nvSpPr>
          <p:cNvPr id="5" name="Datumsplatzhalter 4">
            <a:extLst>
              <a:ext uri="{FF2B5EF4-FFF2-40B4-BE49-F238E27FC236}">
                <a16:creationId xmlns:a16="http://schemas.microsoft.com/office/drawing/2014/main" id="{186D52EC-1BEB-30A3-661E-6D4D428A6427}"/>
              </a:ext>
            </a:extLst>
          </p:cNvPr>
          <p:cNvSpPr>
            <a:spLocks noGrp="1"/>
          </p:cNvSpPr>
          <p:nvPr>
            <p:ph type="dt" sz="half" idx="10"/>
          </p:nvPr>
        </p:nvSpPr>
        <p:spPr/>
        <p:txBody>
          <a:bodyPr/>
          <a:lstStyle/>
          <a:p>
            <a:r>
              <a:rPr lang="de-DE"/>
              <a:t>26.02.2024</a:t>
            </a:r>
          </a:p>
        </p:txBody>
      </p:sp>
      <p:sp>
        <p:nvSpPr>
          <p:cNvPr id="6" name="Foliennummernplatzhalter 5">
            <a:extLst>
              <a:ext uri="{FF2B5EF4-FFF2-40B4-BE49-F238E27FC236}">
                <a16:creationId xmlns:a16="http://schemas.microsoft.com/office/drawing/2014/main" id="{F8F27EA8-4BB4-98C4-AF69-CDF18BB974B3}"/>
              </a:ext>
            </a:extLst>
          </p:cNvPr>
          <p:cNvSpPr>
            <a:spLocks noGrp="1"/>
          </p:cNvSpPr>
          <p:nvPr>
            <p:ph type="sldNum" sz="quarter" idx="12"/>
          </p:nvPr>
        </p:nvSpPr>
        <p:spPr/>
        <p:txBody>
          <a:bodyPr/>
          <a:lstStyle/>
          <a:p>
            <a:fld id="{F03C7DF9-47B2-409D-AFD9-AA46723903C5}" type="slidenum">
              <a:rPr lang="de-DE" smtClean="0"/>
              <a:t>12</a:t>
            </a:fld>
            <a:endParaRPr lang="de-DE"/>
          </a:p>
        </p:txBody>
      </p:sp>
      <p:pic>
        <p:nvPicPr>
          <p:cNvPr id="8" name="Grafik 7" descr="Ein Bild, das Elektronik, Elektronisches Bauteil, Elektrisches Bauelement, Elektrische Leitungen enthält.&#10;&#10;Automatisch generierte Beschreibung">
            <a:extLst>
              <a:ext uri="{FF2B5EF4-FFF2-40B4-BE49-F238E27FC236}">
                <a16:creationId xmlns:a16="http://schemas.microsoft.com/office/drawing/2014/main" id="{59D372C9-82D5-0DB6-FB2A-083084C56146}"/>
              </a:ext>
            </a:extLst>
          </p:cNvPr>
          <p:cNvPicPr>
            <a:picLocks noChangeAspect="1"/>
          </p:cNvPicPr>
          <p:nvPr/>
        </p:nvPicPr>
        <p:blipFill rotWithShape="1">
          <a:blip r:embed="rId3">
            <a:extLst>
              <a:ext uri="{28A0092B-C50C-407E-A947-70E740481C1C}">
                <a14:useLocalDpi xmlns:a14="http://schemas.microsoft.com/office/drawing/2010/main" val="0"/>
              </a:ext>
            </a:extLst>
          </a:blip>
          <a:srcRect l="6944" t="5324" r="10278" b="5324"/>
          <a:stretch/>
        </p:blipFill>
        <p:spPr>
          <a:xfrm>
            <a:off x="2647950" y="1534478"/>
            <a:ext cx="6407150" cy="5186997"/>
          </a:xfrm>
          <a:prstGeom prst="rect">
            <a:avLst/>
          </a:prstGeom>
        </p:spPr>
      </p:pic>
    </p:spTree>
    <p:extLst>
      <p:ext uri="{BB962C8B-B14F-4D97-AF65-F5344CB8AC3E}">
        <p14:creationId xmlns:p14="http://schemas.microsoft.com/office/powerpoint/2010/main" val="350010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423D104-59DD-EA3A-3E70-96C2110EDF19}"/>
              </a:ext>
            </a:extLst>
          </p:cNvPr>
          <p:cNvSpPr>
            <a:spLocks noGrp="1"/>
          </p:cNvSpPr>
          <p:nvPr>
            <p:ph type="title"/>
          </p:nvPr>
        </p:nvSpPr>
        <p:spPr>
          <a:xfrm>
            <a:off x="839788" y="457200"/>
            <a:ext cx="4132262" cy="1600200"/>
          </a:xfrm>
        </p:spPr>
        <p:txBody>
          <a:bodyPr/>
          <a:lstStyle/>
          <a:p>
            <a:r>
              <a:rPr lang="de-DE" sz="5400" dirty="0">
                <a:solidFill>
                  <a:srgbClr val="E8E8E8"/>
                </a:solidFill>
              </a:rPr>
              <a:t>#</a:t>
            </a:r>
            <a:r>
              <a:rPr lang="de-DE" sz="4000" dirty="0"/>
              <a:t>Projektaussicht</a:t>
            </a:r>
            <a:r>
              <a:rPr lang="de-DE" dirty="0"/>
              <a:t> </a:t>
            </a:r>
          </a:p>
        </p:txBody>
      </p:sp>
      <p:sp>
        <p:nvSpPr>
          <p:cNvPr id="10" name="Textplatzhalter 9">
            <a:extLst>
              <a:ext uri="{FF2B5EF4-FFF2-40B4-BE49-F238E27FC236}">
                <a16:creationId xmlns:a16="http://schemas.microsoft.com/office/drawing/2014/main" id="{FD83C135-4CBF-E433-0319-05D09502810C}"/>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de-DE" sz="2000" dirty="0">
              <a:solidFill>
                <a:srgbClr val="E8E8E8"/>
              </a:solidFill>
            </a:endParaRPr>
          </a:p>
          <a:p>
            <a:pPr marL="285750" indent="-285750">
              <a:buFont typeface="Arial" panose="020B0604020202020204" pitchFamily="34" charset="0"/>
              <a:buChar char="•"/>
            </a:pPr>
            <a:r>
              <a:rPr lang="de-DE" sz="2000" dirty="0">
                <a:solidFill>
                  <a:srgbClr val="E8E8E8"/>
                </a:solidFill>
              </a:rPr>
              <a:t>Erstellen des funktionalen Prototyps	</a:t>
            </a:r>
          </a:p>
          <a:p>
            <a:pPr marL="285750" indent="-285750">
              <a:buFont typeface="Arial" panose="020B0604020202020204" pitchFamily="34" charset="0"/>
              <a:buChar char="•"/>
            </a:pPr>
            <a:r>
              <a:rPr lang="de-DE" sz="2000" dirty="0">
                <a:solidFill>
                  <a:srgbClr val="E8E8E8"/>
                </a:solidFill>
              </a:rPr>
              <a:t>Poster erstellen </a:t>
            </a:r>
          </a:p>
          <a:p>
            <a:pPr marL="285750" indent="-285750">
              <a:buFont typeface="Arial" panose="020B0604020202020204" pitchFamily="34" charset="0"/>
              <a:buChar char="•"/>
            </a:pPr>
            <a:r>
              <a:rPr lang="de-DE" sz="2000" dirty="0">
                <a:solidFill>
                  <a:srgbClr val="E8E8E8"/>
                </a:solidFill>
              </a:rPr>
              <a:t>Kritisches Reflektieren des </a:t>
            </a:r>
            <a:r>
              <a:rPr lang="de-DE" sz="2000" dirty="0" err="1">
                <a:solidFill>
                  <a:srgbClr val="E8E8E8"/>
                </a:solidFill>
              </a:rPr>
              <a:t>Prozessassessments</a:t>
            </a:r>
            <a:r>
              <a:rPr lang="de-DE" sz="2000" dirty="0">
                <a:solidFill>
                  <a:srgbClr val="E8E8E8"/>
                </a:solidFill>
              </a:rPr>
              <a:t> </a:t>
            </a:r>
          </a:p>
          <a:p>
            <a:pPr marL="285750" indent="-285750">
              <a:buFont typeface="Arial" panose="020B0604020202020204" pitchFamily="34" charset="0"/>
              <a:buChar char="•"/>
            </a:pPr>
            <a:endParaRPr lang="de-DE" sz="2000" dirty="0">
              <a:solidFill>
                <a:srgbClr val="E8E8E8"/>
              </a:solidFill>
            </a:endParaRPr>
          </a:p>
        </p:txBody>
      </p:sp>
      <p:sp>
        <p:nvSpPr>
          <p:cNvPr id="5" name="Datumsplatzhalter 4">
            <a:extLst>
              <a:ext uri="{FF2B5EF4-FFF2-40B4-BE49-F238E27FC236}">
                <a16:creationId xmlns:a16="http://schemas.microsoft.com/office/drawing/2014/main" id="{B95B48C8-B2C9-4099-3BC8-4B7217AF129F}"/>
              </a:ext>
            </a:extLst>
          </p:cNvPr>
          <p:cNvSpPr>
            <a:spLocks noGrp="1"/>
          </p:cNvSpPr>
          <p:nvPr>
            <p:ph type="dt" sz="half" idx="10"/>
          </p:nvPr>
        </p:nvSpPr>
        <p:spPr/>
        <p:txBody>
          <a:bodyPr/>
          <a:lstStyle/>
          <a:p>
            <a:r>
              <a:rPr lang="de-DE"/>
              <a:t>26.02.2024</a:t>
            </a:r>
          </a:p>
        </p:txBody>
      </p:sp>
      <p:sp>
        <p:nvSpPr>
          <p:cNvPr id="6" name="Foliennummernplatzhalter 5">
            <a:extLst>
              <a:ext uri="{FF2B5EF4-FFF2-40B4-BE49-F238E27FC236}">
                <a16:creationId xmlns:a16="http://schemas.microsoft.com/office/drawing/2014/main" id="{7762CE0A-D303-524B-2459-0042BD08226B}"/>
              </a:ext>
            </a:extLst>
          </p:cNvPr>
          <p:cNvSpPr>
            <a:spLocks noGrp="1"/>
          </p:cNvSpPr>
          <p:nvPr>
            <p:ph type="sldNum" sz="quarter" idx="12"/>
          </p:nvPr>
        </p:nvSpPr>
        <p:spPr/>
        <p:txBody>
          <a:bodyPr/>
          <a:lstStyle/>
          <a:p>
            <a:fld id="{F03C7DF9-47B2-409D-AFD9-AA46723903C5}" type="slidenum">
              <a:rPr lang="de-DE" smtClean="0"/>
              <a:t>13</a:t>
            </a:fld>
            <a:endParaRPr lang="de-DE"/>
          </a:p>
        </p:txBody>
      </p:sp>
      <p:pic>
        <p:nvPicPr>
          <p:cNvPr id="8" name="Grafik 7">
            <a:extLst>
              <a:ext uri="{FF2B5EF4-FFF2-40B4-BE49-F238E27FC236}">
                <a16:creationId xmlns:a16="http://schemas.microsoft.com/office/drawing/2014/main" id="{9C2D44AB-F5DD-A7B8-C8E8-F72AA4CF05D3}"/>
              </a:ext>
            </a:extLst>
          </p:cNvPr>
          <p:cNvPicPr>
            <a:picLocks noChangeAspect="1"/>
          </p:cNvPicPr>
          <p:nvPr/>
        </p:nvPicPr>
        <p:blipFill rotWithShape="1">
          <a:blip r:embed="rId2"/>
          <a:srcRect l="56170" t="213" r="1" b="16670"/>
          <a:stretch/>
        </p:blipFill>
        <p:spPr>
          <a:xfrm>
            <a:off x="5374887" y="251846"/>
            <a:ext cx="3612996" cy="6469629"/>
          </a:xfrm>
          <a:prstGeom prst="rect">
            <a:avLst/>
          </a:prstGeom>
        </p:spPr>
      </p:pic>
    </p:spTree>
    <p:extLst>
      <p:ext uri="{BB962C8B-B14F-4D97-AF65-F5344CB8AC3E}">
        <p14:creationId xmlns:p14="http://schemas.microsoft.com/office/powerpoint/2010/main" val="344682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0C6F654-A3A8-8819-8330-3982D1A37E54}"/>
              </a:ext>
            </a:extLst>
          </p:cNvPr>
          <p:cNvSpPr>
            <a:spLocks noGrp="1"/>
          </p:cNvSpPr>
          <p:nvPr>
            <p:ph type="title"/>
          </p:nvPr>
        </p:nvSpPr>
        <p:spPr/>
        <p:txBody>
          <a:bodyPr/>
          <a:lstStyle/>
          <a:p>
            <a:r>
              <a:rPr lang="de-DE" dirty="0">
                <a:solidFill>
                  <a:srgbClr val="E8E8E8"/>
                </a:solidFill>
              </a:rPr>
              <a:t>#</a:t>
            </a:r>
            <a:r>
              <a:rPr lang="de-DE" dirty="0"/>
              <a:t>Quellen </a:t>
            </a:r>
          </a:p>
        </p:txBody>
      </p:sp>
      <p:sp>
        <p:nvSpPr>
          <p:cNvPr id="8" name="Inhaltsplatzhalter 7">
            <a:extLst>
              <a:ext uri="{FF2B5EF4-FFF2-40B4-BE49-F238E27FC236}">
                <a16:creationId xmlns:a16="http://schemas.microsoft.com/office/drawing/2014/main" id="{281C5764-9BCD-10CF-F9FE-583C9B41D858}"/>
              </a:ext>
            </a:extLst>
          </p:cNvPr>
          <p:cNvSpPr>
            <a:spLocks noGrp="1"/>
          </p:cNvSpPr>
          <p:nvPr>
            <p:ph idx="1"/>
          </p:nvPr>
        </p:nvSpPr>
        <p:spPr/>
        <p:txBody>
          <a:bodyPr/>
          <a:lstStyle/>
          <a:p>
            <a:pPr marL="514350" indent="-514350">
              <a:buFont typeface="+mj-lt"/>
              <a:buAutoNum type="arabicPeriod"/>
            </a:pPr>
            <a:r>
              <a:rPr lang="de-DE" dirty="0">
                <a:solidFill>
                  <a:srgbClr val="E8E8E8"/>
                </a:solidFill>
              </a:rPr>
              <a:t>Schablonen Anforderungen: </a:t>
            </a:r>
            <a:r>
              <a:rPr lang="de-DE" dirty="0">
                <a:solidFill>
                  <a:srgbClr val="0563C1"/>
                </a:solidFill>
                <a:hlinkClick r:id="rId2">
                  <a:extLst>
                    <a:ext uri="{A12FA001-AC4F-418D-AE19-62706E023703}">
                      <ahyp:hlinkClr xmlns:ahyp="http://schemas.microsoft.com/office/drawing/2018/hyperlinkcolor" val="tx"/>
                    </a:ext>
                  </a:extLst>
                </a:hlinkClick>
              </a:rPr>
              <a:t>https://www.sophist.de/fileadmin/user_upload/Bilder_zu_Seiten/Publikationen/Wissen_for_free/MASTeR_Broschuere_3-Auflage_interaktiv.pdf</a:t>
            </a:r>
            <a:endParaRPr lang="de-DE" dirty="0">
              <a:solidFill>
                <a:srgbClr val="0563C1"/>
              </a:solidFill>
            </a:endParaRPr>
          </a:p>
          <a:p>
            <a:endParaRPr lang="de-DE" dirty="0"/>
          </a:p>
          <a:p>
            <a:endParaRPr lang="de-DE" dirty="0"/>
          </a:p>
        </p:txBody>
      </p:sp>
      <p:sp>
        <p:nvSpPr>
          <p:cNvPr id="5" name="Datumsplatzhalter 4">
            <a:extLst>
              <a:ext uri="{FF2B5EF4-FFF2-40B4-BE49-F238E27FC236}">
                <a16:creationId xmlns:a16="http://schemas.microsoft.com/office/drawing/2014/main" id="{EF790DBA-ED06-3E60-C97B-254B970E9397}"/>
              </a:ext>
            </a:extLst>
          </p:cNvPr>
          <p:cNvSpPr>
            <a:spLocks noGrp="1"/>
          </p:cNvSpPr>
          <p:nvPr>
            <p:ph type="dt" sz="half" idx="10"/>
          </p:nvPr>
        </p:nvSpPr>
        <p:spPr/>
        <p:txBody>
          <a:bodyPr/>
          <a:lstStyle/>
          <a:p>
            <a:r>
              <a:rPr lang="de-DE"/>
              <a:t>26.02.2024</a:t>
            </a:r>
          </a:p>
        </p:txBody>
      </p:sp>
      <p:sp>
        <p:nvSpPr>
          <p:cNvPr id="6" name="Foliennummernplatzhalter 5">
            <a:extLst>
              <a:ext uri="{FF2B5EF4-FFF2-40B4-BE49-F238E27FC236}">
                <a16:creationId xmlns:a16="http://schemas.microsoft.com/office/drawing/2014/main" id="{6DEAD08B-2D35-0E16-B06D-70B9242BA31E}"/>
              </a:ext>
            </a:extLst>
          </p:cNvPr>
          <p:cNvSpPr>
            <a:spLocks noGrp="1"/>
          </p:cNvSpPr>
          <p:nvPr>
            <p:ph type="sldNum" sz="quarter" idx="12"/>
          </p:nvPr>
        </p:nvSpPr>
        <p:spPr/>
        <p:txBody>
          <a:bodyPr/>
          <a:lstStyle/>
          <a:p>
            <a:fld id="{F03C7DF9-47B2-409D-AFD9-AA46723903C5}" type="slidenum">
              <a:rPr lang="de-DE" smtClean="0"/>
              <a:t>14</a:t>
            </a:fld>
            <a:endParaRPr lang="de-DE"/>
          </a:p>
        </p:txBody>
      </p:sp>
    </p:spTree>
    <p:extLst>
      <p:ext uri="{BB962C8B-B14F-4D97-AF65-F5344CB8AC3E}">
        <p14:creationId xmlns:p14="http://schemas.microsoft.com/office/powerpoint/2010/main" val="202575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5DF84F-6A3E-A527-EF81-ECC3CC246B16}"/>
              </a:ext>
            </a:extLst>
          </p:cNvPr>
          <p:cNvSpPr>
            <a:spLocks noGrp="1"/>
          </p:cNvSpPr>
          <p:nvPr>
            <p:ph type="title"/>
          </p:nvPr>
        </p:nvSpPr>
        <p:spPr/>
        <p:txBody>
          <a:bodyPr/>
          <a:lstStyle/>
          <a:p>
            <a:r>
              <a:rPr lang="de-DE" dirty="0">
                <a:solidFill>
                  <a:srgbClr val="E8E8E8"/>
                </a:solidFill>
              </a:rPr>
              <a:t>#</a:t>
            </a:r>
            <a:r>
              <a:rPr lang="de-DE" dirty="0"/>
              <a:t>Abbildungsverzeichnis</a:t>
            </a:r>
          </a:p>
        </p:txBody>
      </p:sp>
      <p:sp>
        <p:nvSpPr>
          <p:cNvPr id="6" name="Inhaltsplatzhalter 5">
            <a:extLst>
              <a:ext uri="{FF2B5EF4-FFF2-40B4-BE49-F238E27FC236}">
                <a16:creationId xmlns:a16="http://schemas.microsoft.com/office/drawing/2014/main" id="{3AF71813-5CB5-866B-5D91-4CF955E808B2}"/>
              </a:ext>
            </a:extLst>
          </p:cNvPr>
          <p:cNvSpPr>
            <a:spLocks noGrp="1"/>
          </p:cNvSpPr>
          <p:nvPr>
            <p:ph idx="1"/>
          </p:nvPr>
        </p:nvSpPr>
        <p:spPr/>
        <p:txBody>
          <a:bodyPr/>
          <a:lstStyle/>
          <a:p>
            <a:r>
              <a:rPr lang="de-DE" dirty="0">
                <a:solidFill>
                  <a:srgbClr val="E8E8E8"/>
                </a:solidFill>
                <a:hlinkClick r:id="rId3">
                  <a:extLst>
                    <a:ext uri="{A12FA001-AC4F-418D-AE19-62706E023703}">
                      <ahyp:hlinkClr xmlns:ahyp="http://schemas.microsoft.com/office/drawing/2018/hyperlinkcolor" val="tx"/>
                    </a:ext>
                  </a:extLst>
                </a:hlinkClick>
              </a:rPr>
              <a:t>https://firebase.google.com/?authuser=0</a:t>
            </a:r>
            <a:endParaRPr lang="de-DE" dirty="0">
              <a:solidFill>
                <a:srgbClr val="E8E8E8"/>
              </a:solidFill>
            </a:endParaRPr>
          </a:p>
          <a:p>
            <a:r>
              <a:rPr lang="de-DE" dirty="0">
                <a:solidFill>
                  <a:srgbClr val="E8E8E8"/>
                </a:solidFill>
                <a:hlinkClick r:id="rId4">
                  <a:extLst>
                    <a:ext uri="{A12FA001-AC4F-418D-AE19-62706E023703}">
                      <ahyp:hlinkClr xmlns:ahyp="http://schemas.microsoft.com/office/drawing/2018/hyperlinkcolor" val="tx"/>
                    </a:ext>
                  </a:extLst>
                </a:hlinkClick>
              </a:rPr>
              <a:t>https://www.waveshare.com/wiki/Barcode_Scanner_Module</a:t>
            </a:r>
            <a:endParaRPr lang="de-DE" dirty="0">
              <a:solidFill>
                <a:srgbClr val="E8E8E8"/>
              </a:solidFill>
            </a:endParaRPr>
          </a:p>
          <a:p>
            <a:r>
              <a:rPr lang="de-DE" dirty="0">
                <a:solidFill>
                  <a:srgbClr val="E8E8E8"/>
                </a:solidFill>
              </a:rPr>
              <a:t>https://world.openfoodfacts.org/</a:t>
            </a:r>
          </a:p>
          <a:p>
            <a:endParaRPr lang="de-DE" dirty="0">
              <a:solidFill>
                <a:srgbClr val="E8E8E8"/>
              </a:solidFill>
            </a:endParaRPr>
          </a:p>
          <a:p>
            <a:endParaRPr lang="de-DE" dirty="0">
              <a:solidFill>
                <a:srgbClr val="E8E8E8"/>
              </a:solidFill>
            </a:endParaRPr>
          </a:p>
        </p:txBody>
      </p:sp>
      <p:sp>
        <p:nvSpPr>
          <p:cNvPr id="3" name="Datumsplatzhalter 2">
            <a:extLst>
              <a:ext uri="{FF2B5EF4-FFF2-40B4-BE49-F238E27FC236}">
                <a16:creationId xmlns:a16="http://schemas.microsoft.com/office/drawing/2014/main" id="{C545FBFC-1EAD-BE7A-BC88-671BD904ED4F}"/>
              </a:ext>
            </a:extLst>
          </p:cNvPr>
          <p:cNvSpPr>
            <a:spLocks noGrp="1"/>
          </p:cNvSpPr>
          <p:nvPr>
            <p:ph type="dt" sz="half" idx="10"/>
          </p:nvPr>
        </p:nvSpPr>
        <p:spPr/>
        <p:txBody>
          <a:bodyPr/>
          <a:lstStyle/>
          <a:p>
            <a:r>
              <a:rPr lang="de-DE"/>
              <a:t>26.02.2024</a:t>
            </a:r>
          </a:p>
        </p:txBody>
      </p:sp>
      <p:sp>
        <p:nvSpPr>
          <p:cNvPr id="4" name="Foliennummernplatzhalter 3">
            <a:extLst>
              <a:ext uri="{FF2B5EF4-FFF2-40B4-BE49-F238E27FC236}">
                <a16:creationId xmlns:a16="http://schemas.microsoft.com/office/drawing/2014/main" id="{DDDCFA44-5F16-3C19-9A6D-797AAA992F44}"/>
              </a:ext>
            </a:extLst>
          </p:cNvPr>
          <p:cNvSpPr>
            <a:spLocks noGrp="1"/>
          </p:cNvSpPr>
          <p:nvPr>
            <p:ph type="sldNum" sz="quarter" idx="12"/>
          </p:nvPr>
        </p:nvSpPr>
        <p:spPr/>
        <p:txBody>
          <a:bodyPr/>
          <a:lstStyle/>
          <a:p>
            <a:fld id="{F03C7DF9-47B2-409D-AFD9-AA46723903C5}" type="slidenum">
              <a:rPr lang="de-DE" smtClean="0"/>
              <a:t>15</a:t>
            </a:fld>
            <a:endParaRPr lang="de-DE"/>
          </a:p>
        </p:txBody>
      </p:sp>
    </p:spTree>
    <p:extLst>
      <p:ext uri="{BB962C8B-B14F-4D97-AF65-F5344CB8AC3E}">
        <p14:creationId xmlns:p14="http://schemas.microsoft.com/office/powerpoint/2010/main" val="2130652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109B3A-DAA0-BC67-8145-07BCF5B2C734}"/>
              </a:ext>
            </a:extLst>
          </p:cNvPr>
          <p:cNvSpPr>
            <a:spLocks noGrp="1"/>
          </p:cNvSpPr>
          <p:nvPr>
            <p:ph type="title"/>
          </p:nvPr>
        </p:nvSpPr>
        <p:spPr/>
        <p:txBody>
          <a:bodyPr/>
          <a:lstStyle/>
          <a:p>
            <a:r>
              <a:rPr lang="de-DE" dirty="0"/>
              <a:t>Überarbeitung Artefakte </a:t>
            </a:r>
            <a:br>
              <a:rPr lang="de-DE" dirty="0"/>
            </a:br>
            <a:r>
              <a:rPr lang="de-DE" dirty="0"/>
              <a:t>Audit 1</a:t>
            </a:r>
          </a:p>
        </p:txBody>
      </p:sp>
      <p:sp>
        <p:nvSpPr>
          <p:cNvPr id="3" name="Textplatzhalter 2">
            <a:extLst>
              <a:ext uri="{FF2B5EF4-FFF2-40B4-BE49-F238E27FC236}">
                <a16:creationId xmlns:a16="http://schemas.microsoft.com/office/drawing/2014/main" id="{97F1EBD6-D65B-6641-18AD-A00D976B3563}"/>
              </a:ext>
            </a:extLst>
          </p:cNvPr>
          <p:cNvSpPr>
            <a:spLocks noGrp="1"/>
          </p:cNvSpPr>
          <p:nvPr>
            <p:ph type="body" idx="1"/>
          </p:nvPr>
        </p:nvSpPr>
        <p:spPr/>
        <p:txBody>
          <a:bodyPr/>
          <a:lstStyle/>
          <a:p>
            <a:endParaRPr lang="de-DE"/>
          </a:p>
        </p:txBody>
      </p:sp>
      <p:sp>
        <p:nvSpPr>
          <p:cNvPr id="6" name="Datumsplatzhalter 5">
            <a:extLst>
              <a:ext uri="{FF2B5EF4-FFF2-40B4-BE49-F238E27FC236}">
                <a16:creationId xmlns:a16="http://schemas.microsoft.com/office/drawing/2014/main" id="{D15D71AD-B518-3F77-D8E4-9652B5B66A0F}"/>
              </a:ext>
            </a:extLst>
          </p:cNvPr>
          <p:cNvSpPr>
            <a:spLocks noGrp="1"/>
          </p:cNvSpPr>
          <p:nvPr>
            <p:ph type="dt" sz="half" idx="10"/>
          </p:nvPr>
        </p:nvSpPr>
        <p:spPr/>
        <p:txBody>
          <a:bodyPr/>
          <a:lstStyle/>
          <a:p>
            <a:r>
              <a:rPr lang="de-DE"/>
              <a:t>26.02.2024</a:t>
            </a:r>
            <a:endParaRPr lang="de-DE" dirty="0"/>
          </a:p>
        </p:txBody>
      </p:sp>
      <p:sp>
        <p:nvSpPr>
          <p:cNvPr id="7" name="Foliennummernplatzhalter 6">
            <a:extLst>
              <a:ext uri="{FF2B5EF4-FFF2-40B4-BE49-F238E27FC236}">
                <a16:creationId xmlns:a16="http://schemas.microsoft.com/office/drawing/2014/main" id="{715D0AE9-3DBB-C767-5600-6450C1A33DA4}"/>
              </a:ext>
            </a:extLst>
          </p:cNvPr>
          <p:cNvSpPr>
            <a:spLocks noGrp="1"/>
          </p:cNvSpPr>
          <p:nvPr>
            <p:ph type="sldNum" sz="quarter" idx="12"/>
          </p:nvPr>
        </p:nvSpPr>
        <p:spPr/>
        <p:txBody>
          <a:bodyPr/>
          <a:lstStyle/>
          <a:p>
            <a:fld id="{F03C7DF9-47B2-409D-AFD9-AA46723903C5}" type="slidenum">
              <a:rPr lang="de-DE" smtClean="0"/>
              <a:t>2</a:t>
            </a:fld>
            <a:endParaRPr lang="de-DE"/>
          </a:p>
        </p:txBody>
      </p:sp>
    </p:spTree>
    <p:extLst>
      <p:ext uri="{BB962C8B-B14F-4D97-AF65-F5344CB8AC3E}">
        <p14:creationId xmlns:p14="http://schemas.microsoft.com/office/powerpoint/2010/main" val="134327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3704-F024-D919-7C36-E04331408063}"/>
              </a:ext>
            </a:extLst>
          </p:cNvPr>
          <p:cNvSpPr>
            <a:spLocks noGrp="1"/>
          </p:cNvSpPr>
          <p:nvPr>
            <p:ph type="title"/>
          </p:nvPr>
        </p:nvSpPr>
        <p:spPr/>
        <p:txBody>
          <a:bodyPr/>
          <a:lstStyle/>
          <a:p>
            <a:r>
              <a:rPr lang="de-DE" dirty="0">
                <a:solidFill>
                  <a:srgbClr val="E8E8E8"/>
                </a:solidFill>
              </a:rPr>
              <a:t>#</a:t>
            </a:r>
            <a:r>
              <a:rPr lang="de-DE" dirty="0"/>
              <a:t>Task Szenario </a:t>
            </a:r>
          </a:p>
        </p:txBody>
      </p:sp>
      <p:sp>
        <p:nvSpPr>
          <p:cNvPr id="5" name="Inhaltsplatzhalter 4">
            <a:extLst>
              <a:ext uri="{FF2B5EF4-FFF2-40B4-BE49-F238E27FC236}">
                <a16:creationId xmlns:a16="http://schemas.microsoft.com/office/drawing/2014/main" id="{2197ED40-D400-A9DF-2FE4-0CE1FF12C595}"/>
              </a:ext>
            </a:extLst>
          </p:cNvPr>
          <p:cNvSpPr>
            <a:spLocks noGrp="1"/>
          </p:cNvSpPr>
          <p:nvPr>
            <p:ph idx="1"/>
          </p:nvPr>
        </p:nvSpPr>
        <p:spPr/>
        <p:txBody>
          <a:bodyPr/>
          <a:lstStyle/>
          <a:p>
            <a:pPr marL="0" indent="0">
              <a:lnSpc>
                <a:spcPct val="150000"/>
              </a:lnSpc>
              <a:buNone/>
            </a:pPr>
            <a:r>
              <a:rPr lang="de-DE" sz="1800" b="0" i="0" u="none" strike="noStrike" baseline="0" dirty="0">
                <a:solidFill>
                  <a:srgbClr val="E8E8E8"/>
                </a:solidFill>
                <a:latin typeface="Verdana" panose="020B0604030504040204" pitchFamily="34" charset="0"/>
              </a:rPr>
              <a:t>Maria plant einen Lebensmitteleinkauf für ein neues Rezept, welches sie ausprobieren möchte. Sie ist sich jedoch unsicher über den aktuellen Inhalt ihres Kühlschranks. Ohne genaue Informationen darüber, welche Lebensmittel bereits vorhanden sind, besteht die Gefahr, dass sie unnötigerweise Produkte doppelt kauft. Nach dem Einkauf stellt sie fest, dass sie einige Artikel bereits zu Hause hat, andere wichtige Produkte für das Rezept jedoch vergessen hat. Sie muss daher Zeit und Ressourcen verschwenden, um aufgrund der fehlenden Produkte erneut </a:t>
            </a:r>
            <a:r>
              <a:rPr lang="de-DE" sz="1800" dirty="0">
                <a:solidFill>
                  <a:srgbClr val="E8E8E8"/>
                </a:solidFill>
                <a:latin typeface="Verdana" panose="020B0604030504040204" pitchFamily="34" charset="0"/>
              </a:rPr>
              <a:t>e</a:t>
            </a:r>
            <a:r>
              <a:rPr lang="de-DE" sz="1800" b="0" i="0" u="none" strike="noStrike" baseline="0" dirty="0">
                <a:solidFill>
                  <a:srgbClr val="E8E8E8"/>
                </a:solidFill>
                <a:latin typeface="Verdana" panose="020B0604030504040204" pitchFamily="34" charset="0"/>
              </a:rPr>
              <a:t>inkaufen zu gehen und um doppelt gekaufte Produkte zu verbrauchen bevor diese verderben. 	</a:t>
            </a:r>
          </a:p>
          <a:p>
            <a:pPr>
              <a:lnSpc>
                <a:spcPct val="150000"/>
              </a:lnSpc>
            </a:pPr>
            <a:endParaRPr lang="de-DE" dirty="0">
              <a:solidFill>
                <a:srgbClr val="E8E8E8"/>
              </a:solidFill>
            </a:endParaRPr>
          </a:p>
        </p:txBody>
      </p:sp>
      <p:sp>
        <p:nvSpPr>
          <p:cNvPr id="3" name="Datumsplatzhalter 2">
            <a:extLst>
              <a:ext uri="{FF2B5EF4-FFF2-40B4-BE49-F238E27FC236}">
                <a16:creationId xmlns:a16="http://schemas.microsoft.com/office/drawing/2014/main" id="{6E0B2CC8-5136-B73A-0E94-76A33B868BB9}"/>
              </a:ext>
            </a:extLst>
          </p:cNvPr>
          <p:cNvSpPr>
            <a:spLocks noGrp="1"/>
          </p:cNvSpPr>
          <p:nvPr>
            <p:ph type="dt" sz="half" idx="10"/>
          </p:nvPr>
        </p:nvSpPr>
        <p:spPr/>
        <p:txBody>
          <a:bodyPr/>
          <a:lstStyle/>
          <a:p>
            <a:r>
              <a:rPr lang="de-DE"/>
              <a:t>26.02.2024</a:t>
            </a:r>
            <a:endParaRPr lang="de-DE" dirty="0"/>
          </a:p>
        </p:txBody>
      </p:sp>
      <p:sp>
        <p:nvSpPr>
          <p:cNvPr id="4" name="Foliennummernplatzhalter 3">
            <a:extLst>
              <a:ext uri="{FF2B5EF4-FFF2-40B4-BE49-F238E27FC236}">
                <a16:creationId xmlns:a16="http://schemas.microsoft.com/office/drawing/2014/main" id="{DEAE8D32-2562-D861-71F6-4EDFFABF580E}"/>
              </a:ext>
            </a:extLst>
          </p:cNvPr>
          <p:cNvSpPr>
            <a:spLocks noGrp="1"/>
          </p:cNvSpPr>
          <p:nvPr>
            <p:ph type="sldNum" sz="quarter" idx="12"/>
          </p:nvPr>
        </p:nvSpPr>
        <p:spPr/>
        <p:txBody>
          <a:bodyPr/>
          <a:lstStyle/>
          <a:p>
            <a:fld id="{F03C7DF9-47B2-409D-AFD9-AA46723903C5}" type="slidenum">
              <a:rPr lang="de-DE" smtClean="0"/>
              <a:t>3</a:t>
            </a:fld>
            <a:endParaRPr lang="de-DE"/>
          </a:p>
        </p:txBody>
      </p:sp>
    </p:spTree>
    <p:extLst>
      <p:ext uri="{BB962C8B-B14F-4D97-AF65-F5344CB8AC3E}">
        <p14:creationId xmlns:p14="http://schemas.microsoft.com/office/powerpoint/2010/main" val="131955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3704-F024-D919-7C36-E04331408063}"/>
              </a:ext>
            </a:extLst>
          </p:cNvPr>
          <p:cNvSpPr>
            <a:spLocks noGrp="1"/>
          </p:cNvSpPr>
          <p:nvPr>
            <p:ph type="title"/>
          </p:nvPr>
        </p:nvSpPr>
        <p:spPr/>
        <p:txBody>
          <a:bodyPr/>
          <a:lstStyle/>
          <a:p>
            <a:r>
              <a:rPr lang="de-DE" dirty="0">
                <a:solidFill>
                  <a:srgbClr val="E8E8E8"/>
                </a:solidFill>
              </a:rPr>
              <a:t>#</a:t>
            </a:r>
            <a:r>
              <a:rPr lang="de-DE" dirty="0"/>
              <a:t>Use Szenario </a:t>
            </a:r>
          </a:p>
        </p:txBody>
      </p:sp>
      <p:sp>
        <p:nvSpPr>
          <p:cNvPr id="5" name="Inhaltsplatzhalter 4">
            <a:extLst>
              <a:ext uri="{FF2B5EF4-FFF2-40B4-BE49-F238E27FC236}">
                <a16:creationId xmlns:a16="http://schemas.microsoft.com/office/drawing/2014/main" id="{2197ED40-D400-A9DF-2FE4-0CE1FF12C595}"/>
              </a:ext>
            </a:extLst>
          </p:cNvPr>
          <p:cNvSpPr>
            <a:spLocks noGrp="1"/>
          </p:cNvSpPr>
          <p:nvPr>
            <p:ph idx="1"/>
          </p:nvPr>
        </p:nvSpPr>
        <p:spPr>
          <a:xfrm>
            <a:off x="838200" y="1587500"/>
            <a:ext cx="10515600" cy="4351338"/>
          </a:xfrm>
        </p:spPr>
        <p:txBody>
          <a:bodyPr>
            <a:normAutofit lnSpcReduction="10000"/>
          </a:bodyPr>
          <a:lstStyle/>
          <a:p>
            <a:pPr marL="0" indent="0" algn="l">
              <a:lnSpc>
                <a:spcPct val="150000"/>
              </a:lnSpc>
              <a:buNone/>
            </a:pPr>
            <a:r>
              <a:rPr lang="de-DE" sz="1800" b="0" i="0" u="none" strike="noStrike" baseline="0" dirty="0">
                <a:solidFill>
                  <a:srgbClr val="E8E8E8"/>
                </a:solidFill>
                <a:latin typeface="Verdana" panose="020B0604030504040204" pitchFamily="34" charset="0"/>
              </a:rPr>
              <a:t>Maria plant einen Lebensmitteleinkauf für ein neues Rezept, welches sie ausprobieren möchte. Maria möchte ihren Lebensmitteleinkauf optimieren, indem sie ihr Online-Inventar nutzt. Vor und während dem Einkaufen schaut sie in ihre digitale Liste, die alle vorhandenen Lebensmittel im Kühlschrank, im Gefrierschrank und in den Schränken auflistet. Sie kann schnell sehen, welche Artikel noch vorrätig sind. Aufgrund dieser Informationen kann Maria gezielt nur die Produkte kaufen, die sie tatsächlich benötigt. Nach dem Einkauf räumt sie die neuen Lebensmittel effizient in die Schränke ein und hält in ihrem online Inventar fest welche Produkte sie erworben hat und welche sie für das Rezept verbraucht hat, ohne sich Gedanken über bereits vorhandene Produkte machen zu müssen. Durch die Nutzung ihres Online-Inventars spart Maria Zeit, Geld und vermeidet unnötige Verschwendung. 	</a:t>
            </a:r>
          </a:p>
        </p:txBody>
      </p:sp>
      <p:sp>
        <p:nvSpPr>
          <p:cNvPr id="3" name="Datumsplatzhalter 2">
            <a:extLst>
              <a:ext uri="{FF2B5EF4-FFF2-40B4-BE49-F238E27FC236}">
                <a16:creationId xmlns:a16="http://schemas.microsoft.com/office/drawing/2014/main" id="{6E0B2CC8-5136-B73A-0E94-76A33B868BB9}"/>
              </a:ext>
            </a:extLst>
          </p:cNvPr>
          <p:cNvSpPr>
            <a:spLocks noGrp="1"/>
          </p:cNvSpPr>
          <p:nvPr>
            <p:ph type="dt" sz="half" idx="10"/>
          </p:nvPr>
        </p:nvSpPr>
        <p:spPr/>
        <p:txBody>
          <a:bodyPr/>
          <a:lstStyle/>
          <a:p>
            <a:r>
              <a:rPr lang="de-DE"/>
              <a:t>26.02.2024</a:t>
            </a:r>
            <a:endParaRPr lang="de-DE" dirty="0"/>
          </a:p>
        </p:txBody>
      </p:sp>
      <p:sp>
        <p:nvSpPr>
          <p:cNvPr id="4" name="Foliennummernplatzhalter 3">
            <a:extLst>
              <a:ext uri="{FF2B5EF4-FFF2-40B4-BE49-F238E27FC236}">
                <a16:creationId xmlns:a16="http://schemas.microsoft.com/office/drawing/2014/main" id="{DEAE8D32-2562-D861-71F6-4EDFFABF580E}"/>
              </a:ext>
            </a:extLst>
          </p:cNvPr>
          <p:cNvSpPr>
            <a:spLocks noGrp="1"/>
          </p:cNvSpPr>
          <p:nvPr>
            <p:ph type="sldNum" sz="quarter" idx="12"/>
          </p:nvPr>
        </p:nvSpPr>
        <p:spPr/>
        <p:txBody>
          <a:bodyPr/>
          <a:lstStyle/>
          <a:p>
            <a:fld id="{F03C7DF9-47B2-409D-AFD9-AA46723903C5}" type="slidenum">
              <a:rPr lang="de-DE" smtClean="0"/>
              <a:t>4</a:t>
            </a:fld>
            <a:endParaRPr lang="de-DE"/>
          </a:p>
        </p:txBody>
      </p:sp>
    </p:spTree>
    <p:extLst>
      <p:ext uri="{BB962C8B-B14F-4D97-AF65-F5344CB8AC3E}">
        <p14:creationId xmlns:p14="http://schemas.microsoft.com/office/powerpoint/2010/main" val="301000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3704-F024-D919-7C36-E04331408063}"/>
              </a:ext>
            </a:extLst>
          </p:cNvPr>
          <p:cNvSpPr>
            <a:spLocks noGrp="1"/>
          </p:cNvSpPr>
          <p:nvPr>
            <p:ph type="title"/>
          </p:nvPr>
        </p:nvSpPr>
        <p:spPr/>
        <p:txBody>
          <a:bodyPr/>
          <a:lstStyle/>
          <a:p>
            <a:r>
              <a:rPr lang="de-DE" dirty="0">
                <a:solidFill>
                  <a:srgbClr val="E8E8E8"/>
                </a:solidFill>
              </a:rPr>
              <a:t>#</a:t>
            </a:r>
            <a:r>
              <a:rPr lang="de-DE" dirty="0"/>
              <a:t>Erfordernisse </a:t>
            </a:r>
          </a:p>
        </p:txBody>
      </p:sp>
      <p:sp>
        <p:nvSpPr>
          <p:cNvPr id="5" name="Inhaltsplatzhalter 4">
            <a:extLst>
              <a:ext uri="{FF2B5EF4-FFF2-40B4-BE49-F238E27FC236}">
                <a16:creationId xmlns:a16="http://schemas.microsoft.com/office/drawing/2014/main" id="{05373F87-0092-AAB8-EE02-DBE4F96C9D12}"/>
              </a:ext>
            </a:extLst>
          </p:cNvPr>
          <p:cNvSpPr>
            <a:spLocks noGrp="1"/>
          </p:cNvSpPr>
          <p:nvPr>
            <p:ph idx="1"/>
          </p:nvPr>
        </p:nvSpPr>
        <p:spPr/>
        <p:txBody>
          <a:bodyPr>
            <a:normAutofit fontScale="92500" lnSpcReduction="10000"/>
          </a:bodyPr>
          <a:lstStyle/>
          <a:p>
            <a:r>
              <a:rPr lang="de-DE" dirty="0">
                <a:solidFill>
                  <a:srgbClr val="E8E8E8"/>
                </a:solidFill>
              </a:rPr>
              <a:t>Der Benutzer muss seine Lebensmittel nach dem Einkauf verwalten können.</a:t>
            </a:r>
          </a:p>
          <a:p>
            <a:r>
              <a:rPr lang="de-DE" dirty="0">
                <a:solidFill>
                  <a:srgbClr val="E8E8E8"/>
                </a:solidFill>
              </a:rPr>
              <a:t>Der Benutzer muss seine Lebensmittel nach dem Verbrauch verwalten können. </a:t>
            </a:r>
          </a:p>
          <a:p>
            <a:r>
              <a:rPr lang="de-DE" dirty="0">
                <a:solidFill>
                  <a:srgbClr val="E8E8E8"/>
                </a:solidFill>
              </a:rPr>
              <a:t>Der Benutzer muss eine Übersicht über seinen Vorrat haben. </a:t>
            </a:r>
          </a:p>
          <a:p>
            <a:r>
              <a:rPr lang="de-DE" dirty="0" err="1">
                <a:solidFill>
                  <a:srgbClr val="E8E8E8"/>
                </a:solidFill>
              </a:rPr>
              <a:t>Ein:e</a:t>
            </a:r>
            <a:r>
              <a:rPr lang="de-DE" dirty="0">
                <a:solidFill>
                  <a:srgbClr val="E8E8E8"/>
                </a:solidFill>
              </a:rPr>
              <a:t> </a:t>
            </a:r>
            <a:r>
              <a:rPr lang="de-DE" dirty="0" err="1">
                <a:solidFill>
                  <a:srgbClr val="E8E8E8"/>
                </a:solidFill>
              </a:rPr>
              <a:t>Bewohner:in</a:t>
            </a:r>
            <a:r>
              <a:rPr lang="de-DE" dirty="0">
                <a:solidFill>
                  <a:srgbClr val="E8E8E8"/>
                </a:solidFill>
              </a:rPr>
              <a:t> einer Wohngemeinschaft möchte wissen, welche Lebensmittel ihm/ihr gehören.</a:t>
            </a:r>
          </a:p>
          <a:p>
            <a:r>
              <a:rPr lang="de-DE" dirty="0">
                <a:solidFill>
                  <a:srgbClr val="E8E8E8"/>
                </a:solidFill>
              </a:rPr>
              <a:t>Der Benutzer möchte auch außerhalb der Wohnung wissen, welche Lebensmittel sich im Vorrat befinden.</a:t>
            </a:r>
          </a:p>
          <a:p>
            <a:r>
              <a:rPr lang="de-DE" dirty="0">
                <a:solidFill>
                  <a:srgbClr val="E8E8E8"/>
                </a:solidFill>
              </a:rPr>
              <a:t>Der Benutzer möchte die Verwaltung seiner Lebensmittel auf mehreren Geräten einsehen können. </a:t>
            </a:r>
          </a:p>
        </p:txBody>
      </p:sp>
      <p:sp>
        <p:nvSpPr>
          <p:cNvPr id="3" name="Datumsplatzhalter 2">
            <a:extLst>
              <a:ext uri="{FF2B5EF4-FFF2-40B4-BE49-F238E27FC236}">
                <a16:creationId xmlns:a16="http://schemas.microsoft.com/office/drawing/2014/main" id="{6E0B2CC8-5136-B73A-0E94-76A33B868BB9}"/>
              </a:ext>
            </a:extLst>
          </p:cNvPr>
          <p:cNvSpPr>
            <a:spLocks noGrp="1"/>
          </p:cNvSpPr>
          <p:nvPr>
            <p:ph type="dt" sz="half" idx="10"/>
          </p:nvPr>
        </p:nvSpPr>
        <p:spPr/>
        <p:txBody>
          <a:bodyPr/>
          <a:lstStyle/>
          <a:p>
            <a:r>
              <a:rPr lang="de-DE"/>
              <a:t>26.02.2024</a:t>
            </a:r>
            <a:endParaRPr lang="de-DE" dirty="0"/>
          </a:p>
        </p:txBody>
      </p:sp>
      <p:sp>
        <p:nvSpPr>
          <p:cNvPr id="4" name="Foliennummernplatzhalter 3">
            <a:extLst>
              <a:ext uri="{FF2B5EF4-FFF2-40B4-BE49-F238E27FC236}">
                <a16:creationId xmlns:a16="http://schemas.microsoft.com/office/drawing/2014/main" id="{DEAE8D32-2562-D861-71F6-4EDFFABF580E}"/>
              </a:ext>
            </a:extLst>
          </p:cNvPr>
          <p:cNvSpPr>
            <a:spLocks noGrp="1"/>
          </p:cNvSpPr>
          <p:nvPr>
            <p:ph type="sldNum" sz="quarter" idx="12"/>
          </p:nvPr>
        </p:nvSpPr>
        <p:spPr/>
        <p:txBody>
          <a:bodyPr/>
          <a:lstStyle/>
          <a:p>
            <a:fld id="{F03C7DF9-47B2-409D-AFD9-AA46723903C5}" type="slidenum">
              <a:rPr lang="de-DE" smtClean="0"/>
              <a:t>5</a:t>
            </a:fld>
            <a:endParaRPr lang="de-DE"/>
          </a:p>
        </p:txBody>
      </p:sp>
    </p:spTree>
    <p:extLst>
      <p:ext uri="{BB962C8B-B14F-4D97-AF65-F5344CB8AC3E}">
        <p14:creationId xmlns:p14="http://schemas.microsoft.com/office/powerpoint/2010/main" val="385120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3704-F024-D919-7C36-E04331408063}"/>
              </a:ext>
            </a:extLst>
          </p:cNvPr>
          <p:cNvSpPr>
            <a:spLocks noGrp="1"/>
          </p:cNvSpPr>
          <p:nvPr>
            <p:ph type="title"/>
          </p:nvPr>
        </p:nvSpPr>
        <p:spPr/>
        <p:txBody>
          <a:bodyPr/>
          <a:lstStyle/>
          <a:p>
            <a:r>
              <a:rPr lang="de-DE" dirty="0">
                <a:solidFill>
                  <a:srgbClr val="E8E8E8"/>
                </a:solidFill>
              </a:rPr>
              <a:t>#</a:t>
            </a:r>
            <a:r>
              <a:rPr lang="de-DE" dirty="0"/>
              <a:t>Funktionale</a:t>
            </a:r>
            <a:r>
              <a:rPr lang="de-DE" dirty="0">
                <a:solidFill>
                  <a:srgbClr val="E8E8E8"/>
                </a:solidFill>
              </a:rPr>
              <a:t> </a:t>
            </a:r>
            <a:r>
              <a:rPr lang="de-DE" dirty="0"/>
              <a:t>Anforderungen  </a:t>
            </a:r>
          </a:p>
        </p:txBody>
      </p:sp>
      <p:sp>
        <p:nvSpPr>
          <p:cNvPr id="5" name="Inhaltsplatzhalter 4">
            <a:extLst>
              <a:ext uri="{FF2B5EF4-FFF2-40B4-BE49-F238E27FC236}">
                <a16:creationId xmlns:a16="http://schemas.microsoft.com/office/drawing/2014/main" id="{ACD98978-B909-7ED1-CDEB-8B0674E1D2DC}"/>
              </a:ext>
            </a:extLst>
          </p:cNvPr>
          <p:cNvSpPr>
            <a:spLocks noGrp="1"/>
          </p:cNvSpPr>
          <p:nvPr>
            <p:ph idx="1"/>
          </p:nvPr>
        </p:nvSpPr>
        <p:spPr/>
        <p:txBody>
          <a:bodyPr>
            <a:normAutofit fontScale="92500" lnSpcReduction="10000"/>
          </a:bodyPr>
          <a:lstStyle/>
          <a:p>
            <a:r>
              <a:rPr lang="de-DE" sz="2400" dirty="0">
                <a:solidFill>
                  <a:srgbClr val="E8E8E8"/>
                </a:solidFill>
              </a:rPr>
              <a:t>Die Vorratsverwaltung muss die Lebensmittel speichern.</a:t>
            </a:r>
          </a:p>
          <a:p>
            <a:r>
              <a:rPr lang="de-DE" sz="2400" dirty="0">
                <a:solidFill>
                  <a:srgbClr val="E8E8E8"/>
                </a:solidFill>
              </a:rPr>
              <a:t>Wenn der Benutzer ein neues Lebensmittel eingibt, muss die Vorratsverwaltung fähig sein, dieses zu speichern.</a:t>
            </a:r>
          </a:p>
          <a:p>
            <a:r>
              <a:rPr lang="de-DE" sz="2400" dirty="0">
                <a:solidFill>
                  <a:srgbClr val="E8E8E8"/>
                </a:solidFill>
              </a:rPr>
              <a:t>Wenn der Benutzer ein Lebensmittel verbraucht, muss die Vorratsverwaltung  fähig sein, diese zu löschen.</a:t>
            </a:r>
          </a:p>
          <a:p>
            <a:r>
              <a:rPr lang="de-DE" sz="2400" dirty="0">
                <a:solidFill>
                  <a:srgbClr val="E8E8E8"/>
                </a:solidFill>
              </a:rPr>
              <a:t>Die Vorratsverwaltung muss dem Benutzer die Möglichkeit bieten, eine Übersicht über den Vorrat zu erhalten. </a:t>
            </a:r>
          </a:p>
          <a:p>
            <a:r>
              <a:rPr lang="de-DE" sz="2400" dirty="0">
                <a:solidFill>
                  <a:srgbClr val="E8E8E8"/>
                </a:solidFill>
              </a:rPr>
              <a:t>Die Vorratsverwaltung muss dem Benutzer die Möglichkeit bieten, die eigenen Lebensmittel anzeigen zu lassen.  </a:t>
            </a:r>
          </a:p>
          <a:p>
            <a:r>
              <a:rPr lang="de-DE" sz="2400" dirty="0">
                <a:solidFill>
                  <a:srgbClr val="E8E8E8"/>
                </a:solidFill>
              </a:rPr>
              <a:t>Die Vorratsverwaltung muss fähig sein, auch außerhalb des Wohnraums den Vorrat des Benutzers anzuzeigen. </a:t>
            </a:r>
          </a:p>
          <a:p>
            <a:r>
              <a:rPr lang="de-DE" sz="2400" dirty="0">
                <a:solidFill>
                  <a:srgbClr val="E8E8E8"/>
                </a:solidFill>
              </a:rPr>
              <a:t>Die Vorratsverwaltung sollte dem Benutzer die Möglichkeit bieten, eine Übersicht über den Vorrat zu erhalten, unabhängig auf welchem Gerät diese abgerufen wird.</a:t>
            </a:r>
          </a:p>
        </p:txBody>
      </p:sp>
      <p:sp>
        <p:nvSpPr>
          <p:cNvPr id="3" name="Datumsplatzhalter 2">
            <a:extLst>
              <a:ext uri="{FF2B5EF4-FFF2-40B4-BE49-F238E27FC236}">
                <a16:creationId xmlns:a16="http://schemas.microsoft.com/office/drawing/2014/main" id="{6E0B2CC8-5136-B73A-0E94-76A33B868BB9}"/>
              </a:ext>
            </a:extLst>
          </p:cNvPr>
          <p:cNvSpPr>
            <a:spLocks noGrp="1"/>
          </p:cNvSpPr>
          <p:nvPr>
            <p:ph type="dt" sz="half" idx="10"/>
          </p:nvPr>
        </p:nvSpPr>
        <p:spPr/>
        <p:txBody>
          <a:bodyPr/>
          <a:lstStyle/>
          <a:p>
            <a:r>
              <a:rPr lang="de-DE"/>
              <a:t>26.02.2024</a:t>
            </a:r>
          </a:p>
        </p:txBody>
      </p:sp>
      <p:sp>
        <p:nvSpPr>
          <p:cNvPr id="4" name="Foliennummernplatzhalter 3">
            <a:extLst>
              <a:ext uri="{FF2B5EF4-FFF2-40B4-BE49-F238E27FC236}">
                <a16:creationId xmlns:a16="http://schemas.microsoft.com/office/drawing/2014/main" id="{DEAE8D32-2562-D861-71F6-4EDFFABF580E}"/>
              </a:ext>
            </a:extLst>
          </p:cNvPr>
          <p:cNvSpPr>
            <a:spLocks noGrp="1"/>
          </p:cNvSpPr>
          <p:nvPr>
            <p:ph type="sldNum" sz="quarter" idx="12"/>
          </p:nvPr>
        </p:nvSpPr>
        <p:spPr/>
        <p:txBody>
          <a:bodyPr/>
          <a:lstStyle/>
          <a:p>
            <a:fld id="{F03C7DF9-47B2-409D-AFD9-AA46723903C5}" type="slidenum">
              <a:rPr lang="de-DE" smtClean="0"/>
              <a:t>6</a:t>
            </a:fld>
            <a:endParaRPr lang="de-DE" dirty="0"/>
          </a:p>
        </p:txBody>
      </p:sp>
    </p:spTree>
    <p:extLst>
      <p:ext uri="{BB962C8B-B14F-4D97-AF65-F5344CB8AC3E}">
        <p14:creationId xmlns:p14="http://schemas.microsoft.com/office/powerpoint/2010/main" val="21781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3704-F024-D919-7C36-E04331408063}"/>
              </a:ext>
            </a:extLst>
          </p:cNvPr>
          <p:cNvSpPr>
            <a:spLocks noGrp="1"/>
          </p:cNvSpPr>
          <p:nvPr>
            <p:ph type="title"/>
          </p:nvPr>
        </p:nvSpPr>
        <p:spPr/>
        <p:txBody>
          <a:bodyPr/>
          <a:lstStyle/>
          <a:p>
            <a:r>
              <a:rPr lang="de-DE" dirty="0">
                <a:solidFill>
                  <a:srgbClr val="E8E8E8"/>
                </a:solidFill>
              </a:rPr>
              <a:t>#</a:t>
            </a:r>
            <a:r>
              <a:rPr lang="de-DE" dirty="0"/>
              <a:t>Qualitative</a:t>
            </a:r>
            <a:r>
              <a:rPr lang="de-DE" dirty="0">
                <a:solidFill>
                  <a:srgbClr val="E8E8E8"/>
                </a:solidFill>
              </a:rPr>
              <a:t> </a:t>
            </a:r>
            <a:r>
              <a:rPr lang="de-DE" dirty="0"/>
              <a:t>Anforderungen  </a:t>
            </a:r>
          </a:p>
        </p:txBody>
      </p:sp>
      <p:sp>
        <p:nvSpPr>
          <p:cNvPr id="6" name="Inhaltsplatzhalter 5">
            <a:extLst>
              <a:ext uri="{FF2B5EF4-FFF2-40B4-BE49-F238E27FC236}">
                <a16:creationId xmlns:a16="http://schemas.microsoft.com/office/drawing/2014/main" id="{2D2D03C6-3118-7404-DBD7-42A37ECF0C11}"/>
              </a:ext>
            </a:extLst>
          </p:cNvPr>
          <p:cNvSpPr>
            <a:spLocks noGrp="1"/>
          </p:cNvSpPr>
          <p:nvPr>
            <p:ph idx="1"/>
          </p:nvPr>
        </p:nvSpPr>
        <p:spPr/>
        <p:txBody>
          <a:bodyPr>
            <a:normAutofit/>
          </a:bodyPr>
          <a:lstStyle/>
          <a:p>
            <a:r>
              <a:rPr lang="de-DE" sz="2400" dirty="0">
                <a:solidFill>
                  <a:srgbClr val="E8E8E8"/>
                </a:solidFill>
              </a:rPr>
              <a:t>Die Vorratsverwaltung muss so gestaltet sein, dass sie bei einer Raumtemperatur zwischen 10°C bis 50°C verwendet werden kann.</a:t>
            </a:r>
          </a:p>
          <a:p>
            <a:r>
              <a:rPr lang="de-DE" sz="2400" dirty="0">
                <a:solidFill>
                  <a:srgbClr val="E8E8E8"/>
                </a:solidFill>
              </a:rPr>
              <a:t>Die Datenbank der Vorratsverwaltung muss so gestaltet sein, dass diese unabhängig der Nutzeranzahl 24 Stunden am Tag betrieben werden kann.</a:t>
            </a:r>
          </a:p>
          <a:p>
            <a:r>
              <a:rPr lang="de-DE" sz="2400" dirty="0">
                <a:solidFill>
                  <a:srgbClr val="E8E8E8"/>
                </a:solidFill>
              </a:rPr>
              <a:t>Die Zeitdauer für die Übertragung der Lebensmittel an die Datenbank sollte kleiner gleich 10 Sekunden sein.</a:t>
            </a:r>
          </a:p>
          <a:p>
            <a:r>
              <a:rPr lang="de-DE" sz="2400" dirty="0">
                <a:solidFill>
                  <a:srgbClr val="E8E8E8"/>
                </a:solidFill>
              </a:rPr>
              <a:t>Die Zeitdauer für die Erfassung durch den Benutzer sollte kleiner gleich 10 Sekunden sein. </a:t>
            </a:r>
          </a:p>
          <a:p>
            <a:r>
              <a:rPr lang="de-DE" sz="2400" dirty="0">
                <a:solidFill>
                  <a:srgbClr val="E8E8E8"/>
                </a:solidFill>
              </a:rPr>
              <a:t>Die Einarbeitungszeit für einen Benutzer sollte kleiner gleich einem Tag sein.</a:t>
            </a:r>
          </a:p>
          <a:p>
            <a:r>
              <a:rPr lang="de-DE" sz="2400" dirty="0">
                <a:solidFill>
                  <a:srgbClr val="E8E8E8"/>
                </a:solidFill>
              </a:rPr>
              <a:t>Die Benutzeroberfläche der Vorratsverwaltung sollte möglichst barrierefrei sein.</a:t>
            </a:r>
          </a:p>
          <a:p>
            <a:endParaRPr lang="de-DE" sz="2400" dirty="0">
              <a:solidFill>
                <a:srgbClr val="E8E8E8"/>
              </a:solidFill>
            </a:endParaRPr>
          </a:p>
        </p:txBody>
      </p:sp>
      <p:sp>
        <p:nvSpPr>
          <p:cNvPr id="3" name="Datumsplatzhalter 2">
            <a:extLst>
              <a:ext uri="{FF2B5EF4-FFF2-40B4-BE49-F238E27FC236}">
                <a16:creationId xmlns:a16="http://schemas.microsoft.com/office/drawing/2014/main" id="{6E0B2CC8-5136-B73A-0E94-76A33B868BB9}"/>
              </a:ext>
            </a:extLst>
          </p:cNvPr>
          <p:cNvSpPr>
            <a:spLocks noGrp="1"/>
          </p:cNvSpPr>
          <p:nvPr>
            <p:ph type="dt" sz="half" idx="10"/>
          </p:nvPr>
        </p:nvSpPr>
        <p:spPr/>
        <p:txBody>
          <a:bodyPr/>
          <a:lstStyle/>
          <a:p>
            <a:r>
              <a:rPr lang="de-DE"/>
              <a:t>26.02.2024</a:t>
            </a:r>
          </a:p>
        </p:txBody>
      </p:sp>
      <p:sp>
        <p:nvSpPr>
          <p:cNvPr id="4" name="Foliennummernplatzhalter 3">
            <a:extLst>
              <a:ext uri="{FF2B5EF4-FFF2-40B4-BE49-F238E27FC236}">
                <a16:creationId xmlns:a16="http://schemas.microsoft.com/office/drawing/2014/main" id="{DEAE8D32-2562-D861-71F6-4EDFFABF580E}"/>
              </a:ext>
            </a:extLst>
          </p:cNvPr>
          <p:cNvSpPr>
            <a:spLocks noGrp="1"/>
          </p:cNvSpPr>
          <p:nvPr>
            <p:ph type="sldNum" sz="quarter" idx="12"/>
          </p:nvPr>
        </p:nvSpPr>
        <p:spPr/>
        <p:txBody>
          <a:bodyPr/>
          <a:lstStyle/>
          <a:p>
            <a:fld id="{F03C7DF9-47B2-409D-AFD9-AA46723903C5}" type="slidenum">
              <a:rPr lang="de-DE" smtClean="0"/>
              <a:t>7</a:t>
            </a:fld>
            <a:endParaRPr lang="de-DE"/>
          </a:p>
        </p:txBody>
      </p:sp>
    </p:spTree>
    <p:extLst>
      <p:ext uri="{BB962C8B-B14F-4D97-AF65-F5344CB8AC3E}">
        <p14:creationId xmlns:p14="http://schemas.microsoft.com/office/powerpoint/2010/main" val="305403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3704-F024-D919-7C36-E04331408063}"/>
              </a:ext>
            </a:extLst>
          </p:cNvPr>
          <p:cNvSpPr>
            <a:spLocks noGrp="1"/>
          </p:cNvSpPr>
          <p:nvPr>
            <p:ph type="title"/>
          </p:nvPr>
        </p:nvSpPr>
        <p:spPr/>
        <p:txBody>
          <a:bodyPr>
            <a:normAutofit/>
          </a:bodyPr>
          <a:lstStyle/>
          <a:p>
            <a:r>
              <a:rPr lang="de-DE" sz="4000" dirty="0">
                <a:solidFill>
                  <a:srgbClr val="E8E8E8"/>
                </a:solidFill>
              </a:rPr>
              <a:t>#</a:t>
            </a:r>
            <a:r>
              <a:rPr lang="de-DE" sz="4000" dirty="0"/>
              <a:t>Rechtlich-vertragliche Anforderungen  </a:t>
            </a:r>
          </a:p>
        </p:txBody>
      </p:sp>
      <p:sp>
        <p:nvSpPr>
          <p:cNvPr id="7" name="Inhaltsplatzhalter 6">
            <a:extLst>
              <a:ext uri="{FF2B5EF4-FFF2-40B4-BE49-F238E27FC236}">
                <a16:creationId xmlns:a16="http://schemas.microsoft.com/office/drawing/2014/main" id="{8F36E2B5-826C-5636-F1C4-84EF64CE35BC}"/>
              </a:ext>
            </a:extLst>
          </p:cNvPr>
          <p:cNvSpPr>
            <a:spLocks noGrp="1"/>
          </p:cNvSpPr>
          <p:nvPr>
            <p:ph idx="1"/>
          </p:nvPr>
        </p:nvSpPr>
        <p:spPr/>
        <p:txBody>
          <a:bodyPr>
            <a:normAutofit fontScale="92500" lnSpcReduction="10000"/>
          </a:bodyPr>
          <a:lstStyle/>
          <a:p>
            <a:r>
              <a:rPr lang="de-DE" dirty="0">
                <a:solidFill>
                  <a:srgbClr val="E8E8E8"/>
                </a:solidFill>
              </a:rPr>
              <a:t>Die </a:t>
            </a:r>
            <a:r>
              <a:rPr lang="de-DE" b="0" i="0" dirty="0">
                <a:solidFill>
                  <a:srgbClr val="E8E8E8"/>
                </a:solidFill>
                <a:effectLst/>
                <a:latin typeface="Söhne"/>
              </a:rPr>
              <a:t>Vorratsverwaltung</a:t>
            </a:r>
            <a:r>
              <a:rPr lang="de-DE" dirty="0">
                <a:solidFill>
                  <a:srgbClr val="E8E8E8"/>
                </a:solidFill>
              </a:rPr>
              <a:t> muss alle anwendbaren Datenschutzgesetze und -vorschriften einhalten.</a:t>
            </a:r>
          </a:p>
          <a:p>
            <a:r>
              <a:rPr lang="de-DE" b="0" i="0" dirty="0">
                <a:solidFill>
                  <a:srgbClr val="E8E8E8"/>
                </a:solidFill>
                <a:effectLst/>
                <a:latin typeface="Söhne"/>
              </a:rPr>
              <a:t>Die Vorratsverwaltung muss angemessene Sicherheitsvorkehrungen treffen, um die Daten vor unbefugtem Zugriff, Verlust oder Diebstahl zu schützen.</a:t>
            </a:r>
          </a:p>
          <a:p>
            <a:r>
              <a:rPr lang="de-DE" dirty="0">
                <a:solidFill>
                  <a:srgbClr val="E8E8E8"/>
                </a:solidFill>
              </a:rPr>
              <a:t>Für die Vorratsverwaltung muss ein Handbuch zur korrekten Verwendung bereitgestellt werden.</a:t>
            </a:r>
          </a:p>
          <a:p>
            <a:r>
              <a:rPr lang="de-DE" dirty="0">
                <a:solidFill>
                  <a:srgbClr val="E8E8E8"/>
                </a:solidFill>
              </a:rPr>
              <a:t>Die Vorratsverwaltung muss nach den angegebenen Sicherheitshinweisen verwendet werden.</a:t>
            </a:r>
          </a:p>
          <a:p>
            <a:r>
              <a:rPr lang="de-DE" dirty="0">
                <a:solidFill>
                  <a:srgbClr val="E8E8E8"/>
                </a:solidFill>
              </a:rPr>
              <a:t>Die Vorratsverwaltung darf nur von den im Handbuch angegebenen berechtigten Personen verwendet werden. </a:t>
            </a:r>
          </a:p>
        </p:txBody>
      </p:sp>
      <p:sp>
        <p:nvSpPr>
          <p:cNvPr id="3" name="Datumsplatzhalter 2">
            <a:extLst>
              <a:ext uri="{FF2B5EF4-FFF2-40B4-BE49-F238E27FC236}">
                <a16:creationId xmlns:a16="http://schemas.microsoft.com/office/drawing/2014/main" id="{6E0B2CC8-5136-B73A-0E94-76A33B868BB9}"/>
              </a:ext>
            </a:extLst>
          </p:cNvPr>
          <p:cNvSpPr>
            <a:spLocks noGrp="1"/>
          </p:cNvSpPr>
          <p:nvPr>
            <p:ph type="dt" sz="half" idx="10"/>
          </p:nvPr>
        </p:nvSpPr>
        <p:spPr/>
        <p:txBody>
          <a:bodyPr/>
          <a:lstStyle/>
          <a:p>
            <a:r>
              <a:rPr lang="de-DE"/>
              <a:t>26.02.2024</a:t>
            </a:r>
          </a:p>
        </p:txBody>
      </p:sp>
      <p:sp>
        <p:nvSpPr>
          <p:cNvPr id="4" name="Foliennummernplatzhalter 3">
            <a:extLst>
              <a:ext uri="{FF2B5EF4-FFF2-40B4-BE49-F238E27FC236}">
                <a16:creationId xmlns:a16="http://schemas.microsoft.com/office/drawing/2014/main" id="{DEAE8D32-2562-D861-71F6-4EDFFABF580E}"/>
              </a:ext>
            </a:extLst>
          </p:cNvPr>
          <p:cNvSpPr>
            <a:spLocks noGrp="1"/>
          </p:cNvSpPr>
          <p:nvPr>
            <p:ph type="sldNum" sz="quarter" idx="12"/>
          </p:nvPr>
        </p:nvSpPr>
        <p:spPr/>
        <p:txBody>
          <a:bodyPr/>
          <a:lstStyle/>
          <a:p>
            <a:fld id="{F03C7DF9-47B2-409D-AFD9-AA46723903C5}" type="slidenum">
              <a:rPr lang="de-DE" smtClean="0"/>
              <a:t>8</a:t>
            </a:fld>
            <a:endParaRPr lang="de-DE"/>
          </a:p>
        </p:txBody>
      </p:sp>
    </p:spTree>
    <p:extLst>
      <p:ext uri="{BB962C8B-B14F-4D97-AF65-F5344CB8AC3E}">
        <p14:creationId xmlns:p14="http://schemas.microsoft.com/office/powerpoint/2010/main" val="6078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109B3A-DAA0-BC67-8145-07BCF5B2C734}"/>
              </a:ext>
            </a:extLst>
          </p:cNvPr>
          <p:cNvSpPr>
            <a:spLocks noGrp="1"/>
          </p:cNvSpPr>
          <p:nvPr>
            <p:ph type="title"/>
          </p:nvPr>
        </p:nvSpPr>
        <p:spPr/>
        <p:txBody>
          <a:bodyPr/>
          <a:lstStyle/>
          <a:p>
            <a:r>
              <a:rPr lang="de-DE" dirty="0"/>
              <a:t>Überarbeitung Artefakte </a:t>
            </a:r>
            <a:br>
              <a:rPr lang="de-DE" dirty="0"/>
            </a:br>
            <a:r>
              <a:rPr lang="de-DE" dirty="0"/>
              <a:t>Audit 2</a:t>
            </a:r>
          </a:p>
        </p:txBody>
      </p:sp>
      <p:sp>
        <p:nvSpPr>
          <p:cNvPr id="3" name="Textplatzhalter 2">
            <a:extLst>
              <a:ext uri="{FF2B5EF4-FFF2-40B4-BE49-F238E27FC236}">
                <a16:creationId xmlns:a16="http://schemas.microsoft.com/office/drawing/2014/main" id="{97F1EBD6-D65B-6641-18AD-A00D976B3563}"/>
              </a:ext>
            </a:extLst>
          </p:cNvPr>
          <p:cNvSpPr>
            <a:spLocks noGrp="1"/>
          </p:cNvSpPr>
          <p:nvPr>
            <p:ph type="body" idx="1"/>
          </p:nvPr>
        </p:nvSpPr>
        <p:spPr/>
        <p:txBody>
          <a:bodyPr/>
          <a:lstStyle/>
          <a:p>
            <a:endParaRPr lang="de-DE"/>
          </a:p>
        </p:txBody>
      </p:sp>
      <p:sp>
        <p:nvSpPr>
          <p:cNvPr id="6" name="Datumsplatzhalter 5">
            <a:extLst>
              <a:ext uri="{FF2B5EF4-FFF2-40B4-BE49-F238E27FC236}">
                <a16:creationId xmlns:a16="http://schemas.microsoft.com/office/drawing/2014/main" id="{D15D71AD-B518-3F77-D8E4-9652B5B66A0F}"/>
              </a:ext>
            </a:extLst>
          </p:cNvPr>
          <p:cNvSpPr>
            <a:spLocks noGrp="1"/>
          </p:cNvSpPr>
          <p:nvPr>
            <p:ph type="dt" sz="half" idx="10"/>
          </p:nvPr>
        </p:nvSpPr>
        <p:spPr/>
        <p:txBody>
          <a:bodyPr/>
          <a:lstStyle/>
          <a:p>
            <a:r>
              <a:rPr lang="de-DE"/>
              <a:t>26.02.2024</a:t>
            </a:r>
            <a:endParaRPr lang="de-DE" dirty="0"/>
          </a:p>
        </p:txBody>
      </p:sp>
      <p:sp>
        <p:nvSpPr>
          <p:cNvPr id="7" name="Foliennummernplatzhalter 6">
            <a:extLst>
              <a:ext uri="{FF2B5EF4-FFF2-40B4-BE49-F238E27FC236}">
                <a16:creationId xmlns:a16="http://schemas.microsoft.com/office/drawing/2014/main" id="{715D0AE9-3DBB-C767-5600-6450C1A33DA4}"/>
              </a:ext>
            </a:extLst>
          </p:cNvPr>
          <p:cNvSpPr>
            <a:spLocks noGrp="1"/>
          </p:cNvSpPr>
          <p:nvPr>
            <p:ph type="sldNum" sz="quarter" idx="12"/>
          </p:nvPr>
        </p:nvSpPr>
        <p:spPr/>
        <p:txBody>
          <a:bodyPr/>
          <a:lstStyle/>
          <a:p>
            <a:fld id="{F03C7DF9-47B2-409D-AFD9-AA46723903C5}" type="slidenum">
              <a:rPr lang="de-DE" smtClean="0"/>
              <a:t>9</a:t>
            </a:fld>
            <a:endParaRPr lang="de-DE"/>
          </a:p>
        </p:txBody>
      </p:sp>
    </p:spTree>
    <p:extLst>
      <p:ext uri="{BB962C8B-B14F-4D97-AF65-F5344CB8AC3E}">
        <p14:creationId xmlns:p14="http://schemas.microsoft.com/office/powerpoint/2010/main" val="776727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1357</Words>
  <Application>Microsoft Office PowerPoint</Application>
  <PresentationFormat>Breitbild</PresentationFormat>
  <Paragraphs>123</Paragraphs>
  <Slides>15</Slides>
  <Notes>11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15</vt:i4>
      </vt:variant>
    </vt:vector>
  </HeadingPairs>
  <TitlesOfParts>
    <vt:vector size="23" baseType="lpstr">
      <vt:lpstr>Arial</vt:lpstr>
      <vt:lpstr>Calibri</vt:lpstr>
      <vt:lpstr>Calibri Light</vt:lpstr>
      <vt:lpstr>HelveticaNeueLT Std 45</vt:lpstr>
      <vt:lpstr>MiSans</vt:lpstr>
      <vt:lpstr>Söhne</vt:lpstr>
      <vt:lpstr>Verdana</vt:lpstr>
      <vt:lpstr>Office</vt:lpstr>
      <vt:lpstr>Audit 3</vt:lpstr>
      <vt:lpstr>Überarbeitung Artefakte  Audit 1</vt:lpstr>
      <vt:lpstr>#Task Szenario </vt:lpstr>
      <vt:lpstr>#Use Szenario </vt:lpstr>
      <vt:lpstr>#Erfordernisse </vt:lpstr>
      <vt:lpstr>#Funktionale Anforderungen  </vt:lpstr>
      <vt:lpstr>#Qualitative Anforderungen  </vt:lpstr>
      <vt:lpstr>#Rechtlich-vertragliche Anforderungen  </vt:lpstr>
      <vt:lpstr>Überarbeitung Artefakte  Audit 2</vt:lpstr>
      <vt:lpstr>#Architekturdiagramm</vt:lpstr>
      <vt:lpstr>#Datenbank</vt:lpstr>
      <vt:lpstr>#Rapid Prototype</vt:lpstr>
      <vt:lpstr>#Projektaussicht </vt:lpstr>
      <vt:lpstr>#Quellen </vt:lpstr>
      <vt:lpstr>#Abbildungsverzeichnis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Angelina Maurer (amaurer2)</dc:creator>
  <cp:lastModifiedBy>Angelina Maurer (amaurer2)</cp:lastModifiedBy>
  <cp:revision>26</cp:revision>
  <dcterms:created xsi:type="dcterms:W3CDTF">2023-12-07T08:02:27Z</dcterms:created>
  <dcterms:modified xsi:type="dcterms:W3CDTF">2024-02-07T09:18:48Z</dcterms:modified>
</cp:coreProperties>
</file>