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882dec47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882dec4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296400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157950" y="167825"/>
            <a:ext cx="8986200" cy="384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201300" y="135725"/>
            <a:ext cx="95466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Impacts of Antifouling paint on </a:t>
            </a:r>
            <a:r>
              <a:rPr i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Hemigrapsus oregonensis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their stress physiology response</a:t>
            </a:r>
            <a:endParaRPr sz="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57950" y="849025"/>
            <a:ext cx="8986200" cy="868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87575" y="878650"/>
            <a:ext cx="8904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does antifouling paint, commonly used on marine equipment, alter stress levels in </a:t>
            </a:r>
            <a:r>
              <a:rPr i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Hemigrapsus oregonensis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determined through righting time, lactate, and 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triglyceride levels?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61750" y="4162250"/>
            <a:ext cx="8986200" cy="981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 - Righting time data was collected by dropping crabs on their backs and recording how long it took them to right themselves with a stopwatch. Triglyceride and lactate levels were determined by hemolymph extraction.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50950" y="1876250"/>
            <a:ext cx="8986200" cy="21459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5">
            <a:alphaModFix/>
          </a:blip>
          <a:srcRect b="13595" l="0" r="0" t="16213"/>
          <a:stretch/>
        </p:blipFill>
        <p:spPr>
          <a:xfrm>
            <a:off x="352225" y="2244725"/>
            <a:ext cx="2267250" cy="15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1104675" y="2948975"/>
            <a:ext cx="4602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662500" y="2877325"/>
            <a:ext cx="460250" cy="344650"/>
          </a:xfrm>
          <a:prstGeom prst="flowChartInputOutput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105600" y="2571738"/>
            <a:ext cx="7605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4cm^2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descr="File:Twemoji2 1f980.svg - Wikimedia Commons" id="68" name="Google Shape;6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076" y="2956926"/>
            <a:ext cx="460250" cy="46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5">
            <a:alphaModFix/>
          </a:blip>
          <a:srcRect b="13595" l="0" r="0" t="16213"/>
          <a:stretch/>
        </p:blipFill>
        <p:spPr>
          <a:xfrm>
            <a:off x="2639925" y="2244725"/>
            <a:ext cx="2267250" cy="1591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Twemoji2 1f980.svg - Wikimedia Commons" id="70" name="Google Shape;7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5351" y="2897051"/>
            <a:ext cx="460250" cy="4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3425600" y="2903913"/>
            <a:ext cx="4602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993375" y="2868088"/>
            <a:ext cx="460250" cy="344650"/>
          </a:xfrm>
          <a:prstGeom prst="flowChartInputOutput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3219000" y="2595100"/>
            <a:ext cx="9570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16cm^2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 b="13595" l="0" r="0" t="16213"/>
          <a:stretch/>
        </p:blipFill>
        <p:spPr>
          <a:xfrm>
            <a:off x="4927625" y="2244713"/>
            <a:ext cx="2267250" cy="1591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Twemoji2 1f980.svg - Wikimedia Commons" id="75" name="Google Shape;7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5601" y="2929138"/>
            <a:ext cx="460250" cy="4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5649725" y="2929138"/>
            <a:ext cx="4602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6217500" y="2893313"/>
            <a:ext cx="460250" cy="344650"/>
          </a:xfrm>
          <a:prstGeom prst="flowChartInputOutput">
            <a:avLst/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5541600" y="2617063"/>
            <a:ext cx="9984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64cm^2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5032650" y="1152475"/>
            <a:ext cx="3799500" cy="37443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 </a:t>
            </a:r>
            <a:r>
              <a:rPr b="1" lang="en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r>
              <a:rPr b="1" lang="en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b="1" sz="24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Bar graphs for each parameter comparing the means for each treatment, stdev error bars included 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 t-test </a:t>
            </a: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comparing</a:t>
            </a: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means of each treatment against the control 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Determine significance with p-values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25" y="1152475"/>
            <a:ext cx="4551856" cy="31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