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9" r:id="rId3"/>
    <p:sldId id="276" r:id="rId4"/>
    <p:sldId id="278" r:id="rId5"/>
    <p:sldId id="282" r:id="rId6"/>
    <p:sldId id="280" r:id="rId7"/>
    <p:sldId id="28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C9D3F5"/>
    <a:srgbClr val="F4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9" autoAdjust="0"/>
    <p:restoredTop sz="95545" autoAdjust="0"/>
  </p:normalViewPr>
  <p:slideViewPr>
    <p:cSldViewPr snapToGrid="0">
      <p:cViewPr varScale="1">
        <p:scale>
          <a:sx n="87" d="100"/>
          <a:sy n="87" d="100"/>
        </p:scale>
        <p:origin x="696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A6E53-07B9-4605-A56A-72A430CE54CC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DD90E-532F-4392-B26F-D0B435A50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8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14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6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0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4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9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D90E-532F-4392-B26F-D0B435A500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9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1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43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73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6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3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2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E11B-6114-4039-9D28-56D8F4689073}" type="datetimeFigureOut">
              <a:rPr lang="en-GB" smtClean="0"/>
              <a:t>2019-11-04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0B42-D5A4-4B2F-BC16-BA73AB929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963A-C333-4C9B-A30D-7C221273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81" y="943554"/>
            <a:ext cx="7386638" cy="1960912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Helvetica Neue"/>
              </a:rPr>
              <a:t>Quantum Cascade Lasers</a:t>
            </a:r>
            <a:r>
              <a:rPr lang="en-GB" b="1" dirty="0" smtClean="0">
                <a:latin typeface="Helvetica Neue"/>
              </a:rPr>
              <a:t>:</a:t>
            </a:r>
            <a:br>
              <a:rPr lang="en-GB" b="1" dirty="0" smtClean="0">
                <a:latin typeface="Helvetica Neue"/>
              </a:rPr>
            </a:br>
            <a:r>
              <a:rPr lang="en-GB" sz="1100" b="1" dirty="0">
                <a:latin typeface="Helvetica Neue"/>
              </a:rPr>
              <a:t> </a:t>
            </a:r>
            <a:r>
              <a:rPr lang="en-GB" b="1" dirty="0" smtClean="0">
                <a:latin typeface="Helvetica Neue"/>
              </a:rPr>
              <a:t/>
            </a:r>
            <a:br>
              <a:rPr lang="en-GB" b="1" dirty="0" smtClean="0">
                <a:latin typeface="Helvetica Neue"/>
              </a:rPr>
            </a:br>
            <a:r>
              <a:rPr lang="en-GB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Well-timed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next avenue for </a:t>
            </a:r>
            <a:r>
              <a:rPr lang="en-GB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lightsource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R&amp;D?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318D1-F861-4896-A6AF-12610559CA18}"/>
              </a:ext>
            </a:extLst>
          </p:cNvPr>
          <p:cNvSpPr txBox="1"/>
          <p:nvPr/>
        </p:nvSpPr>
        <p:spPr>
          <a:xfrm>
            <a:off x="878681" y="3655985"/>
            <a:ext cx="8062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b="1" dirty="0">
                <a:solidFill>
                  <a:schemeClr val="bg2">
                    <a:lumMod val="10000"/>
                  </a:schemeClr>
                </a:solidFill>
                <a:latin typeface="Helvetica Neue"/>
              </a:rPr>
              <a:t>Sebastian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  <a:latin typeface="Helvetica Neue"/>
              </a:rPr>
              <a:t>Gorgon</a:t>
            </a:r>
            <a:endParaRPr lang="en-GB" sz="2400" b="1" dirty="0">
              <a:solidFill>
                <a:schemeClr val="bg2">
                  <a:lumMod val="10000"/>
                </a:schemeClr>
              </a:solidFill>
              <a:latin typeface="Helvetica Neue"/>
            </a:endParaRPr>
          </a:p>
          <a:p>
            <a:pPr>
              <a:spcBef>
                <a:spcPts val="600"/>
              </a:spcBef>
            </a:pPr>
            <a:endParaRPr lang="en-GB" sz="100" b="1" dirty="0">
              <a:solidFill>
                <a:schemeClr val="bg2">
                  <a:lumMod val="10000"/>
                </a:schemeClr>
              </a:solidFill>
              <a:latin typeface="Helvetica Neue"/>
            </a:endParaRPr>
          </a:p>
          <a:p>
            <a:pPr>
              <a:spcBef>
                <a:spcPts val="600"/>
              </a:spcBef>
            </a:pP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NanoDTC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, University of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Cambridge</a:t>
            </a:r>
          </a:p>
          <a:p>
            <a:pPr>
              <a:spcBef>
                <a:spcPts val="600"/>
              </a:spcBef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sg911@cam.ac.uk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Helvetica Neue"/>
            </a:endParaRPr>
          </a:p>
          <a:p>
            <a:pPr>
              <a:spcBef>
                <a:spcPts val="600"/>
              </a:spcBef>
            </a:pPr>
            <a:endParaRPr lang="en-GB" b="1" dirty="0">
              <a:solidFill>
                <a:schemeClr val="accent4">
                  <a:lumMod val="50000"/>
                </a:schemeClr>
              </a:solidFill>
              <a:latin typeface="Helvetica Neue"/>
            </a:endParaRPr>
          </a:p>
          <a:p>
            <a:pPr>
              <a:spcBef>
                <a:spcPts val="600"/>
              </a:spcBef>
            </a:pPr>
            <a:r>
              <a:rPr lang="en-GB" sz="3600" b="1" dirty="0" smtClean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3600" b="1" dirty="0" err="1" smtClean="0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3600" b="1" dirty="0" smtClean="0">
                <a:solidFill>
                  <a:srgbClr val="C00000"/>
                </a:solidFill>
                <a:latin typeface="Helvetica Neue"/>
              </a:rPr>
              <a:t>/patents</a:t>
            </a:r>
            <a:r>
              <a:rPr lang="en-GB" sz="3600" b="1" i="1" dirty="0" smtClean="0">
                <a:solidFill>
                  <a:srgbClr val="C00000"/>
                </a:solidFill>
                <a:latin typeface="Helvetica Neue"/>
              </a:rPr>
              <a:t> </a:t>
            </a:r>
            <a:endParaRPr lang="en-GB" sz="3600" b="1" i="1" dirty="0">
              <a:solidFill>
                <a:srgbClr val="C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65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6318392"/>
            <a:ext cx="9144000" cy="539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0"/>
            <a:ext cx="9144000" cy="1055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2789" y="6418919"/>
            <a:ext cx="325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1600" b="1" dirty="0" err="1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/patents 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FE66F824-68DF-4A9D-B967-B69E6193144F}"/>
              </a:ext>
            </a:extLst>
          </p:cNvPr>
          <p:cNvSpPr txBox="1"/>
          <p:nvPr/>
        </p:nvSpPr>
        <p:spPr>
          <a:xfrm>
            <a:off x="251353" y="145506"/>
            <a:ext cx="69468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Cascade Lasers: Patent Landscape</a:t>
            </a:r>
            <a:endParaRPr sz="20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32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of report	</a:t>
            </a:r>
            <a:endParaRPr sz="3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 smtClean="0">
              <a:latin typeface="Helvetica Neue"/>
              <a:sym typeface="Helvetica Neue"/>
            </a:endParaRPr>
          </a:p>
          <a:p>
            <a:endParaRPr lang="en-GB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81050" y="209809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 smtClean="0">
                <a:latin typeface="Helvetica Neue"/>
                <a:sym typeface="Helvetica Neue"/>
              </a:rPr>
              <a:t>Established laser manufacturer with no history of QCL manufacture</a:t>
            </a:r>
          </a:p>
          <a:p>
            <a:endParaRPr lang="en-GB" sz="2400" b="1" dirty="0" smtClean="0">
              <a:latin typeface="Helvetica Neue"/>
              <a:sym typeface="Helvetica Neue"/>
            </a:endParaRPr>
          </a:p>
          <a:p>
            <a:r>
              <a:rPr lang="en-GB" sz="2400" b="1" dirty="0" smtClean="0">
                <a:latin typeface="Helvetica Neue"/>
                <a:sym typeface="Helvetica Neue"/>
              </a:rPr>
              <a:t>Assess if should launch R&amp;D for a QCL-based platform </a:t>
            </a:r>
          </a:p>
          <a:p>
            <a:endParaRPr lang="en-GB" sz="2400" b="1" dirty="0" smtClean="0">
              <a:latin typeface="Helvetica Neue"/>
              <a:sym typeface="Helvetica Neue"/>
            </a:endParaRPr>
          </a:p>
          <a:p>
            <a:r>
              <a:rPr lang="en-GB" sz="2400" b="1" dirty="0" smtClean="0">
                <a:latin typeface="Helvetica Neue"/>
                <a:sym typeface="Helvetica Neue"/>
              </a:rPr>
              <a:t>Main focus on IP conditions and timing</a:t>
            </a:r>
          </a:p>
          <a:p>
            <a:endParaRPr lang="en-GB" sz="2400" b="1" dirty="0">
              <a:latin typeface="Helvetica Neue"/>
              <a:sym typeface="Helvetica Neue"/>
            </a:endParaRPr>
          </a:p>
          <a:p>
            <a:endParaRPr lang="en-GB" sz="2400" b="1" dirty="0" smtClean="0">
              <a:latin typeface="Helvetica Neue"/>
              <a:sym typeface="Helvetica Neue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7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6318392"/>
            <a:ext cx="9144000" cy="539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0"/>
            <a:ext cx="9144000" cy="1055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2789" y="6418919"/>
            <a:ext cx="325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1600" b="1" dirty="0" err="1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/patents 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FE66F824-68DF-4A9D-B967-B69E6193144F}"/>
              </a:ext>
            </a:extLst>
          </p:cNvPr>
          <p:cNvSpPr txBox="1"/>
          <p:nvPr/>
        </p:nvSpPr>
        <p:spPr>
          <a:xfrm>
            <a:off x="251353" y="145506"/>
            <a:ext cx="69468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Cascade Lasers: Patent Landscape</a:t>
            </a:r>
            <a:endParaRPr sz="20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32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principle</a:t>
            </a:r>
            <a:endParaRPr sz="3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91341"/>
            <a:ext cx="4128077" cy="598202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Unipolar </a:t>
            </a:r>
          </a:p>
          <a:p>
            <a:pPr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Multiple photons from single electron</a:t>
            </a:r>
            <a:endParaRPr lang="en-GB" sz="2400" b="1" dirty="0">
              <a:latin typeface="Helvetica Neue"/>
              <a:sym typeface="Helvetica Neue"/>
            </a:endParaRPr>
          </a:p>
          <a:p>
            <a:pPr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Complicated layer stack</a:t>
            </a:r>
          </a:p>
          <a:p>
            <a:pPr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Intense infrared emission</a:t>
            </a:r>
            <a:endParaRPr lang="en-GB" sz="2400" b="1" dirty="0">
              <a:latin typeface="Helvetica Neue"/>
              <a:sym typeface="Helvetica Neue"/>
            </a:endParaRPr>
          </a:p>
          <a:p>
            <a:r>
              <a:rPr lang="en-GB" sz="2400" b="1" dirty="0" smtClean="0">
                <a:latin typeface="Helvetica Neue"/>
                <a:sym typeface="Helvetica Neue"/>
              </a:rPr>
              <a:t>Applications:</a:t>
            </a:r>
          </a:p>
          <a:p>
            <a:pPr lvl="1"/>
            <a:r>
              <a:rPr lang="en-GB" b="1" dirty="0" smtClean="0">
                <a:latin typeface="Helvetica Neue"/>
                <a:sym typeface="Helvetica Neue"/>
              </a:rPr>
              <a:t>ultrasensitive sensing</a:t>
            </a:r>
          </a:p>
          <a:p>
            <a:pPr lvl="1"/>
            <a:r>
              <a:rPr lang="en-GB" b="1" dirty="0" smtClean="0">
                <a:latin typeface="Helvetica Neue"/>
                <a:sym typeface="Helvetica Neue"/>
              </a:rPr>
              <a:t>medical diagnostics</a:t>
            </a:r>
          </a:p>
          <a:p>
            <a:pPr lvl="1"/>
            <a:r>
              <a:rPr lang="en-GB" b="1" dirty="0" smtClean="0">
                <a:latin typeface="Helvetica Neue"/>
                <a:sym typeface="Helvetica Neue"/>
              </a:rPr>
              <a:t>industrial quality control</a:t>
            </a:r>
          </a:p>
          <a:p>
            <a:endParaRPr lang="en-GB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682836" y="1970535"/>
            <a:ext cx="4320000" cy="3432359"/>
            <a:chOff x="4195350" y="1970535"/>
            <a:chExt cx="4320000" cy="3432359"/>
          </a:xfrm>
        </p:grpSpPr>
        <p:pic>
          <p:nvPicPr>
            <p:cNvPr id="15" name="Content Placeholder 3">
              <a:extLst>
                <a:ext uri="{FF2B5EF4-FFF2-40B4-BE49-F238E27FC236}">
                  <a16:creationId xmlns:a16="http://schemas.microsoft.com/office/drawing/2014/main" id="{F92C57D9-F156-4137-B61B-12FE29783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24" r="39146" b="3713"/>
            <a:stretch/>
          </p:blipFill>
          <p:spPr>
            <a:xfrm>
              <a:off x="4195350" y="1970535"/>
              <a:ext cx="4320000" cy="343235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892789" y="2225964"/>
              <a:ext cx="701975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98158" y="2923309"/>
              <a:ext cx="819006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85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6318392"/>
            <a:ext cx="9144000" cy="539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0"/>
            <a:ext cx="9144000" cy="1055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2789" y="6418919"/>
            <a:ext cx="325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1600" b="1" dirty="0" err="1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/patents 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FE66F824-68DF-4A9D-B967-B69E6193144F}"/>
              </a:ext>
            </a:extLst>
          </p:cNvPr>
          <p:cNvSpPr txBox="1"/>
          <p:nvPr/>
        </p:nvSpPr>
        <p:spPr>
          <a:xfrm>
            <a:off x="251353" y="145506"/>
            <a:ext cx="69468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Cascade Lasers: Patent Landscape</a:t>
            </a:r>
            <a:endParaRPr sz="20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32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56444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1994 – QCL invented by </a:t>
            </a:r>
            <a:r>
              <a:rPr lang="en-GB" sz="2400" b="1" dirty="0" err="1" smtClean="0">
                <a:latin typeface="Helvetica Neue"/>
                <a:sym typeface="Helvetica Neue"/>
              </a:rPr>
              <a:t>Capasso</a:t>
            </a:r>
            <a:r>
              <a:rPr lang="en-GB" sz="2400" b="1" dirty="0" smtClean="0">
                <a:latin typeface="Helvetica Neue"/>
                <a:sym typeface="Helvetica Neue"/>
              </a:rPr>
              <a:t> and team at Bell 	    Labs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1995 </a:t>
            </a:r>
            <a:r>
              <a:rPr lang="en-GB" sz="2400" b="1" dirty="0">
                <a:latin typeface="Helvetica Neue"/>
                <a:sym typeface="Helvetica Neue"/>
              </a:rPr>
              <a:t>– </a:t>
            </a:r>
            <a:r>
              <a:rPr lang="en-GB" sz="2400" b="1" dirty="0" smtClean="0">
                <a:latin typeface="Helvetica Neue"/>
                <a:sym typeface="Helvetica Neue"/>
              </a:rPr>
              <a:t>Expiry of patent </a:t>
            </a:r>
            <a:r>
              <a:rPr lang="en-GB" sz="2400" b="1" dirty="0">
                <a:latin typeface="Helvetica Neue"/>
                <a:sym typeface="Helvetica Neue"/>
              </a:rPr>
              <a:t>US3982207A </a:t>
            </a:r>
            <a:r>
              <a:rPr lang="en-GB" sz="2400" b="1" dirty="0" smtClean="0">
                <a:latin typeface="Helvetica Neue"/>
                <a:sym typeface="Helvetica Neue"/>
              </a:rPr>
              <a:t>covering 		    Quantum </a:t>
            </a:r>
            <a:r>
              <a:rPr lang="en-GB" sz="2400" b="1" dirty="0">
                <a:latin typeface="Helvetica Neue"/>
                <a:sym typeface="Helvetica Neue"/>
              </a:rPr>
              <a:t>Well </a:t>
            </a:r>
            <a:r>
              <a:rPr lang="en-GB" sz="2400" b="1" dirty="0" smtClean="0">
                <a:latin typeface="Helvetica Neue"/>
                <a:sym typeface="Helvetica Neue"/>
              </a:rPr>
              <a:t>Lasers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1997 </a:t>
            </a:r>
            <a:r>
              <a:rPr lang="en-GB" sz="2400" b="1" dirty="0">
                <a:latin typeface="Helvetica Neue"/>
                <a:sym typeface="Helvetica Neue"/>
              </a:rPr>
              <a:t>– </a:t>
            </a:r>
            <a:r>
              <a:rPr lang="en-GB" sz="2400" b="1" dirty="0" smtClean="0">
                <a:latin typeface="Helvetica Neue"/>
                <a:sym typeface="Helvetica Neue"/>
              </a:rPr>
              <a:t>Patent US5936989A covers core QCL design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2006 </a:t>
            </a:r>
            <a:r>
              <a:rPr lang="en-GB" sz="2400" b="1" dirty="0">
                <a:latin typeface="Helvetica Neue"/>
                <a:sym typeface="Helvetica Neue"/>
              </a:rPr>
              <a:t>– Patent </a:t>
            </a:r>
            <a:r>
              <a:rPr lang="en-GB" sz="2400" b="1" dirty="0" smtClean="0">
                <a:latin typeface="Helvetica Neue"/>
                <a:sym typeface="Helvetica Neue"/>
              </a:rPr>
              <a:t>US7535656B2 covers multiple		    wavelength emission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sz="2400" b="1" dirty="0" smtClean="0">
                <a:latin typeface="Helvetica Neue"/>
                <a:sym typeface="Helvetica Neue"/>
              </a:rPr>
              <a:t>2017 – Expiry of original QCL patent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57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6318392"/>
            <a:ext cx="9144000" cy="539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0"/>
            <a:ext cx="9144000" cy="1055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2789" y="6418919"/>
            <a:ext cx="325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1600" b="1" dirty="0" err="1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/patents 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FE66F824-68DF-4A9D-B967-B69E6193144F}"/>
              </a:ext>
            </a:extLst>
          </p:cNvPr>
          <p:cNvSpPr txBox="1"/>
          <p:nvPr/>
        </p:nvSpPr>
        <p:spPr>
          <a:xfrm>
            <a:off x="251353" y="145506"/>
            <a:ext cx="69468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Cascade Lasers: Patent Landscape</a:t>
            </a:r>
            <a:endParaRPr sz="20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32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Patent trends</a:t>
            </a:r>
            <a:endParaRPr sz="3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 smtClean="0">
              <a:latin typeface="Helvetica Neue"/>
              <a:sym typeface="Helvetica Neue"/>
            </a:endParaRPr>
          </a:p>
          <a:p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4"/>
          <a:stretch/>
        </p:blipFill>
        <p:spPr>
          <a:xfrm>
            <a:off x="1917186" y="1477823"/>
            <a:ext cx="5309627" cy="34104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781050" y="5236085"/>
            <a:ext cx="7886700" cy="109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 smtClean="0">
                <a:latin typeface="Helvetica Neue"/>
                <a:sym typeface="Helvetica Neue"/>
              </a:rPr>
              <a:t>Total of 366 patents on QCL-platform development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66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6318392"/>
            <a:ext cx="9144000" cy="539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0"/>
            <a:ext cx="9144000" cy="1055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2789" y="6418919"/>
            <a:ext cx="325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1600" b="1" dirty="0" err="1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/patents 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FE66F824-68DF-4A9D-B967-B69E6193144F}"/>
              </a:ext>
            </a:extLst>
          </p:cNvPr>
          <p:cNvSpPr txBox="1"/>
          <p:nvPr/>
        </p:nvSpPr>
        <p:spPr>
          <a:xfrm>
            <a:off x="251353" y="145506"/>
            <a:ext cx="69468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Cascade Lasers: Patent Landscape</a:t>
            </a:r>
            <a:endParaRPr sz="20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32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players</a:t>
            </a:r>
            <a:endParaRPr sz="3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031" y="1265198"/>
            <a:ext cx="6491334" cy="240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86" y="3937295"/>
            <a:ext cx="5298851" cy="1827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9" t="18148" r="20874"/>
          <a:stretch/>
        </p:blipFill>
        <p:spPr>
          <a:xfrm>
            <a:off x="166254" y="3842327"/>
            <a:ext cx="2955997" cy="239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6318392"/>
            <a:ext cx="9144000" cy="5396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DBAE026A-69AD-41DF-A1E9-6BD1B31764D0}"/>
              </a:ext>
            </a:extLst>
          </p:cNvPr>
          <p:cNvSpPr/>
          <p:nvPr/>
        </p:nvSpPr>
        <p:spPr>
          <a:xfrm>
            <a:off x="0" y="0"/>
            <a:ext cx="9144000" cy="1055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2789" y="6418919"/>
            <a:ext cx="325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github.com/</a:t>
            </a:r>
            <a:r>
              <a:rPr lang="en-GB" sz="1600" b="1" dirty="0" err="1">
                <a:solidFill>
                  <a:srgbClr val="C00000"/>
                </a:solidFill>
                <a:latin typeface="Helvetica Neue"/>
              </a:rPr>
              <a:t>sebgorgon</a:t>
            </a:r>
            <a:r>
              <a:rPr lang="en-GB" sz="1600" b="1" dirty="0">
                <a:solidFill>
                  <a:srgbClr val="C00000"/>
                </a:solidFill>
                <a:latin typeface="Helvetica Neue"/>
              </a:rPr>
              <a:t>/patents </a:t>
            </a: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FE66F824-68DF-4A9D-B967-B69E6193144F}"/>
              </a:ext>
            </a:extLst>
          </p:cNvPr>
          <p:cNvSpPr txBox="1"/>
          <p:nvPr/>
        </p:nvSpPr>
        <p:spPr>
          <a:xfrm>
            <a:off x="251353" y="145506"/>
            <a:ext cx="69468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b="1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Cascade Lasers: Patent Landscape</a:t>
            </a:r>
            <a:endParaRPr sz="20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GB" sz="32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</a:t>
            </a:r>
            <a:endParaRPr sz="32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b="1" dirty="0">
              <a:latin typeface="Helvetica Neue"/>
              <a:sym typeface="Helvetica Neue"/>
            </a:endParaRPr>
          </a:p>
          <a:p>
            <a:endParaRPr lang="en-GB" sz="2400" b="1" dirty="0" smtClean="0">
              <a:latin typeface="Helvetica Neue"/>
              <a:sym typeface="Helvetica Neue"/>
            </a:endParaRPr>
          </a:p>
          <a:p>
            <a:endParaRPr lang="en-GB" sz="2400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28650" y="149134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1" dirty="0" smtClean="0">
                <a:latin typeface="Helvetica Neue"/>
                <a:sym typeface="Helvetica Neue"/>
              </a:rPr>
              <a:t>Original </a:t>
            </a:r>
            <a:r>
              <a:rPr lang="en-GB" sz="2400" b="1" dirty="0">
                <a:latin typeface="Helvetica Neue"/>
                <a:sym typeface="Helvetica Neue"/>
              </a:rPr>
              <a:t>QCL patent expired in April </a:t>
            </a:r>
            <a:r>
              <a:rPr lang="en-GB" sz="2400" b="1" dirty="0" smtClean="0">
                <a:latin typeface="Helvetica Neue"/>
                <a:sym typeface="Helvetica Neue"/>
              </a:rPr>
              <a:t>2017</a:t>
            </a:r>
          </a:p>
          <a:p>
            <a:pPr>
              <a:lnSpc>
                <a:spcPct val="100000"/>
              </a:lnSpc>
            </a:pPr>
            <a:r>
              <a:rPr lang="en-GB" sz="2400" b="1" dirty="0" smtClean="0">
                <a:latin typeface="Helvetica Neue"/>
                <a:sym typeface="Helvetica Neue"/>
              </a:rPr>
              <a:t>Similar situation to QCL inventors in 1990s with recently expired Quantum Well Laser patent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b="1" dirty="0" smtClean="0">
              <a:latin typeface="Helvetica Neue"/>
              <a:sym typeface="Helvetica Neue"/>
            </a:endParaRPr>
          </a:p>
          <a:p>
            <a:pPr>
              <a:lnSpc>
                <a:spcPct val="100000"/>
              </a:lnSpc>
            </a:pPr>
            <a:r>
              <a:rPr lang="en-GB" sz="2400" b="1" dirty="0" smtClean="0">
                <a:latin typeface="Helvetica Neue"/>
                <a:sym typeface="Helvetica Neue"/>
              </a:rPr>
              <a:t>Bulk of innovation covers layer optimisation</a:t>
            </a:r>
          </a:p>
          <a:p>
            <a:pPr>
              <a:lnSpc>
                <a:spcPct val="100000"/>
              </a:lnSpc>
            </a:pPr>
            <a:r>
              <a:rPr lang="en-GB" sz="2400" b="1" dirty="0" smtClean="0">
                <a:latin typeface="Helvetica Neue"/>
                <a:sym typeface="Helvetica Neue"/>
              </a:rPr>
              <a:t>Can be achieved by relatively cheap simulation</a:t>
            </a:r>
          </a:p>
          <a:p>
            <a:pPr>
              <a:lnSpc>
                <a:spcPct val="100000"/>
              </a:lnSpc>
            </a:pPr>
            <a:endParaRPr lang="en-GB" sz="2400" dirty="0" smtClean="0">
              <a:sym typeface="Helvetica Neue"/>
            </a:endParaRPr>
          </a:p>
          <a:p>
            <a:pPr>
              <a:lnSpc>
                <a:spcPct val="100000"/>
              </a:lnSpc>
            </a:pPr>
            <a:r>
              <a:rPr lang="en-GB" sz="2400" b="1" dirty="0" smtClean="0">
                <a:latin typeface="Helvetica Neue"/>
                <a:sym typeface="Helvetica Neue"/>
              </a:rPr>
              <a:t>IP landscape recently opened up – best time to enter is now</a:t>
            </a:r>
            <a:endParaRPr lang="en-GB" sz="2400" b="1" dirty="0"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21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20353</TotalTime>
  <Words>189</Words>
  <Application>Microsoft Office PowerPoint</Application>
  <PresentationFormat>On-screen Show (4:3)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Quantum Cascade Lasers:   Well-timed next avenue for lightsource R&amp;D?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</dc:creator>
  <cp:lastModifiedBy>Sebastian Gorgon</cp:lastModifiedBy>
  <cp:revision>214</cp:revision>
  <dcterms:created xsi:type="dcterms:W3CDTF">2018-09-01T09:28:36Z</dcterms:created>
  <dcterms:modified xsi:type="dcterms:W3CDTF">2019-11-04T14:22:46Z</dcterms:modified>
</cp:coreProperties>
</file>