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257" r:id="rId4"/>
    <p:sldId id="281" r:id="rId5"/>
    <p:sldId id="282" r:id="rId6"/>
    <p:sldId id="285" r:id="rId7"/>
    <p:sldId id="283" r:id="rId8"/>
    <p:sldId id="284" r:id="rId9"/>
    <p:sldId id="286" r:id="rId10"/>
    <p:sldId id="292" r:id="rId11"/>
    <p:sldId id="295" r:id="rId12"/>
    <p:sldId id="296" r:id="rId13"/>
    <p:sldId id="289" r:id="rId14"/>
    <p:sldId id="290" r:id="rId15"/>
    <p:sldId id="294" r:id="rId16"/>
    <p:sldId id="291" r:id="rId17"/>
    <p:sldId id="298" r:id="rId18"/>
    <p:sldId id="299" r:id="rId19"/>
    <p:sldId id="297" r:id="rId20"/>
    <p:sldId id="293" r:id="rId21"/>
    <p:sldId id="288" r:id="rId22"/>
    <p:sldId id="287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8" autoAdjust="0"/>
    <p:restoredTop sz="94637" autoAdjust="0"/>
  </p:normalViewPr>
  <p:slideViewPr>
    <p:cSldViewPr snapToGrid="0" snapToObjects="1">
      <p:cViewPr varScale="1">
        <p:scale>
          <a:sx n="89" d="100"/>
          <a:sy n="89" d="100"/>
        </p:scale>
        <p:origin x="-1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5F02-3A3F-6241-AFCF-6F72220DB821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D44F-46DF-724A-8F9A-F4764A9B96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6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2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0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7C47-2859-D342-97EF-19C6DB544242}" type="datetimeFigureOut">
              <a:rPr lang="fr-FR" smtClean="0"/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94828" y="676315"/>
            <a:ext cx="8263619" cy="2474622"/>
          </a:xfrm>
          <a:prstGeom prst="roundRect">
            <a:avLst/>
          </a:prstGeom>
          <a:solidFill>
            <a:srgbClr val="CCFFCC">
              <a:alpha val="7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96648"/>
            <a:ext cx="7772400" cy="1470025"/>
          </a:xfrm>
        </p:spPr>
        <p:txBody>
          <a:bodyPr>
            <a:noAutofit/>
          </a:bodyPr>
          <a:lstStyle/>
          <a:p>
            <a:r>
              <a:rPr lang="fr-FR" sz="3200" dirty="0" smtClean="0"/>
              <a:t>Etude et </a:t>
            </a:r>
            <a:r>
              <a:rPr lang="fr-FR" sz="3200" dirty="0" err="1" smtClean="0"/>
              <a:t>développement</a:t>
            </a:r>
            <a:r>
              <a:rPr lang="fr-FR" sz="3200" dirty="0" smtClean="0"/>
              <a:t> d’outils </a:t>
            </a:r>
            <a:r>
              <a:rPr lang="fr-FR" sz="3200" dirty="0" err="1" smtClean="0"/>
              <a:t>mathématiques</a:t>
            </a:r>
            <a:r>
              <a:rPr lang="fr-FR" sz="3200" dirty="0" smtClean="0"/>
              <a:t> pour estimer, en temps </a:t>
            </a:r>
            <a:r>
              <a:rPr lang="fr-FR" sz="3200" dirty="0" err="1" smtClean="0"/>
              <a:t>réel</a:t>
            </a:r>
            <a:r>
              <a:rPr lang="fr-FR" sz="3200" dirty="0" smtClean="0"/>
              <a:t>, le tassage et le volume d’un silo de </a:t>
            </a:r>
            <a:r>
              <a:rPr lang="fr-FR" sz="3200" dirty="0" err="1" smtClean="0"/>
              <a:t>maïs</a:t>
            </a:r>
            <a:r>
              <a:rPr lang="fr-FR" sz="3200" dirty="0" smtClean="0"/>
              <a:t> à partir de capteurs </a:t>
            </a:r>
            <a:r>
              <a:rPr lang="fr-FR" sz="3200" dirty="0" err="1" smtClean="0"/>
              <a:t>embarqués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11475" y="3512053"/>
            <a:ext cx="5341560" cy="122036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Point </a:t>
            </a:r>
            <a:r>
              <a:rPr lang="fr-FR" dirty="0" err="1" smtClean="0"/>
              <a:t>Mi-stage</a:t>
            </a:r>
            <a:endParaRPr lang="fr-FR" dirty="0" smtClean="0"/>
          </a:p>
          <a:p>
            <a:r>
              <a:rPr lang="fr-FR" dirty="0" smtClean="0"/>
              <a:t>Sébastien Hervieu</a:t>
            </a:r>
          </a:p>
          <a:p>
            <a:r>
              <a:rPr lang="fr-FR" dirty="0" smtClean="0"/>
              <a:t>12 Juillet 2018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49158" y="4732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i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03537"/>
            <a:ext cx="3409979" cy="1756247"/>
          </a:xfrm>
          <a:prstGeom prst="rect">
            <a:avLst/>
          </a:prstGeom>
        </p:spPr>
      </p:pic>
      <p:pic>
        <p:nvPicPr>
          <p:cNvPr id="6" name="Image 5" descr="logo-telluse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5410521"/>
            <a:ext cx="3530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Robot Préliminaire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t="18005" b="18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726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Tracteur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ayant taille et vitesse d’un Tracteur Réel</a:t>
            </a:r>
          </a:p>
          <a:p>
            <a:pPr lvl="1"/>
            <a:r>
              <a:rPr lang="fr-FR" dirty="0" smtClean="0"/>
              <a:t>Propulsion et direction (différentiel, </a:t>
            </a:r>
            <a:r>
              <a:rPr lang="fr-FR" dirty="0" err="1" smtClean="0"/>
              <a:t>Ackerman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Implantation des capteurs</a:t>
            </a:r>
          </a:p>
          <a:p>
            <a:r>
              <a:rPr lang="fr-FR" dirty="0" smtClean="0"/>
              <a:t>Description par fichier XML (URDF)</a:t>
            </a:r>
          </a:p>
          <a:p>
            <a:pPr lvl="2"/>
            <a:r>
              <a:rPr lang="fr-FR" dirty="0" smtClean="0"/>
              <a:t>De nombreux contournements à mettre en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53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l="-44000" r="-44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553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Fusion de Données:</a:t>
            </a:r>
          </a:p>
          <a:p>
            <a:pPr lvl="1"/>
            <a:r>
              <a:rPr lang="fr-FR" dirty="0" smtClean="0"/>
              <a:t> IMU (assiette, accélération linéaire) </a:t>
            </a:r>
            <a:endParaRPr lang="fr-FR" dirty="0"/>
          </a:p>
          <a:p>
            <a:pPr lvl="1"/>
            <a:r>
              <a:rPr lang="fr-FR" dirty="0" smtClean="0"/>
              <a:t>GPS (coordonnées terrestres, précision ~10cm)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btenir estimation précise Pose du tracteur</a:t>
            </a:r>
          </a:p>
          <a:p>
            <a:r>
              <a:rPr lang="fr-FR" dirty="0" smtClean="0"/>
              <a:t>Mise en œuvre d’un </a:t>
            </a:r>
            <a:r>
              <a:rPr lang="fr-FR" dirty="0" err="1" smtClean="0"/>
              <a:t>node</a:t>
            </a:r>
            <a:r>
              <a:rPr lang="fr-FR" dirty="0" smtClean="0"/>
              <a:t> ROS: </a:t>
            </a:r>
            <a:r>
              <a:rPr lang="fr-FR" dirty="0" err="1" smtClean="0"/>
              <a:t>ekf_localisation_node</a:t>
            </a:r>
            <a:endParaRPr lang="fr-FR" dirty="0" smtClean="0"/>
          </a:p>
          <a:p>
            <a:r>
              <a:rPr lang="fr-FR" dirty="0" smtClean="0"/>
              <a:t>Développement scriptes Python pour analyse des tests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02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974684" cy="4525963"/>
          </a:xfrm>
        </p:spPr>
        <p:txBody>
          <a:bodyPr/>
          <a:lstStyle/>
          <a:p>
            <a:r>
              <a:rPr lang="fr-FR" dirty="0" smtClean="0"/>
              <a:t>Parcours Réel</a:t>
            </a:r>
          </a:p>
          <a:p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47888" y="1600200"/>
            <a:ext cx="397468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Parcours Estimé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" y="2063987"/>
            <a:ext cx="4457801" cy="42145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71" y="2063987"/>
            <a:ext cx="4582528" cy="41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Localisation: Axes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utiliser l’IMU</a:t>
            </a:r>
          </a:p>
          <a:p>
            <a:r>
              <a:rPr lang="fr-FR" dirty="0" smtClean="0"/>
              <a:t>Chercher un IMU simulé moins bruité</a:t>
            </a:r>
          </a:p>
          <a:p>
            <a:r>
              <a:rPr lang="fr-FR" dirty="0" smtClean="0"/>
              <a:t>Utiliser des données issues d’un IMU réel.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44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Lidar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Lidar génère beaucoup de données</a:t>
            </a:r>
          </a:p>
          <a:p>
            <a:pPr lvl="1"/>
            <a:r>
              <a:rPr lang="fr-FR" dirty="0" smtClean="0"/>
              <a:t>Filtrage nécessaire</a:t>
            </a:r>
          </a:p>
          <a:p>
            <a:r>
              <a:rPr lang="fr-FR" dirty="0" smtClean="0"/>
              <a:t>Reconstitution de la scène</a:t>
            </a:r>
          </a:p>
          <a:p>
            <a:pPr lvl="1"/>
            <a:r>
              <a:rPr lang="fr-FR" dirty="0" smtClean="0"/>
              <a:t>Carte d’occupation 3D</a:t>
            </a:r>
          </a:p>
          <a:p>
            <a:pPr lvl="1"/>
            <a:r>
              <a:rPr lang="fr-FR" dirty="0" err="1" smtClean="0"/>
              <a:t>Octree</a:t>
            </a:r>
            <a:endParaRPr lang="fr-FR" dirty="0" smtClean="0"/>
          </a:p>
          <a:p>
            <a:r>
              <a:rPr lang="fr-FR" dirty="0" smtClean="0"/>
              <a:t>Point Cloud 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84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Progression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partions d’une feuille blanche</a:t>
            </a:r>
          </a:p>
          <a:p>
            <a:r>
              <a:rPr lang="fr-FR" dirty="0" smtClean="0"/>
              <a:t>Le procédé de base est maintenant disponible</a:t>
            </a:r>
          </a:p>
          <a:p>
            <a:r>
              <a:rPr lang="fr-FR" dirty="0" smtClean="0"/>
              <a:t>Maintenant faire des tests:</a:t>
            </a:r>
          </a:p>
          <a:p>
            <a:pPr lvl="1"/>
            <a:r>
              <a:rPr lang="fr-FR" dirty="0" smtClean="0"/>
              <a:t>Positionnement des capteurs</a:t>
            </a:r>
          </a:p>
          <a:p>
            <a:pPr lvl="1"/>
            <a:r>
              <a:rPr lang="fr-FR" dirty="0" smtClean="0"/>
              <a:t>Amélioration de la Localisation </a:t>
            </a:r>
            <a:r>
              <a:rPr lang="fr-FR" dirty="0" smtClean="0">
                <a:sym typeface="Wingdings"/>
              </a:rPr>
              <a:t> précision</a:t>
            </a:r>
          </a:p>
          <a:p>
            <a:pPr lvl="1"/>
            <a:r>
              <a:rPr lang="fr-FR" dirty="0" smtClean="0">
                <a:sym typeface="Wingdings"/>
              </a:rPr>
              <a:t>Améliorer les traitements PCL  précision et performance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62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2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Plan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Tellus Environnement</a:t>
            </a:r>
          </a:p>
          <a:p>
            <a:r>
              <a:rPr lang="fr-FR" dirty="0" err="1" smtClean="0"/>
              <a:t>Progession</a:t>
            </a:r>
            <a:r>
              <a:rPr lang="fr-FR" dirty="0" smtClean="0"/>
              <a:t> Stage</a:t>
            </a:r>
          </a:p>
          <a:p>
            <a:r>
              <a:rPr lang="fr-FR" dirty="0" err="1" smtClean="0"/>
              <a:t>Démonstation</a:t>
            </a:r>
            <a:endParaRPr lang="fr-FR" dirty="0" smtClean="0"/>
          </a:p>
          <a:p>
            <a:r>
              <a:rPr lang="fr-FR" dirty="0" smtClean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850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66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les Maths dans tout ça?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Géométrie (« Pose » )</a:t>
            </a:r>
          </a:p>
          <a:p>
            <a:pPr lvl="1"/>
            <a:r>
              <a:rPr lang="fr-FR" dirty="0" smtClean="0"/>
              <a:t>Coordonnées Homogènes, Géométrie Projective</a:t>
            </a:r>
          </a:p>
          <a:p>
            <a:pPr lvl="1"/>
            <a:r>
              <a:rPr lang="fr-FR" dirty="0" smtClean="0"/>
              <a:t>Quaternions Unitaires (rotations)</a:t>
            </a:r>
          </a:p>
          <a:p>
            <a:r>
              <a:rPr lang="fr-FR" dirty="0" smtClean="0"/>
              <a:t>Estimation – Filtres de </a:t>
            </a:r>
            <a:r>
              <a:rPr lang="fr-FR" dirty="0" err="1" smtClean="0"/>
              <a:t>Kalman</a:t>
            </a:r>
            <a:endParaRPr lang="fr-FR" dirty="0" smtClean="0"/>
          </a:p>
          <a:p>
            <a:r>
              <a:rPr lang="fr-FR" dirty="0" smtClean="0"/>
              <a:t>Nuages de Points</a:t>
            </a:r>
          </a:p>
          <a:p>
            <a:pPr lvl="1"/>
            <a:r>
              <a:rPr lang="fr-FR" dirty="0" smtClean="0"/>
              <a:t>Filtrage (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Interpolation </a:t>
            </a:r>
          </a:p>
          <a:p>
            <a:pPr lvl="1"/>
            <a:r>
              <a:rPr lang="fr-FR" dirty="0" err="1" smtClean="0"/>
              <a:t>OctoMap</a:t>
            </a:r>
            <a:r>
              <a:rPr lang="fr-FR" dirty="0" smtClean="0"/>
              <a:t> (</a:t>
            </a:r>
            <a:r>
              <a:rPr lang="fr-FR" dirty="0" err="1" smtClean="0"/>
              <a:t>Map</a:t>
            </a:r>
            <a:r>
              <a:rPr lang="fr-FR" dirty="0" smtClean="0"/>
              <a:t> d’occupation probabiliste)</a:t>
            </a:r>
          </a:p>
          <a:p>
            <a:pPr lvl="1"/>
            <a:r>
              <a:rPr lang="fr-FR" dirty="0" smtClean="0"/>
              <a:t>Extraction de paramètres (RANSAC)</a:t>
            </a:r>
          </a:p>
        </p:txBody>
      </p:sp>
    </p:spTree>
    <p:extLst>
      <p:ext uri="{BB962C8B-B14F-4D97-AF65-F5344CB8AC3E}">
        <p14:creationId xmlns:p14="http://schemas.microsoft.com/office/powerpoint/2010/main" val="155717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préliminaire Lidar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Etudier l’influence de l’inclinaison d’un lidar par rapport à la surface</a:t>
            </a:r>
          </a:p>
          <a:p>
            <a:r>
              <a:rPr lang="fr-FR" dirty="0" smtClean="0"/>
              <a:t>Etude bibliographique:</a:t>
            </a:r>
          </a:p>
          <a:p>
            <a:pPr lvl="1"/>
            <a:r>
              <a:rPr lang="fr-FR" dirty="0" smtClean="0"/>
              <a:t>Matériaux granulaire répondent bien même si forte inclinaison</a:t>
            </a:r>
          </a:p>
          <a:p>
            <a:r>
              <a:rPr lang="fr-FR" dirty="0" smtClean="0"/>
              <a:t>Simulation sous </a:t>
            </a:r>
            <a:r>
              <a:rPr lang="fr-FR" dirty="0" err="1" smtClean="0"/>
              <a:t>Spyder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Etudier la taille (forme) du </a:t>
            </a:r>
            <a:r>
              <a:rPr lang="fr-FR" dirty="0" err="1" smtClean="0"/>
              <a:t>faiseau</a:t>
            </a:r>
            <a:r>
              <a:rPr lang="fr-FR" dirty="0" smtClean="0"/>
              <a:t> laser suivant l’inclinaison par rapport à la cible</a:t>
            </a:r>
          </a:p>
          <a:p>
            <a:pPr lvl="1"/>
            <a:r>
              <a:rPr lang="fr-FR" dirty="0" smtClean="0"/>
              <a:t>Géométrie projective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Tellus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Startup spécialisée dans le relevé et la cartographie de sous-sols et milieux sous-marins et aquatiques</a:t>
            </a:r>
          </a:p>
          <a:p>
            <a:r>
              <a:rPr lang="fr-FR" dirty="0" smtClean="0"/>
              <a:t>Petite activité R&amp;D:</a:t>
            </a:r>
          </a:p>
          <a:p>
            <a:pPr lvl="1"/>
            <a:r>
              <a:rPr lang="fr-FR" dirty="0" smtClean="0"/>
              <a:t>Nouveaux outils de relevé (Drones, Relevés Multicanaux)</a:t>
            </a:r>
          </a:p>
          <a:p>
            <a:pPr lvl="1"/>
            <a:r>
              <a:rPr lang="fr-FR" b="1" dirty="0" smtClean="0"/>
              <a:t>Agriculture de précision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833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Symeter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4" name="Image 3" descr="LidarFix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217415" cy="2892834"/>
          </a:xfrm>
          <a:prstGeom prst="rect">
            <a:avLst/>
          </a:prstGeom>
        </p:spPr>
      </p:pic>
      <p:pic>
        <p:nvPicPr>
          <p:cNvPr id="5" name="Image 4" descr="LidarMo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33" y="3596308"/>
            <a:ext cx="4161367" cy="2965359"/>
          </a:xfrm>
          <a:prstGeom prst="rect">
            <a:avLst/>
          </a:prstGeom>
        </p:spPr>
      </p:pic>
      <p:sp>
        <p:nvSpPr>
          <p:cNvPr id="6" name="Flèche droite rayée 5"/>
          <p:cNvSpPr/>
          <p:nvPr/>
        </p:nvSpPr>
        <p:spPr>
          <a:xfrm rot="2130780">
            <a:off x="3794243" y="4109908"/>
            <a:ext cx="1760744" cy="1157111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Prototypage d’un système de mesure largement autonome</a:t>
            </a:r>
          </a:p>
          <a:p>
            <a:pPr lvl="1"/>
            <a:r>
              <a:rPr lang="fr-FR" dirty="0" smtClean="0"/>
              <a:t>Logiciel sous ROS</a:t>
            </a:r>
          </a:p>
          <a:p>
            <a:pPr lvl="1"/>
            <a:r>
              <a:rPr lang="fr-FR" dirty="0" smtClean="0"/>
              <a:t>Plateforme Hardware Simulée sous </a:t>
            </a:r>
            <a:r>
              <a:rPr lang="fr-FR" dirty="0" err="1" smtClean="0"/>
              <a:t>Gazebo</a:t>
            </a:r>
            <a:endParaRPr lang="fr-FR" dirty="0" smtClean="0"/>
          </a:p>
          <a:p>
            <a:r>
              <a:rPr lang="fr-FR" dirty="0" smtClean="0"/>
              <a:t>Le HW simulé permet:</a:t>
            </a:r>
          </a:p>
          <a:p>
            <a:pPr lvl="1"/>
            <a:r>
              <a:rPr lang="fr-FR" dirty="0" smtClean="0"/>
              <a:t>Initier la chaine de traitement </a:t>
            </a:r>
          </a:p>
          <a:p>
            <a:pPr lvl="1"/>
            <a:r>
              <a:rPr lang="fr-FR" dirty="0" smtClean="0"/>
              <a:t>Simuler des configurations HW variées</a:t>
            </a:r>
          </a:p>
          <a:p>
            <a:pPr lvl="1"/>
            <a:r>
              <a:rPr lang="fr-FR" dirty="0" smtClean="0"/>
              <a:t>Identifier les axes d’améliorations pour augmenter la fiabilité du procédé.</a:t>
            </a:r>
          </a:p>
          <a:p>
            <a:pPr lvl="1"/>
            <a:r>
              <a:rPr lang="fr-FR" dirty="0" smtClean="0"/>
              <a:t>Evite Moyens « lourds ».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4342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/ Faisabilité ROS – </a:t>
            </a:r>
            <a:r>
              <a:rPr lang="fr-FR" dirty="0" err="1" smtClean="0"/>
              <a:t>Gazebo</a:t>
            </a:r>
            <a:endParaRPr lang="fr-FR" dirty="0" smtClean="0"/>
          </a:p>
          <a:p>
            <a:r>
              <a:rPr lang="fr-FR" dirty="0" smtClean="0"/>
              <a:t>Implémentation « Tracteur Virtuel »</a:t>
            </a:r>
          </a:p>
          <a:p>
            <a:r>
              <a:rPr lang="fr-FR" dirty="0" smtClean="0"/>
              <a:t>Montage des modules ROS pour </a:t>
            </a:r>
            <a:r>
              <a:rPr lang="fr-FR" dirty="0" err="1" smtClean="0"/>
              <a:t>Symeter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Localisation (fusion IMU + GPS)</a:t>
            </a:r>
          </a:p>
          <a:p>
            <a:pPr lvl="1"/>
            <a:r>
              <a:rPr lang="fr-FR" dirty="0" smtClean="0"/>
              <a:t>Acquisition LIDAR</a:t>
            </a:r>
          </a:p>
          <a:p>
            <a:pPr lvl="1"/>
            <a:r>
              <a:rPr lang="fr-FR" dirty="0" smtClean="0"/>
              <a:t>Traitement des données</a:t>
            </a:r>
          </a:p>
          <a:p>
            <a:pPr lvl="1"/>
            <a:r>
              <a:rPr lang="fr-FR" dirty="0" smtClean="0"/>
              <a:t>Pilotage logique prestation (GUI, Stockage, coordination)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8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ROS – Plateforme Robotique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Robot OS – Open Source</a:t>
            </a:r>
          </a:p>
          <a:p>
            <a:r>
              <a:rPr lang="fr-FR" dirty="0" smtClean="0"/>
              <a:t>Basé sur un ensemble de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</a:p>
          <a:p>
            <a:r>
              <a:rPr lang="fr-FR" dirty="0" smtClean="0"/>
              <a:t>Interfaces standardisées, simples à déployer</a:t>
            </a:r>
          </a:p>
          <a:p>
            <a:pPr lvl="1"/>
            <a:r>
              <a:rPr lang="fr-FR" dirty="0" smtClean="0"/>
              <a:t>Tf: Transformations – positionnement des éléments internes du robots, et du robot dans le monde</a:t>
            </a:r>
          </a:p>
          <a:p>
            <a:pPr lvl="1"/>
            <a:r>
              <a:rPr lang="fr-FR" dirty="0" smtClean="0"/>
              <a:t>Com </a:t>
            </a:r>
            <a:r>
              <a:rPr lang="fr-FR" dirty="0" err="1" smtClean="0"/>
              <a:t>interprocess</a:t>
            </a:r>
            <a:r>
              <a:rPr lang="fr-FR" dirty="0" smtClean="0"/>
              <a:t> continue (</a:t>
            </a:r>
            <a:r>
              <a:rPr lang="fr-FR" dirty="0" err="1" smtClean="0"/>
              <a:t>topics</a:t>
            </a:r>
            <a:r>
              <a:rPr lang="fr-FR" dirty="0" smtClean="0"/>
              <a:t>) ou interactionnelle (services)</a:t>
            </a:r>
          </a:p>
          <a:p>
            <a:r>
              <a:rPr lang="fr-FR" dirty="0" smtClean="0"/>
              <a:t>Extrêmement modulaire</a:t>
            </a:r>
          </a:p>
          <a:p>
            <a:pPr lvl="1"/>
            <a:r>
              <a:rPr lang="fr-FR" dirty="0" smtClean="0"/>
              <a:t>De très nombreux capteurs intégrés</a:t>
            </a:r>
          </a:p>
          <a:p>
            <a:pPr lvl="1"/>
            <a:r>
              <a:rPr lang="fr-FR" dirty="0" smtClean="0"/>
              <a:t>De nombreux modules existants pour assurer localisation, traitement des données, </a:t>
            </a:r>
            <a:r>
              <a:rPr lang="fr-FR" dirty="0" err="1" smtClean="0"/>
              <a:t>etc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49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Gazebo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imuler un environnement « physique » dans lequel évolue un robot virtuel</a:t>
            </a:r>
          </a:p>
          <a:p>
            <a:pPr lvl="1"/>
            <a:r>
              <a:rPr lang="fr-FR" dirty="0" smtClean="0"/>
              <a:t>Spécification d’un « monde » virtuel</a:t>
            </a:r>
          </a:p>
          <a:p>
            <a:pPr lvl="1"/>
            <a:r>
              <a:rPr lang="fr-FR" dirty="0" smtClean="0"/>
              <a:t>Interaction du robot avec son environnement</a:t>
            </a:r>
          </a:p>
          <a:p>
            <a:pPr lvl="2"/>
            <a:r>
              <a:rPr lang="fr-FR" dirty="0" smtClean="0"/>
              <a:t>Capteur (Lidar, GPS, IMU, Caméra,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Actuateurs (moteurs, actionneurs,</a:t>
            </a:r>
            <a:r>
              <a:rPr lang="is-IS" dirty="0" smtClean="0"/>
              <a:t>…)</a:t>
            </a:r>
          </a:p>
          <a:p>
            <a:pPr lvl="2"/>
            <a:r>
              <a:rPr lang="is-IS" dirty="0" smtClean="0"/>
              <a:t>Physique (Gravité, friction, ...)</a:t>
            </a:r>
            <a:endParaRPr lang="fr-FR" dirty="0"/>
          </a:p>
          <a:p>
            <a:r>
              <a:rPr lang="fr-FR" dirty="0" smtClean="0"/>
              <a:t>Interaction fine avec 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Apprentissage / Faisabilité ROS - </a:t>
            </a:r>
            <a:r>
              <a:rPr lang="fr-FR" dirty="0" err="1" smtClean="0"/>
              <a:t>Gazebo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Monter une simulation d’un robot simple</a:t>
            </a:r>
          </a:p>
          <a:p>
            <a:pPr lvl="1"/>
            <a:r>
              <a:rPr lang="fr-FR" dirty="0" smtClean="0"/>
              <a:t>Acquérir l’expertise nécessaire</a:t>
            </a:r>
          </a:p>
          <a:p>
            <a:pPr lvl="1"/>
            <a:r>
              <a:rPr lang="fr-FR" dirty="0" smtClean="0"/>
              <a:t>Vérifier la disponibilité des modules nécessaire à simulation </a:t>
            </a:r>
            <a:r>
              <a:rPr lang="fr-FR" dirty="0" err="1" smtClean="0"/>
              <a:t>Symeter</a:t>
            </a:r>
            <a:r>
              <a:rPr lang="fr-FR" dirty="0" smtClean="0"/>
              <a:t> 2</a:t>
            </a:r>
          </a:p>
          <a:p>
            <a:pPr lvl="2"/>
            <a:r>
              <a:rPr lang="fr-FR" dirty="0" smtClean="0"/>
              <a:t>Véhicule </a:t>
            </a:r>
            <a:r>
              <a:rPr lang="fr-FR" dirty="0" err="1" smtClean="0"/>
              <a:t>téléguidable</a:t>
            </a:r>
            <a:endParaRPr lang="fr-FR" dirty="0" smtClean="0"/>
          </a:p>
          <a:p>
            <a:pPr lvl="2"/>
            <a:r>
              <a:rPr lang="fr-FR" dirty="0" smtClean="0"/>
              <a:t>Mise en œuvre Lidar simulé</a:t>
            </a:r>
          </a:p>
          <a:p>
            <a:pPr lvl="2"/>
            <a:r>
              <a:rPr lang="fr-FR" dirty="0" smtClean="0"/>
              <a:t>Mise en œuvre IMU simulé</a:t>
            </a:r>
          </a:p>
          <a:p>
            <a:pPr lvl="2"/>
            <a:r>
              <a:rPr lang="fr-FR" dirty="0" smtClean="0"/>
              <a:t>Mise en œuvre GPS simulé</a:t>
            </a:r>
          </a:p>
          <a:p>
            <a:r>
              <a:rPr lang="fr-FR" dirty="0" err="1" smtClean="0"/>
              <a:t>Coutournement</a:t>
            </a:r>
            <a:r>
              <a:rPr lang="fr-FR" dirty="0" smtClean="0"/>
              <a:t> de bugs et limitations de </a:t>
            </a:r>
            <a:r>
              <a:rPr lang="fr-FR" dirty="0" err="1" smtClean="0"/>
              <a:t>Gazebo</a:t>
            </a:r>
            <a:endParaRPr lang="fr-FR" dirty="0" smtClean="0"/>
          </a:p>
          <a:p>
            <a:pPr lvl="1"/>
            <a:r>
              <a:rPr lang="fr-FR" dirty="0" smtClean="0"/>
              <a:t>Contrôleur PID, gestion de la friction capricieuse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773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497</Words>
  <Application>Microsoft Macintosh PowerPoint</Application>
  <PresentationFormat>Présentation à l'écran 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Etude et développement d’outils mathématiques pour estimer, en temps réel, le tassage et le volume d’un silo de maïs à partir de capteurs embarqués  </vt:lpstr>
      <vt:lpstr>Plan </vt:lpstr>
      <vt:lpstr>Tellus Environment</vt:lpstr>
      <vt:lpstr>Symeter 2</vt:lpstr>
      <vt:lpstr>Environnement de développement</vt:lpstr>
      <vt:lpstr>Démarche du Stage</vt:lpstr>
      <vt:lpstr>ROS – Plateforme Robotique</vt:lpstr>
      <vt:lpstr>Gazebo </vt:lpstr>
      <vt:lpstr>Apprentissage / Faisabilité ROS - Gazebo</vt:lpstr>
      <vt:lpstr>Robot Préliminaire</vt:lpstr>
      <vt:lpstr>Tracteur Simulé</vt:lpstr>
      <vt:lpstr>Présentation PowerPoint</vt:lpstr>
      <vt:lpstr>Localisation</vt:lpstr>
      <vt:lpstr>Localisation</vt:lpstr>
      <vt:lpstr>Localisation: Axes d’amélioration</vt:lpstr>
      <vt:lpstr>Traitement Lidar</vt:lpstr>
      <vt:lpstr>Présentation PowerPoint</vt:lpstr>
      <vt:lpstr>Progression du stage</vt:lpstr>
      <vt:lpstr>Présentation PowerPoint</vt:lpstr>
      <vt:lpstr>Présentation PowerPoint</vt:lpstr>
      <vt:lpstr>Et les Maths dans tout ça?</vt:lpstr>
      <vt:lpstr>Etude préliminaire Lidar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développement d’outils mathématiques pour estimer, en temps réel, le tassage et le volume d’un silo de maïs à partir de capteurs embarqués  </dc:title>
  <dc:creator>Guillaume Cotillard</dc:creator>
  <cp:lastModifiedBy>Guillaume Cotillard</cp:lastModifiedBy>
  <cp:revision>42</cp:revision>
  <dcterms:created xsi:type="dcterms:W3CDTF">2018-03-29T13:57:26Z</dcterms:created>
  <dcterms:modified xsi:type="dcterms:W3CDTF">2018-07-12T08:33:51Z</dcterms:modified>
</cp:coreProperties>
</file>