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65920" cy="146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Structuri de Date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4320" cy="174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Elementare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reprezentare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061000" y="109728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3" name="CustomShape 3"/>
          <p:cNvSpPr/>
          <p:nvPr/>
        </p:nvSpPr>
        <p:spPr>
          <a:xfrm>
            <a:off x="122292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4" name="CustomShape 4"/>
          <p:cNvSpPr/>
          <p:nvPr/>
        </p:nvSpPr>
        <p:spPr>
          <a:xfrm>
            <a:off x="195624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5" name="CustomShape 5"/>
          <p:cNvSpPr/>
          <p:nvPr/>
        </p:nvSpPr>
        <p:spPr>
          <a:xfrm>
            <a:off x="268992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6" name="CustomShape 6"/>
          <p:cNvSpPr/>
          <p:nvPr/>
        </p:nvSpPr>
        <p:spPr>
          <a:xfrm>
            <a:off x="3423240" y="189720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7" name="CustomShape 7"/>
          <p:cNvSpPr/>
          <p:nvPr/>
        </p:nvSpPr>
        <p:spPr>
          <a:xfrm>
            <a:off x="153720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8" name="CustomShape 8"/>
          <p:cNvSpPr/>
          <p:nvPr/>
        </p:nvSpPr>
        <p:spPr>
          <a:xfrm>
            <a:off x="216576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9" name="CustomShape 9"/>
          <p:cNvSpPr/>
          <p:nvPr/>
        </p:nvSpPr>
        <p:spPr>
          <a:xfrm>
            <a:off x="2794680" y="2583360"/>
            <a:ext cx="314280" cy="342720"/>
          </a:xfrm>
          <a:prstGeom prst="ellipse">
            <a:avLst/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10" name="Line 10"/>
          <p:cNvSpPr/>
          <p:nvPr/>
        </p:nvSpPr>
        <p:spPr>
          <a:xfrm flipH="1">
            <a:off x="1490760" y="1389960"/>
            <a:ext cx="615960" cy="557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1" name="Line 11"/>
          <p:cNvSpPr/>
          <p:nvPr/>
        </p:nvSpPr>
        <p:spPr>
          <a:xfrm flipH="1">
            <a:off x="2113200" y="1440000"/>
            <a:ext cx="104760" cy="4572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2" name="Line 12"/>
          <p:cNvSpPr/>
          <p:nvPr/>
        </p:nvSpPr>
        <p:spPr>
          <a:xfrm>
            <a:off x="2328840" y="1389960"/>
            <a:ext cx="517320" cy="5072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3" name="Line 13"/>
          <p:cNvSpPr/>
          <p:nvPr/>
        </p:nvSpPr>
        <p:spPr>
          <a:xfrm>
            <a:off x="2375280" y="1268640"/>
            <a:ext cx="1316160" cy="6789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4" name="Line 14"/>
          <p:cNvSpPr/>
          <p:nvPr/>
        </p:nvSpPr>
        <p:spPr>
          <a:xfrm flipH="1">
            <a:off x="1805040" y="2240280"/>
            <a:ext cx="30780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5" name="Line 15"/>
          <p:cNvSpPr/>
          <p:nvPr/>
        </p:nvSpPr>
        <p:spPr>
          <a:xfrm>
            <a:off x="2112840" y="2240280"/>
            <a:ext cx="9828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6" name="Line 16"/>
          <p:cNvSpPr/>
          <p:nvPr/>
        </p:nvSpPr>
        <p:spPr>
          <a:xfrm>
            <a:off x="2112840" y="2240280"/>
            <a:ext cx="726840" cy="3931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7" name="CustomShape 17"/>
          <p:cNvSpPr/>
          <p:nvPr/>
        </p:nvSpPr>
        <p:spPr>
          <a:xfrm>
            <a:off x="5958720" y="100584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18" name="CustomShape 18"/>
          <p:cNvSpPr/>
          <p:nvPr/>
        </p:nvSpPr>
        <p:spPr>
          <a:xfrm>
            <a:off x="512064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19" name="CustomShape 19"/>
          <p:cNvSpPr/>
          <p:nvPr/>
        </p:nvSpPr>
        <p:spPr>
          <a:xfrm>
            <a:off x="585396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0" name="CustomShape 20"/>
          <p:cNvSpPr/>
          <p:nvPr/>
        </p:nvSpPr>
        <p:spPr>
          <a:xfrm>
            <a:off x="658764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1" name="CustomShape 21"/>
          <p:cNvSpPr/>
          <p:nvPr/>
        </p:nvSpPr>
        <p:spPr>
          <a:xfrm>
            <a:off x="7320960" y="180576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2" name="CustomShape 22"/>
          <p:cNvSpPr/>
          <p:nvPr/>
        </p:nvSpPr>
        <p:spPr>
          <a:xfrm>
            <a:off x="543492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3" name="CustomShape 23"/>
          <p:cNvSpPr/>
          <p:nvPr/>
        </p:nvSpPr>
        <p:spPr>
          <a:xfrm>
            <a:off x="606348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4" name="CustomShape 24"/>
          <p:cNvSpPr/>
          <p:nvPr/>
        </p:nvSpPr>
        <p:spPr>
          <a:xfrm>
            <a:off x="6692400" y="2491920"/>
            <a:ext cx="314280" cy="34272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25" name="Line 25"/>
          <p:cNvSpPr/>
          <p:nvPr/>
        </p:nvSpPr>
        <p:spPr>
          <a:xfrm flipH="1">
            <a:off x="5388480" y="1298520"/>
            <a:ext cx="615960" cy="557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6" name="Line 26"/>
          <p:cNvSpPr/>
          <p:nvPr/>
        </p:nvSpPr>
        <p:spPr>
          <a:xfrm flipH="1">
            <a:off x="5702760" y="2148840"/>
            <a:ext cx="307800" cy="3931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7" name="Line 27"/>
          <p:cNvSpPr/>
          <p:nvPr/>
        </p:nvSpPr>
        <p:spPr>
          <a:xfrm>
            <a:off x="543492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8" name="Line 28"/>
          <p:cNvSpPr/>
          <p:nvPr/>
        </p:nvSpPr>
        <p:spPr>
          <a:xfrm>
            <a:off x="616824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29" name="Line 29"/>
          <p:cNvSpPr/>
          <p:nvPr/>
        </p:nvSpPr>
        <p:spPr>
          <a:xfrm>
            <a:off x="6901920" y="1977480"/>
            <a:ext cx="41904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0" name="Line 30"/>
          <p:cNvSpPr/>
          <p:nvPr/>
        </p:nvSpPr>
        <p:spPr>
          <a:xfrm>
            <a:off x="5749200" y="2663280"/>
            <a:ext cx="31428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1" name="Line 31"/>
          <p:cNvSpPr/>
          <p:nvPr/>
        </p:nvSpPr>
        <p:spPr>
          <a:xfrm>
            <a:off x="6377760" y="2663280"/>
            <a:ext cx="314280" cy="1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32" name="CustomShape 32"/>
          <p:cNvSpPr/>
          <p:nvPr/>
        </p:nvSpPr>
        <p:spPr>
          <a:xfrm>
            <a:off x="274680" y="3383280"/>
            <a:ext cx="8503560" cy="320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int NF; // numarul de fii ai nodului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nod * fii[NF];	// tabloul adreselor descendentilor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coada[100];	// pentru parcurgerea pe nivele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prim, ultim, frate[100], j=0;	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// pentru gestionarea cozii</a:t>
            </a:r>
            <a:endParaRPr/>
          </a:p>
        </p:txBody>
      </p:sp>
      <p:sp>
        <p:nvSpPr>
          <p:cNvPr id="233" name="Line 33"/>
          <p:cNvSpPr/>
          <p:nvPr/>
        </p:nvSpPr>
        <p:spPr>
          <a:xfrm>
            <a:off x="4023360" y="2286000"/>
            <a:ext cx="731520" cy="0"/>
          </a:xfrm>
          <a:prstGeom prst="line">
            <a:avLst/>
          </a:prstGeom>
          <a:ln w="73080">
            <a:solidFill>
              <a:srgbClr val="6666FF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creare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274680" y="1005840"/>
            <a:ext cx="8503560" cy="563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Creare()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i, q=0;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*p = (nod*) malloc(sizeof(nod));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// se declara informatia si numarul de descendenti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scanf(“%d%d”,&amp;p → info, &amp;p → NF);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if (p → NF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frate[j] = p →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j++;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for (i = 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p → fii[i] = Creare();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return p;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traversare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674320" y="102024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38" name="CustomShape 3"/>
          <p:cNvSpPr/>
          <p:nvPr/>
        </p:nvSpPr>
        <p:spPr>
          <a:xfrm>
            <a:off x="442260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39" name="CustomShape 4"/>
          <p:cNvSpPr/>
          <p:nvPr/>
        </p:nvSpPr>
        <p:spPr>
          <a:xfrm>
            <a:off x="5518080" y="2133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0" name="CustomShape 5"/>
          <p:cNvSpPr/>
          <p:nvPr/>
        </p:nvSpPr>
        <p:spPr>
          <a:xfrm>
            <a:off x="661356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1" name="CustomShape 6"/>
          <p:cNvSpPr/>
          <p:nvPr/>
        </p:nvSpPr>
        <p:spPr>
          <a:xfrm>
            <a:off x="7708680" y="2133000"/>
            <a:ext cx="46944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2" name="CustomShape 7"/>
          <p:cNvSpPr/>
          <p:nvPr/>
        </p:nvSpPr>
        <p:spPr>
          <a:xfrm>
            <a:off x="489204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3" name="CustomShape 8"/>
          <p:cNvSpPr/>
          <p:nvPr/>
        </p:nvSpPr>
        <p:spPr>
          <a:xfrm>
            <a:off x="583092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4" name="CustomShape 9"/>
          <p:cNvSpPr/>
          <p:nvPr/>
        </p:nvSpPr>
        <p:spPr>
          <a:xfrm>
            <a:off x="6770160" y="3087000"/>
            <a:ext cx="469080" cy="477000"/>
          </a:xfrm>
          <a:prstGeom prst="ellipse">
            <a:avLst/>
          </a:prstGeom>
          <a:solidFill>
            <a:srgbClr val="00B8FF"/>
          </a:solidFill>
          <a:ln w="28440">
            <a:solidFill>
              <a:srgbClr val="FF0000"/>
            </a:solidFill>
            <a:miter/>
          </a:ln>
        </p:spPr>
      </p:sp>
      <p:sp>
        <p:nvSpPr>
          <p:cNvPr id="245" name="Line 10"/>
          <p:cNvSpPr/>
          <p:nvPr/>
        </p:nvSpPr>
        <p:spPr>
          <a:xfrm flipH="1">
            <a:off x="4822560" y="1427040"/>
            <a:ext cx="919800" cy="7754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6" name="Line 11"/>
          <p:cNvSpPr/>
          <p:nvPr/>
        </p:nvSpPr>
        <p:spPr>
          <a:xfrm flipH="1">
            <a:off x="5752080" y="1497240"/>
            <a:ext cx="156600" cy="63576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7" name="Line 12"/>
          <p:cNvSpPr/>
          <p:nvPr/>
        </p:nvSpPr>
        <p:spPr>
          <a:xfrm>
            <a:off x="6074280" y="1427040"/>
            <a:ext cx="772560" cy="70596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8" name="Line 13"/>
          <p:cNvSpPr/>
          <p:nvPr/>
        </p:nvSpPr>
        <p:spPr>
          <a:xfrm>
            <a:off x="6143760" y="1258560"/>
            <a:ext cx="1965600" cy="94392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9" name="Line 14"/>
          <p:cNvSpPr/>
          <p:nvPr/>
        </p:nvSpPr>
        <p:spPr>
          <a:xfrm flipH="1">
            <a:off x="5292000" y="2610000"/>
            <a:ext cx="45972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0" name="Line 15"/>
          <p:cNvSpPr/>
          <p:nvPr/>
        </p:nvSpPr>
        <p:spPr>
          <a:xfrm>
            <a:off x="5751720" y="2610000"/>
            <a:ext cx="14688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1" name="Line 16"/>
          <p:cNvSpPr/>
          <p:nvPr/>
        </p:nvSpPr>
        <p:spPr>
          <a:xfrm>
            <a:off x="5751720" y="2610000"/>
            <a:ext cx="1085400" cy="5468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52" name="CustomShape 17"/>
          <p:cNvSpPr/>
          <p:nvPr/>
        </p:nvSpPr>
        <p:spPr>
          <a:xfrm>
            <a:off x="5530320" y="105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3" name="CustomShape 18"/>
          <p:cNvSpPr/>
          <p:nvPr/>
        </p:nvSpPr>
        <p:spPr>
          <a:xfrm>
            <a:off x="4395960" y="2162160"/>
            <a:ext cx="601200" cy="473040"/>
          </a:xfrm>
          <a:prstGeom prst="rect">
            <a:avLst/>
          </a:prstGeom>
          <a:noFill/>
          <a:ln>
            <a:noFill/>
          </a:ln>
        </p:spPr>
        <p:txBody>
          <a:bodyPr wrap="none" lIns="0" tIns="5472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54" name="CustomShape 19"/>
          <p:cNvSpPr/>
          <p:nvPr/>
        </p:nvSpPr>
        <p:spPr>
          <a:xfrm>
            <a:off x="540936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5" name="CustomShape 20"/>
          <p:cNvSpPr/>
          <p:nvPr/>
        </p:nvSpPr>
        <p:spPr>
          <a:xfrm>
            <a:off x="649872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56" name="CustomShape 21"/>
          <p:cNvSpPr/>
          <p:nvPr/>
        </p:nvSpPr>
        <p:spPr>
          <a:xfrm>
            <a:off x="7614720" y="2156400"/>
            <a:ext cx="781200" cy="51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57" name="CustomShape 22"/>
          <p:cNvSpPr/>
          <p:nvPr/>
        </p:nvSpPr>
        <p:spPr>
          <a:xfrm>
            <a:off x="4755600" y="312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258" name="CustomShape 23"/>
          <p:cNvSpPr/>
          <p:nvPr/>
        </p:nvSpPr>
        <p:spPr>
          <a:xfrm>
            <a:off x="5697000" y="312624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259" name="CustomShape 24"/>
          <p:cNvSpPr/>
          <p:nvPr/>
        </p:nvSpPr>
        <p:spPr>
          <a:xfrm>
            <a:off x="6656040" y="3106080"/>
            <a:ext cx="781200" cy="51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b="1">
                <a:solidFill>
                  <a:srgbClr val="000000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260" name="CustomShape 25"/>
          <p:cNvSpPr/>
          <p:nvPr/>
        </p:nvSpPr>
        <p:spPr>
          <a:xfrm>
            <a:off x="5943600" y="4754880"/>
            <a:ext cx="3017520" cy="1008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DF (Adancime):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1, 2, 3, 6, 7, 8, 4, 5</a:t>
            </a:r>
            <a:endParaRPr/>
          </a:p>
        </p:txBody>
      </p:sp>
      <p:sp>
        <p:nvSpPr>
          <p:cNvPr id="261" name="TextShape 26"/>
          <p:cNvSpPr txBox="1"/>
          <p:nvPr/>
        </p:nvSpPr>
        <p:spPr>
          <a:xfrm>
            <a:off x="548640" y="2039400"/>
            <a:ext cx="7772400" cy="3657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void DF (nod *p)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int i;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if (p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printf(“%d ”, p → info);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for (i=0;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		DF (p → fii[i]);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62" name="TextShape 27"/>
          <p:cNvSpPr txBox="1"/>
          <p:nvPr/>
        </p:nvSpPr>
        <p:spPr>
          <a:xfrm>
            <a:off x="1188720" y="1005840"/>
            <a:ext cx="3017520" cy="56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In adancime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traversare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5669280" y="1371600"/>
            <a:ext cx="3017520" cy="1008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2000" b="1">
                <a:solidFill>
                  <a:srgbClr val="000000"/>
                </a:solidFill>
                <a:latin typeface="Arial"/>
              </a:rPr>
              <a:t>BF (Latime):</a:t>
            </a:r>
            <a:endParaRPr/>
          </a:p>
          <a:p>
            <a:r>
              <a:rPr lang="en-US" sz="2000" b="1">
                <a:solidFill>
                  <a:srgbClr val="000000"/>
                </a:solidFill>
                <a:latin typeface="Arial"/>
              </a:rPr>
              <a:t>1, 2, 3, 4, 5, 6, 7, 8</a:t>
            </a:r>
            <a:endParaRPr/>
          </a:p>
        </p:txBody>
      </p:sp>
      <p:sp>
        <p:nvSpPr>
          <p:cNvPr id="265" name="TextShape 3"/>
          <p:cNvSpPr txBox="1"/>
          <p:nvPr/>
        </p:nvSpPr>
        <p:spPr>
          <a:xfrm>
            <a:off x="274320" y="2035800"/>
            <a:ext cx="8595360" cy="427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void BF (nod *rad)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{	nod *p; int i, q = -1;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prim = ultim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Adauga(rad);	// in coada se adauga radacina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do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p = Extrage_nod(); // extrag un nod din coada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if (p!=NULL)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{	printf(“%d “, p → info);		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	for (i=0; i&lt;p → NF;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		Adauga(p → fii[i]);	// adaug in coada fii nodului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		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}while(p);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365760" y="1005840"/>
            <a:ext cx="5029200" cy="56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In latime (pe nivele)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762120" y="1127160"/>
            <a:ext cx="7994520" cy="28047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arbore binar (2-arbore ordonat) T este: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(1) fie un arbore vid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(T=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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(2) fie e nevid, şi atunci conţine un nod numit rădăcină, împreună cu doi subarbori binari disjuncţi numiţi subarborele stâng, respectiv subarborele drept.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763000" y="3694680"/>
            <a:ext cx="4003560" cy="243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nod *left, *right;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nod * root;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</a:t>
            </a:r>
            <a:endParaRPr/>
          </a:p>
        </p:txBody>
      </p:sp>
      <p:pic>
        <p:nvPicPr>
          <p:cNvPr id="271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920240" y="1463040"/>
            <a:ext cx="5559840" cy="5068440"/>
          </a:xfrm>
          <a:prstGeom prst="rect">
            <a:avLst/>
          </a:prstGeom>
          <a:ln w="9360"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1737360" y="982440"/>
            <a:ext cx="7223760" cy="389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Exemplu - reprezentari expresii aritmetice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Preordine (RSD)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tânga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Inordine (SRD)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Postordine (SDR)(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Preordine (RSD)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tânga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77" name="TextShape 3"/>
          <p:cNvSpPr txBox="1"/>
          <p:nvPr/>
        </p:nvSpPr>
        <p:spPr>
          <a:xfrm>
            <a:off x="2463120" y="265176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RSD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{</a:t>
            </a:r>
            <a:endParaRPr dirty="0"/>
          </a:p>
          <a:p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printf</a:t>
            </a:r>
            <a:r>
              <a:rPr lang="en-US" sz="2400" dirty="0">
                <a:latin typeface="Arial"/>
              </a:rPr>
              <a:t>("%d </a:t>
            </a:r>
            <a:r>
              <a:rPr lang="en-US" sz="2400" dirty="0" smtClean="0">
                <a:latin typeface="Arial"/>
              </a:rPr>
              <a:t>",r--&gt;info);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RSD</a:t>
            </a:r>
            <a:r>
              <a:rPr lang="en-US" sz="2400" dirty="0">
                <a:latin typeface="Arial"/>
              </a:rPr>
              <a:t>( r → left);</a:t>
            </a:r>
            <a:endParaRPr dirty="0"/>
          </a:p>
          <a:p>
            <a:r>
              <a:rPr lang="en-US" sz="2400" dirty="0">
                <a:latin typeface="Arial"/>
              </a:rPr>
              <a:t>        RSD( r → right);</a:t>
            </a:r>
            <a:endParaRPr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preordine  --  notatia prefix</a:t>
            </a:r>
            <a:endParaRPr/>
          </a:p>
        </p:txBody>
      </p:sp>
      <p:pic>
        <p:nvPicPr>
          <p:cNvPr id="279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676520" y="83808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80" name="CustomShape 2"/>
          <p:cNvSpPr/>
          <p:nvPr/>
        </p:nvSpPr>
        <p:spPr>
          <a:xfrm rot="10800000" flipV="1">
            <a:off x="1987560" y="6107760"/>
            <a:ext cx="479412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*  +  a  /  b  c  –  d  *  e  f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Inordine (SRD)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2371680" y="246888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SRD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{</a:t>
            </a:r>
            <a:endParaRPr dirty="0"/>
          </a:p>
          <a:p>
            <a:r>
              <a:rPr lang="en-US" sz="2400" dirty="0">
                <a:latin typeface="Arial"/>
              </a:rPr>
              <a:t>        SRD( r → left);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</a:t>
            </a:r>
            <a:r>
              <a:rPr lang="en-US" sz="2400" dirty="0" err="1" smtClean="0">
                <a:latin typeface="Arial"/>
              </a:rPr>
              <a:t>printf</a:t>
            </a:r>
            <a:r>
              <a:rPr lang="en-US" sz="2400" dirty="0">
                <a:latin typeface="Arial"/>
              </a:rPr>
              <a:t>("%d </a:t>
            </a:r>
            <a:r>
              <a:rPr lang="en-US" sz="2400" dirty="0" smtClean="0">
                <a:latin typeface="Arial"/>
              </a:rPr>
              <a:t>",</a:t>
            </a:r>
            <a:r>
              <a:rPr lang="en-US" sz="2400" dirty="0" smtClean="0">
                <a:latin typeface="Arial"/>
              </a:rPr>
              <a:t>r-</a:t>
            </a:r>
            <a:r>
              <a:rPr lang="en-US" sz="2400" dirty="0" smtClean="0">
                <a:latin typeface="Arial"/>
              </a:rPr>
              <a:t>-&gt;info);</a:t>
            </a:r>
            <a:endParaRPr dirty="0"/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     </a:t>
            </a:r>
            <a:r>
              <a:rPr lang="en-US" sz="2400" dirty="0" smtClean="0">
                <a:latin typeface="Arial"/>
              </a:rPr>
              <a:t>SRD</a:t>
            </a:r>
            <a:r>
              <a:rPr lang="en-US" sz="2400" dirty="0">
                <a:latin typeface="Arial"/>
              </a:rPr>
              <a:t>( r → right);</a:t>
            </a:r>
            <a:endParaRPr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755000" y="649440"/>
            <a:ext cx="5631120" cy="44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Structuri arborescente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inordine  --  notatia infix</a:t>
            </a:r>
            <a:endParaRPr/>
          </a:p>
        </p:txBody>
      </p:sp>
      <p:pic>
        <p:nvPicPr>
          <p:cNvPr id="285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737360" y="40284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86" name="CustomShape 2"/>
          <p:cNvSpPr/>
          <p:nvPr/>
        </p:nvSpPr>
        <p:spPr>
          <a:xfrm rot="10800000" flipV="1">
            <a:off x="1463040" y="5767920"/>
            <a:ext cx="6242040" cy="63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a  +  b  /  c   *  d  -  e  *  f   …    (a  +  (b  /  c ) )  *  (d  -  (e  *  f ))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în Postordine (SDR) (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tănga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reapta </a:t>
            </a:r>
            <a:r>
              <a:rPr lang="en-US" sz="2400" i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ădăcină)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binari - traversari in adancime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2371680" y="2468880"/>
            <a:ext cx="4577760" cy="3200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void SDR (node *r)</a:t>
            </a:r>
            <a:endParaRPr dirty="0"/>
          </a:p>
          <a:p>
            <a:r>
              <a:rPr lang="en-US" sz="2400" dirty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    if(r != NULL)</a:t>
            </a:r>
            <a:endParaRPr dirty="0"/>
          </a:p>
          <a:p>
            <a:r>
              <a:rPr lang="en-US" sz="2400" dirty="0">
                <a:latin typeface="Arial"/>
              </a:rPr>
              <a:t>    </a:t>
            </a:r>
            <a:r>
              <a:rPr lang="en-US" sz="2400" dirty="0" smtClean="0">
                <a:latin typeface="Arial"/>
              </a:rPr>
              <a:t>{</a:t>
            </a:r>
            <a:endParaRPr dirty="0"/>
          </a:p>
          <a:p>
            <a:r>
              <a:rPr lang="en-US" sz="2400" dirty="0">
                <a:latin typeface="Arial"/>
              </a:rPr>
              <a:t>	   SDR( r → left);</a:t>
            </a:r>
            <a:endParaRPr dirty="0"/>
          </a:p>
          <a:p>
            <a:r>
              <a:rPr lang="en-US" sz="2400" dirty="0">
                <a:latin typeface="Arial"/>
              </a:rPr>
              <a:t>	   SDR( r → right</a:t>
            </a:r>
            <a:r>
              <a:rPr lang="en-US" sz="2400" dirty="0" smtClean="0">
                <a:latin typeface="Arial"/>
              </a:rPr>
              <a:t>);</a:t>
            </a:r>
          </a:p>
          <a:p>
            <a:r>
              <a:rPr lang="en-US" dirty="0" smtClean="0"/>
              <a:t>	    </a:t>
            </a:r>
            <a:r>
              <a:rPr lang="en-US" sz="2400" dirty="0" err="1" smtClean="0"/>
              <a:t>printf</a:t>
            </a:r>
            <a:r>
              <a:rPr lang="en-US" sz="2400" dirty="0"/>
              <a:t>("%d </a:t>
            </a:r>
            <a:r>
              <a:rPr lang="en-US" sz="2400" dirty="0" smtClean="0"/>
              <a:t>",r--&gt;info);</a:t>
            </a:r>
            <a:endParaRPr sz="2400" dirty="0"/>
          </a:p>
          <a:p>
            <a:r>
              <a:rPr lang="en-US" sz="2400" dirty="0">
                <a:latin typeface="Arial"/>
              </a:rPr>
              <a:t>    }</a:t>
            </a:r>
            <a:endParaRPr dirty="0"/>
          </a:p>
          <a:p>
            <a:r>
              <a:rPr lang="en-US" sz="2400" dirty="0">
                <a:latin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274680"/>
            <a:ext cx="8223120" cy="48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Arbore de expresie  -- postordine  --  notatia postfix</a:t>
            </a:r>
            <a:endParaRPr/>
          </a:p>
        </p:txBody>
      </p:sp>
      <p:pic>
        <p:nvPicPr>
          <p:cNvPr id="291" name="Picture 4"/>
          <p:cNvPicPr/>
          <p:nvPr/>
        </p:nvPicPr>
        <p:blipFill>
          <a:blip r:embed="rId2" cstate="print"/>
          <a:srcRect r="47677"/>
          <a:stretch>
            <a:fillRect/>
          </a:stretch>
        </p:blipFill>
        <p:spPr>
          <a:xfrm>
            <a:off x="1652040" y="677160"/>
            <a:ext cx="6394680" cy="563220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2"/>
          <p:cNvSpPr/>
          <p:nvPr/>
        </p:nvSpPr>
        <p:spPr>
          <a:xfrm rot="10800000" flipV="1">
            <a:off x="1972440" y="6042240"/>
            <a:ext cx="479412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 a  b  c  /  +  d  e  f  *  -  *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4680"/>
            <a:ext cx="8223120" cy="70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Exercitii  --  stive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914400"/>
            <a:ext cx="8223120" cy="520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 evaluat expresii cu operatori binari: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prefix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infix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notatie postfix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Utilizand stiva/stive (?)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Estimat costuri (timp + spatiu)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Avantaj al unei scrieri fata de celelalte???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274320"/>
            <a:ext cx="82231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Evaluarea unei expresii in notatie postfix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274320" y="1939680"/>
            <a:ext cx="8869320" cy="249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struct node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char tip;	// tipul informatiei dintr-un nod (caracter / numar)</a:t>
            </a:r>
            <a:endParaRPr/>
          </a:p>
          <a:p>
            <a:r>
              <a:rPr lang="en-US" sz="2400">
                <a:latin typeface="Arial"/>
              </a:rPr>
              <a:t>    char op;	// +, -, *, /</a:t>
            </a:r>
            <a:endParaRPr/>
          </a:p>
          <a:p>
            <a:r>
              <a:rPr lang="en-US" sz="2400">
                <a:latin typeface="Arial"/>
              </a:rPr>
              <a:t>    int number;	// operanzii</a:t>
            </a:r>
            <a:endParaRPr/>
          </a:p>
          <a:p>
            <a:r>
              <a:rPr lang="en-US" sz="2400">
                <a:latin typeface="Arial"/>
              </a:rPr>
              <a:t>    node *left, *right;</a:t>
            </a:r>
            <a:endParaRPr/>
          </a:p>
          <a:p>
            <a:r>
              <a:rPr lang="en-US" sz="2400">
                <a:latin typeface="Arial"/>
              </a:rPr>
              <a:t>};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4389120" y="4412520"/>
            <a:ext cx="3383280" cy="180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struct stack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node *data[MAX];</a:t>
            </a:r>
            <a:endParaRPr/>
          </a:p>
          <a:p>
            <a:r>
              <a:rPr lang="en-US" sz="2400">
                <a:latin typeface="Arial"/>
              </a:rPr>
              <a:t>    int vf;</a:t>
            </a:r>
            <a:endParaRPr/>
          </a:p>
          <a:p>
            <a:r>
              <a:rPr lang="en-US" sz="2400">
                <a:latin typeface="Arial"/>
              </a:rPr>
              <a:t>};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2011680" y="960840"/>
            <a:ext cx="5806800" cy="7765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a) folosind o stiva</a:t>
            </a:r>
            <a:endParaRPr/>
          </a:p>
          <a:p>
            <a:r>
              <a:rPr lang="en-US" sz="2400" b="1">
                <a:latin typeface="Arial"/>
              </a:rPr>
              <a:t>b) folosind un arbore de expresii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274320" y="914400"/>
            <a:ext cx="850392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731520" y="1690920"/>
            <a:ext cx="7314840" cy="35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int isempty(stack *s)		// test pentru stiva vida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if (s → vf == -1) return 1;</a:t>
            </a:r>
            <a:endParaRPr/>
          </a:p>
          <a:p>
            <a:r>
              <a:rPr lang="en-US" sz="2400">
                <a:latin typeface="Arial"/>
              </a:rPr>
              <a:t>    else return 0;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void emptystack(stack* s)	// stiva vida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s → vf = -1;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274320" y="914400"/>
            <a:ext cx="795528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731520" y="1510920"/>
            <a:ext cx="7863480" cy="489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// inserarea unui nod in stiva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void push(stack* s, node *item)	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if(s → vf == (MAX-1))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printf("\n Overflow");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    else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++s → vf;</a:t>
            </a:r>
            <a:endParaRPr/>
          </a:p>
          <a:p>
            <a:r>
              <a:rPr lang="en-US" sz="2400">
                <a:latin typeface="Arial"/>
              </a:rPr>
              <a:t>        s → data[s → vf]=item;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274320" y="914400"/>
            <a:ext cx="8321040" cy="44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Implementarea operatiilor pe stiva (comune)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731520" y="1510920"/>
            <a:ext cx="7863480" cy="42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>
                <a:latin typeface="Arial"/>
              </a:rPr>
              <a:t>// eliminarea unui nod din stiva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node* pop (stack* s)</a:t>
            </a:r>
            <a:endParaRPr/>
          </a:p>
          <a:p>
            <a:r>
              <a:rPr lang="en-US" sz="2400">
                <a:latin typeface="Arial"/>
              </a:rPr>
              <a:t>{</a:t>
            </a:r>
            <a:endParaRPr/>
          </a:p>
          <a:p>
            <a:r>
              <a:rPr lang="en-US" sz="2400">
                <a:latin typeface="Arial"/>
              </a:rPr>
              <a:t>    node *ret = NULL;</a:t>
            </a:r>
            <a:endParaRPr/>
          </a:p>
          <a:p>
            <a:r>
              <a:rPr lang="en-US" sz="2400">
                <a:latin typeface="Arial"/>
              </a:rPr>
              <a:t>    if(!isempty(s))</a:t>
            </a:r>
            <a:endParaRPr/>
          </a:p>
          <a:p>
            <a:r>
              <a:rPr lang="en-US" sz="2400">
                <a:latin typeface="Arial"/>
              </a:rPr>
              <a:t>    {</a:t>
            </a:r>
            <a:endParaRPr/>
          </a:p>
          <a:p>
            <a:r>
              <a:rPr lang="en-US" sz="2400">
                <a:latin typeface="Arial"/>
              </a:rPr>
              <a:t>        ret= s → data[s → vf];</a:t>
            </a:r>
            <a:endParaRPr/>
          </a:p>
          <a:p>
            <a:r>
              <a:rPr lang="en-US" sz="2400">
                <a:latin typeface="Arial"/>
              </a:rPr>
              <a:t>        --s → vf;</a:t>
            </a:r>
            <a:endParaRPr/>
          </a:p>
          <a:p>
            <a:r>
              <a:rPr lang="en-US" sz="2400">
                <a:latin typeface="Arial"/>
              </a:rPr>
              <a:t>    }</a:t>
            </a:r>
            <a:endParaRPr/>
          </a:p>
          <a:p>
            <a:r>
              <a:rPr lang="en-US" sz="2400">
                <a:latin typeface="Arial"/>
              </a:rPr>
              <a:t>    return ret;</a:t>
            </a:r>
            <a:endParaRPr/>
          </a:p>
          <a:p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stiva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457200" y="770760"/>
            <a:ext cx="8595000" cy="59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int evaluate(char *postfix)</a:t>
            </a:r>
            <a:endParaRPr/>
          </a:p>
          <a:p>
            <a:r>
              <a:rPr lang="en-US" sz="2000">
                <a:latin typeface="Arial"/>
              </a:rPr>
              <a:t>{	// postfix - sirul de caractere introdus</a:t>
            </a:r>
            <a:endParaRPr/>
          </a:p>
          <a:p>
            <a:r>
              <a:rPr lang="en-US" sz="2000">
                <a:latin typeface="Arial"/>
              </a:rPr>
              <a:t>       char *p = &amp;postfix[0]; // se considera adresa primului caracter</a:t>
            </a:r>
            <a:endParaRPr/>
          </a:p>
          <a:p>
            <a:r>
              <a:rPr lang="en-US" sz="2000">
                <a:latin typeface="Arial"/>
              </a:rPr>
              <a:t>    while(*p)</a:t>
            </a:r>
            <a:endParaRPr/>
          </a:p>
          <a:p>
            <a:r>
              <a:rPr lang="en-US" sz="2000">
                <a:latin typeface="Arial"/>
              </a:rPr>
              <a:t>    {        // se cauta primul caracter nenul</a:t>
            </a:r>
            <a:endParaRPr/>
          </a:p>
          <a:p>
            <a:r>
              <a:rPr lang="en-US" sz="2000">
                <a:latin typeface="Arial"/>
              </a:rPr>
              <a:t>        if(isdigit(*p)) // daca acesta este numar se introduce in stiva</a:t>
            </a:r>
            <a:endParaRPr/>
          </a:p>
          <a:p>
            <a:r>
              <a:rPr lang="en-US" sz="2000">
                <a:latin typeface="Arial"/>
              </a:rPr>
              <a:t>        {	// numar intreg = cod ASCII caracter - 48 (codul caracterului '0')</a:t>
            </a:r>
            <a:endParaRPr/>
          </a:p>
          <a:p>
            <a:r>
              <a:rPr lang="en-US" sz="2000">
                <a:latin typeface="Arial"/>
              </a:rPr>
              <a:t>            else</a:t>
            </a:r>
            <a:endParaRPr/>
          </a:p>
          <a:p>
            <a:r>
              <a:rPr lang="en-US" sz="2000">
                <a:latin typeface="Arial"/>
              </a:rPr>
              <a:t>        {   // daca acesta este operand</a:t>
            </a:r>
            <a:endParaRPr/>
          </a:p>
          <a:p>
            <a:r>
              <a:rPr lang="en-US" sz="2000">
                <a:latin typeface="Arial"/>
              </a:rPr>
              <a:t>		op1 = pop(&amp;X);  // se extrag din stiva ultimele valori inserate</a:t>
            </a:r>
            <a:endParaRPr/>
          </a:p>
          <a:p>
            <a:r>
              <a:rPr lang="en-US" sz="2000">
                <a:latin typeface="Arial"/>
              </a:rPr>
              <a:t>            op2 = pop(&amp;X);	</a:t>
            </a:r>
            <a:endParaRPr/>
          </a:p>
          <a:p>
            <a:r>
              <a:rPr lang="en-US" sz="2000">
                <a:latin typeface="Arial"/>
              </a:rPr>
              <a:t>            // se aplica operandul</a:t>
            </a:r>
            <a:endParaRPr/>
          </a:p>
          <a:p>
            <a:r>
              <a:rPr lang="en-US" sz="2000">
                <a:latin typeface="Arial"/>
              </a:rPr>
              <a:t>            push(&amp;X,newnode);   // se reintroduce in stiva rezultatul operatiei</a:t>
            </a:r>
            <a:endParaRPr/>
          </a:p>
          <a:p>
            <a:r>
              <a:rPr lang="en-US" sz="2000">
                <a:latin typeface="Arial"/>
              </a:rPr>
              <a:t>        }</a:t>
            </a:r>
            <a:endParaRPr/>
          </a:p>
          <a:p>
            <a:r>
              <a:rPr lang="en-US" sz="2000">
                <a:latin typeface="Arial"/>
              </a:rPr>
              <a:t>        p++;    // se trece la urmatorul caracter</a:t>
            </a:r>
            <a:endParaRPr/>
          </a:p>
          <a:p>
            <a:r>
              <a:rPr lang="en-US" sz="2000">
                <a:latin typeface="Arial"/>
              </a:rPr>
              <a:t>    }</a:t>
            </a:r>
            <a:endParaRPr/>
          </a:p>
          <a:p>
            <a:r>
              <a:rPr lang="en-US" sz="2000">
                <a:latin typeface="Arial"/>
              </a:rPr>
              <a:t>   result = pop(&amp;X);</a:t>
            </a:r>
            <a:endParaRPr/>
          </a:p>
          <a:p>
            <a:r>
              <a:rPr lang="en-US" sz="2000">
                <a:latin typeface="Arial"/>
              </a:rPr>
              <a:t>    return result;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stiva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548640" y="1005840"/>
            <a:ext cx="1737360" cy="50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Exemplu</a:t>
            </a:r>
            <a:endParaRPr/>
          </a:p>
        </p:txBody>
      </p:sp>
      <p:sp>
        <p:nvSpPr>
          <p:cNvPr id="312" name="TextShape 3"/>
          <p:cNvSpPr txBox="1"/>
          <p:nvPr/>
        </p:nvSpPr>
        <p:spPr>
          <a:xfrm>
            <a:off x="3077640" y="1104480"/>
            <a:ext cx="4694760" cy="358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10  20  5  /  +  3  4  7  *  -  - 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2468880" y="1577880"/>
            <a:ext cx="5120640" cy="433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b="1">
                <a:latin typeface="Arial"/>
              </a:rPr>
              <a:t>Stiva, dupa fiecare pas</a:t>
            </a:r>
            <a:endParaRPr/>
          </a:p>
        </p:txBody>
      </p:sp>
      <p:sp>
        <p:nvSpPr>
          <p:cNvPr id="314" name="CustomShape 5"/>
          <p:cNvSpPr/>
          <p:nvPr/>
        </p:nvSpPr>
        <p:spPr>
          <a:xfrm>
            <a:off x="1720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5" name="TextShape 6"/>
          <p:cNvSpPr txBox="1"/>
          <p:nvPr/>
        </p:nvSpPr>
        <p:spPr>
          <a:xfrm>
            <a:off x="28188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16" name="CustomShape 7"/>
          <p:cNvSpPr/>
          <p:nvPr/>
        </p:nvSpPr>
        <p:spPr>
          <a:xfrm>
            <a:off x="1720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7" name="CustomShape 8"/>
          <p:cNvSpPr/>
          <p:nvPr/>
        </p:nvSpPr>
        <p:spPr>
          <a:xfrm>
            <a:off x="1720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8" name="CustomShape 9"/>
          <p:cNvSpPr/>
          <p:nvPr/>
        </p:nvSpPr>
        <p:spPr>
          <a:xfrm>
            <a:off x="1720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19" name="CustomShape 10"/>
          <p:cNvSpPr/>
          <p:nvPr/>
        </p:nvSpPr>
        <p:spPr>
          <a:xfrm>
            <a:off x="1720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0" name="CustomShape 11"/>
          <p:cNvSpPr/>
          <p:nvPr/>
        </p:nvSpPr>
        <p:spPr>
          <a:xfrm>
            <a:off x="1720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1" name="CustomShape 12"/>
          <p:cNvSpPr/>
          <p:nvPr/>
        </p:nvSpPr>
        <p:spPr>
          <a:xfrm>
            <a:off x="99360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2" name="TextShape 13"/>
          <p:cNvSpPr txBox="1"/>
          <p:nvPr/>
        </p:nvSpPr>
        <p:spPr>
          <a:xfrm>
            <a:off x="110304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23" name="CustomShape 14"/>
          <p:cNvSpPr/>
          <p:nvPr/>
        </p:nvSpPr>
        <p:spPr>
          <a:xfrm>
            <a:off x="99360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4" name="CustomShape 15"/>
          <p:cNvSpPr/>
          <p:nvPr/>
        </p:nvSpPr>
        <p:spPr>
          <a:xfrm>
            <a:off x="99360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5" name="CustomShape 16"/>
          <p:cNvSpPr/>
          <p:nvPr/>
        </p:nvSpPr>
        <p:spPr>
          <a:xfrm>
            <a:off x="99360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6" name="CustomShape 17"/>
          <p:cNvSpPr/>
          <p:nvPr/>
        </p:nvSpPr>
        <p:spPr>
          <a:xfrm>
            <a:off x="99360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7" name="CustomShape 18"/>
          <p:cNvSpPr/>
          <p:nvPr/>
        </p:nvSpPr>
        <p:spPr>
          <a:xfrm>
            <a:off x="99360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28" name="TextShape 19"/>
          <p:cNvSpPr txBox="1"/>
          <p:nvPr/>
        </p:nvSpPr>
        <p:spPr>
          <a:xfrm>
            <a:off x="1113120" y="403056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20</a:t>
            </a:r>
            <a:endParaRPr/>
          </a:p>
        </p:txBody>
      </p:sp>
      <p:sp>
        <p:nvSpPr>
          <p:cNvPr id="329" name="CustomShape 20"/>
          <p:cNvSpPr/>
          <p:nvPr/>
        </p:nvSpPr>
        <p:spPr>
          <a:xfrm>
            <a:off x="181296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0" name="TextShape 21"/>
          <p:cNvSpPr txBox="1"/>
          <p:nvPr/>
        </p:nvSpPr>
        <p:spPr>
          <a:xfrm>
            <a:off x="192276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31" name="CustomShape 22"/>
          <p:cNvSpPr/>
          <p:nvPr/>
        </p:nvSpPr>
        <p:spPr>
          <a:xfrm>
            <a:off x="181296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2" name="CustomShape 23"/>
          <p:cNvSpPr/>
          <p:nvPr/>
        </p:nvSpPr>
        <p:spPr>
          <a:xfrm>
            <a:off x="181296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3" name="CustomShape 24"/>
          <p:cNvSpPr/>
          <p:nvPr/>
        </p:nvSpPr>
        <p:spPr>
          <a:xfrm>
            <a:off x="181296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4" name="CustomShape 25"/>
          <p:cNvSpPr/>
          <p:nvPr/>
        </p:nvSpPr>
        <p:spPr>
          <a:xfrm>
            <a:off x="181296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5" name="CustomShape 26"/>
          <p:cNvSpPr/>
          <p:nvPr/>
        </p:nvSpPr>
        <p:spPr>
          <a:xfrm>
            <a:off x="181296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6" name="TextShape 27"/>
          <p:cNvSpPr txBox="1"/>
          <p:nvPr/>
        </p:nvSpPr>
        <p:spPr>
          <a:xfrm>
            <a:off x="1897200" y="4030560"/>
            <a:ext cx="41436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20</a:t>
            </a:r>
            <a:endParaRPr/>
          </a:p>
        </p:txBody>
      </p:sp>
      <p:sp>
        <p:nvSpPr>
          <p:cNvPr id="337" name="TextShape 28"/>
          <p:cNvSpPr txBox="1"/>
          <p:nvPr/>
        </p:nvSpPr>
        <p:spPr>
          <a:xfrm>
            <a:off x="2185560" y="3628440"/>
            <a:ext cx="41436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5</a:t>
            </a:r>
            <a:endParaRPr/>
          </a:p>
        </p:txBody>
      </p:sp>
      <p:sp>
        <p:nvSpPr>
          <p:cNvPr id="338" name="CustomShape 29"/>
          <p:cNvSpPr/>
          <p:nvPr/>
        </p:nvSpPr>
        <p:spPr>
          <a:xfrm>
            <a:off x="263304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39" name="TextShape 30"/>
          <p:cNvSpPr txBox="1"/>
          <p:nvPr/>
        </p:nvSpPr>
        <p:spPr>
          <a:xfrm>
            <a:off x="274284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10</a:t>
            </a:r>
            <a:endParaRPr/>
          </a:p>
        </p:txBody>
      </p:sp>
      <p:sp>
        <p:nvSpPr>
          <p:cNvPr id="340" name="CustomShape 31"/>
          <p:cNvSpPr/>
          <p:nvPr/>
        </p:nvSpPr>
        <p:spPr>
          <a:xfrm>
            <a:off x="263304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1" name="CustomShape 32"/>
          <p:cNvSpPr/>
          <p:nvPr/>
        </p:nvSpPr>
        <p:spPr>
          <a:xfrm>
            <a:off x="263304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2" name="CustomShape 33"/>
          <p:cNvSpPr/>
          <p:nvPr/>
        </p:nvSpPr>
        <p:spPr>
          <a:xfrm>
            <a:off x="263304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3" name="CustomShape 34"/>
          <p:cNvSpPr/>
          <p:nvPr/>
        </p:nvSpPr>
        <p:spPr>
          <a:xfrm>
            <a:off x="263304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4" name="CustomShape 35"/>
          <p:cNvSpPr/>
          <p:nvPr/>
        </p:nvSpPr>
        <p:spPr>
          <a:xfrm>
            <a:off x="263304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5" name="TextShape 36"/>
          <p:cNvSpPr txBox="1"/>
          <p:nvPr/>
        </p:nvSpPr>
        <p:spPr>
          <a:xfrm>
            <a:off x="2860560" y="4030560"/>
            <a:ext cx="41508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46" name="CustomShape 37"/>
          <p:cNvSpPr/>
          <p:nvPr/>
        </p:nvSpPr>
        <p:spPr>
          <a:xfrm>
            <a:off x="3454560" y="43660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7" name="TextShape 38"/>
          <p:cNvSpPr txBox="1"/>
          <p:nvPr/>
        </p:nvSpPr>
        <p:spPr>
          <a:xfrm>
            <a:off x="3564360" y="4433400"/>
            <a:ext cx="41436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48" name="CustomShape 39"/>
          <p:cNvSpPr/>
          <p:nvPr/>
        </p:nvSpPr>
        <p:spPr>
          <a:xfrm>
            <a:off x="3454560" y="39636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49" name="CustomShape 40"/>
          <p:cNvSpPr/>
          <p:nvPr/>
        </p:nvSpPr>
        <p:spPr>
          <a:xfrm>
            <a:off x="3454560" y="35272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0" name="CustomShape 41"/>
          <p:cNvSpPr/>
          <p:nvPr/>
        </p:nvSpPr>
        <p:spPr>
          <a:xfrm>
            <a:off x="3454560" y="31248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1" name="CustomShape 42"/>
          <p:cNvSpPr/>
          <p:nvPr/>
        </p:nvSpPr>
        <p:spPr>
          <a:xfrm>
            <a:off x="3454560" y="268848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2" name="CustomShape 43"/>
          <p:cNvSpPr/>
          <p:nvPr/>
        </p:nvSpPr>
        <p:spPr>
          <a:xfrm>
            <a:off x="3454560" y="2286000"/>
            <a:ext cx="61164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3" name="CustomShape 44"/>
          <p:cNvSpPr/>
          <p:nvPr/>
        </p:nvSpPr>
        <p:spPr>
          <a:xfrm>
            <a:off x="427716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4" name="TextShape 45"/>
          <p:cNvSpPr txBox="1"/>
          <p:nvPr/>
        </p:nvSpPr>
        <p:spPr>
          <a:xfrm>
            <a:off x="438696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55" name="CustomShape 46"/>
          <p:cNvSpPr/>
          <p:nvPr/>
        </p:nvSpPr>
        <p:spPr>
          <a:xfrm>
            <a:off x="427716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6" name="CustomShape 47"/>
          <p:cNvSpPr/>
          <p:nvPr/>
        </p:nvSpPr>
        <p:spPr>
          <a:xfrm>
            <a:off x="427716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7" name="CustomShape 48"/>
          <p:cNvSpPr/>
          <p:nvPr/>
        </p:nvSpPr>
        <p:spPr>
          <a:xfrm>
            <a:off x="427716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8" name="CustomShape 49"/>
          <p:cNvSpPr/>
          <p:nvPr/>
        </p:nvSpPr>
        <p:spPr>
          <a:xfrm>
            <a:off x="427716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59" name="CustomShape 50"/>
          <p:cNvSpPr/>
          <p:nvPr/>
        </p:nvSpPr>
        <p:spPr>
          <a:xfrm>
            <a:off x="427716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0" name="TextShape 51"/>
          <p:cNvSpPr txBox="1"/>
          <p:nvPr/>
        </p:nvSpPr>
        <p:spPr>
          <a:xfrm>
            <a:off x="4431960" y="4030920"/>
            <a:ext cx="41436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61" name="CustomShape 52"/>
          <p:cNvSpPr/>
          <p:nvPr/>
        </p:nvSpPr>
        <p:spPr>
          <a:xfrm>
            <a:off x="51346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2" name="TextShape 53"/>
          <p:cNvSpPr txBox="1"/>
          <p:nvPr/>
        </p:nvSpPr>
        <p:spPr>
          <a:xfrm>
            <a:off x="524448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63" name="CustomShape 54"/>
          <p:cNvSpPr/>
          <p:nvPr/>
        </p:nvSpPr>
        <p:spPr>
          <a:xfrm>
            <a:off x="51346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4" name="CustomShape 55"/>
          <p:cNvSpPr/>
          <p:nvPr/>
        </p:nvSpPr>
        <p:spPr>
          <a:xfrm>
            <a:off x="51346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5" name="CustomShape 56"/>
          <p:cNvSpPr/>
          <p:nvPr/>
        </p:nvSpPr>
        <p:spPr>
          <a:xfrm>
            <a:off x="51346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6" name="CustomShape 57"/>
          <p:cNvSpPr/>
          <p:nvPr/>
        </p:nvSpPr>
        <p:spPr>
          <a:xfrm>
            <a:off x="51346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7" name="CustomShape 58"/>
          <p:cNvSpPr/>
          <p:nvPr/>
        </p:nvSpPr>
        <p:spPr>
          <a:xfrm>
            <a:off x="51346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68" name="TextShape 59"/>
          <p:cNvSpPr txBox="1"/>
          <p:nvPr/>
        </p:nvSpPr>
        <p:spPr>
          <a:xfrm>
            <a:off x="528912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69" name="TextShape 60"/>
          <p:cNvSpPr txBox="1"/>
          <p:nvPr/>
        </p:nvSpPr>
        <p:spPr>
          <a:xfrm>
            <a:off x="5289480" y="356148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70" name="CustomShape 61"/>
          <p:cNvSpPr/>
          <p:nvPr/>
        </p:nvSpPr>
        <p:spPr>
          <a:xfrm>
            <a:off x="599508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1" name="TextShape 62"/>
          <p:cNvSpPr txBox="1"/>
          <p:nvPr/>
        </p:nvSpPr>
        <p:spPr>
          <a:xfrm>
            <a:off x="6104880" y="443340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72" name="CustomShape 63"/>
          <p:cNvSpPr/>
          <p:nvPr/>
        </p:nvSpPr>
        <p:spPr>
          <a:xfrm>
            <a:off x="599508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3" name="CustomShape 64"/>
          <p:cNvSpPr/>
          <p:nvPr/>
        </p:nvSpPr>
        <p:spPr>
          <a:xfrm>
            <a:off x="599508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4" name="CustomShape 65"/>
          <p:cNvSpPr/>
          <p:nvPr/>
        </p:nvSpPr>
        <p:spPr>
          <a:xfrm>
            <a:off x="599508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5" name="CustomShape 66"/>
          <p:cNvSpPr/>
          <p:nvPr/>
        </p:nvSpPr>
        <p:spPr>
          <a:xfrm>
            <a:off x="599508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6" name="CustomShape 67"/>
          <p:cNvSpPr/>
          <p:nvPr/>
        </p:nvSpPr>
        <p:spPr>
          <a:xfrm>
            <a:off x="599508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77" name="TextShape 68"/>
          <p:cNvSpPr txBox="1"/>
          <p:nvPr/>
        </p:nvSpPr>
        <p:spPr>
          <a:xfrm>
            <a:off x="614952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78" name="TextShape 69"/>
          <p:cNvSpPr txBox="1"/>
          <p:nvPr/>
        </p:nvSpPr>
        <p:spPr>
          <a:xfrm>
            <a:off x="6149880" y="356148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4</a:t>
            </a:r>
            <a:endParaRPr/>
          </a:p>
        </p:txBody>
      </p:sp>
      <p:sp>
        <p:nvSpPr>
          <p:cNvPr id="379" name="TextShape 70"/>
          <p:cNvSpPr txBox="1"/>
          <p:nvPr/>
        </p:nvSpPr>
        <p:spPr>
          <a:xfrm>
            <a:off x="6150240" y="319284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7</a:t>
            </a:r>
            <a:endParaRPr/>
          </a:p>
        </p:txBody>
      </p:sp>
      <p:sp>
        <p:nvSpPr>
          <p:cNvPr id="380" name="CustomShape 71"/>
          <p:cNvSpPr/>
          <p:nvPr/>
        </p:nvSpPr>
        <p:spPr>
          <a:xfrm>
            <a:off x="6822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1" name="TextShape 72"/>
          <p:cNvSpPr txBox="1"/>
          <p:nvPr/>
        </p:nvSpPr>
        <p:spPr>
          <a:xfrm>
            <a:off x="6932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82" name="CustomShape 73"/>
          <p:cNvSpPr/>
          <p:nvPr/>
        </p:nvSpPr>
        <p:spPr>
          <a:xfrm>
            <a:off x="6822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3" name="CustomShape 74"/>
          <p:cNvSpPr/>
          <p:nvPr/>
        </p:nvSpPr>
        <p:spPr>
          <a:xfrm>
            <a:off x="6822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4" name="CustomShape 75"/>
          <p:cNvSpPr/>
          <p:nvPr/>
        </p:nvSpPr>
        <p:spPr>
          <a:xfrm>
            <a:off x="6822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5" name="CustomShape 76"/>
          <p:cNvSpPr/>
          <p:nvPr/>
        </p:nvSpPr>
        <p:spPr>
          <a:xfrm>
            <a:off x="6822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6" name="CustomShape 77"/>
          <p:cNvSpPr/>
          <p:nvPr/>
        </p:nvSpPr>
        <p:spPr>
          <a:xfrm>
            <a:off x="6822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87" name="TextShape 78"/>
          <p:cNvSpPr txBox="1"/>
          <p:nvPr/>
        </p:nvSpPr>
        <p:spPr>
          <a:xfrm>
            <a:off x="6977160" y="4030920"/>
            <a:ext cx="41472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388" name="TextShape 79"/>
          <p:cNvSpPr txBox="1"/>
          <p:nvPr/>
        </p:nvSpPr>
        <p:spPr>
          <a:xfrm>
            <a:off x="6977520" y="3561480"/>
            <a:ext cx="41508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28</a:t>
            </a:r>
            <a:endParaRPr/>
          </a:p>
        </p:txBody>
      </p:sp>
      <p:sp>
        <p:nvSpPr>
          <p:cNvPr id="389" name="CustomShape 80"/>
          <p:cNvSpPr/>
          <p:nvPr/>
        </p:nvSpPr>
        <p:spPr>
          <a:xfrm>
            <a:off x="7614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0" name="TextShape 81"/>
          <p:cNvSpPr txBox="1"/>
          <p:nvPr/>
        </p:nvSpPr>
        <p:spPr>
          <a:xfrm>
            <a:off x="7724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14</a:t>
            </a:r>
            <a:endParaRPr/>
          </a:p>
        </p:txBody>
      </p:sp>
      <p:sp>
        <p:nvSpPr>
          <p:cNvPr id="391" name="CustomShape 82"/>
          <p:cNvSpPr/>
          <p:nvPr/>
        </p:nvSpPr>
        <p:spPr>
          <a:xfrm>
            <a:off x="7614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2" name="CustomShape 83"/>
          <p:cNvSpPr/>
          <p:nvPr/>
        </p:nvSpPr>
        <p:spPr>
          <a:xfrm>
            <a:off x="7614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3" name="CustomShape 84"/>
          <p:cNvSpPr/>
          <p:nvPr/>
        </p:nvSpPr>
        <p:spPr>
          <a:xfrm>
            <a:off x="7614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4" name="CustomShape 85"/>
          <p:cNvSpPr/>
          <p:nvPr/>
        </p:nvSpPr>
        <p:spPr>
          <a:xfrm>
            <a:off x="7614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5" name="CustomShape 86"/>
          <p:cNvSpPr/>
          <p:nvPr/>
        </p:nvSpPr>
        <p:spPr>
          <a:xfrm>
            <a:off x="7614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6" name="TextShape 87"/>
          <p:cNvSpPr txBox="1"/>
          <p:nvPr/>
        </p:nvSpPr>
        <p:spPr>
          <a:xfrm>
            <a:off x="7614720" y="4039920"/>
            <a:ext cx="707400" cy="3499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-25</a:t>
            </a:r>
            <a:endParaRPr/>
          </a:p>
        </p:txBody>
      </p:sp>
      <p:sp>
        <p:nvSpPr>
          <p:cNvPr id="397" name="CustomShape 88"/>
          <p:cNvSpPr/>
          <p:nvPr/>
        </p:nvSpPr>
        <p:spPr>
          <a:xfrm>
            <a:off x="8397720" y="43660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398" name="TextShape 89"/>
          <p:cNvSpPr txBox="1"/>
          <p:nvPr/>
        </p:nvSpPr>
        <p:spPr>
          <a:xfrm>
            <a:off x="8507520" y="4433400"/>
            <a:ext cx="414720" cy="32652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600">
                <a:latin typeface="Arial"/>
              </a:rPr>
              <a:t>39</a:t>
            </a:r>
            <a:endParaRPr/>
          </a:p>
        </p:txBody>
      </p:sp>
      <p:sp>
        <p:nvSpPr>
          <p:cNvPr id="399" name="CustomShape 90"/>
          <p:cNvSpPr/>
          <p:nvPr/>
        </p:nvSpPr>
        <p:spPr>
          <a:xfrm>
            <a:off x="8397720" y="39636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0" name="CustomShape 91"/>
          <p:cNvSpPr/>
          <p:nvPr/>
        </p:nvSpPr>
        <p:spPr>
          <a:xfrm>
            <a:off x="8397720" y="35272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1" name="CustomShape 92"/>
          <p:cNvSpPr/>
          <p:nvPr/>
        </p:nvSpPr>
        <p:spPr>
          <a:xfrm>
            <a:off x="8397720" y="31248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2" name="CustomShape 93"/>
          <p:cNvSpPr/>
          <p:nvPr/>
        </p:nvSpPr>
        <p:spPr>
          <a:xfrm>
            <a:off x="8397720" y="268848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  <p:sp>
        <p:nvSpPr>
          <p:cNvPr id="403" name="CustomShape 94"/>
          <p:cNvSpPr/>
          <p:nvPr/>
        </p:nvSpPr>
        <p:spPr>
          <a:xfrm>
            <a:off x="8397720" y="2286000"/>
            <a:ext cx="612000" cy="42624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85800" y="32148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def. recursiva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005840"/>
            <a:ext cx="8290440" cy="2996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 structură de arbore (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-arbore),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T,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de un anume tip de bază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este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(a) fie o structură vidă (adică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 =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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(b) fie este nevidă, deci conţine un nod de tipul de bază, pe care-l vom numi rădăcină şi îl vom nota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root(T)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plus un număr finit de structuri disjuncte de arbori de acelaşi tip,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…,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T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numiţi subarborii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 (sau fiii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root(T)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Reprezentarea ca graf a unui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 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-arbore:</a:t>
            </a:r>
            <a:endParaRPr/>
          </a:p>
        </p:txBody>
      </p:sp>
      <p:pic>
        <p:nvPicPr>
          <p:cNvPr id="185" name="Picture 4"/>
          <p:cNvPicPr/>
          <p:nvPr/>
        </p:nvPicPr>
        <p:blipFill>
          <a:blip r:embed="rId2" cstate="print"/>
          <a:srcRect r="24532"/>
          <a:stretch>
            <a:fillRect/>
          </a:stretch>
        </p:blipFill>
        <p:spPr>
          <a:xfrm>
            <a:off x="1328760" y="3787920"/>
            <a:ext cx="6589440" cy="2835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cu arbore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457200" y="770760"/>
            <a:ext cx="8595000" cy="59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void postfix2exptree(char* postfix, node **root)</a:t>
            </a:r>
            <a:endParaRPr/>
          </a:p>
          <a:p>
            <a:r>
              <a:rPr lang="en-US" sz="2000">
                <a:latin typeface="Arial"/>
              </a:rPr>
              <a:t>{</a:t>
            </a:r>
            <a:endParaRPr/>
          </a:p>
          <a:p>
            <a:r>
              <a:rPr lang="en-US" sz="2000">
                <a:latin typeface="Arial"/>
              </a:rPr>
              <a:t>    // postfix - sirul de caractere introdus, iar root este radacina arborelui</a:t>
            </a:r>
            <a:endParaRPr/>
          </a:p>
          <a:p>
            <a:r>
              <a:rPr lang="en-US" sz="2000">
                <a:latin typeface="Arial"/>
              </a:rPr>
              <a:t>       char *p = &amp;postfix[0]; // se considera adresa primului caracter</a:t>
            </a:r>
            <a:endParaRPr/>
          </a:p>
          <a:p>
            <a:r>
              <a:rPr lang="en-US" sz="2000">
                <a:latin typeface="Arial"/>
              </a:rPr>
              <a:t>    while(*p)</a:t>
            </a:r>
            <a:endParaRPr/>
          </a:p>
          <a:p>
            <a:r>
              <a:rPr lang="en-US" sz="2000">
                <a:latin typeface="Arial"/>
              </a:rPr>
              <a:t>    {        // se cauta primul caracter nenul</a:t>
            </a:r>
            <a:endParaRPr/>
          </a:p>
          <a:p>
            <a:r>
              <a:rPr lang="en-US" sz="2000">
                <a:latin typeface="Arial"/>
              </a:rPr>
              <a:t>        if(isdigit(*p)) // daca acesta este numar</a:t>
            </a:r>
            <a:endParaRPr/>
          </a:p>
          <a:p>
            <a:r>
              <a:rPr lang="en-US" sz="2000">
                <a:latin typeface="Arial"/>
              </a:rPr>
              <a:t>               // se insereaza in stiva un nod nou cu informatie numerica</a:t>
            </a:r>
            <a:endParaRPr/>
          </a:p>
          <a:p>
            <a:r>
              <a:rPr lang="en-US" sz="2000">
                <a:latin typeface="Arial"/>
              </a:rPr>
              <a:t>            else</a:t>
            </a:r>
            <a:endParaRPr/>
          </a:p>
          <a:p>
            <a:r>
              <a:rPr lang="en-US" sz="2000">
                <a:latin typeface="Arial"/>
              </a:rPr>
              <a:t>        {   op1 = pop(&amp;X);  // se extrag din stiva ultimele valori inserate</a:t>
            </a:r>
            <a:endParaRPr/>
          </a:p>
          <a:p>
            <a:r>
              <a:rPr lang="en-US" sz="2000">
                <a:latin typeface="Arial"/>
              </a:rPr>
              <a:t>            op2 = pop(&amp;X);</a:t>
            </a:r>
            <a:endParaRPr/>
          </a:p>
          <a:p>
            <a:r>
              <a:rPr lang="en-US" sz="2000">
                <a:latin typeface="Arial"/>
              </a:rPr>
              <a:t>            /* se insereaza in stiva un nod nou cu informatie caracter</a:t>
            </a:r>
            <a:endParaRPr/>
          </a:p>
          <a:p>
            <a:r>
              <a:rPr lang="en-US" sz="2000">
                <a:latin typeface="Arial"/>
              </a:rPr>
              <a:t>            ce are ca subarbori stang si drept valorile anterior extrase */</a:t>
            </a:r>
            <a:endParaRPr/>
          </a:p>
          <a:p>
            <a:r>
              <a:rPr lang="en-US" sz="2000">
                <a:latin typeface="Arial"/>
              </a:rPr>
              <a:t>            push(&amp;X,newnode);   // se adauga noul nod in stiva</a:t>
            </a:r>
            <a:endParaRPr/>
          </a:p>
          <a:p>
            <a:r>
              <a:rPr lang="en-US" sz="2000">
                <a:latin typeface="Arial"/>
              </a:rPr>
              <a:t>        }</a:t>
            </a:r>
            <a:endParaRPr/>
          </a:p>
          <a:p>
            <a:r>
              <a:rPr lang="en-US" sz="2000">
                <a:latin typeface="Arial"/>
              </a:rPr>
              <a:t>        p++;    // se trece la urmatorul caracter</a:t>
            </a:r>
            <a:endParaRPr/>
          </a:p>
          <a:p>
            <a:r>
              <a:rPr lang="en-US" sz="2000">
                <a:latin typeface="Arial"/>
              </a:rPr>
              <a:t>    }</a:t>
            </a:r>
            <a:endParaRPr/>
          </a:p>
          <a:p>
            <a:r>
              <a:rPr lang="en-US" sz="2000">
                <a:latin typeface="Arial"/>
              </a:rPr>
              <a:t>    *root = pop(&amp;X);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0" y="274320"/>
            <a:ext cx="886932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Evaluarea unei expresii in notatie postfix (cont.)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274320" y="865800"/>
            <a:ext cx="8686440" cy="553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>
                <a:latin typeface="Arial"/>
              </a:rPr>
              <a:t>int evaluatetree(node *x)</a:t>
            </a:r>
            <a:endParaRPr/>
          </a:p>
          <a:p>
            <a:r>
              <a:rPr lang="en-US" sz="2000">
                <a:latin typeface="Arial"/>
              </a:rPr>
              <a:t>{	</a:t>
            </a:r>
            <a:endParaRPr/>
          </a:p>
          <a:p>
            <a:r>
              <a:rPr lang="en-US" sz="2000">
                <a:latin typeface="Arial"/>
              </a:rPr>
              <a:t>   if( x → tip == 'O' )		// verificarea tipului (operator / operand)</a:t>
            </a:r>
            <a:endParaRPr/>
          </a:p>
          <a:p>
            <a:r>
              <a:rPr lang="en-US" sz="2000">
                <a:latin typeface="Arial"/>
              </a:rPr>
              <a:t>    	{	/* daca este operator, atunci se apeleaza recursiv</a:t>
            </a:r>
            <a:endParaRPr/>
          </a:p>
          <a:p>
            <a:r>
              <a:rPr lang="en-US" sz="2000">
                <a:latin typeface="Arial"/>
              </a:rPr>
              <a:t>		evaluarea pe subarborele stang, respectiv pe subarborele drept */</a:t>
            </a:r>
            <a:endParaRPr/>
          </a:p>
          <a:p>
            <a:r>
              <a:rPr lang="en-US" sz="2000">
                <a:latin typeface="Arial"/>
              </a:rPr>
              <a:t>      int op1 = evaluatetree( x → left );</a:t>
            </a:r>
            <a:endParaRPr/>
          </a:p>
          <a:p>
            <a:r>
              <a:rPr lang="en-US" sz="2000">
                <a:latin typeface="Arial"/>
              </a:rPr>
              <a:t>      int op2 = evaluatetree( x → right );</a:t>
            </a:r>
            <a:endParaRPr/>
          </a:p>
          <a:p>
            <a:r>
              <a:rPr lang="en-US" sz="2000">
                <a:latin typeface="Arial"/>
              </a:rPr>
              <a:t>      switch ( x → op )</a:t>
            </a:r>
            <a:endParaRPr/>
          </a:p>
          <a:p>
            <a:r>
              <a:rPr lang="en-US" sz="2000">
                <a:latin typeface="Arial"/>
              </a:rPr>
              <a:t>        {</a:t>
            </a:r>
            <a:endParaRPr/>
          </a:p>
          <a:p>
            <a:r>
              <a:rPr lang="en-US" sz="2000">
                <a:latin typeface="Arial"/>
              </a:rPr>
              <a:t>         case '+':  return op1 + op2;</a:t>
            </a:r>
            <a:endParaRPr/>
          </a:p>
          <a:p>
            <a:r>
              <a:rPr lang="en-US" sz="2000">
                <a:latin typeface="Arial"/>
              </a:rPr>
              <a:t>         case '-':  return op1 - op2;</a:t>
            </a:r>
            <a:endParaRPr/>
          </a:p>
          <a:p>
            <a:r>
              <a:rPr lang="en-US" sz="2000">
                <a:latin typeface="Arial"/>
              </a:rPr>
              <a:t>         case '*':  return op1 * op2;</a:t>
            </a:r>
            <a:endParaRPr/>
          </a:p>
          <a:p>
            <a:r>
              <a:rPr lang="en-US" sz="2000">
                <a:latin typeface="Arial"/>
              </a:rPr>
              <a:t>         case '/':  return op1 / op2;</a:t>
            </a:r>
            <a:endParaRPr/>
          </a:p>
          <a:p>
            <a:r>
              <a:rPr lang="en-US" sz="2000">
                <a:latin typeface="Arial"/>
              </a:rPr>
              <a:t>         default:   return 0;</a:t>
            </a:r>
            <a:endParaRPr/>
          </a:p>
          <a:p>
            <a:r>
              <a:rPr lang="en-US" sz="2000">
                <a:latin typeface="Arial"/>
              </a:rPr>
              <a:t>      }</a:t>
            </a:r>
            <a:endParaRPr/>
          </a:p>
          <a:p>
            <a:r>
              <a:rPr lang="en-US" sz="2000">
                <a:latin typeface="Arial"/>
              </a:rPr>
              <a:t>   }</a:t>
            </a:r>
            <a:endParaRPr/>
          </a:p>
          <a:p>
            <a:r>
              <a:rPr lang="en-US" sz="2000">
                <a:latin typeface="Arial"/>
              </a:rPr>
              <a:t>    else</a:t>
            </a:r>
            <a:endParaRPr/>
          </a:p>
          <a:p>
            <a:r>
              <a:rPr lang="en-US" sz="2000">
                <a:latin typeface="Arial"/>
              </a:rPr>
              <a:t>       return (x → number);</a:t>
            </a:r>
            <a:endParaRPr/>
          </a:p>
          <a:p>
            <a:r>
              <a:rPr lang="en-US" sz="20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57200" y="274680"/>
            <a:ext cx="8223120" cy="70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Calibri"/>
              </a:rPr>
              <a:t>Exercitii  --  Structuri lineare – str arborescente (binari)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457200" y="1600200"/>
            <a:ext cx="8223120" cy="451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Cum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putem codifica/reprezenta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arb binar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printr-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str </a:t>
            </a:r>
            <a:r>
              <a:rPr lang="en-US" sz="3200" b="1">
                <a:solidFill>
                  <a:srgbClr val="000000"/>
                </a:solidFill>
                <a:latin typeface="Calibri"/>
              </a:rPr>
              <a:t>liniara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6560" y="28080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liberi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8" name="CustomShape 3"/>
          <p:cNvSpPr/>
          <p:nvPr/>
        </p:nvSpPr>
        <p:spPr>
          <a:xfrm>
            <a:off x="387360" y="1147680"/>
            <a:ext cx="8299440" cy="5436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Definiţie.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numeşte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graf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G = (X, V)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 pereche formată din două mulţimi, mulţimea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 nodurilor sau vîrfurilor grafului, şi mulţimea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 muchiilor grafului, unde o muchie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V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este o pereche ordonată de noduri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v=(x,y)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x,y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graf neorientat este un graf în care perechea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(x,y)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identifică cu perechea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(y,x).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graf fără cicluri este un graf în care, pornind de la un vîrf dat nu putem ajunge din nou la el folosind muchii.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Definiţie.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numeşte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arbore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un graf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H = (X, V)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care este neorientat, conex, fără cicluri, cu un nod precizat  numit rădăcină. Pentru orice vârf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există un număr finit de vârfuri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,...,x</a:t>
            </a:r>
            <a:r>
              <a:rPr lang="en-US" sz="2000" i="1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X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asociate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numite descendenţi direcţi (sau fiii) lui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Arbori liberi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  mai multe caracterizari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terminologie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3"/>
          <p:cNvSpPr/>
          <p:nvPr/>
        </p:nvSpPr>
        <p:spPr>
          <a:xfrm>
            <a:off x="274320" y="1463040"/>
            <a:ext cx="8756640" cy="2194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- arborii ordonaţi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arbori în care există o relaţie de ordine între descendenţii unui nod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- arborii neordonaţi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arbori în care nu există o relaţie de ordine între descendenţii unui nod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terminologie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762120" y="1219320"/>
            <a:ext cx="5403600" cy="45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4" name="CustomShape 3"/>
          <p:cNvSpPr/>
          <p:nvPr/>
        </p:nvSpPr>
        <p:spPr>
          <a:xfrm>
            <a:off x="204480" y="1280160"/>
            <a:ext cx="8756640" cy="5120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 i="1">
                <a:solidFill>
                  <a:srgbClr val="000000"/>
                </a:solidFill>
                <a:latin typeface="Calibri"/>
              </a:rPr>
              <a:t>gradul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arborelui = întregul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care reprezintă numărul maxim de fii ai unui nod.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Fiecărui nod al arborelui îi vom asocia un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nivel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în felul următor: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(a)rădăcina se află la nivelul 0,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(b)dacă un nod se află la nivelul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atunci fiii săi sunt la nivelul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i+1.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Numim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înălţime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(sau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adâncime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) a unui arbore nivelul maxim al nodurilor sale.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terminal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sau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frunză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un nod fără descendenţi.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nod interior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orice nod care nu e terminal.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-arbore ordonat se numeşte </a:t>
            </a:r>
            <a:r>
              <a:rPr lang="en-US" sz="2000" b="1" i="1">
                <a:solidFill>
                  <a:srgbClr val="000000"/>
                </a:solidFill>
                <a:latin typeface="Calibri"/>
              </a:rPr>
              <a:t>arbore binar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(fiu stâng, respectiv fiu drept.)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aplicatii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0880" y="1219320"/>
            <a:ext cx="8451720" cy="472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Implementari de cozi cu prioritati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Sortare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Proceduri de decizie – de estimat costuri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‘Expresii’ – de ‘evaluat’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Codificare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 de multimi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Union-Find problem (pb. reuniunii si apartenentei)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- aplicatii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380880" y="1219320"/>
            <a:ext cx="8451720" cy="5251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Cautare – cautare, inserare, stergere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Implementari de cozi cu prioritati – ins si 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Sortare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Proceduri de decizie – de estimat costuri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‘Expresii’ – de ‘evaluat’ -parcurgeri</a:t>
            </a:r>
            <a:endParaRPr/>
          </a:p>
          <a:p>
            <a:pPr lvl="2"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Codificare – (de construit arb cu propr ‘bune’)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Reprezentari de multimi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Union-Find problem (pb. reuniunii si apartenentei) – ex de combinare (merge)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304920"/>
            <a:ext cx="7765920" cy="4507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1F497D"/>
                </a:solidFill>
                <a:latin typeface="Calibri"/>
              </a:rPr>
              <a:t>Arbori (oarecari) - traversari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228600" y="914400"/>
            <a:ext cx="8823960" cy="59436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 presupune data o reprezentare in care fiecare nod are trei câmpuri: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>
                <a:solidFill>
                  <a:srgbClr val="000000"/>
                </a:solidFill>
                <a:latin typeface="Calibri"/>
              </a:rPr>
              <a:t>: pentru informaţia din noduri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nrfii</a:t>
            </a:r>
            <a:r>
              <a:rPr lang="en-US">
                <a:solidFill>
                  <a:srgbClr val="000000"/>
                </a:solidFill>
                <a:latin typeface="Calibri"/>
              </a:rPr>
              <a:t>: valoarea </a:t>
            </a:r>
            <a:r>
              <a:rPr lang="en-US" i="1">
                <a:solidFill>
                  <a:srgbClr val="000000"/>
                </a:solidFill>
                <a:latin typeface="Calibri"/>
              </a:rPr>
              <a:t>NF,</a:t>
            </a:r>
            <a:r>
              <a:rPr lang="en-US">
                <a:solidFill>
                  <a:srgbClr val="000000"/>
                </a:solidFill>
                <a:latin typeface="Calibri"/>
              </a:rPr>
              <a:t> întreagă, reprezintă numărul de fii ai nodului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</a:t>
            </a:r>
            <a:r>
              <a:rPr lang="en-US" i="1">
                <a:solidFill>
                  <a:srgbClr val="000000"/>
                </a:solidFill>
                <a:latin typeface="Calibri"/>
              </a:rPr>
              <a:t>fii</a:t>
            </a:r>
            <a:r>
              <a:rPr lang="en-US">
                <a:solidFill>
                  <a:srgbClr val="000000"/>
                </a:solidFill>
                <a:latin typeface="Calibri"/>
              </a:rPr>
              <a:t>: vector de dimensiune</a:t>
            </a:r>
            <a:r>
              <a:rPr lang="en-US" i="1">
                <a:solidFill>
                  <a:srgbClr val="000000"/>
                </a:solidFill>
                <a:latin typeface="Calibri"/>
              </a:rPr>
              <a:t> NF</a:t>
            </a:r>
            <a:r>
              <a:rPr lang="en-US">
                <a:solidFill>
                  <a:srgbClr val="000000"/>
                </a:solidFill>
                <a:latin typeface="Calibri"/>
              </a:rPr>
              <a:t>, cu componente pointeri, astfel încât, </a:t>
            </a:r>
            <a:r>
              <a:rPr lang="en-US" i="1">
                <a:solidFill>
                  <a:srgbClr val="000000"/>
                </a:solidFill>
                <a:latin typeface="Calibri"/>
              </a:rPr>
              <a:t>fii[J]</a:t>
            </a:r>
            <a:r>
              <a:rPr lang="en-US">
                <a:solidFill>
                  <a:srgbClr val="000000"/>
                </a:solidFill>
                <a:latin typeface="Calibri"/>
              </a:rPr>
              <a:t> este pointer către fiul</a:t>
            </a:r>
            <a:r>
              <a:rPr lang="en-US" i="1">
                <a:solidFill>
                  <a:srgbClr val="000000"/>
                </a:solidFill>
                <a:latin typeface="Calibri"/>
              </a:rPr>
              <a:t> J </a:t>
            </a:r>
            <a:r>
              <a:rPr lang="en-US">
                <a:solidFill>
                  <a:srgbClr val="000000"/>
                </a:solidFill>
                <a:latin typeface="Calibri"/>
              </a:rPr>
              <a:t>al nodului, iar </a:t>
            </a:r>
            <a:r>
              <a:rPr lang="en-US" i="1">
                <a:solidFill>
                  <a:srgbClr val="000000"/>
                </a:solidFill>
                <a:latin typeface="Calibri"/>
              </a:rPr>
              <a:t>J= 1,2,…,NF.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Algoritmul de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traversare</a:t>
            </a:r>
            <a:r>
              <a:rPr lang="en-US">
                <a:solidFill>
                  <a:srgbClr val="000000"/>
                </a:solidFill>
                <a:latin typeface="Calibri"/>
              </a:rPr>
              <a:t> este următorul: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1. Se porneşte de la rădăcină.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2. La fiecare nod curent: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(a) se procesează </a:t>
            </a:r>
            <a:r>
              <a:rPr lang="en-US" i="1">
                <a:solidFill>
                  <a:srgbClr val="000000"/>
                </a:solidFill>
                <a:latin typeface="Calibri"/>
              </a:rPr>
              <a:t>info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(b) se introduc într-o structură ajutătoare fiii nodului curent în   vederea procesării ulterioare.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3. Se extrage din structura ajutătoare un alt nod şi se reia de la punctul 2.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 </a:t>
            </a:r>
            <a:r>
              <a:rPr lang="en-US" b="1">
                <a:solidFill>
                  <a:srgbClr val="000000"/>
                </a:solidFill>
                <a:latin typeface="Calibri"/>
              </a:rPr>
              <a:t>structură ajutătoare</a:t>
            </a:r>
            <a:r>
              <a:rPr lang="en-US">
                <a:solidFill>
                  <a:srgbClr val="000000"/>
                </a:solidFill>
                <a:latin typeface="Calibri"/>
              </a:rPr>
              <a:t> putem folosi una dintre structurile liniare pe care le cunoaştem, </a:t>
            </a:r>
            <a:r>
              <a:rPr lang="en-US" b="1">
                <a:solidFill>
                  <a:srgbClr val="000000"/>
                </a:solidFill>
                <a:latin typeface="Calibri"/>
              </a:rPr>
              <a:t>stiva</a:t>
            </a:r>
            <a:r>
              <a:rPr lang="en-US">
                <a:solidFill>
                  <a:srgbClr val="000000"/>
                </a:solidFill>
                <a:latin typeface="Calibri"/>
              </a:rPr>
              <a:t> sau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coada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Dacă folosim o coadă obţinem </a:t>
            </a:r>
            <a:r>
              <a:rPr lang="en-US" i="1">
                <a:solidFill>
                  <a:srgbClr val="000000"/>
                </a:solidFill>
                <a:latin typeface="Calibri"/>
              </a:rPr>
              <a:t>traversarea în lăţime (breadth first)</a:t>
            </a:r>
            <a:r>
              <a:rPr lang="en-US">
                <a:solidFill>
                  <a:srgbClr val="000000"/>
                </a:solidFill>
                <a:latin typeface="Calibri"/>
              </a:rPr>
              <a:t> a arborelui.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Dacă folosim o stivă obţinem </a:t>
            </a:r>
            <a:r>
              <a:rPr lang="en-US" i="1">
                <a:solidFill>
                  <a:srgbClr val="000000"/>
                </a:solidFill>
                <a:latin typeface="Calibri"/>
              </a:rPr>
              <a:t>traversarea în adâncime (depth first)</a:t>
            </a:r>
            <a:r>
              <a:rPr lang="en-US">
                <a:solidFill>
                  <a:srgbClr val="000000"/>
                </a:solidFill>
                <a:latin typeface="Calibri"/>
              </a:rPr>
              <a:t> a arborelui.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1559</Words>
  <Application>Microsoft Office PowerPoint</Application>
  <PresentationFormat>On-screen Show (4:3)</PresentationFormat>
  <Paragraphs>359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RC</cp:lastModifiedBy>
  <cp:revision>5</cp:revision>
  <dcterms:modified xsi:type="dcterms:W3CDTF">2015-02-24T09:36:44Z</dcterms:modified>
</cp:coreProperties>
</file>