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Picture 1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2130480"/>
            <a:ext cx="7765920" cy="146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Structuri de Date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1371600" y="3886200"/>
            <a:ext cx="6394320" cy="174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Elementare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14400" y="208440"/>
            <a:ext cx="7689960" cy="908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r>
              <a:rPr lang="en-US" sz="3200">
                <a:latin typeface="Calibri"/>
              </a:rPr>
              <a:t>Traversarea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Calibri"/>
              </a:rPr>
              <a:t>(</a:t>
            </a:r>
            <a:r>
              <a:rPr lang="en-US" sz="2800">
                <a:latin typeface="Calibri"/>
              </a:rPr>
              <a:t>unei str. liniare in alocare statica)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565200" y="1848240"/>
            <a:ext cx="7918560" cy="3745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void Traversare(int A[], int 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    	int k;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k = 1; // iniţializarea indicelui pentru traversare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while (k &lt;= n) // test pentru nedepăşirea structurii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{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	// vizitează A[k];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	k++; //trecem la componenta următoare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152280"/>
            <a:ext cx="8497800" cy="6796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3200">
                <a:latin typeface="Calibri"/>
              </a:rPr>
              <a:t>Inserarea (</a:t>
            </a:r>
            <a:r>
              <a:rPr lang="en-US" sz="2800">
                <a:latin typeface="Calibri"/>
              </a:rPr>
              <a:t>intr-o str. liniara in alocare statica)</a:t>
            </a:r>
            <a:r>
              <a:rPr lang="en-US" sz="3200">
                <a:latin typeface="Calibri"/>
              </a:rPr>
              <a:t> 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114480" y="1015200"/>
            <a:ext cx="8985240" cy="5337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void Insert(int A[], int n, int k, int Elem)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{   //  inserează în structura liniară A[], pe poziţia k, valoarea lui Elem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int i;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// mută pe rând elementele de la A[n] la A[k] câte o locaţie la dreapta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i = n;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while (i &gt;= k)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{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	A[i+1] = A[i];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	i--;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// inserarea propriu-zisă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A[k] = Elem;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// creşte dimensiunea structurii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	n++;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2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91440" y="152280"/>
            <a:ext cx="8955000" cy="6796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3200">
                <a:latin typeface="Calibri"/>
              </a:rPr>
              <a:t>Stergerea </a:t>
            </a:r>
            <a:r>
              <a:rPr lang="en-US" sz="2800">
                <a:latin typeface="Calibri"/>
              </a:rPr>
              <a:t>(dintr-o str. liniara in alocare statica)</a:t>
            </a:r>
            <a:r>
              <a:rPr lang="en-US" sz="3200">
                <a:latin typeface="Calibri"/>
              </a:rPr>
              <a:t> 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471600" y="1391040"/>
            <a:ext cx="7614000" cy="4111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void Delete(int A[], int n, int k, int X)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{   //  extrage în X valoarea A[k] şi reface vectorul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int i;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// extragerea propriu-zisă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X = A[k];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// refacerea structurii de vector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for (i = k; i &lt;= n-1; i++)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	A[i] = A[i+1];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// scade dimensiunea structurii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n--;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14400" y="228600"/>
            <a:ext cx="7689960" cy="8319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3200">
                <a:latin typeface="Calibri"/>
              </a:rPr>
              <a:t>Costuri - inserare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759960" y="2024640"/>
            <a:ext cx="7918560" cy="3853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200" i="1">
                <a:latin typeface="Arial"/>
              </a:rPr>
              <a:t>p</a:t>
            </a:r>
            <a:r>
              <a:rPr lang="en-US" sz="2200" i="1" baseline="-25000">
                <a:latin typeface="Arial"/>
              </a:rPr>
              <a:t>i  </a:t>
            </a:r>
            <a:r>
              <a:rPr lang="en-US" sz="2200">
                <a:latin typeface="Arial"/>
              </a:rPr>
              <a:t>= probabilitatea evenimentului de a insera o valoare nouă pe componenta </a:t>
            </a:r>
            <a:r>
              <a:rPr lang="en-US" sz="2200" i="1">
                <a:latin typeface="Arial"/>
              </a:rPr>
              <a:t>i</a:t>
            </a:r>
            <a:r>
              <a:rPr lang="en-US" sz="2200">
                <a:latin typeface="Arial"/>
              </a:rPr>
              <a:t>,</a:t>
            </a:r>
            <a:r>
              <a:rPr lang="en-US" sz="2200" i="1">
                <a:latin typeface="Arial"/>
              </a:rPr>
              <a:t> i </a:t>
            </a:r>
            <a:r>
              <a:rPr lang="en-US" sz="2200" i="1">
                <a:latin typeface="Symbol"/>
                <a:ea typeface="Symbol"/>
              </a:rPr>
              <a:t></a:t>
            </a:r>
            <a:r>
              <a:rPr lang="en-US" sz="2200" i="1">
                <a:latin typeface="Arial"/>
                <a:ea typeface="Symbol"/>
              </a:rPr>
              <a:t> [1..n].</a:t>
            </a:r>
            <a:r>
              <a:rPr lang="en-US" sz="2200">
                <a:latin typeface="Arial"/>
                <a:ea typeface="Symbo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Symbol"/>
              </a:rPr>
              <a:t>La inserarea pe poziţia </a:t>
            </a:r>
            <a:r>
              <a:rPr lang="en-US" sz="2200" i="1">
                <a:latin typeface="Arial"/>
                <a:ea typeface="Symbol"/>
              </a:rPr>
              <a:t>i</a:t>
            </a:r>
            <a:r>
              <a:rPr lang="en-US" sz="2200">
                <a:latin typeface="Arial"/>
                <a:ea typeface="Symbol"/>
              </a:rPr>
              <a:t> trebuie să mutăm </a:t>
            </a:r>
            <a:r>
              <a:rPr lang="en-US" sz="2200" i="1">
                <a:latin typeface="Arial"/>
                <a:ea typeface="Symbol"/>
              </a:rPr>
              <a:t>n-i+1 c</a:t>
            </a:r>
            <a:r>
              <a:rPr lang="en-US" sz="2200">
                <a:latin typeface="Arial"/>
                <a:ea typeface="Symbol"/>
              </a:rPr>
              <a:t>omponente.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Symbol"/>
              </a:rPr>
              <a:t>Numărul mediu de mutări la inserare </a:t>
            </a:r>
            <a:r>
              <a:rPr lang="en-US" sz="2200" i="1">
                <a:latin typeface="Arial"/>
                <a:ea typeface="Symbol"/>
              </a:rPr>
              <a:t>M =</a:t>
            </a:r>
            <a:r>
              <a:rPr lang="en-US" sz="2200" i="1">
                <a:latin typeface="Symbol"/>
                <a:ea typeface="Symbol"/>
              </a:rPr>
              <a:t></a:t>
            </a:r>
            <a:r>
              <a:rPr lang="en-US" sz="2200" i="1">
                <a:latin typeface="Arial"/>
                <a:ea typeface="Symbol"/>
              </a:rPr>
              <a:t> p</a:t>
            </a:r>
            <a:r>
              <a:rPr lang="en-US" sz="2200" i="1" baseline="-25000">
                <a:latin typeface="Arial"/>
                <a:ea typeface="Symbol"/>
              </a:rPr>
              <a:t>i </a:t>
            </a:r>
            <a:r>
              <a:rPr lang="en-US" sz="2200" i="1">
                <a:latin typeface="Arial"/>
                <a:ea typeface="Symbol"/>
              </a:rPr>
              <a:t>(n - i+1) 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Symbol"/>
              </a:rPr>
              <a:t>Dacă </a:t>
            </a:r>
            <a:r>
              <a:rPr lang="en-US" sz="2200" i="1">
                <a:latin typeface="Arial"/>
                <a:ea typeface="Symbol"/>
              </a:rPr>
              <a:t> p</a:t>
            </a:r>
            <a:r>
              <a:rPr lang="en-US" sz="2200" i="1" baseline="-25000">
                <a:latin typeface="Arial"/>
                <a:ea typeface="Symbol"/>
              </a:rPr>
              <a:t>1</a:t>
            </a:r>
            <a:r>
              <a:rPr lang="en-US" sz="2200" i="1">
                <a:latin typeface="Arial"/>
                <a:ea typeface="Symbol"/>
              </a:rPr>
              <a:t> = …= p</a:t>
            </a:r>
            <a:r>
              <a:rPr lang="en-US" sz="2200" i="1" baseline="-25000">
                <a:latin typeface="Arial"/>
                <a:ea typeface="Symbol"/>
              </a:rPr>
              <a:t>n </a:t>
            </a:r>
            <a:r>
              <a:rPr lang="en-US" sz="2200" i="1">
                <a:latin typeface="Arial"/>
                <a:ea typeface="Symbol"/>
              </a:rPr>
              <a:t>= 1/n  </a:t>
            </a:r>
            <a:r>
              <a:rPr lang="en-US" sz="2200">
                <a:latin typeface="Arial"/>
                <a:ea typeface="Symbol"/>
              </a:rPr>
              <a:t>atunci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i="1">
                <a:latin typeface="Arial"/>
                <a:ea typeface="Symbol"/>
              </a:rPr>
              <a:t>M = (1/n) ( n + ( n –1) + …. + 1 ) =(n+1)/2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835920" y="1273680"/>
            <a:ext cx="7766280" cy="6037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400">
                <a:latin typeface="Calibri"/>
              </a:rPr>
              <a:t>In functie de </a:t>
            </a:r>
            <a:r>
              <a:rPr lang="en-US" sz="2400" b="1" i="1">
                <a:latin typeface="Calibri"/>
              </a:rPr>
              <a:t>mutari</a:t>
            </a:r>
            <a:r>
              <a:rPr lang="en-US" sz="2400">
                <a:latin typeface="Calibri"/>
              </a:rPr>
              <a:t> de componente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912240" y="207360"/>
            <a:ext cx="7689960" cy="8319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3200">
                <a:latin typeface="Calibri"/>
              </a:rPr>
              <a:t>Costuri - stergere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759960" y="2025000"/>
            <a:ext cx="7918560" cy="3853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200" i="1">
                <a:latin typeface="Arial"/>
              </a:rPr>
              <a:t>p</a:t>
            </a:r>
            <a:r>
              <a:rPr lang="en-US" sz="2200" i="1" baseline="-25000">
                <a:latin typeface="Arial"/>
              </a:rPr>
              <a:t>i  </a:t>
            </a:r>
            <a:r>
              <a:rPr lang="en-US" sz="2200">
                <a:latin typeface="Arial"/>
              </a:rPr>
              <a:t>= probabilitatea evenimentului de a sterge componenta </a:t>
            </a:r>
            <a:r>
              <a:rPr lang="en-US" sz="2200" i="1">
                <a:latin typeface="Arial"/>
              </a:rPr>
              <a:t>i</a:t>
            </a:r>
            <a:r>
              <a:rPr lang="en-US" sz="2200">
                <a:latin typeface="Arial"/>
              </a:rPr>
              <a:t>,</a:t>
            </a:r>
            <a:r>
              <a:rPr lang="en-US" sz="2200" i="1">
                <a:latin typeface="Arial"/>
              </a:rPr>
              <a:t>      i </a:t>
            </a:r>
            <a:r>
              <a:rPr lang="en-US" sz="2200" i="1">
                <a:latin typeface="Symbol"/>
                <a:ea typeface="Symbol"/>
              </a:rPr>
              <a:t></a:t>
            </a:r>
            <a:r>
              <a:rPr lang="en-US" sz="2200" i="1">
                <a:latin typeface="Arial"/>
                <a:ea typeface="Symbol"/>
              </a:rPr>
              <a:t> [1..n].</a:t>
            </a:r>
            <a:r>
              <a:rPr lang="en-US" sz="2200">
                <a:latin typeface="Arial"/>
                <a:ea typeface="Symbo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Symbol"/>
              </a:rPr>
              <a:t>La stergerea lui </a:t>
            </a:r>
            <a:r>
              <a:rPr lang="en-US" sz="2200" i="1">
                <a:latin typeface="Arial"/>
                <a:ea typeface="Symbol"/>
              </a:rPr>
              <a:t>A[i]</a:t>
            </a:r>
            <a:r>
              <a:rPr lang="en-US" sz="2200">
                <a:latin typeface="Arial"/>
                <a:ea typeface="Symbol"/>
              </a:rPr>
              <a:t> trebuie să mutăm </a:t>
            </a:r>
            <a:r>
              <a:rPr lang="en-US" sz="2200" i="1">
                <a:latin typeface="Arial"/>
                <a:ea typeface="Symbol"/>
              </a:rPr>
              <a:t>n-i c</a:t>
            </a:r>
            <a:r>
              <a:rPr lang="en-US" sz="2200">
                <a:latin typeface="Arial"/>
                <a:ea typeface="Symbol"/>
              </a:rPr>
              <a:t>omponente.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Symbol"/>
              </a:rPr>
              <a:t>Numărul mediu de mutări la stergere </a:t>
            </a:r>
            <a:r>
              <a:rPr lang="en-US" sz="2200" i="1">
                <a:latin typeface="Arial"/>
                <a:ea typeface="Symbol"/>
              </a:rPr>
              <a:t>M =</a:t>
            </a:r>
            <a:r>
              <a:rPr lang="en-US" sz="2200" i="1">
                <a:latin typeface="Symbol"/>
                <a:ea typeface="Symbol"/>
              </a:rPr>
              <a:t></a:t>
            </a:r>
            <a:r>
              <a:rPr lang="en-US" sz="2200" i="1">
                <a:latin typeface="Arial"/>
                <a:ea typeface="Symbol"/>
              </a:rPr>
              <a:t> p</a:t>
            </a:r>
            <a:r>
              <a:rPr lang="en-US" sz="2200" i="1" baseline="-25000">
                <a:latin typeface="Arial"/>
                <a:ea typeface="Symbol"/>
              </a:rPr>
              <a:t>i </a:t>
            </a:r>
            <a:r>
              <a:rPr lang="en-US" sz="2200" i="1">
                <a:latin typeface="Arial"/>
                <a:ea typeface="Symbol"/>
              </a:rPr>
              <a:t>(n - i) 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Symbol"/>
              </a:rPr>
              <a:t>Dacă </a:t>
            </a:r>
            <a:r>
              <a:rPr lang="en-US" sz="2200" i="1">
                <a:latin typeface="Arial"/>
                <a:ea typeface="Symbol"/>
              </a:rPr>
              <a:t> p</a:t>
            </a:r>
            <a:r>
              <a:rPr lang="en-US" sz="2200" i="1" baseline="-25000">
                <a:latin typeface="Arial"/>
                <a:ea typeface="Symbol"/>
              </a:rPr>
              <a:t>1</a:t>
            </a:r>
            <a:r>
              <a:rPr lang="en-US" sz="2200" i="1">
                <a:latin typeface="Arial"/>
                <a:ea typeface="Symbol"/>
              </a:rPr>
              <a:t> = …= p</a:t>
            </a:r>
            <a:r>
              <a:rPr lang="en-US" sz="2200" i="1" baseline="-25000">
                <a:latin typeface="Arial"/>
                <a:ea typeface="Symbol"/>
              </a:rPr>
              <a:t>n </a:t>
            </a:r>
            <a:r>
              <a:rPr lang="en-US" sz="2200" i="1">
                <a:latin typeface="Arial"/>
                <a:ea typeface="Symbol"/>
              </a:rPr>
              <a:t>= 1/n  </a:t>
            </a:r>
            <a:r>
              <a:rPr lang="en-US" sz="2200">
                <a:latin typeface="Arial"/>
                <a:ea typeface="Symbol"/>
              </a:rPr>
              <a:t>atunci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i="1">
                <a:latin typeface="Arial"/>
                <a:ea typeface="Symbol"/>
              </a:rPr>
              <a:t>M = (1/n) ( ( n –1) + …. + 1 ) =(n-1)/2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835920" y="1274040"/>
            <a:ext cx="7766280" cy="6037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400">
                <a:latin typeface="Calibri"/>
              </a:rPr>
              <a:t>In functie de </a:t>
            </a:r>
            <a:r>
              <a:rPr lang="en-US" sz="2400" b="1" i="1">
                <a:latin typeface="Calibri"/>
              </a:rPr>
              <a:t>mutari</a:t>
            </a:r>
            <a:r>
              <a:rPr lang="en-US" sz="2400">
                <a:latin typeface="Calibri"/>
              </a:rPr>
              <a:t> de componente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74320" y="208440"/>
            <a:ext cx="8330040" cy="908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3200">
                <a:latin typeface="Calibri"/>
              </a:rPr>
              <a:t>Cautarea </a:t>
            </a:r>
            <a:r>
              <a:rPr lang="en-US" sz="2400">
                <a:latin typeface="Calibri"/>
              </a:rPr>
              <a:t>(unei valori date intr-o str. lineara in alocare statica)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758520" y="1185840"/>
            <a:ext cx="7918560" cy="5208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void SearchLin (int A[], int n, int Val, int Loc)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{	/ * caută liniar valoarea Val în A[1..n] şi returnează Loc = 0 dacă nu o găseşte, şi o valoare Loc </a:t>
            </a:r>
            <a:r>
              <a:rPr lang="en-US" sz="2400">
                <a:latin typeface="Symbol"/>
                <a:ea typeface="Symbol"/>
              </a:rPr>
              <a:t></a:t>
            </a:r>
            <a:r>
              <a:rPr lang="en-US" sz="2400">
                <a:latin typeface="Arial"/>
                <a:ea typeface="Symbol"/>
              </a:rPr>
              <a:t> [1..n] dacă o găseşte pe componenta A[Loc]  */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 	int i;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 	Loc = 0;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 	i = 1;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 	while ((i &lt;= n) &amp;&amp; (A[i] != Val))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 	{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		i++;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    	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	if (i &lt;= 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		Loc = i;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914400" y="152280"/>
            <a:ext cx="7689960" cy="908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2800">
                <a:latin typeface="Calibri"/>
              </a:rPr>
              <a:t>Cautarea lineara - componenta marcaj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427320" y="1185840"/>
            <a:ext cx="7918560" cy="5208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void SearchLin1 (int A[], int n, int Val, int Loc)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i="1">
                <a:latin typeface="Arial"/>
              </a:rPr>
              <a:t>{	//  Căutare lineară de la stanga la dreapta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i="1">
                <a:latin typeface="Arial"/>
              </a:rPr>
              <a:t>	</a:t>
            </a:r>
            <a:r>
              <a:rPr lang="en-US" sz="2400">
                <a:latin typeface="Arial"/>
              </a:rPr>
              <a:t>A[n+1] = Val;</a:t>
            </a:r>
            <a:r>
              <a:rPr lang="en-US" sz="2400" i="1">
                <a:latin typeface="Arial"/>
              </a:rPr>
              <a:t>  /* introducem Val pe componenta marcaj, care va fi la capatul din dreapta */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Loc = 1;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while (A[Loc] !=  Val)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Droid Sans Fallback"/>
              </a:rPr>
              <a:t>    {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Droid Sans Fallback"/>
              </a:rPr>
              <a:t>		</a:t>
            </a: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Loc++;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	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	if (Loc == n+1)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		 printf("Căutare fără succes");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	else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		 printf("Am găsit pe componenta %d”,Loc);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914400" y="228600"/>
            <a:ext cx="7689960" cy="8319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2800">
                <a:latin typeface="Calibri"/>
              </a:rPr>
              <a:t>Complexitate (costuri) - cautare lineara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762120" y="1864080"/>
            <a:ext cx="7918560" cy="4290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400" i="1">
                <a:latin typeface="Arial"/>
              </a:rPr>
              <a:t>p</a:t>
            </a:r>
            <a:r>
              <a:rPr lang="en-US" sz="2400" i="1" baseline="-25000">
                <a:latin typeface="Arial"/>
              </a:rPr>
              <a:t>i  </a:t>
            </a:r>
            <a:r>
              <a:rPr lang="en-US" sz="2400">
                <a:latin typeface="Arial"/>
              </a:rPr>
              <a:t>= probabilitatea evenimentului </a:t>
            </a:r>
            <a:r>
              <a:rPr lang="en-US" sz="2400" i="1">
                <a:latin typeface="Arial"/>
              </a:rPr>
              <a:t>Val=A[i]</a:t>
            </a:r>
            <a:r>
              <a:rPr lang="en-US" sz="2400">
                <a:latin typeface="Arial"/>
              </a:rPr>
              <a:t> (gasim valoarea căutată pe componenta </a:t>
            </a:r>
            <a:r>
              <a:rPr lang="en-US" sz="2400" i="1">
                <a:latin typeface="Arial"/>
              </a:rPr>
              <a:t>i</a:t>
            </a:r>
            <a:r>
              <a:rPr lang="en-US" sz="2400">
                <a:latin typeface="Arial"/>
              </a:rPr>
              <a:t>),</a:t>
            </a:r>
            <a:r>
              <a:rPr lang="en-US" sz="2400" i="1">
                <a:latin typeface="Arial"/>
              </a:rPr>
              <a:t> i </a:t>
            </a:r>
            <a:r>
              <a:rPr lang="en-US" sz="2400" i="1">
                <a:latin typeface="Symbol"/>
                <a:ea typeface="Symbol"/>
              </a:rPr>
              <a:t></a:t>
            </a:r>
            <a:r>
              <a:rPr lang="en-US" sz="2400" i="1">
                <a:latin typeface="Arial"/>
                <a:ea typeface="Symbol"/>
              </a:rPr>
              <a:t> [1..n].</a:t>
            </a:r>
            <a:r>
              <a:rPr lang="en-US" sz="2400">
                <a:latin typeface="Arial"/>
                <a:ea typeface="Symbo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i="1">
                <a:latin typeface="Arial"/>
                <a:ea typeface="Symbol"/>
              </a:rPr>
              <a:t>q</a:t>
            </a:r>
            <a:r>
              <a:rPr lang="en-US" sz="2400">
                <a:latin typeface="Arial"/>
                <a:ea typeface="Symbol"/>
              </a:rPr>
              <a:t> = probabilitatea ca </a:t>
            </a:r>
            <a:r>
              <a:rPr lang="en-US" sz="2400" i="1">
                <a:latin typeface="Arial"/>
                <a:ea typeface="Symbol"/>
              </a:rPr>
              <a:t>Val</a:t>
            </a:r>
            <a:r>
              <a:rPr lang="en-US" sz="2400">
                <a:latin typeface="Arial"/>
                <a:ea typeface="Symbol"/>
              </a:rPr>
              <a:t> să nu se găsească în </a:t>
            </a:r>
            <a:r>
              <a:rPr lang="en-US" sz="2400" i="1">
                <a:latin typeface="Arial"/>
                <a:ea typeface="Symbol"/>
              </a:rPr>
              <a:t>A[1..n].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	Avem  </a:t>
            </a:r>
            <a:r>
              <a:rPr lang="en-US" sz="3200" i="1">
                <a:latin typeface="Symbol"/>
                <a:ea typeface="Symbol"/>
              </a:rPr>
              <a:t></a:t>
            </a:r>
            <a:r>
              <a:rPr lang="en-US" sz="3200" i="1">
                <a:latin typeface="Arial"/>
                <a:ea typeface="Symbol"/>
              </a:rPr>
              <a:t> </a:t>
            </a:r>
            <a:r>
              <a:rPr lang="en-US" sz="2400" i="1">
                <a:latin typeface="Arial"/>
                <a:ea typeface="Symbol"/>
              </a:rPr>
              <a:t>p</a:t>
            </a:r>
            <a:r>
              <a:rPr lang="en-US" sz="2400" i="1" baseline="-25000">
                <a:latin typeface="Arial"/>
                <a:ea typeface="Symbol"/>
              </a:rPr>
              <a:t>i</a:t>
            </a:r>
            <a:r>
              <a:rPr lang="en-US" sz="2400" i="1">
                <a:latin typeface="Arial"/>
                <a:ea typeface="Symbol"/>
              </a:rPr>
              <a:t> + q = 1 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Pentru fiecare </a:t>
            </a:r>
            <a:r>
              <a:rPr lang="en-US" sz="2400" i="1">
                <a:latin typeface="Arial"/>
                <a:ea typeface="Symbol"/>
              </a:rPr>
              <a:t>i </a:t>
            </a:r>
            <a:r>
              <a:rPr lang="en-US" sz="2400" i="1">
                <a:latin typeface="Symbol"/>
                <a:ea typeface="Symbol"/>
              </a:rPr>
              <a:t></a:t>
            </a:r>
            <a:r>
              <a:rPr lang="en-US" sz="2400" i="1">
                <a:latin typeface="Arial"/>
                <a:ea typeface="Symbol"/>
              </a:rPr>
              <a:t> [1..n+1], </a:t>
            </a:r>
            <a:r>
              <a:rPr lang="en-US" sz="2400">
                <a:latin typeface="Arial"/>
                <a:ea typeface="Symbol"/>
              </a:rPr>
              <a:t>pentru a decide că</a:t>
            </a:r>
            <a:r>
              <a:rPr lang="en-US" sz="2400" i="1">
                <a:latin typeface="Arial"/>
                <a:ea typeface="Symbol"/>
              </a:rPr>
              <a:t> </a:t>
            </a:r>
            <a:r>
              <a:rPr lang="en-US" sz="2400">
                <a:latin typeface="Arial"/>
                <a:ea typeface="Symbol"/>
              </a:rPr>
              <a:t>prima apariţie a lui </a:t>
            </a:r>
            <a:r>
              <a:rPr lang="en-US" sz="2400" i="1">
                <a:latin typeface="Arial"/>
                <a:ea typeface="Symbol"/>
              </a:rPr>
              <a:t>Val</a:t>
            </a:r>
            <a:r>
              <a:rPr lang="en-US" sz="2400">
                <a:latin typeface="Arial"/>
                <a:ea typeface="Symbol"/>
              </a:rPr>
              <a:t> este pe componenta </a:t>
            </a:r>
            <a:r>
              <a:rPr lang="en-US" sz="2400" i="1">
                <a:latin typeface="Arial"/>
                <a:ea typeface="Symbol"/>
              </a:rPr>
              <a:t>A[i],</a:t>
            </a:r>
            <a:r>
              <a:rPr lang="en-US" sz="2400">
                <a:latin typeface="Arial"/>
                <a:ea typeface="Symbol"/>
              </a:rPr>
              <a:t> facem </a:t>
            </a:r>
            <a:r>
              <a:rPr lang="en-US" sz="2400" i="1">
                <a:latin typeface="Arial"/>
                <a:ea typeface="Symbol"/>
              </a:rPr>
              <a:t>i</a:t>
            </a:r>
            <a:r>
              <a:rPr lang="en-US" sz="2400">
                <a:latin typeface="Arial"/>
                <a:ea typeface="Symbol"/>
              </a:rPr>
              <a:t> comparaţii.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Numărul mediu de comparaţii va fi: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i="1">
                <a:latin typeface="Arial"/>
                <a:ea typeface="Symbol"/>
              </a:rPr>
              <a:t>	C = </a:t>
            </a:r>
            <a:r>
              <a:rPr lang="en-US" sz="3200" i="1">
                <a:latin typeface="Symbol"/>
                <a:ea typeface="Symbol"/>
              </a:rPr>
              <a:t></a:t>
            </a:r>
            <a:r>
              <a:rPr lang="en-US" sz="3200" i="1">
                <a:latin typeface="Arial"/>
                <a:ea typeface="Symbol"/>
              </a:rPr>
              <a:t> </a:t>
            </a:r>
            <a:r>
              <a:rPr lang="en-US" sz="2400" i="1">
                <a:latin typeface="Arial"/>
                <a:ea typeface="Symbol"/>
              </a:rPr>
              <a:t>p</a:t>
            </a:r>
            <a:r>
              <a:rPr lang="en-US" sz="2400" i="1" baseline="-25000">
                <a:latin typeface="Arial"/>
                <a:ea typeface="Symbol"/>
              </a:rPr>
              <a:t>i </a:t>
            </a:r>
            <a:r>
              <a:rPr lang="en-US" sz="2400" i="1">
                <a:latin typeface="Arial"/>
                <a:ea typeface="Symbol"/>
              </a:rPr>
              <a:t> i + q(n+1) .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838080" y="1254240"/>
            <a:ext cx="7766280" cy="60372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200">
                <a:latin typeface="Calibri"/>
              </a:rPr>
              <a:t>In functie de </a:t>
            </a:r>
            <a:r>
              <a:rPr lang="en-US" sz="2200" b="1" i="1">
                <a:latin typeface="Calibri"/>
              </a:rPr>
              <a:t>componente accesate (comparatii)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914400" y="228600"/>
            <a:ext cx="7689960" cy="8319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3200">
                <a:latin typeface="Times New Roman"/>
              </a:rPr>
              <a:t>Complexitate (costuri) - căutare lineară </a:t>
            </a:r>
            <a:r>
              <a:rPr lang="en-US" sz="2800">
                <a:latin typeface="Times New Roman"/>
              </a:rPr>
              <a:t>(cont.)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780840" y="1398960"/>
            <a:ext cx="7918560" cy="4763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400" i="1">
                <a:latin typeface="Arial"/>
              </a:rPr>
              <a:t>Cazul </a:t>
            </a:r>
            <a:r>
              <a:rPr lang="en-US" sz="2400" b="1" i="1">
                <a:latin typeface="Arial"/>
              </a:rPr>
              <a:t>căutării cu succes: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i="1">
                <a:latin typeface="Arial"/>
              </a:rPr>
              <a:t>- Val</a:t>
            </a:r>
            <a:r>
              <a:rPr lang="en-US" sz="2400">
                <a:latin typeface="Arial"/>
              </a:rPr>
              <a:t> se găseşte precis în vector, i.e. </a:t>
            </a:r>
            <a:r>
              <a:rPr lang="en-US" sz="2400" i="1">
                <a:latin typeface="Arial"/>
              </a:rPr>
              <a:t>q=0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- se găseşte cu probabilitate egală pe oricare din componente, i.e. </a:t>
            </a:r>
            <a:r>
              <a:rPr lang="en-US" sz="2400" i="1">
                <a:latin typeface="Arial"/>
              </a:rPr>
              <a:t> p</a:t>
            </a:r>
            <a:r>
              <a:rPr lang="en-US" sz="2400" i="1" baseline="-25000">
                <a:latin typeface="Arial"/>
              </a:rPr>
              <a:t>1</a:t>
            </a:r>
            <a:r>
              <a:rPr lang="en-US" sz="2400" i="1">
                <a:latin typeface="Arial"/>
              </a:rPr>
              <a:t> = …= p</a:t>
            </a:r>
            <a:r>
              <a:rPr lang="en-US" sz="2400" i="1" baseline="-25000">
                <a:latin typeface="Arial"/>
              </a:rPr>
              <a:t>n </a:t>
            </a:r>
            <a:r>
              <a:rPr lang="en-US" sz="2400" i="1">
                <a:latin typeface="Arial"/>
              </a:rPr>
              <a:t>= 1/n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i="1">
                <a:latin typeface="Arial"/>
              </a:rPr>
              <a:t>	C = (1/n) ( 1 + 2 + ……. + n) = (n+1)/2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numărul mediu de comparaţii în cazul </a:t>
            </a:r>
            <a:r>
              <a:rPr lang="en-US" sz="2400" b="1">
                <a:latin typeface="Arial"/>
              </a:rPr>
              <a:t>căutării cu succes.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i="1">
                <a:latin typeface="Arial"/>
              </a:rPr>
              <a:t>Cazul </a:t>
            </a:r>
            <a:r>
              <a:rPr lang="en-US" sz="2400" b="1" i="1">
                <a:latin typeface="Arial"/>
              </a:rPr>
              <a:t>căutării fără succes: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latin typeface="Arial"/>
              </a:rPr>
              <a:t>- </a:t>
            </a:r>
            <a:r>
              <a:rPr lang="en-US" sz="2400">
                <a:latin typeface="Arial"/>
              </a:rPr>
              <a:t>se traversează toata structura, se accesează </a:t>
            </a:r>
            <a:r>
              <a:rPr lang="en-US" sz="2400" i="1">
                <a:latin typeface="Arial"/>
              </a:rPr>
              <a:t>n+1</a:t>
            </a:r>
            <a:r>
              <a:rPr lang="en-US" sz="2400">
                <a:latin typeface="Arial"/>
              </a:rPr>
              <a:t> comp.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i="1">
                <a:latin typeface="Arial"/>
              </a:rPr>
              <a:t>	C = n+1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14400" y="228600"/>
            <a:ext cx="7689960" cy="8319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3200">
                <a:latin typeface="Times New Roman"/>
              </a:rPr>
              <a:t>Caz particular - vector ordonat crescător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13200" y="1558800"/>
            <a:ext cx="7766280" cy="1212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800">
                <a:latin typeface="Times New Roman"/>
              </a:rPr>
              <a:t>- Structură lineară in alocare statica (secventiala)</a:t>
            </a:r>
            <a:endParaRPr/>
          </a:p>
          <a:p>
            <a:pPr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800">
                <a:latin typeface="Times New Roman"/>
              </a:rPr>
              <a:t>organizare suplimentara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1302120" y="2854080"/>
            <a:ext cx="56325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i="1">
                <a:latin typeface="Arial"/>
              </a:rPr>
              <a:t>A[1] </a:t>
            </a:r>
            <a:r>
              <a:rPr lang="en-US" sz="2400" i="1">
                <a:latin typeface="Symbol"/>
                <a:ea typeface="Symbol"/>
              </a:rPr>
              <a:t></a:t>
            </a:r>
            <a:r>
              <a:rPr lang="en-US" sz="2400" i="1">
                <a:latin typeface="Arial"/>
                <a:ea typeface="Symbol"/>
              </a:rPr>
              <a:t>  A[2] </a:t>
            </a:r>
            <a:r>
              <a:rPr lang="en-US" sz="2400" i="1">
                <a:latin typeface="Symbol"/>
                <a:ea typeface="Symbol"/>
              </a:rPr>
              <a:t></a:t>
            </a:r>
            <a:r>
              <a:rPr lang="en-US" sz="2400" i="1">
                <a:latin typeface="Arial"/>
                <a:ea typeface="Symbol"/>
              </a:rPr>
              <a:t>  …</a:t>
            </a:r>
            <a:r>
              <a:rPr lang="en-US" sz="2400" i="1">
                <a:latin typeface="Symbol"/>
                <a:ea typeface="Symbol"/>
              </a:rPr>
              <a:t></a:t>
            </a:r>
            <a:r>
              <a:rPr lang="en-US" sz="2400" i="1">
                <a:latin typeface="Arial"/>
                <a:ea typeface="Symbol"/>
              </a:rPr>
              <a:t>  A[n]</a:t>
            </a:r>
            <a:endParaRPr/>
          </a:p>
        </p:txBody>
      </p:sp>
      <p:sp>
        <p:nvSpPr>
          <p:cNvPr id="223" name="CustomShape 4"/>
          <p:cNvSpPr/>
          <p:nvPr/>
        </p:nvSpPr>
        <p:spPr>
          <a:xfrm>
            <a:off x="755280" y="3511080"/>
            <a:ext cx="7766280" cy="235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800">
                <a:latin typeface="Arial"/>
              </a:rPr>
              <a:t>Informatie in plus</a:t>
            </a:r>
            <a:endParaRPr/>
          </a:p>
          <a:p>
            <a:pPr lvl="1">
              <a:lnSpc>
                <a:spcPct val="100000"/>
              </a:lnSpc>
              <a:buSzPct val="7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Droid Sans Fallback"/>
              </a:rPr>
              <a:t>permite imbunatatirea cautarii lineare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400">
                <a:solidFill>
                  <a:srgbClr val="000000"/>
                </a:solidFill>
                <a:latin typeface="Times New Roman"/>
                <a:ea typeface="Droid Sans Fallback"/>
              </a:rPr>
              <a:t>Alta cautare - cautarea binara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Times New Roman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  <a:ea typeface="Droid Sans Fallback"/>
              </a:rPr>
              <a:t>necesita modificarea algoritmilor de inserare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996480"/>
            <a:ext cx="7765920" cy="512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avem de reprezentat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multimi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(finite, de date omogene)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statice - componenta nu se schimba in timp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dinamice - componenta se schimba in timp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multimi … pe care facem diverse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operatii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… in scopul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rezolvarii unor probleme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14400" y="228600"/>
            <a:ext cx="7689960" cy="8319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r>
              <a:rPr lang="en-US" sz="3200">
                <a:latin typeface="Times New Roman"/>
              </a:rPr>
              <a:t>Cautarea lineara intr-un vector sortat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650160" y="1040760"/>
            <a:ext cx="7690320" cy="55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void SearchLinOrd (int A[], int n, int Val, int Loc)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    int i;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Loc = 0;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i = 1;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while ((i &lt;= n) &amp;&amp; (A[i] &lt; Val))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i++;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if (i &lt;= 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if (A[i] == Val)	// căutare cu succes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{	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	Loc = i;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	printf("element gasit pe pozitia %d ", Loc);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        		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else  // A[i] &gt; Val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            			printf("căutare fără succes");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else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printf("căutare fără succes");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14400" y="228600"/>
            <a:ext cx="7689960" cy="8319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r>
              <a:rPr lang="en-US" sz="3200">
                <a:latin typeface="Times New Roman"/>
              </a:rPr>
              <a:t>Cautarea binara (intr-un vector sortat)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537480" y="1090800"/>
            <a:ext cx="8603280" cy="548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i="1">
                <a:latin typeface="Arial"/>
              </a:rPr>
              <a:t>A[1..n]</a:t>
            </a:r>
            <a:r>
              <a:rPr lang="en-US" sz="2400">
                <a:latin typeface="Arial"/>
              </a:rPr>
              <a:t> un vector cu  </a:t>
            </a:r>
            <a:r>
              <a:rPr lang="en-US" sz="2400" i="1">
                <a:latin typeface="Arial"/>
              </a:rPr>
              <a:t>A[1]  </a:t>
            </a:r>
            <a:r>
              <a:rPr lang="en-US" sz="2400" i="1">
                <a:latin typeface="Symbol"/>
                <a:ea typeface="Symbol"/>
              </a:rPr>
              <a:t></a:t>
            </a:r>
            <a:r>
              <a:rPr lang="en-US" sz="2400" i="1">
                <a:latin typeface="Arial"/>
                <a:ea typeface="Symbol"/>
              </a:rPr>
              <a:t>  A[2] </a:t>
            </a:r>
            <a:r>
              <a:rPr lang="en-US" sz="2400" i="1">
                <a:latin typeface="Symbol"/>
                <a:ea typeface="Symbol"/>
              </a:rPr>
              <a:t></a:t>
            </a:r>
            <a:r>
              <a:rPr lang="en-US" sz="2400" i="1">
                <a:latin typeface="Arial"/>
                <a:ea typeface="Symbol"/>
              </a:rPr>
              <a:t>  … </a:t>
            </a:r>
            <a:r>
              <a:rPr lang="en-US" sz="2400" i="1">
                <a:latin typeface="Symbol"/>
                <a:ea typeface="Symbol"/>
              </a:rPr>
              <a:t></a:t>
            </a:r>
            <a:r>
              <a:rPr lang="en-US" sz="2400" i="1">
                <a:latin typeface="Arial"/>
                <a:ea typeface="Symbol"/>
              </a:rPr>
              <a:t>  A[n]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  <a:ea typeface="Symbol"/>
              </a:rPr>
              <a:t>Algoritmul de căutare binară: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200">
                <a:latin typeface="Arial"/>
                <a:ea typeface="Symbol"/>
              </a:rPr>
              <a:t>(1) Se începe cu segmentul definit de indicii </a:t>
            </a:r>
            <a:r>
              <a:rPr lang="en-US" sz="2200" i="1">
                <a:latin typeface="Arial"/>
                <a:ea typeface="Symbol"/>
              </a:rPr>
              <a:t>Left = 1 </a:t>
            </a:r>
            <a:r>
              <a:rPr lang="en-US" sz="2200">
                <a:latin typeface="Arial"/>
                <a:ea typeface="Symbol"/>
              </a:rPr>
              <a:t>şi</a:t>
            </a:r>
            <a:r>
              <a:rPr lang="en-US" sz="2200" i="1">
                <a:latin typeface="Arial"/>
                <a:ea typeface="Symbol"/>
              </a:rPr>
              <a:t> Right = n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200">
                <a:latin typeface="Arial"/>
                <a:ea typeface="Symbol"/>
              </a:rPr>
              <a:t>(2) Pentru fiecare subvector </a:t>
            </a:r>
            <a:r>
              <a:rPr lang="en-US" sz="2200" i="1">
                <a:latin typeface="Arial"/>
                <a:ea typeface="Symbol"/>
              </a:rPr>
              <a:t>A[Left..Right]</a:t>
            </a:r>
            <a:r>
              <a:rPr lang="en-US" sz="2200">
                <a:latin typeface="Arial"/>
                <a:ea typeface="Symbol"/>
              </a:rPr>
              <a:t> se repetă: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200">
                <a:latin typeface="Arial"/>
                <a:ea typeface="Symbol"/>
              </a:rPr>
              <a:t>	(a) Se calculează mijlocul segmentului 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200">
                <a:latin typeface="Arial"/>
                <a:ea typeface="Symbol"/>
              </a:rPr>
              <a:t>		</a:t>
            </a:r>
            <a:r>
              <a:rPr lang="en-US" sz="2200" i="1">
                <a:latin typeface="Arial"/>
                <a:ea typeface="Symbol"/>
              </a:rPr>
              <a:t>Mid:= (Left + Right) / 2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200">
                <a:latin typeface="Arial"/>
                <a:ea typeface="Symbol"/>
              </a:rPr>
              <a:t>	(b) Se compară </a:t>
            </a:r>
            <a:r>
              <a:rPr lang="en-US" sz="2200" i="1">
                <a:latin typeface="Arial"/>
                <a:ea typeface="Symbol"/>
              </a:rPr>
              <a:t>Val </a:t>
            </a:r>
            <a:r>
              <a:rPr lang="en-US" sz="2200">
                <a:latin typeface="Arial"/>
                <a:ea typeface="Symbol"/>
              </a:rPr>
              <a:t>cu</a:t>
            </a:r>
            <a:r>
              <a:rPr lang="en-US" sz="2200" i="1">
                <a:latin typeface="Arial"/>
                <a:ea typeface="Symbol"/>
              </a:rPr>
              <a:t> A[Mid]: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200">
                <a:latin typeface="Arial"/>
                <a:ea typeface="Symbol"/>
              </a:rPr>
              <a:t>	- dacă </a:t>
            </a:r>
            <a:r>
              <a:rPr lang="en-US" sz="2200" i="1">
                <a:latin typeface="Arial"/>
                <a:ea typeface="Symbol"/>
              </a:rPr>
              <a:t>Val = A[Mid]</a:t>
            </a:r>
            <a:r>
              <a:rPr lang="en-US" sz="2200">
                <a:latin typeface="Arial"/>
                <a:ea typeface="Symbol"/>
              </a:rPr>
              <a:t> căutarea se termină cu succes;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200">
                <a:latin typeface="Arial"/>
                <a:ea typeface="Symbol"/>
              </a:rPr>
              <a:t>	- dacă </a:t>
            </a:r>
            <a:r>
              <a:rPr lang="en-US" sz="2200" i="1">
                <a:latin typeface="Arial"/>
                <a:ea typeface="Symbol"/>
              </a:rPr>
              <a:t>Val &lt; A[Mid] </a:t>
            </a:r>
            <a:r>
              <a:rPr lang="en-US" sz="2200">
                <a:latin typeface="Arial"/>
                <a:ea typeface="Symbol"/>
              </a:rPr>
              <a:t>se reia pasul (2) pe </a:t>
            </a:r>
            <a:r>
              <a:rPr lang="en-US" sz="2200" i="1">
                <a:latin typeface="Arial"/>
                <a:ea typeface="Symbol"/>
              </a:rPr>
              <a:t>[Left..Mid-1]</a:t>
            </a:r>
            <a:r>
              <a:rPr lang="en-US" sz="2200">
                <a:latin typeface="Arial"/>
                <a:ea typeface="Symbol"/>
              </a:rPr>
              <a:t>;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200">
                <a:latin typeface="Arial"/>
                <a:ea typeface="Symbol"/>
              </a:rPr>
              <a:t>	- dacă </a:t>
            </a:r>
            <a:r>
              <a:rPr lang="en-US" sz="2200" i="1">
                <a:latin typeface="Arial"/>
                <a:ea typeface="Symbol"/>
              </a:rPr>
              <a:t>Val &gt; [Mid]</a:t>
            </a:r>
            <a:r>
              <a:rPr lang="en-US" sz="2200">
                <a:latin typeface="Arial"/>
                <a:ea typeface="Symbol"/>
              </a:rPr>
              <a:t> se reia pasul (2) pe </a:t>
            </a:r>
            <a:r>
              <a:rPr lang="en-US" sz="2200" i="1">
                <a:latin typeface="Arial"/>
                <a:ea typeface="Symbol"/>
              </a:rPr>
              <a:t>[Mid+1..Right]</a:t>
            </a:r>
            <a:r>
              <a:rPr lang="en-US" sz="2200">
                <a:latin typeface="Arial"/>
                <a:ea typeface="Symbo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21200" y="495720"/>
            <a:ext cx="7940160" cy="553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void SearchBin(int A[], int n, int Val, int Loc)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{   int Left, Right, Mid;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Left = 1; Right = n;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Mid = (Left + Right)/2;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Loc = 0;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while ((Left &lt;=  Right) &amp;&amp; (Val != A[Mid] ))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{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      if (Val &lt; A[Mid])  // se continuă pe subintervalul din stânga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Right = Mid-1;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    	      else //  Val &gt; A[Mid] - se continuă pe subintervalul din dreapta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Left = Mid+1;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Mid = (Left + Right)/2;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   	 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if (A[Mid] == Val) //căutare cu succes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{ Loc = Mid;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   Printf("element gasit pe pozitia %d ", Loc);}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else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	Loc = 0;  //căutare fără succes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98920" y="236520"/>
            <a:ext cx="7327440" cy="98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>
                <a:latin typeface="Times New Roman"/>
              </a:rPr>
              <a:t>Cautarea binara - complexitate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52440" y="1438200"/>
            <a:ext cx="8321760" cy="49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i="1">
                <a:latin typeface="Arial"/>
              </a:rPr>
              <a:t>C(n) =</a:t>
            </a:r>
            <a:r>
              <a:rPr lang="en-US" sz="2400">
                <a:latin typeface="Arial"/>
              </a:rPr>
              <a:t> numărul de comparaţii pe care îl necesită căutarea binară pe un vector cu </a:t>
            </a:r>
            <a:r>
              <a:rPr lang="en-US" sz="2400" i="1">
                <a:latin typeface="Arial"/>
              </a:rPr>
              <a:t>n </a:t>
            </a:r>
            <a:r>
              <a:rPr lang="en-US" sz="2400">
                <a:latin typeface="Arial"/>
              </a:rPr>
              <a:t>componente.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După fiecare comparaţie dimensiunea segmentului pe care căutăm se reduce la jumătate.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Dacă după </a:t>
            </a:r>
            <a:r>
              <a:rPr lang="en-US" sz="2400" i="1">
                <a:latin typeface="Arial"/>
              </a:rPr>
              <a:t>C(n)</a:t>
            </a:r>
            <a:r>
              <a:rPr lang="en-US" sz="2400">
                <a:latin typeface="Arial"/>
              </a:rPr>
              <a:t> comparaţii am încheiat căutarea, atunci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i="1">
                <a:latin typeface="Arial"/>
              </a:rPr>
              <a:t>		2</a:t>
            </a:r>
            <a:r>
              <a:rPr lang="en-US" sz="2400" i="1" baseline="30000">
                <a:latin typeface="Arial"/>
              </a:rPr>
              <a:t>C(n)</a:t>
            </a:r>
            <a:r>
              <a:rPr lang="en-US" sz="2400" i="1">
                <a:latin typeface="Arial"/>
              </a:rPr>
              <a:t> &gt; n &gt; 2</a:t>
            </a:r>
            <a:r>
              <a:rPr lang="en-US" sz="2400" i="1" baseline="30000">
                <a:latin typeface="Arial"/>
              </a:rPr>
              <a:t>C(n)-1</a:t>
            </a:r>
            <a:r>
              <a:rPr lang="en-US" sz="2400" i="1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de unde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	</a:t>
            </a:r>
            <a:r>
              <a:rPr lang="en-US" sz="2400" i="1">
                <a:latin typeface="Arial"/>
              </a:rPr>
              <a:t>C(n) =  </a:t>
            </a:r>
            <a:r>
              <a:rPr lang="en-US" sz="2400" i="1">
                <a:latin typeface="Symbol"/>
                <a:ea typeface="Symbol"/>
              </a:rPr>
              <a:t></a:t>
            </a:r>
            <a:r>
              <a:rPr lang="en-US" sz="2400" i="1">
                <a:latin typeface="Arial"/>
                <a:ea typeface="Symbol"/>
              </a:rPr>
              <a:t> log</a:t>
            </a:r>
            <a:r>
              <a:rPr lang="en-US" sz="2400" i="1" baseline="-25000">
                <a:latin typeface="Arial"/>
                <a:ea typeface="Symbol"/>
              </a:rPr>
              <a:t>2 </a:t>
            </a:r>
            <a:r>
              <a:rPr lang="en-US" sz="2400" i="1">
                <a:latin typeface="Arial"/>
                <a:ea typeface="Symbol"/>
              </a:rPr>
              <a:t>n </a:t>
            </a:r>
            <a:r>
              <a:rPr lang="en-US" sz="2400" i="1">
                <a:latin typeface="Symbol"/>
                <a:ea typeface="Symbol"/>
              </a:rPr>
              <a:t></a:t>
            </a:r>
            <a:r>
              <a:rPr lang="en-US" sz="2400" i="1">
                <a:latin typeface="Arial"/>
                <a:ea typeface="Symbol"/>
              </a:rPr>
              <a:t> +1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complexitatea căutării binare  -  </a:t>
            </a:r>
            <a:r>
              <a:rPr lang="en-US" sz="2400" i="1">
                <a:latin typeface="Arial"/>
                <a:ea typeface="Symbol"/>
              </a:rPr>
              <a:t>O(log</a:t>
            </a:r>
            <a:r>
              <a:rPr lang="en-US" sz="2400" i="1" baseline="-25000">
                <a:latin typeface="Arial"/>
                <a:ea typeface="Symbol"/>
              </a:rPr>
              <a:t>2 </a:t>
            </a:r>
            <a:r>
              <a:rPr lang="en-US" sz="2400" i="1">
                <a:latin typeface="Arial"/>
                <a:ea typeface="Symbol"/>
              </a:rPr>
              <a:t>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  <a:ea typeface="Symbol"/>
              </a:rPr>
              <a:t>complexitatea căutării lineare (secventiale)  -  </a:t>
            </a:r>
            <a:r>
              <a:rPr lang="en-US" sz="2400" i="1">
                <a:latin typeface="Arial"/>
                <a:ea typeface="Symbol"/>
              </a:rPr>
              <a:t>O(n)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3200" b="1">
                <a:solidFill>
                  <a:srgbClr val="000000"/>
                </a:solidFill>
                <a:latin typeface="Calibri"/>
              </a:rPr>
              <a:t>Structuri lineare in alocare dinamica: liste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(liste simplu inlantuite)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609480"/>
            <a:ext cx="7765920" cy="7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simplu inlantuite - operatii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Cautarea unui element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Inserare nod nou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Stergere (extragere) nod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3120" cy="11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Structuri lineare in alocare dinamica: liste (liste simplu inlantuite)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elementele listei s.n. noduri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fiecare nod conţine: </a:t>
            </a:r>
            <a:endParaRPr/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(1) un câmp, pe care se reprezintă un element al mulţimii; (de obicei vom indentifica elementul cu valoarea de pe un singur câmp, numit câmp cheie;)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în algoritmii care urmează putem presupune că elementul ocupă un singur câmp,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info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; </a:t>
            </a:r>
            <a:endParaRPr/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(2) un pointer către nodul următor,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next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 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5800" y="457200"/>
            <a:ext cx="7764480" cy="52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simplu inlantuite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581280" y="4082400"/>
            <a:ext cx="830160" cy="67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38" name="CustomShape 3"/>
          <p:cNvSpPr/>
          <p:nvPr/>
        </p:nvSpPr>
        <p:spPr>
          <a:xfrm>
            <a:off x="4419720" y="4082400"/>
            <a:ext cx="830160" cy="67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39" name="Line 4"/>
          <p:cNvSpPr/>
          <p:nvPr/>
        </p:nvSpPr>
        <p:spPr>
          <a:xfrm>
            <a:off x="4952880" y="4386960"/>
            <a:ext cx="9144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40" name="CustomShape 5"/>
          <p:cNvSpPr/>
          <p:nvPr/>
        </p:nvSpPr>
        <p:spPr>
          <a:xfrm>
            <a:off x="1295280" y="4082400"/>
            <a:ext cx="830160" cy="67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41" name="CustomShape 6"/>
          <p:cNvSpPr/>
          <p:nvPr/>
        </p:nvSpPr>
        <p:spPr>
          <a:xfrm>
            <a:off x="2133720" y="4082400"/>
            <a:ext cx="830160" cy="67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42" name="Line 7"/>
          <p:cNvSpPr/>
          <p:nvPr/>
        </p:nvSpPr>
        <p:spPr>
          <a:xfrm>
            <a:off x="2666880" y="4386960"/>
            <a:ext cx="9144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43" name="CustomShape 8"/>
          <p:cNvSpPr/>
          <p:nvPr/>
        </p:nvSpPr>
        <p:spPr>
          <a:xfrm>
            <a:off x="1415520" y="3548880"/>
            <a:ext cx="649080" cy="387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244" name="CustomShape 9"/>
          <p:cNvSpPr/>
          <p:nvPr/>
        </p:nvSpPr>
        <p:spPr>
          <a:xfrm>
            <a:off x="2165760" y="3548880"/>
            <a:ext cx="735840" cy="387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next</a:t>
            </a:r>
            <a:endParaRPr/>
          </a:p>
        </p:txBody>
      </p:sp>
      <p:sp>
        <p:nvSpPr>
          <p:cNvPr id="245" name="CustomShape 10"/>
          <p:cNvSpPr/>
          <p:nvPr/>
        </p:nvSpPr>
        <p:spPr>
          <a:xfrm>
            <a:off x="5943600" y="4234680"/>
            <a:ext cx="372960" cy="357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246" name="CustomShape 11"/>
          <p:cNvSpPr/>
          <p:nvPr/>
        </p:nvSpPr>
        <p:spPr>
          <a:xfrm>
            <a:off x="6553080" y="4082400"/>
            <a:ext cx="830160" cy="67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47" name="CustomShape 12"/>
          <p:cNvSpPr/>
          <p:nvPr/>
        </p:nvSpPr>
        <p:spPr>
          <a:xfrm>
            <a:off x="7391520" y="4082400"/>
            <a:ext cx="830160" cy="67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48" name="Line 13"/>
          <p:cNvSpPr/>
          <p:nvPr/>
        </p:nvSpPr>
        <p:spPr>
          <a:xfrm>
            <a:off x="7924680" y="4386960"/>
            <a:ext cx="609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9" name="Line 14"/>
          <p:cNvSpPr/>
          <p:nvPr/>
        </p:nvSpPr>
        <p:spPr>
          <a:xfrm>
            <a:off x="8534160" y="431100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0" name="Line 15"/>
          <p:cNvSpPr/>
          <p:nvPr/>
        </p:nvSpPr>
        <p:spPr>
          <a:xfrm>
            <a:off x="457200" y="4386960"/>
            <a:ext cx="8380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51" name="CustomShape 16"/>
          <p:cNvSpPr/>
          <p:nvPr/>
        </p:nvSpPr>
        <p:spPr>
          <a:xfrm>
            <a:off x="457200" y="3853800"/>
            <a:ext cx="754200" cy="357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252" name="CustomShape 17"/>
          <p:cNvSpPr/>
          <p:nvPr/>
        </p:nvSpPr>
        <p:spPr>
          <a:xfrm>
            <a:off x="1603080" y="1495800"/>
            <a:ext cx="6012000" cy="1691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nod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5760" y="609480"/>
            <a:ext cx="8589240" cy="5544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Lista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- Mod de acces la fiecare element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r>
              <a:rPr lang="en-US" sz="2000" b="1" i="1">
                <a:solidFill>
                  <a:srgbClr val="000000"/>
                </a:solidFill>
                <a:latin typeface="Calibri"/>
              </a:rPr>
              <a:t>Implementare lista inlantuita cu vectori: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Listele simplu înlănţuite se pot reprezenta şi cu alocare statică. Câmpurile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info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ocupă anumite locaţii ale unui vector, iar  câmpurile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next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asociate vor conţine indicele elementului următor. Această reprezentare se numeşte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reprezentarea cu cursori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 listei.</a:t>
            </a:r>
            <a:endParaRPr/>
          </a:p>
          <a:p>
            <a:pPr>
              <a:lnSpc>
                <a:spcPct val="150000"/>
              </a:lnSpc>
            </a:pPr>
            <a:r>
              <a:rPr lang="en-US" sz="2000" i="1">
                <a:solidFill>
                  <a:srgbClr val="000000"/>
                </a:solidFill>
                <a:latin typeface="Calibri"/>
              </a:rPr>
              <a:t>	1	2		k		n	</a:t>
            </a:r>
            <a:endParaRPr/>
          </a:p>
          <a:p>
            <a:pPr>
              <a:lnSpc>
                <a:spcPct val="150000"/>
              </a:lnSpc>
            </a:pPr>
            <a:r>
              <a:rPr lang="en-US" sz="2000" i="1">
                <a:solidFill>
                  <a:srgbClr val="000000"/>
                </a:solidFill>
                <a:latin typeface="Calibri"/>
              </a:rPr>
              <a:t>Info		Y	…	X	…	Z	</a:t>
            </a:r>
            <a:endParaRPr/>
          </a:p>
          <a:p>
            <a:pPr>
              <a:lnSpc>
                <a:spcPct val="150000"/>
              </a:lnSpc>
            </a:pPr>
            <a:r>
              <a:rPr lang="en-US" sz="2000" i="1">
                <a:solidFill>
                  <a:srgbClr val="000000"/>
                </a:solidFill>
                <a:latin typeface="Calibri"/>
              </a:rPr>
              <a:t>Next		n		2		0	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609480"/>
            <a:ext cx="7461000" cy="5087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Definiţie recursivă: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 listă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de un anume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tip de bază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este: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(a) fie lista vidă (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L =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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(b) fie este nevidă, şi atunci conţine un nod numit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capul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listei, urmat de o altă listă de acelaşi tip de bază, unde prin “tip de bază” ne referim la tipul de date de pe câmpul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info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09480" y="1066680"/>
            <a:ext cx="8070840" cy="487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Traversarea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operatia care acceseaza fiecare element al structurii, o singura data, in vederea procesarii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vizitarea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elementului)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Cautarea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 cauta un element cu cheie data in structura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i="1">
                <a:solidFill>
                  <a:srgbClr val="000000"/>
                </a:solidFill>
                <a:latin typeface="Calibri"/>
              </a:rPr>
              <a:t>cu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sau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fara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succes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consta dintr-o traversare - eventual incompleta a structurii, in care vizitarea revine la comparatia cu elementul cautat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problema cheilor multiple - gasirea primei aparitii, a tuturor aparitiilor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914400" y="228600"/>
            <a:ext cx="7689600" cy="7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Operatii de baza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5800" y="609480"/>
            <a:ext cx="7765920" cy="7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Liste simplu inlantuite - operatii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3120" cy="324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Cautarea unui element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Inserare nod nou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Stergere (extragere) nod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85800" y="321480"/>
            <a:ext cx="7765920" cy="7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Observatii C / C++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457200" y="1240200"/>
            <a:ext cx="8223120" cy="48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15000"/>
              </a:lnSpc>
              <a:buFont typeface="Arial"/>
              <a:buChar char="•"/>
            </a:pPr>
            <a:r>
              <a:rPr lang="en-US" sz="2800" u="sng">
                <a:solidFill>
                  <a:srgbClr val="000000"/>
                </a:solidFill>
                <a:latin typeface="Calibri"/>
              </a:rPr>
              <a:t>Alocarea de memorie</a:t>
            </a:r>
            <a:endParaRPr/>
          </a:p>
          <a:p>
            <a:pPr>
              <a:lnSpc>
                <a:spcPct val="115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- in C: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malloc()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115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nod *p = (nod *) malloc (sizeof(nod));</a:t>
            </a:r>
            <a:endParaRPr/>
          </a:p>
          <a:p>
            <a:pPr>
              <a:lnSpc>
                <a:spcPct val="115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- in C++: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new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 *p = new nod;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en-US" sz="2800" u="sng">
                <a:solidFill>
                  <a:srgbClr val="000000"/>
                </a:solidFill>
                <a:latin typeface="Calibri"/>
              </a:rPr>
              <a:t>Eliberare de memorie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- in C: free()				free (p); 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- in C++: delete		delete p;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simplu inlantuite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61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1202400" y="232272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63" name="CustomShape 5"/>
          <p:cNvSpPr/>
          <p:nvPr/>
        </p:nvSpPr>
        <p:spPr>
          <a:xfrm>
            <a:off x="2019600" y="232272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64" name="Line 6"/>
          <p:cNvSpPr/>
          <p:nvPr/>
        </p:nvSpPr>
        <p:spPr>
          <a:xfrm>
            <a:off x="529200" y="26136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65" name="CustomShape 7"/>
          <p:cNvSpPr/>
          <p:nvPr/>
        </p:nvSpPr>
        <p:spPr>
          <a:xfrm>
            <a:off x="3218400" y="232272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66" name="CustomShape 8"/>
          <p:cNvSpPr/>
          <p:nvPr/>
        </p:nvSpPr>
        <p:spPr>
          <a:xfrm>
            <a:off x="4035600" y="232272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67" name="Line 9"/>
          <p:cNvSpPr/>
          <p:nvPr/>
        </p:nvSpPr>
        <p:spPr>
          <a:xfrm>
            <a:off x="2293200" y="2613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268" name="Line 10"/>
          <p:cNvSpPr/>
          <p:nvPr/>
        </p:nvSpPr>
        <p:spPr>
          <a:xfrm>
            <a:off x="4316040" y="2613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269" name="CustomShape 11"/>
          <p:cNvSpPr/>
          <p:nvPr/>
        </p:nvSpPr>
        <p:spPr>
          <a:xfrm>
            <a:off x="6760080" y="232272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70" name="CustomShape 12"/>
          <p:cNvSpPr/>
          <p:nvPr/>
        </p:nvSpPr>
        <p:spPr>
          <a:xfrm>
            <a:off x="7577280" y="232272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71" name="Line 13"/>
          <p:cNvSpPr/>
          <p:nvPr/>
        </p:nvSpPr>
        <p:spPr>
          <a:xfrm>
            <a:off x="5834880" y="2613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272" name="CustomShape 14"/>
          <p:cNvSpPr/>
          <p:nvPr/>
        </p:nvSpPr>
        <p:spPr>
          <a:xfrm>
            <a:off x="5331600" y="2451240"/>
            <a:ext cx="342360" cy="28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273" name="Line 15"/>
          <p:cNvSpPr/>
          <p:nvPr/>
        </p:nvSpPr>
        <p:spPr>
          <a:xfrm>
            <a:off x="7922880" y="26136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</a:ln>
        </p:spPr>
      </p:sp>
      <p:sp>
        <p:nvSpPr>
          <p:cNvPr id="274" name="Line 16"/>
          <p:cNvSpPr/>
          <p:nvPr/>
        </p:nvSpPr>
        <p:spPr>
          <a:xfrm>
            <a:off x="8611920" y="250272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275" name="CustomShape 17"/>
          <p:cNvSpPr/>
          <p:nvPr/>
        </p:nvSpPr>
        <p:spPr>
          <a:xfrm>
            <a:off x="211680" y="2226240"/>
            <a:ext cx="790560" cy="37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276" name="CustomShape 18"/>
          <p:cNvSpPr/>
          <p:nvPr/>
        </p:nvSpPr>
        <p:spPr>
          <a:xfrm>
            <a:off x="1285920" y="191772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277" name="CustomShape 19"/>
          <p:cNvSpPr/>
          <p:nvPr/>
        </p:nvSpPr>
        <p:spPr>
          <a:xfrm>
            <a:off x="1969920" y="191772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next</a:t>
            </a:r>
            <a:endParaRPr/>
          </a:p>
        </p:txBody>
      </p:sp>
      <p:sp>
        <p:nvSpPr>
          <p:cNvPr id="278" name="Line 20"/>
          <p:cNvSpPr/>
          <p:nvPr/>
        </p:nvSpPr>
        <p:spPr>
          <a:xfrm flipV="1">
            <a:off x="3723120" y="2946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79" name="CustomShape 21"/>
          <p:cNvSpPr/>
          <p:nvPr/>
        </p:nvSpPr>
        <p:spPr>
          <a:xfrm>
            <a:off x="3725280" y="2889720"/>
            <a:ext cx="319320" cy="38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280" name="CustomShape 22"/>
          <p:cNvSpPr/>
          <p:nvPr/>
        </p:nvSpPr>
        <p:spPr>
          <a:xfrm>
            <a:off x="1263960" y="3507840"/>
            <a:ext cx="634464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     </a:t>
            </a:r>
            <a:r>
              <a:rPr lang="en-US" sz="2400">
                <a:latin typeface="Arial"/>
              </a:rPr>
              <a:t>nod *p;</a:t>
            </a:r>
            <a:endParaRPr/>
          </a:p>
          <a:p>
            <a:r>
              <a:rPr lang="en-US" sz="2400">
                <a:latin typeface="Arial"/>
              </a:rPr>
              <a:t>     p = Start;</a:t>
            </a:r>
            <a:endParaRPr/>
          </a:p>
          <a:p>
            <a:r>
              <a:rPr lang="en-US" sz="2400">
                <a:latin typeface="Arial"/>
              </a:rPr>
              <a:t>     while(p != NULL)</a:t>
            </a:r>
            <a:endParaRPr/>
          </a:p>
          <a:p>
            <a:r>
              <a:rPr lang="en-US" sz="2400">
                <a:latin typeface="Arial"/>
              </a:rPr>
              <a:t>                      {</a:t>
            </a:r>
            <a:endParaRPr/>
          </a:p>
          <a:p>
            <a:r>
              <a:rPr lang="en-US" sz="2400">
                <a:latin typeface="Arial"/>
              </a:rPr>
              <a:t>                       // prelucrare p → info</a:t>
            </a:r>
            <a:endParaRPr/>
          </a:p>
          <a:p>
            <a:r>
              <a:rPr lang="en-US" sz="2400">
                <a:latin typeface="Arial"/>
              </a:rPr>
              <a:t>                          p = p → next;</a:t>
            </a:r>
            <a:endParaRPr/>
          </a:p>
          <a:p>
            <a:r>
              <a:rPr lang="en-US" sz="2400">
                <a:latin typeface="Arial"/>
              </a:rPr>
              <a:t>                       }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simplu inlantuite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83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1202400" y="232272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85" name="CustomShape 5"/>
          <p:cNvSpPr/>
          <p:nvPr/>
        </p:nvSpPr>
        <p:spPr>
          <a:xfrm>
            <a:off x="2019600" y="232272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86" name="Line 6"/>
          <p:cNvSpPr/>
          <p:nvPr/>
        </p:nvSpPr>
        <p:spPr>
          <a:xfrm>
            <a:off x="529200" y="26136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87" name="CustomShape 7"/>
          <p:cNvSpPr/>
          <p:nvPr/>
        </p:nvSpPr>
        <p:spPr>
          <a:xfrm>
            <a:off x="3218400" y="232272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88" name="CustomShape 8"/>
          <p:cNvSpPr/>
          <p:nvPr/>
        </p:nvSpPr>
        <p:spPr>
          <a:xfrm>
            <a:off x="4035600" y="232272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89" name="Line 9"/>
          <p:cNvSpPr/>
          <p:nvPr/>
        </p:nvSpPr>
        <p:spPr>
          <a:xfrm>
            <a:off x="2293200" y="2613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290" name="Line 10"/>
          <p:cNvSpPr/>
          <p:nvPr/>
        </p:nvSpPr>
        <p:spPr>
          <a:xfrm>
            <a:off x="4316040" y="2613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291" name="CustomShape 11"/>
          <p:cNvSpPr/>
          <p:nvPr/>
        </p:nvSpPr>
        <p:spPr>
          <a:xfrm>
            <a:off x="6760080" y="232272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92" name="CustomShape 12"/>
          <p:cNvSpPr/>
          <p:nvPr/>
        </p:nvSpPr>
        <p:spPr>
          <a:xfrm>
            <a:off x="7577280" y="232272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293" name="Line 13"/>
          <p:cNvSpPr/>
          <p:nvPr/>
        </p:nvSpPr>
        <p:spPr>
          <a:xfrm>
            <a:off x="5834880" y="2613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294" name="CustomShape 14"/>
          <p:cNvSpPr/>
          <p:nvPr/>
        </p:nvSpPr>
        <p:spPr>
          <a:xfrm>
            <a:off x="5331600" y="2451240"/>
            <a:ext cx="342360" cy="28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295" name="Line 15"/>
          <p:cNvSpPr/>
          <p:nvPr/>
        </p:nvSpPr>
        <p:spPr>
          <a:xfrm>
            <a:off x="7922880" y="26136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</a:ln>
        </p:spPr>
      </p:sp>
      <p:sp>
        <p:nvSpPr>
          <p:cNvPr id="296" name="Line 16"/>
          <p:cNvSpPr/>
          <p:nvPr/>
        </p:nvSpPr>
        <p:spPr>
          <a:xfrm>
            <a:off x="8611920" y="250272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297" name="CustomShape 17"/>
          <p:cNvSpPr/>
          <p:nvPr/>
        </p:nvSpPr>
        <p:spPr>
          <a:xfrm>
            <a:off x="211680" y="2226240"/>
            <a:ext cx="790560" cy="37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298" name="CustomShape 18"/>
          <p:cNvSpPr/>
          <p:nvPr/>
        </p:nvSpPr>
        <p:spPr>
          <a:xfrm>
            <a:off x="1285920" y="191772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299" name="CustomShape 19"/>
          <p:cNvSpPr/>
          <p:nvPr/>
        </p:nvSpPr>
        <p:spPr>
          <a:xfrm>
            <a:off x="1969920" y="191772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next</a:t>
            </a:r>
            <a:endParaRPr/>
          </a:p>
        </p:txBody>
      </p:sp>
      <p:sp>
        <p:nvSpPr>
          <p:cNvPr id="300" name="Line 20"/>
          <p:cNvSpPr/>
          <p:nvPr/>
        </p:nvSpPr>
        <p:spPr>
          <a:xfrm flipV="1">
            <a:off x="3723120" y="2946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01" name="CustomShape 21"/>
          <p:cNvSpPr/>
          <p:nvPr/>
        </p:nvSpPr>
        <p:spPr>
          <a:xfrm>
            <a:off x="3725280" y="2889720"/>
            <a:ext cx="319320" cy="38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302" name="CustomShape 22"/>
          <p:cNvSpPr/>
          <p:nvPr/>
        </p:nvSpPr>
        <p:spPr>
          <a:xfrm>
            <a:off x="1263960" y="3507840"/>
            <a:ext cx="634464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nod *p;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p = Start;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while (p != NULL  &amp;&amp;  Val != p → info)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p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(p == NULL) // cautare fara succes;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else // gasit in p	Val == p → info;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simplu inlantuite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05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Inserare</a:t>
            </a:r>
            <a:endParaRPr/>
          </a:p>
        </p:txBody>
      </p:sp>
      <p:sp>
        <p:nvSpPr>
          <p:cNvPr id="306" name="CustomShape 4"/>
          <p:cNvSpPr/>
          <p:nvPr/>
        </p:nvSpPr>
        <p:spPr>
          <a:xfrm>
            <a:off x="1011960" y="3291840"/>
            <a:ext cx="634464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*q = (nod *) malloc(sizeof(nod)) 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 prelucrare q →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 → next =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(oldp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oldp → next = q;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Start = q;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3903120" y="1371600"/>
            <a:ext cx="77724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08" name="CustomShape 6"/>
          <p:cNvSpPr/>
          <p:nvPr/>
        </p:nvSpPr>
        <p:spPr>
          <a:xfrm>
            <a:off x="4685040" y="1371600"/>
            <a:ext cx="52020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09" name="Line 7"/>
          <p:cNvSpPr/>
          <p:nvPr/>
        </p:nvSpPr>
        <p:spPr>
          <a:xfrm>
            <a:off x="3258720" y="1632600"/>
            <a:ext cx="65628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10" name="CustomShape 8"/>
          <p:cNvSpPr/>
          <p:nvPr/>
        </p:nvSpPr>
        <p:spPr>
          <a:xfrm>
            <a:off x="6521400" y="1371600"/>
            <a:ext cx="77724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11" name="CustomShape 9"/>
          <p:cNvSpPr/>
          <p:nvPr/>
        </p:nvSpPr>
        <p:spPr>
          <a:xfrm>
            <a:off x="7303680" y="1371600"/>
            <a:ext cx="52020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12" name="Line 10"/>
          <p:cNvSpPr/>
          <p:nvPr/>
        </p:nvSpPr>
        <p:spPr>
          <a:xfrm>
            <a:off x="5222520" y="1632600"/>
            <a:ext cx="131256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13" name="Line 11"/>
          <p:cNvSpPr/>
          <p:nvPr/>
        </p:nvSpPr>
        <p:spPr>
          <a:xfrm>
            <a:off x="7537320" y="1632600"/>
            <a:ext cx="87516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14" name="Line 12"/>
          <p:cNvSpPr/>
          <p:nvPr/>
        </p:nvSpPr>
        <p:spPr>
          <a:xfrm flipV="1">
            <a:off x="7176600" y="1931760"/>
            <a:ext cx="0" cy="24588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15" name="CustomShape 13"/>
          <p:cNvSpPr/>
          <p:nvPr/>
        </p:nvSpPr>
        <p:spPr>
          <a:xfrm>
            <a:off x="7144200" y="1944720"/>
            <a:ext cx="301680" cy="31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316" name="Line 14"/>
          <p:cNvSpPr/>
          <p:nvPr/>
        </p:nvSpPr>
        <p:spPr>
          <a:xfrm flipV="1">
            <a:off x="4385880" y="1905480"/>
            <a:ext cx="0" cy="24624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17" name="CustomShape 15"/>
          <p:cNvSpPr/>
          <p:nvPr/>
        </p:nvSpPr>
        <p:spPr>
          <a:xfrm>
            <a:off x="4353480" y="1912320"/>
            <a:ext cx="824040" cy="31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318" name="CustomShape 16"/>
          <p:cNvSpPr/>
          <p:nvPr/>
        </p:nvSpPr>
        <p:spPr>
          <a:xfrm>
            <a:off x="5315760" y="2528280"/>
            <a:ext cx="77724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19" name="CustomShape 17"/>
          <p:cNvSpPr/>
          <p:nvPr/>
        </p:nvSpPr>
        <p:spPr>
          <a:xfrm>
            <a:off x="6097680" y="2528280"/>
            <a:ext cx="52020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20" name="Line 18"/>
          <p:cNvSpPr/>
          <p:nvPr/>
        </p:nvSpPr>
        <p:spPr>
          <a:xfrm flipV="1">
            <a:off x="6740640" y="25992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21" name="CustomShape 19"/>
          <p:cNvSpPr/>
          <p:nvPr/>
        </p:nvSpPr>
        <p:spPr>
          <a:xfrm>
            <a:off x="6706800" y="2607120"/>
            <a:ext cx="286560" cy="34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322" name="CustomShape 20"/>
          <p:cNvSpPr/>
          <p:nvPr/>
        </p:nvSpPr>
        <p:spPr>
          <a:xfrm flipV="1">
            <a:off x="6344280" y="1886040"/>
            <a:ext cx="526680" cy="90864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23" name="CustomShape 21"/>
          <p:cNvSpPr/>
          <p:nvPr/>
        </p:nvSpPr>
        <p:spPr>
          <a:xfrm>
            <a:off x="5002920" y="1747080"/>
            <a:ext cx="302760" cy="101772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26160" y="1069560"/>
            <a:ext cx="202716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Stergere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1501920" y="3070080"/>
            <a:ext cx="5875920" cy="293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*temp =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(oldp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oldp → next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Start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 prelucrare temp sau temp → info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free(temp);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662400" y="363960"/>
            <a:ext cx="532404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simplu inlantuite</a:t>
            </a:r>
            <a:endParaRPr/>
          </a:p>
        </p:txBody>
      </p:sp>
      <p:sp>
        <p:nvSpPr>
          <p:cNvPr id="327" name="CustomShape 4"/>
          <p:cNvSpPr/>
          <p:nvPr/>
        </p:nvSpPr>
        <p:spPr>
          <a:xfrm>
            <a:off x="3241440" y="155160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28" name="CustomShape 5"/>
          <p:cNvSpPr/>
          <p:nvPr/>
        </p:nvSpPr>
        <p:spPr>
          <a:xfrm>
            <a:off x="4058640" y="155160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29" name="CustomShape 6"/>
          <p:cNvSpPr/>
          <p:nvPr/>
        </p:nvSpPr>
        <p:spPr>
          <a:xfrm>
            <a:off x="5113440" y="155160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30" name="CustomShape 7"/>
          <p:cNvSpPr/>
          <p:nvPr/>
        </p:nvSpPr>
        <p:spPr>
          <a:xfrm>
            <a:off x="5930640" y="155160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31" name="Line 8"/>
          <p:cNvSpPr/>
          <p:nvPr/>
        </p:nvSpPr>
        <p:spPr>
          <a:xfrm>
            <a:off x="4404240" y="1842480"/>
            <a:ext cx="7315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32" name="Line 9"/>
          <p:cNvSpPr/>
          <p:nvPr/>
        </p:nvSpPr>
        <p:spPr>
          <a:xfrm>
            <a:off x="6247080" y="1842480"/>
            <a:ext cx="7315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33" name="CustomShape 10"/>
          <p:cNvSpPr/>
          <p:nvPr/>
        </p:nvSpPr>
        <p:spPr>
          <a:xfrm>
            <a:off x="6963120" y="1551600"/>
            <a:ext cx="8125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34" name="CustomShape 11"/>
          <p:cNvSpPr/>
          <p:nvPr/>
        </p:nvSpPr>
        <p:spPr>
          <a:xfrm>
            <a:off x="7780320" y="1551600"/>
            <a:ext cx="5439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35" name="Line 12"/>
          <p:cNvSpPr/>
          <p:nvPr/>
        </p:nvSpPr>
        <p:spPr>
          <a:xfrm flipV="1">
            <a:off x="5618160" y="217584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36" name="CustomShape 13"/>
          <p:cNvSpPr/>
          <p:nvPr/>
        </p:nvSpPr>
        <p:spPr>
          <a:xfrm>
            <a:off x="5597280" y="2169720"/>
            <a:ext cx="315360" cy="34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337" name="Line 14"/>
          <p:cNvSpPr/>
          <p:nvPr/>
        </p:nvSpPr>
        <p:spPr>
          <a:xfrm flipV="1">
            <a:off x="3700080" y="21762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38" name="CustomShape 15"/>
          <p:cNvSpPr/>
          <p:nvPr/>
        </p:nvSpPr>
        <p:spPr>
          <a:xfrm>
            <a:off x="3679200" y="2170080"/>
            <a:ext cx="743040" cy="34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339" name="CustomShape 16"/>
          <p:cNvSpPr/>
          <p:nvPr/>
        </p:nvSpPr>
        <p:spPr>
          <a:xfrm>
            <a:off x="7186680" y="2205720"/>
            <a:ext cx="1333440" cy="35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 → next</a:t>
            </a:r>
            <a:endParaRPr/>
          </a:p>
        </p:txBody>
      </p:sp>
      <p:sp>
        <p:nvSpPr>
          <p:cNvPr id="340" name="Line 17"/>
          <p:cNvSpPr/>
          <p:nvPr/>
        </p:nvSpPr>
        <p:spPr>
          <a:xfrm flipV="1">
            <a:off x="7238160" y="218268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41" name="Line 18"/>
          <p:cNvSpPr/>
          <p:nvPr/>
        </p:nvSpPr>
        <p:spPr>
          <a:xfrm>
            <a:off x="4385520" y="1986480"/>
            <a:ext cx="552240" cy="66528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42" name="Line 19"/>
          <p:cNvSpPr/>
          <p:nvPr/>
        </p:nvSpPr>
        <p:spPr>
          <a:xfrm>
            <a:off x="4937760" y="2651760"/>
            <a:ext cx="15544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43" name="Line 20"/>
          <p:cNvSpPr/>
          <p:nvPr/>
        </p:nvSpPr>
        <p:spPr>
          <a:xfrm flipV="1">
            <a:off x="6400800" y="2011680"/>
            <a:ext cx="559080" cy="64008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85800" y="609480"/>
            <a:ext cx="7765920" cy="6030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Alte tipuri de liste. Aplicatii.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85800" y="609480"/>
            <a:ext cx="7765920" cy="60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Alte tipuri de liste. Aplicatii.</a:t>
            </a:r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cu nod marcaj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circulare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dublu inlantuite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alte inlantuiri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liste de liste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masive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85800" y="152280"/>
            <a:ext cx="7765920" cy="52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Liste cu nod marcaj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609480" y="5622840"/>
            <a:ext cx="7385040" cy="389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Se modifica (simplifica) inserarile/stergerile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cu nod marcaj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51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</p:txBody>
      </p:sp>
      <p:sp>
        <p:nvSpPr>
          <p:cNvPr id="352" name="CustomShape 4"/>
          <p:cNvSpPr/>
          <p:nvPr/>
        </p:nvSpPr>
        <p:spPr>
          <a:xfrm>
            <a:off x="1271880" y="2214720"/>
            <a:ext cx="632160" cy="538200"/>
          </a:xfrm>
          <a:prstGeom prst="rect">
            <a:avLst/>
          </a:prstGeom>
          <a:solidFill>
            <a:srgbClr val="999999"/>
          </a:solidFill>
          <a:ln w="27360">
            <a:solidFill>
              <a:srgbClr val="000000"/>
            </a:solidFill>
            <a:round/>
          </a:ln>
        </p:spPr>
      </p:sp>
      <p:sp>
        <p:nvSpPr>
          <p:cNvPr id="353" name="CustomShape 5"/>
          <p:cNvSpPr/>
          <p:nvPr/>
        </p:nvSpPr>
        <p:spPr>
          <a:xfrm>
            <a:off x="1909080" y="2214720"/>
            <a:ext cx="4226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54" name="Line 6"/>
          <p:cNvSpPr/>
          <p:nvPr/>
        </p:nvSpPr>
        <p:spPr>
          <a:xfrm>
            <a:off x="747360" y="2505600"/>
            <a:ext cx="5346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55" name="Line 7"/>
          <p:cNvSpPr/>
          <p:nvPr/>
        </p:nvSpPr>
        <p:spPr>
          <a:xfrm>
            <a:off x="2122200" y="250560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56" name="CustomShape 8"/>
          <p:cNvSpPr/>
          <p:nvPr/>
        </p:nvSpPr>
        <p:spPr>
          <a:xfrm>
            <a:off x="7224480" y="2214720"/>
            <a:ext cx="6321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57" name="CustomShape 9"/>
          <p:cNvSpPr/>
          <p:nvPr/>
        </p:nvSpPr>
        <p:spPr>
          <a:xfrm>
            <a:off x="7861680" y="2214720"/>
            <a:ext cx="4226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58" name="Line 10"/>
          <p:cNvSpPr/>
          <p:nvPr/>
        </p:nvSpPr>
        <p:spPr>
          <a:xfrm>
            <a:off x="6503400" y="250560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59" name="CustomShape 11"/>
          <p:cNvSpPr/>
          <p:nvPr/>
        </p:nvSpPr>
        <p:spPr>
          <a:xfrm>
            <a:off x="6111000" y="2343240"/>
            <a:ext cx="265320" cy="28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360" name="Line 12"/>
          <p:cNvSpPr/>
          <p:nvPr/>
        </p:nvSpPr>
        <p:spPr>
          <a:xfrm>
            <a:off x="8130960" y="2505600"/>
            <a:ext cx="5346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</a:ln>
        </p:spPr>
      </p:sp>
      <p:sp>
        <p:nvSpPr>
          <p:cNvPr id="361" name="Line 13"/>
          <p:cNvSpPr/>
          <p:nvPr/>
        </p:nvSpPr>
        <p:spPr>
          <a:xfrm>
            <a:off x="8668080" y="239472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362" name="CustomShape 14"/>
          <p:cNvSpPr/>
          <p:nvPr/>
        </p:nvSpPr>
        <p:spPr>
          <a:xfrm>
            <a:off x="274320" y="2118240"/>
            <a:ext cx="840240" cy="37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363" name="CustomShape 15"/>
          <p:cNvSpPr/>
          <p:nvPr/>
        </p:nvSpPr>
        <p:spPr>
          <a:xfrm>
            <a:off x="2885040" y="1809720"/>
            <a:ext cx="567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364" name="CustomShape 16"/>
          <p:cNvSpPr/>
          <p:nvPr/>
        </p:nvSpPr>
        <p:spPr>
          <a:xfrm>
            <a:off x="3418200" y="1809720"/>
            <a:ext cx="69048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Calibri"/>
              </a:rPr>
              <a:t>next</a:t>
            </a:r>
            <a:endParaRPr/>
          </a:p>
        </p:txBody>
      </p:sp>
      <p:sp>
        <p:nvSpPr>
          <p:cNvPr id="365" name="Line 17"/>
          <p:cNvSpPr/>
          <p:nvPr/>
        </p:nvSpPr>
        <p:spPr>
          <a:xfrm flipV="1">
            <a:off x="4839120" y="2946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66" name="CustomShape 18"/>
          <p:cNvSpPr/>
          <p:nvPr/>
        </p:nvSpPr>
        <p:spPr>
          <a:xfrm>
            <a:off x="4841280" y="2889720"/>
            <a:ext cx="319320" cy="38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367" name="CustomShape 19"/>
          <p:cNvSpPr/>
          <p:nvPr/>
        </p:nvSpPr>
        <p:spPr>
          <a:xfrm>
            <a:off x="1263960" y="3507840"/>
            <a:ext cx="634464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     </a:t>
            </a:r>
            <a:r>
              <a:rPr lang="en-US" sz="2400">
                <a:latin typeface="Arial"/>
              </a:rPr>
              <a:t>nod *p;</a:t>
            </a:r>
            <a:endParaRPr/>
          </a:p>
          <a:p>
            <a:r>
              <a:rPr lang="en-US" sz="2400">
                <a:latin typeface="Arial"/>
              </a:rPr>
              <a:t>     p = Start → next;</a:t>
            </a:r>
            <a:endParaRPr/>
          </a:p>
          <a:p>
            <a:r>
              <a:rPr lang="en-US" sz="2400">
                <a:latin typeface="Arial"/>
              </a:rPr>
              <a:t>     while(p != NULL)</a:t>
            </a:r>
            <a:endParaRPr/>
          </a:p>
          <a:p>
            <a:r>
              <a:rPr lang="en-US" sz="2400">
                <a:latin typeface="Arial"/>
              </a:rPr>
              <a:t>                      {</a:t>
            </a:r>
            <a:endParaRPr/>
          </a:p>
          <a:p>
            <a:r>
              <a:rPr lang="en-US" sz="2400">
                <a:latin typeface="Arial"/>
              </a:rPr>
              <a:t>                       // prelucrare p → info</a:t>
            </a:r>
            <a:endParaRPr/>
          </a:p>
          <a:p>
            <a:r>
              <a:rPr lang="en-US" sz="2400">
                <a:latin typeface="Arial"/>
              </a:rPr>
              <a:t>                          p = p → next;</a:t>
            </a:r>
            <a:endParaRPr/>
          </a:p>
          <a:p>
            <a:r>
              <a:rPr lang="en-US" sz="2400">
                <a:latin typeface="Arial"/>
              </a:rPr>
              <a:t>                       } </a:t>
            </a:r>
            <a:endParaRPr/>
          </a:p>
        </p:txBody>
      </p:sp>
      <p:sp>
        <p:nvSpPr>
          <p:cNvPr id="368" name="CustomShape 20"/>
          <p:cNvSpPr/>
          <p:nvPr/>
        </p:nvSpPr>
        <p:spPr>
          <a:xfrm>
            <a:off x="2837160" y="2215080"/>
            <a:ext cx="63180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69" name="CustomShape 21"/>
          <p:cNvSpPr/>
          <p:nvPr/>
        </p:nvSpPr>
        <p:spPr>
          <a:xfrm>
            <a:off x="3474000" y="2215080"/>
            <a:ext cx="42300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70" name="Line 22"/>
          <p:cNvSpPr/>
          <p:nvPr/>
        </p:nvSpPr>
        <p:spPr>
          <a:xfrm>
            <a:off x="3692880" y="250596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71" name="CustomShape 23"/>
          <p:cNvSpPr/>
          <p:nvPr/>
        </p:nvSpPr>
        <p:spPr>
          <a:xfrm>
            <a:off x="4421160" y="2215080"/>
            <a:ext cx="63180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72" name="CustomShape 24"/>
          <p:cNvSpPr/>
          <p:nvPr/>
        </p:nvSpPr>
        <p:spPr>
          <a:xfrm>
            <a:off x="5058000" y="2215080"/>
            <a:ext cx="42300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73" name="Line 25"/>
          <p:cNvSpPr/>
          <p:nvPr/>
        </p:nvSpPr>
        <p:spPr>
          <a:xfrm>
            <a:off x="5276880" y="250596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1295280"/>
            <a:ext cx="7765920" cy="49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Inserarea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adaugarea unui nou element structurii, cu pastrarea tipului structurii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Stergerea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extragerea unui element al structurii (eventual in vederea unei procesari), cu pastrarea tipului structurii pe elementele ramase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914400" y="228600"/>
            <a:ext cx="7689600" cy="60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Operatii de baza (cont.)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914400" y="4968000"/>
            <a:ext cx="7765920" cy="12888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lvl="2"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Inserarea si Stergerea - reprezentarea multimilor cu caracter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dinamic</a:t>
            </a:r>
            <a:endParaRPr/>
          </a:p>
          <a:p>
            <a:pPr lvl="2">
              <a:lnSpc>
                <a:spcPct val="100000"/>
              </a:lnSpc>
              <a:buSzPct val="75000"/>
              <a:buFont typeface="Monotype Sorts" charset="2"/>
              <a:buChar char=""/>
            </a:pPr>
            <a:r>
              <a:rPr lang="en-US" sz="2000" b="1" i="1">
                <a:solidFill>
                  <a:srgbClr val="000000"/>
                </a:solidFill>
                <a:latin typeface="Calibri"/>
              </a:rPr>
              <a:t>costuri mici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cu nod marcaj</a:t>
            </a:r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76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</p:txBody>
      </p:sp>
      <p:sp>
        <p:nvSpPr>
          <p:cNvPr id="377" name="CustomShape 4"/>
          <p:cNvSpPr/>
          <p:nvPr/>
        </p:nvSpPr>
        <p:spPr>
          <a:xfrm>
            <a:off x="1263960" y="3507840"/>
            <a:ext cx="634464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000000"/>
                </a:solidFill>
                <a:latin typeface="Arial"/>
              </a:rPr>
              <a:t>nod *p;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p = Start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while (p != NULL  &amp;&amp;  Val != p → info)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p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(p == NULL) // cautare fara succes;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else // gasit in p	Val == p → info;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378" name="CustomShape 5"/>
          <p:cNvSpPr/>
          <p:nvPr/>
        </p:nvSpPr>
        <p:spPr>
          <a:xfrm>
            <a:off x="1330920" y="2258640"/>
            <a:ext cx="632160" cy="538200"/>
          </a:xfrm>
          <a:prstGeom prst="rect">
            <a:avLst/>
          </a:prstGeom>
          <a:solidFill>
            <a:srgbClr val="999999"/>
          </a:solidFill>
          <a:ln w="27360">
            <a:solidFill>
              <a:srgbClr val="000000"/>
            </a:solidFill>
            <a:round/>
          </a:ln>
        </p:spPr>
      </p:sp>
      <p:sp>
        <p:nvSpPr>
          <p:cNvPr id="379" name="CustomShape 6"/>
          <p:cNvSpPr/>
          <p:nvPr/>
        </p:nvSpPr>
        <p:spPr>
          <a:xfrm>
            <a:off x="1968120" y="2258640"/>
            <a:ext cx="4226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80" name="Line 7"/>
          <p:cNvSpPr/>
          <p:nvPr/>
        </p:nvSpPr>
        <p:spPr>
          <a:xfrm>
            <a:off x="806400" y="2549520"/>
            <a:ext cx="5346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81" name="Line 8"/>
          <p:cNvSpPr/>
          <p:nvPr/>
        </p:nvSpPr>
        <p:spPr>
          <a:xfrm>
            <a:off x="2181240" y="254952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82" name="CustomShape 9"/>
          <p:cNvSpPr/>
          <p:nvPr/>
        </p:nvSpPr>
        <p:spPr>
          <a:xfrm>
            <a:off x="7283520" y="2258640"/>
            <a:ext cx="6321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83" name="CustomShape 10"/>
          <p:cNvSpPr/>
          <p:nvPr/>
        </p:nvSpPr>
        <p:spPr>
          <a:xfrm>
            <a:off x="7920720" y="2258640"/>
            <a:ext cx="4226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84" name="Line 11"/>
          <p:cNvSpPr/>
          <p:nvPr/>
        </p:nvSpPr>
        <p:spPr>
          <a:xfrm>
            <a:off x="6562440" y="254952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85" name="CustomShape 12"/>
          <p:cNvSpPr/>
          <p:nvPr/>
        </p:nvSpPr>
        <p:spPr>
          <a:xfrm>
            <a:off x="6170040" y="2387160"/>
            <a:ext cx="265320" cy="28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386" name="Line 13"/>
          <p:cNvSpPr/>
          <p:nvPr/>
        </p:nvSpPr>
        <p:spPr>
          <a:xfrm>
            <a:off x="8190000" y="2549520"/>
            <a:ext cx="5346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</a:ln>
        </p:spPr>
      </p:sp>
      <p:sp>
        <p:nvSpPr>
          <p:cNvPr id="387" name="Line 14"/>
          <p:cNvSpPr/>
          <p:nvPr/>
        </p:nvSpPr>
        <p:spPr>
          <a:xfrm>
            <a:off x="8727120" y="243864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388" name="CustomShape 15"/>
          <p:cNvSpPr/>
          <p:nvPr/>
        </p:nvSpPr>
        <p:spPr>
          <a:xfrm>
            <a:off x="333360" y="2162160"/>
            <a:ext cx="840240" cy="37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389" name="CustomShape 16"/>
          <p:cNvSpPr/>
          <p:nvPr/>
        </p:nvSpPr>
        <p:spPr>
          <a:xfrm>
            <a:off x="2944080" y="1853640"/>
            <a:ext cx="567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390" name="CustomShape 17"/>
          <p:cNvSpPr/>
          <p:nvPr/>
        </p:nvSpPr>
        <p:spPr>
          <a:xfrm>
            <a:off x="3477240" y="1853640"/>
            <a:ext cx="69048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Calibri"/>
              </a:rPr>
              <a:t>next</a:t>
            </a:r>
            <a:endParaRPr/>
          </a:p>
        </p:txBody>
      </p:sp>
      <p:sp>
        <p:nvSpPr>
          <p:cNvPr id="391" name="Line 18"/>
          <p:cNvSpPr/>
          <p:nvPr/>
        </p:nvSpPr>
        <p:spPr>
          <a:xfrm flipV="1">
            <a:off x="4898160" y="299088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92" name="CustomShape 19"/>
          <p:cNvSpPr/>
          <p:nvPr/>
        </p:nvSpPr>
        <p:spPr>
          <a:xfrm>
            <a:off x="4900320" y="2933640"/>
            <a:ext cx="319320" cy="38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393" name="CustomShape 20"/>
          <p:cNvSpPr/>
          <p:nvPr/>
        </p:nvSpPr>
        <p:spPr>
          <a:xfrm>
            <a:off x="2896200" y="2259000"/>
            <a:ext cx="63180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94" name="CustomShape 21"/>
          <p:cNvSpPr/>
          <p:nvPr/>
        </p:nvSpPr>
        <p:spPr>
          <a:xfrm>
            <a:off x="3533040" y="2259000"/>
            <a:ext cx="42300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95" name="Line 22"/>
          <p:cNvSpPr/>
          <p:nvPr/>
        </p:nvSpPr>
        <p:spPr>
          <a:xfrm>
            <a:off x="3751920" y="254988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396" name="CustomShape 23"/>
          <p:cNvSpPr/>
          <p:nvPr/>
        </p:nvSpPr>
        <p:spPr>
          <a:xfrm>
            <a:off x="4480200" y="2259000"/>
            <a:ext cx="63180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97" name="CustomShape 24"/>
          <p:cNvSpPr/>
          <p:nvPr/>
        </p:nvSpPr>
        <p:spPr>
          <a:xfrm>
            <a:off x="5117040" y="2259000"/>
            <a:ext cx="42300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398" name="Line 25"/>
          <p:cNvSpPr/>
          <p:nvPr/>
        </p:nvSpPr>
        <p:spPr>
          <a:xfrm>
            <a:off x="5335920" y="254988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cu nod marcaj</a:t>
            </a:r>
            <a:endParaRPr/>
          </a:p>
        </p:txBody>
      </p:sp>
      <p:sp>
        <p:nvSpPr>
          <p:cNvPr id="400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01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Inserare</a:t>
            </a:r>
            <a:endParaRPr/>
          </a:p>
        </p:txBody>
      </p:sp>
      <p:sp>
        <p:nvSpPr>
          <p:cNvPr id="402" name="CustomShape 4"/>
          <p:cNvSpPr/>
          <p:nvPr/>
        </p:nvSpPr>
        <p:spPr>
          <a:xfrm>
            <a:off x="435960" y="3795840"/>
            <a:ext cx="634464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*q = (nod *) malloc(sizeof(nod)) 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 prelucrare q →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q → next =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oldp → next = q;</a:t>
            </a:r>
            <a:endParaRPr/>
          </a:p>
        </p:txBody>
      </p:sp>
      <p:sp>
        <p:nvSpPr>
          <p:cNvPr id="403" name="CustomShape 5"/>
          <p:cNvSpPr/>
          <p:nvPr/>
        </p:nvSpPr>
        <p:spPr>
          <a:xfrm>
            <a:off x="4844160" y="1875600"/>
            <a:ext cx="652320" cy="4554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04" name="CustomShape 6"/>
          <p:cNvSpPr/>
          <p:nvPr/>
        </p:nvSpPr>
        <p:spPr>
          <a:xfrm>
            <a:off x="5501160" y="1875600"/>
            <a:ext cx="436320" cy="4554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05" name="Line 7"/>
          <p:cNvSpPr/>
          <p:nvPr/>
        </p:nvSpPr>
        <p:spPr>
          <a:xfrm>
            <a:off x="4302720" y="2122200"/>
            <a:ext cx="55152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06" name="CustomShape 8"/>
          <p:cNvSpPr/>
          <p:nvPr/>
        </p:nvSpPr>
        <p:spPr>
          <a:xfrm>
            <a:off x="7044480" y="1875600"/>
            <a:ext cx="651960" cy="4554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07" name="CustomShape 9"/>
          <p:cNvSpPr/>
          <p:nvPr/>
        </p:nvSpPr>
        <p:spPr>
          <a:xfrm>
            <a:off x="7701840" y="1875600"/>
            <a:ext cx="435960" cy="4554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08" name="Line 10"/>
          <p:cNvSpPr/>
          <p:nvPr/>
        </p:nvSpPr>
        <p:spPr>
          <a:xfrm>
            <a:off x="5952960" y="2122200"/>
            <a:ext cx="110304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09" name="Line 11"/>
          <p:cNvSpPr/>
          <p:nvPr/>
        </p:nvSpPr>
        <p:spPr>
          <a:xfrm>
            <a:off x="7898040" y="2122200"/>
            <a:ext cx="73548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10" name="Line 12"/>
          <p:cNvSpPr/>
          <p:nvPr/>
        </p:nvSpPr>
        <p:spPr>
          <a:xfrm flipV="1">
            <a:off x="7594920" y="2404800"/>
            <a:ext cx="0" cy="23256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11" name="CustomShape 13"/>
          <p:cNvSpPr/>
          <p:nvPr/>
        </p:nvSpPr>
        <p:spPr>
          <a:xfrm>
            <a:off x="7567920" y="2417400"/>
            <a:ext cx="252360" cy="29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412" name="Line 14"/>
          <p:cNvSpPr/>
          <p:nvPr/>
        </p:nvSpPr>
        <p:spPr>
          <a:xfrm flipV="1">
            <a:off x="5249880" y="2379960"/>
            <a:ext cx="0" cy="2329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13" name="CustomShape 15"/>
          <p:cNvSpPr/>
          <p:nvPr/>
        </p:nvSpPr>
        <p:spPr>
          <a:xfrm>
            <a:off x="5222520" y="2386440"/>
            <a:ext cx="691560" cy="29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414" name="CustomShape 16"/>
          <p:cNvSpPr/>
          <p:nvPr/>
        </p:nvSpPr>
        <p:spPr>
          <a:xfrm>
            <a:off x="5887440" y="2968560"/>
            <a:ext cx="651960" cy="4554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15" name="CustomShape 17"/>
          <p:cNvSpPr/>
          <p:nvPr/>
        </p:nvSpPr>
        <p:spPr>
          <a:xfrm>
            <a:off x="6544440" y="2968560"/>
            <a:ext cx="435960" cy="4554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16" name="Line 18"/>
          <p:cNvSpPr/>
          <p:nvPr/>
        </p:nvSpPr>
        <p:spPr>
          <a:xfrm flipV="1">
            <a:off x="7208640" y="31752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17" name="CustomShape 19"/>
          <p:cNvSpPr/>
          <p:nvPr/>
        </p:nvSpPr>
        <p:spPr>
          <a:xfrm>
            <a:off x="7174800" y="3183120"/>
            <a:ext cx="286560" cy="34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418" name="CustomShape 20"/>
          <p:cNvSpPr/>
          <p:nvPr/>
        </p:nvSpPr>
        <p:spPr>
          <a:xfrm flipV="1">
            <a:off x="6895440" y="2361600"/>
            <a:ext cx="441720" cy="85824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19" name="CustomShape 21"/>
          <p:cNvSpPr/>
          <p:nvPr/>
        </p:nvSpPr>
        <p:spPr>
          <a:xfrm>
            <a:off x="5768280" y="2230560"/>
            <a:ext cx="253440" cy="96120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20" name="CustomShape 22"/>
          <p:cNvSpPr/>
          <p:nvPr/>
        </p:nvSpPr>
        <p:spPr>
          <a:xfrm>
            <a:off x="2283480" y="1884240"/>
            <a:ext cx="707040" cy="456840"/>
          </a:xfrm>
          <a:prstGeom prst="rect">
            <a:avLst/>
          </a:prstGeom>
          <a:solidFill>
            <a:srgbClr val="999999"/>
          </a:solidFill>
          <a:ln w="27360">
            <a:solidFill>
              <a:srgbClr val="000000"/>
            </a:solidFill>
            <a:round/>
          </a:ln>
        </p:spPr>
      </p:sp>
      <p:sp>
        <p:nvSpPr>
          <p:cNvPr id="421" name="CustomShape 23"/>
          <p:cNvSpPr/>
          <p:nvPr/>
        </p:nvSpPr>
        <p:spPr>
          <a:xfrm>
            <a:off x="2995560" y="1884240"/>
            <a:ext cx="473040" cy="4568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22" name="Line 24"/>
          <p:cNvSpPr/>
          <p:nvPr/>
        </p:nvSpPr>
        <p:spPr>
          <a:xfrm>
            <a:off x="1758960" y="2129760"/>
            <a:ext cx="5346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23" name="Line 25"/>
          <p:cNvSpPr/>
          <p:nvPr/>
        </p:nvSpPr>
        <p:spPr>
          <a:xfrm>
            <a:off x="3133800" y="212976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24" name="CustomShape 26"/>
          <p:cNvSpPr/>
          <p:nvPr/>
        </p:nvSpPr>
        <p:spPr>
          <a:xfrm>
            <a:off x="1285920" y="1742400"/>
            <a:ext cx="840240" cy="37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425" name="CustomShape 27"/>
          <p:cNvSpPr/>
          <p:nvPr/>
        </p:nvSpPr>
        <p:spPr>
          <a:xfrm>
            <a:off x="3849840" y="1873440"/>
            <a:ext cx="624600" cy="44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326160" y="1069560"/>
            <a:ext cx="202716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Stergere</a:t>
            </a:r>
            <a:endParaRPr/>
          </a:p>
        </p:txBody>
      </p:sp>
      <p:sp>
        <p:nvSpPr>
          <p:cNvPr id="427" name="CustomShape 2"/>
          <p:cNvSpPr/>
          <p:nvPr/>
        </p:nvSpPr>
        <p:spPr>
          <a:xfrm>
            <a:off x="925920" y="3106080"/>
            <a:ext cx="7178760" cy="37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(Start → next ==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// lista vida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nod *temp =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oldp → next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// prelucrare temp sau temp → info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free(temp);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428" name="CustomShape 3"/>
          <p:cNvSpPr/>
          <p:nvPr/>
        </p:nvSpPr>
        <p:spPr>
          <a:xfrm>
            <a:off x="662400" y="363960"/>
            <a:ext cx="532404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cu nod marcaj</a:t>
            </a:r>
            <a:endParaRPr/>
          </a:p>
        </p:txBody>
      </p:sp>
      <p:sp>
        <p:nvSpPr>
          <p:cNvPr id="429" name="CustomShape 4"/>
          <p:cNvSpPr/>
          <p:nvPr/>
        </p:nvSpPr>
        <p:spPr>
          <a:xfrm>
            <a:off x="1615680" y="1943280"/>
            <a:ext cx="707040" cy="456840"/>
          </a:xfrm>
          <a:prstGeom prst="rect">
            <a:avLst/>
          </a:prstGeom>
          <a:solidFill>
            <a:srgbClr val="999999"/>
          </a:solidFill>
          <a:ln w="27360">
            <a:solidFill>
              <a:srgbClr val="000000"/>
            </a:solidFill>
            <a:round/>
          </a:ln>
        </p:spPr>
      </p:sp>
      <p:sp>
        <p:nvSpPr>
          <p:cNvPr id="430" name="CustomShape 5"/>
          <p:cNvSpPr/>
          <p:nvPr/>
        </p:nvSpPr>
        <p:spPr>
          <a:xfrm>
            <a:off x="2327760" y="1943280"/>
            <a:ext cx="473040" cy="4568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31" name="Line 6"/>
          <p:cNvSpPr/>
          <p:nvPr/>
        </p:nvSpPr>
        <p:spPr>
          <a:xfrm>
            <a:off x="1091160" y="2188800"/>
            <a:ext cx="5346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32" name="Line 7"/>
          <p:cNvSpPr/>
          <p:nvPr/>
        </p:nvSpPr>
        <p:spPr>
          <a:xfrm>
            <a:off x="2466000" y="218880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33" name="CustomShape 8"/>
          <p:cNvSpPr/>
          <p:nvPr/>
        </p:nvSpPr>
        <p:spPr>
          <a:xfrm>
            <a:off x="618120" y="1801440"/>
            <a:ext cx="840240" cy="37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434" name="CustomShape 9"/>
          <p:cNvSpPr/>
          <p:nvPr/>
        </p:nvSpPr>
        <p:spPr>
          <a:xfrm>
            <a:off x="3229200" y="1942200"/>
            <a:ext cx="560160" cy="44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435" name="CustomShape 10"/>
          <p:cNvSpPr/>
          <p:nvPr/>
        </p:nvSpPr>
        <p:spPr>
          <a:xfrm>
            <a:off x="3751920" y="1903680"/>
            <a:ext cx="79092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36" name="CustomShape 11"/>
          <p:cNvSpPr/>
          <p:nvPr/>
        </p:nvSpPr>
        <p:spPr>
          <a:xfrm>
            <a:off x="4547520" y="1903680"/>
            <a:ext cx="52956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37" name="CustomShape 12"/>
          <p:cNvSpPr/>
          <p:nvPr/>
        </p:nvSpPr>
        <p:spPr>
          <a:xfrm>
            <a:off x="5574240" y="1903680"/>
            <a:ext cx="79092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38" name="CustomShape 13"/>
          <p:cNvSpPr/>
          <p:nvPr/>
        </p:nvSpPr>
        <p:spPr>
          <a:xfrm>
            <a:off x="6369840" y="1903680"/>
            <a:ext cx="52956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39" name="Line 14"/>
          <p:cNvSpPr/>
          <p:nvPr/>
        </p:nvSpPr>
        <p:spPr>
          <a:xfrm>
            <a:off x="4883760" y="2152440"/>
            <a:ext cx="7120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40" name="Line 15"/>
          <p:cNvSpPr/>
          <p:nvPr/>
        </p:nvSpPr>
        <p:spPr>
          <a:xfrm>
            <a:off x="6678000" y="2152440"/>
            <a:ext cx="7120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41" name="CustomShape 16"/>
          <p:cNvSpPr/>
          <p:nvPr/>
        </p:nvSpPr>
        <p:spPr>
          <a:xfrm>
            <a:off x="7374960" y="1903680"/>
            <a:ext cx="79092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42" name="CustomShape 17"/>
          <p:cNvSpPr/>
          <p:nvPr/>
        </p:nvSpPr>
        <p:spPr>
          <a:xfrm>
            <a:off x="8170560" y="1903680"/>
            <a:ext cx="52920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43" name="Line 18"/>
          <p:cNvSpPr/>
          <p:nvPr/>
        </p:nvSpPr>
        <p:spPr>
          <a:xfrm flipV="1">
            <a:off x="6065640" y="2437200"/>
            <a:ext cx="0" cy="23436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4" name="CustomShape 19"/>
          <p:cNvSpPr/>
          <p:nvPr/>
        </p:nvSpPr>
        <p:spPr>
          <a:xfrm>
            <a:off x="6045120" y="2432160"/>
            <a:ext cx="30708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445" name="Line 20"/>
          <p:cNvSpPr/>
          <p:nvPr/>
        </p:nvSpPr>
        <p:spPr>
          <a:xfrm flipV="1">
            <a:off x="4198320" y="2437560"/>
            <a:ext cx="0" cy="23436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6" name="CustomShape 21"/>
          <p:cNvSpPr/>
          <p:nvPr/>
        </p:nvSpPr>
        <p:spPr>
          <a:xfrm>
            <a:off x="4178160" y="2432160"/>
            <a:ext cx="723240" cy="298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447" name="CustomShape 22"/>
          <p:cNvSpPr/>
          <p:nvPr/>
        </p:nvSpPr>
        <p:spPr>
          <a:xfrm>
            <a:off x="7592400" y="2462760"/>
            <a:ext cx="1298160" cy="301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 → next</a:t>
            </a:r>
            <a:endParaRPr/>
          </a:p>
        </p:txBody>
      </p:sp>
      <p:sp>
        <p:nvSpPr>
          <p:cNvPr id="448" name="Line 23"/>
          <p:cNvSpPr/>
          <p:nvPr/>
        </p:nvSpPr>
        <p:spPr>
          <a:xfrm flipV="1">
            <a:off x="7642800" y="2442960"/>
            <a:ext cx="0" cy="2347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9" name="Line 24"/>
          <p:cNvSpPr/>
          <p:nvPr/>
        </p:nvSpPr>
        <p:spPr>
          <a:xfrm>
            <a:off x="4865760" y="2275200"/>
            <a:ext cx="537480" cy="56880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50" name="Line 25"/>
          <p:cNvSpPr/>
          <p:nvPr/>
        </p:nvSpPr>
        <p:spPr>
          <a:xfrm>
            <a:off x="5403240" y="2844000"/>
            <a:ext cx="151344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51" name="Line 26"/>
          <p:cNvSpPr/>
          <p:nvPr/>
        </p:nvSpPr>
        <p:spPr>
          <a:xfrm flipV="1">
            <a:off x="6827400" y="2296800"/>
            <a:ext cx="544320" cy="54720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685800" y="457200"/>
            <a:ext cx="77659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Liste circulare</a:t>
            </a:r>
            <a:endParaRPr/>
          </a:p>
        </p:txBody>
      </p:sp>
      <p:pic>
        <p:nvPicPr>
          <p:cNvPr id="453" name="Picture 3"/>
          <p:cNvPicPr/>
          <p:nvPr/>
        </p:nvPicPr>
        <p:blipFill>
          <a:blip r:embed="rId2" cstate="print"/>
          <a:srcRect l="2765" r="34074"/>
          <a:stretch>
            <a:fillRect/>
          </a:stretch>
        </p:blipFill>
        <p:spPr>
          <a:xfrm>
            <a:off x="380880" y="1447920"/>
            <a:ext cx="8375400" cy="2711160"/>
          </a:xfrm>
          <a:prstGeom prst="rect">
            <a:avLst/>
          </a:prstGeom>
          <a:ln w="9360">
            <a:noFill/>
          </a:ln>
        </p:spPr>
      </p:pic>
      <p:sp>
        <p:nvSpPr>
          <p:cNvPr id="454" name="CustomShape 2"/>
          <p:cNvSpPr/>
          <p:nvPr/>
        </p:nvSpPr>
        <p:spPr>
          <a:xfrm>
            <a:off x="457200" y="4572000"/>
            <a:ext cx="7765920" cy="1430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utilă pentru aplicaţiile în care este nevoie să facem parcurgeri repetate ale listei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testul de nedepăşire al structurii nu va mai fi de tipul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p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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NULL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circulare</a:t>
            </a:r>
            <a:endParaRPr/>
          </a:p>
        </p:txBody>
      </p:sp>
      <p:sp>
        <p:nvSpPr>
          <p:cNvPr id="456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57" name="CustomShape 3"/>
          <p:cNvSpPr/>
          <p:nvPr/>
        </p:nvSpPr>
        <p:spPr>
          <a:xfrm>
            <a:off x="326160" y="1969560"/>
            <a:ext cx="28717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</p:txBody>
      </p:sp>
      <p:sp>
        <p:nvSpPr>
          <p:cNvPr id="458" name="CustomShape 4"/>
          <p:cNvSpPr/>
          <p:nvPr/>
        </p:nvSpPr>
        <p:spPr>
          <a:xfrm>
            <a:off x="723960" y="3435840"/>
            <a:ext cx="7590960" cy="282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      </a:t>
            </a:r>
            <a:r>
              <a:rPr lang="en-US" sz="2400">
                <a:latin typeface="Arial"/>
              </a:rPr>
              <a:t>nod *p;</a:t>
            </a:r>
            <a:endParaRPr/>
          </a:p>
          <a:p>
            <a:r>
              <a:rPr lang="en-US" sz="2400">
                <a:latin typeface="Arial"/>
              </a:rPr>
              <a:t>     p = Start; </a:t>
            </a:r>
            <a:endParaRPr/>
          </a:p>
          <a:p>
            <a:r>
              <a:rPr lang="en-US" sz="2400">
                <a:latin typeface="Arial"/>
              </a:rPr>
              <a:t>	// prelucrare p → info    primul element al listei</a:t>
            </a:r>
            <a:endParaRPr/>
          </a:p>
          <a:p>
            <a:r>
              <a:rPr lang="en-US" sz="2400">
                <a:latin typeface="Arial"/>
              </a:rPr>
              <a:t>	p = p → next;</a:t>
            </a:r>
            <a:endParaRPr/>
          </a:p>
          <a:p>
            <a:r>
              <a:rPr lang="en-US" sz="2400">
                <a:latin typeface="Arial"/>
              </a:rPr>
              <a:t>     while(p != Start)</a:t>
            </a:r>
            <a:endParaRPr/>
          </a:p>
          <a:p>
            <a:r>
              <a:rPr lang="en-US" sz="2400">
                <a:latin typeface="Arial"/>
              </a:rPr>
              <a:t>                      {   // prelucrare p → info</a:t>
            </a:r>
            <a:endParaRPr/>
          </a:p>
          <a:p>
            <a:r>
              <a:rPr lang="en-US" sz="2400">
                <a:latin typeface="Arial"/>
              </a:rPr>
              <a:t>                          p = p → next;</a:t>
            </a:r>
            <a:endParaRPr/>
          </a:p>
          <a:p>
            <a:r>
              <a:rPr lang="en-US" sz="2400">
                <a:latin typeface="Arial"/>
              </a:rPr>
              <a:t>                       } </a:t>
            </a:r>
            <a:endParaRPr/>
          </a:p>
        </p:txBody>
      </p:sp>
      <p:pic>
        <p:nvPicPr>
          <p:cNvPr id="459" name="Picture 3"/>
          <p:cNvPicPr/>
          <p:nvPr/>
        </p:nvPicPr>
        <p:blipFill>
          <a:blip r:embed="rId2" cstate="print"/>
          <a:srcRect l="2765" r="34074"/>
          <a:stretch>
            <a:fillRect/>
          </a:stretch>
        </p:blipFill>
        <p:spPr>
          <a:xfrm>
            <a:off x="1280880" y="604800"/>
            <a:ext cx="7751160" cy="2330280"/>
          </a:xfrm>
          <a:prstGeom prst="rect">
            <a:avLst/>
          </a:prstGeom>
          <a:ln w="9360">
            <a:noFill/>
          </a:ln>
        </p:spPr>
      </p:pic>
      <p:sp>
        <p:nvSpPr>
          <p:cNvPr id="460" name="CustomShape 5"/>
          <p:cNvSpPr/>
          <p:nvPr/>
        </p:nvSpPr>
        <p:spPr>
          <a:xfrm>
            <a:off x="368640" y="2877480"/>
            <a:ext cx="858996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Exemplu – stergere duplicatelor dintr-o lista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circulare</a:t>
            </a:r>
            <a:endParaRPr/>
          </a:p>
        </p:txBody>
      </p:sp>
      <p:sp>
        <p:nvSpPr>
          <p:cNvPr id="462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63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</p:txBody>
      </p:sp>
      <p:sp>
        <p:nvSpPr>
          <p:cNvPr id="464" name="CustomShape 4"/>
          <p:cNvSpPr/>
          <p:nvPr/>
        </p:nvSpPr>
        <p:spPr>
          <a:xfrm>
            <a:off x="399960" y="3111840"/>
            <a:ext cx="837216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dirty="0">
                <a:latin typeface="Arial"/>
              </a:rPr>
              <a:t>nod *p;</a:t>
            </a:r>
            <a:endParaRPr dirty="0"/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p = Start;</a:t>
            </a:r>
            <a:endParaRPr dirty="0"/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if (p → info == Val) //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cautare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cu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succes</a:t>
            </a:r>
            <a:endParaRPr dirty="0"/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	else { p = p → next;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	while (p != Start  &amp;&amp;  Val != p → info)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		p = p → next;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	if (p == Start) //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cautare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fara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succes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	else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//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gasit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p  Val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== p → info;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}</a:t>
            </a:r>
            <a:endParaRPr dirty="0"/>
          </a:p>
        </p:txBody>
      </p:sp>
      <p:pic>
        <p:nvPicPr>
          <p:cNvPr id="465" name="Picture 3"/>
          <p:cNvPicPr/>
          <p:nvPr/>
        </p:nvPicPr>
        <p:blipFill>
          <a:blip r:embed="rId2" cstate="print"/>
          <a:srcRect l="2765" r="34074"/>
          <a:stretch>
            <a:fillRect/>
          </a:stretch>
        </p:blipFill>
        <p:spPr>
          <a:xfrm>
            <a:off x="1352880" y="1288800"/>
            <a:ext cx="7751160" cy="23302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Liste circulare cu nod marcaj</a:t>
            </a:r>
            <a:endParaRPr/>
          </a:p>
        </p:txBody>
      </p:sp>
      <p:pic>
        <p:nvPicPr>
          <p:cNvPr id="467" name="Picture 3"/>
          <p:cNvPicPr/>
          <p:nvPr/>
        </p:nvPicPr>
        <p:blipFill>
          <a:blip r:embed="rId2" cstate="print"/>
          <a:srcRect l="2352" r="36313" b="13451"/>
          <a:stretch>
            <a:fillRect/>
          </a:stretch>
        </p:blipFill>
        <p:spPr>
          <a:xfrm>
            <a:off x="762120" y="838080"/>
            <a:ext cx="7156440" cy="1901520"/>
          </a:xfrm>
          <a:prstGeom prst="rect">
            <a:avLst/>
          </a:prstGeom>
          <a:ln w="9360">
            <a:noFill/>
          </a:ln>
        </p:spPr>
      </p:pic>
      <p:pic>
        <p:nvPicPr>
          <p:cNvPr id="468" name="Picture 4"/>
          <p:cNvPicPr/>
          <p:nvPr/>
        </p:nvPicPr>
        <p:blipFill>
          <a:blip r:embed="rId3" cstate="print"/>
          <a:srcRect l="10393" r="51218" b="11172"/>
          <a:stretch>
            <a:fillRect/>
          </a:stretch>
        </p:blipFill>
        <p:spPr>
          <a:xfrm>
            <a:off x="1905120" y="2590920"/>
            <a:ext cx="4870440" cy="1887480"/>
          </a:xfrm>
          <a:prstGeom prst="rect">
            <a:avLst/>
          </a:prstGeom>
          <a:ln w="9360">
            <a:noFill/>
          </a:ln>
        </p:spPr>
      </p:pic>
      <p:sp>
        <p:nvSpPr>
          <p:cNvPr id="469" name="CustomShape 2"/>
          <p:cNvSpPr/>
          <p:nvPr/>
        </p:nvSpPr>
        <p:spPr>
          <a:xfrm>
            <a:off x="228600" y="4708440"/>
            <a:ext cx="8604000" cy="2040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cautare: Se introduce valoarea căutată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Val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pe câmpul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info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al nodului marcaj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cu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Start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 -&gt;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info = Val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Se începe căutarea în lista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Start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-&gt;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next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Loc=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pointerul returnat de operaţia de căutare. Dacă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Loc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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Start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căutarea este cu succes, iar dacă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Loc = Start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căutarea este fără succes.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circulare cu nod marcaj</a:t>
            </a:r>
            <a:endParaRPr/>
          </a:p>
        </p:txBody>
      </p:sp>
      <p:sp>
        <p:nvSpPr>
          <p:cNvPr id="471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2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</p:txBody>
      </p:sp>
      <p:sp>
        <p:nvSpPr>
          <p:cNvPr id="473" name="CustomShape 4"/>
          <p:cNvSpPr/>
          <p:nvPr/>
        </p:nvSpPr>
        <p:spPr>
          <a:xfrm>
            <a:off x="723960" y="3759840"/>
            <a:ext cx="7590960" cy="282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     </a:t>
            </a:r>
            <a:r>
              <a:rPr lang="en-US" sz="2400">
                <a:latin typeface="Arial"/>
              </a:rPr>
              <a:t>nod *p;</a:t>
            </a:r>
            <a:endParaRPr/>
          </a:p>
          <a:p>
            <a:r>
              <a:rPr lang="en-US" sz="2400">
                <a:latin typeface="Arial"/>
              </a:rPr>
              <a:t>     p = Start → next;</a:t>
            </a:r>
            <a:endParaRPr/>
          </a:p>
          <a:p>
            <a:r>
              <a:rPr lang="en-US" sz="2400">
                <a:latin typeface="Arial"/>
              </a:rPr>
              <a:t>     while(p != Start)</a:t>
            </a:r>
            <a:endParaRPr/>
          </a:p>
          <a:p>
            <a:r>
              <a:rPr lang="en-US" sz="2400">
                <a:latin typeface="Arial"/>
              </a:rPr>
              <a:t>                      {</a:t>
            </a:r>
            <a:endParaRPr/>
          </a:p>
          <a:p>
            <a:r>
              <a:rPr lang="en-US" sz="2400">
                <a:latin typeface="Arial"/>
              </a:rPr>
              <a:t>                       // prelucrare p → info</a:t>
            </a:r>
            <a:endParaRPr/>
          </a:p>
          <a:p>
            <a:r>
              <a:rPr lang="en-US" sz="2400">
                <a:latin typeface="Arial"/>
              </a:rPr>
              <a:t>                          p = p → next;</a:t>
            </a:r>
            <a:endParaRPr/>
          </a:p>
          <a:p>
            <a:r>
              <a:rPr lang="en-US" sz="2400">
                <a:latin typeface="Arial"/>
              </a:rPr>
              <a:t>                       } </a:t>
            </a:r>
            <a:endParaRPr/>
          </a:p>
        </p:txBody>
      </p:sp>
      <p:pic>
        <p:nvPicPr>
          <p:cNvPr id="474" name="Picture 3"/>
          <p:cNvPicPr/>
          <p:nvPr/>
        </p:nvPicPr>
        <p:blipFill>
          <a:blip r:embed="rId2" cstate="print"/>
          <a:srcRect l="2352" r="36313" b="13451"/>
          <a:stretch>
            <a:fillRect/>
          </a:stretch>
        </p:blipFill>
        <p:spPr>
          <a:xfrm>
            <a:off x="1014480" y="1666080"/>
            <a:ext cx="7156440" cy="1901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circulare cu nod marcaj</a:t>
            </a:r>
            <a:endParaRPr/>
          </a:p>
        </p:txBody>
      </p:sp>
      <p:sp>
        <p:nvSpPr>
          <p:cNvPr id="476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7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</p:txBody>
      </p:sp>
      <p:sp>
        <p:nvSpPr>
          <p:cNvPr id="478" name="CustomShape 4"/>
          <p:cNvSpPr/>
          <p:nvPr/>
        </p:nvSpPr>
        <p:spPr>
          <a:xfrm>
            <a:off x="399960" y="3471840"/>
            <a:ext cx="837216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nod *Loc;</a:t>
            </a:r>
            <a:endParaRPr/>
          </a:p>
          <a:p>
            <a:r>
              <a:rPr lang="en-US" sz="2400">
                <a:latin typeface="Arial"/>
              </a:rPr>
              <a:t>Start → info = Val;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Loc = Start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while (Loc → info != Val)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Loc = Loc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(Loc == Start)   // cautare fara succes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else // gasit in Loc		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479" name="Picture 3"/>
          <p:cNvPicPr/>
          <p:nvPr/>
        </p:nvPicPr>
        <p:blipFill>
          <a:blip r:embed="rId2" cstate="print"/>
          <a:srcRect l="2352" r="36313" b="13451"/>
          <a:stretch>
            <a:fillRect/>
          </a:stretch>
        </p:blipFill>
        <p:spPr>
          <a:xfrm>
            <a:off x="1014840" y="1666080"/>
            <a:ext cx="7156440" cy="1901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circulare cu nod marcaj</a:t>
            </a:r>
            <a:endParaRPr/>
          </a:p>
        </p:txBody>
      </p:sp>
      <p:sp>
        <p:nvSpPr>
          <p:cNvPr id="481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2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Inserare</a:t>
            </a:r>
            <a:endParaRPr/>
          </a:p>
        </p:txBody>
      </p:sp>
      <p:pic>
        <p:nvPicPr>
          <p:cNvPr id="483" name="Picture 3"/>
          <p:cNvPicPr/>
          <p:nvPr/>
        </p:nvPicPr>
        <p:blipFill>
          <a:blip r:embed="rId2" cstate="print"/>
          <a:srcRect l="2352" r="36313" b="13451"/>
          <a:stretch>
            <a:fillRect/>
          </a:stretch>
        </p:blipFill>
        <p:spPr>
          <a:xfrm>
            <a:off x="1014840" y="1666080"/>
            <a:ext cx="7156440" cy="1901520"/>
          </a:xfrm>
          <a:prstGeom prst="rect">
            <a:avLst/>
          </a:prstGeom>
          <a:ln w="9360">
            <a:noFill/>
          </a:ln>
        </p:spPr>
      </p:pic>
      <p:sp>
        <p:nvSpPr>
          <p:cNvPr id="484" name="Line 4"/>
          <p:cNvSpPr/>
          <p:nvPr/>
        </p:nvSpPr>
        <p:spPr>
          <a:xfrm flipH="1">
            <a:off x="6766560" y="1371600"/>
            <a:ext cx="182880" cy="64008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85" name="Line 5"/>
          <p:cNvSpPr/>
          <p:nvPr/>
        </p:nvSpPr>
        <p:spPr>
          <a:xfrm flipV="1">
            <a:off x="7444080" y="1770840"/>
            <a:ext cx="0" cy="23256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86" name="CustomShape 6"/>
          <p:cNvSpPr/>
          <p:nvPr/>
        </p:nvSpPr>
        <p:spPr>
          <a:xfrm>
            <a:off x="7381080" y="1675440"/>
            <a:ext cx="252360" cy="29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487" name="Line 7"/>
          <p:cNvSpPr/>
          <p:nvPr/>
        </p:nvSpPr>
        <p:spPr>
          <a:xfrm flipV="1">
            <a:off x="5207040" y="1566000"/>
            <a:ext cx="0" cy="2329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88" name="CustomShape 8"/>
          <p:cNvSpPr/>
          <p:nvPr/>
        </p:nvSpPr>
        <p:spPr>
          <a:xfrm>
            <a:off x="5179680" y="1572480"/>
            <a:ext cx="691560" cy="29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489" name="CustomShape 9"/>
          <p:cNvSpPr/>
          <p:nvPr/>
        </p:nvSpPr>
        <p:spPr>
          <a:xfrm>
            <a:off x="6024600" y="1188720"/>
            <a:ext cx="651960" cy="30528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90" name="CustomShape 10"/>
          <p:cNvSpPr/>
          <p:nvPr/>
        </p:nvSpPr>
        <p:spPr>
          <a:xfrm>
            <a:off x="6681600" y="1188720"/>
            <a:ext cx="356760" cy="30528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91" name="Line 11"/>
          <p:cNvSpPr/>
          <p:nvPr/>
        </p:nvSpPr>
        <p:spPr>
          <a:xfrm flipV="1">
            <a:off x="7345800" y="124524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92" name="CustomShape 12"/>
          <p:cNvSpPr/>
          <p:nvPr/>
        </p:nvSpPr>
        <p:spPr>
          <a:xfrm>
            <a:off x="7311960" y="1253160"/>
            <a:ext cx="286560" cy="34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493" name="Line 13"/>
          <p:cNvSpPr/>
          <p:nvPr/>
        </p:nvSpPr>
        <p:spPr>
          <a:xfrm flipV="1">
            <a:off x="5880960" y="1496520"/>
            <a:ext cx="245520" cy="46728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494" name="CustomShape 14"/>
          <p:cNvSpPr/>
          <p:nvPr/>
        </p:nvSpPr>
        <p:spPr>
          <a:xfrm>
            <a:off x="936360" y="3795840"/>
            <a:ext cx="634464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*q = (nod *) malloc(sizeof(nod)) 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 prelucrare q →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q → next =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oldp → next = q;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14400" y="228600"/>
            <a:ext cx="7689600" cy="83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Operatii (cont.)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838080" y="1295280"/>
            <a:ext cx="7765920" cy="441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Combinare (merge)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din doua structuri de acelasi tip se produce o alta structura, de acelasi tip, ce contine reuniunea elementelor structurilor de intrare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ex: 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interclasarea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 doua str. liniare ordonate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Sortarea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ordonarea totala a elementelor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sortarea multimilor </a:t>
            </a:r>
            <a:r>
              <a:rPr lang="en-US" sz="2400" b="1" i="1">
                <a:solidFill>
                  <a:srgbClr val="000000"/>
                </a:solidFill>
                <a:latin typeface="Calibri"/>
              </a:rPr>
              <a:t>statice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sortarea multimilor </a:t>
            </a:r>
            <a:r>
              <a:rPr lang="en-US" sz="2400" b="1" i="1">
                <a:solidFill>
                  <a:srgbClr val="000000"/>
                </a:solidFill>
                <a:latin typeface="Calibri"/>
              </a:rPr>
              <a:t>dinamice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circulare cu nod marcaj</a:t>
            </a:r>
            <a:endParaRPr/>
          </a:p>
        </p:txBody>
      </p:sp>
      <p:sp>
        <p:nvSpPr>
          <p:cNvPr id="496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7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Stergere</a:t>
            </a:r>
            <a:endParaRPr/>
          </a:p>
        </p:txBody>
      </p:sp>
      <p:sp>
        <p:nvSpPr>
          <p:cNvPr id="498" name="CustomShape 4"/>
          <p:cNvSpPr/>
          <p:nvPr/>
        </p:nvSpPr>
        <p:spPr>
          <a:xfrm>
            <a:off x="1579320" y="2042640"/>
            <a:ext cx="707040" cy="456840"/>
          </a:xfrm>
          <a:prstGeom prst="rect">
            <a:avLst/>
          </a:prstGeom>
          <a:solidFill>
            <a:srgbClr val="999999"/>
          </a:solidFill>
          <a:ln w="27360">
            <a:solidFill>
              <a:srgbClr val="000000"/>
            </a:solidFill>
            <a:round/>
          </a:ln>
        </p:spPr>
      </p:sp>
      <p:sp>
        <p:nvSpPr>
          <p:cNvPr id="499" name="CustomShape 5"/>
          <p:cNvSpPr/>
          <p:nvPr/>
        </p:nvSpPr>
        <p:spPr>
          <a:xfrm>
            <a:off x="2291400" y="2042640"/>
            <a:ext cx="473040" cy="4568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00" name="Line 6"/>
          <p:cNvSpPr/>
          <p:nvPr/>
        </p:nvSpPr>
        <p:spPr>
          <a:xfrm>
            <a:off x="1054800" y="2288160"/>
            <a:ext cx="5346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01" name="Line 7"/>
          <p:cNvSpPr/>
          <p:nvPr/>
        </p:nvSpPr>
        <p:spPr>
          <a:xfrm>
            <a:off x="2429640" y="2288160"/>
            <a:ext cx="712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02" name="CustomShape 8"/>
          <p:cNvSpPr/>
          <p:nvPr/>
        </p:nvSpPr>
        <p:spPr>
          <a:xfrm>
            <a:off x="581760" y="1900800"/>
            <a:ext cx="840240" cy="37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503" name="CustomShape 9"/>
          <p:cNvSpPr/>
          <p:nvPr/>
        </p:nvSpPr>
        <p:spPr>
          <a:xfrm>
            <a:off x="3192840" y="2041560"/>
            <a:ext cx="560160" cy="44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504" name="CustomShape 10"/>
          <p:cNvSpPr/>
          <p:nvPr/>
        </p:nvSpPr>
        <p:spPr>
          <a:xfrm>
            <a:off x="3715560" y="2003040"/>
            <a:ext cx="79092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05" name="CustomShape 11"/>
          <p:cNvSpPr/>
          <p:nvPr/>
        </p:nvSpPr>
        <p:spPr>
          <a:xfrm>
            <a:off x="4511160" y="2003040"/>
            <a:ext cx="52956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06" name="CustomShape 12"/>
          <p:cNvSpPr/>
          <p:nvPr/>
        </p:nvSpPr>
        <p:spPr>
          <a:xfrm>
            <a:off x="5537880" y="2003040"/>
            <a:ext cx="79092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07" name="CustomShape 13"/>
          <p:cNvSpPr/>
          <p:nvPr/>
        </p:nvSpPr>
        <p:spPr>
          <a:xfrm>
            <a:off x="6333480" y="2003040"/>
            <a:ext cx="52956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08" name="Line 14"/>
          <p:cNvSpPr/>
          <p:nvPr/>
        </p:nvSpPr>
        <p:spPr>
          <a:xfrm>
            <a:off x="4847400" y="2251800"/>
            <a:ext cx="7120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09" name="Line 15"/>
          <p:cNvSpPr/>
          <p:nvPr/>
        </p:nvSpPr>
        <p:spPr>
          <a:xfrm>
            <a:off x="6641640" y="2251800"/>
            <a:ext cx="7120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10" name="CustomShape 16"/>
          <p:cNvSpPr/>
          <p:nvPr/>
        </p:nvSpPr>
        <p:spPr>
          <a:xfrm>
            <a:off x="7338600" y="2003040"/>
            <a:ext cx="79092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11" name="CustomShape 17"/>
          <p:cNvSpPr/>
          <p:nvPr/>
        </p:nvSpPr>
        <p:spPr>
          <a:xfrm>
            <a:off x="8134200" y="2003040"/>
            <a:ext cx="529200" cy="45972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12" name="Line 18"/>
          <p:cNvSpPr/>
          <p:nvPr/>
        </p:nvSpPr>
        <p:spPr>
          <a:xfrm flipV="1">
            <a:off x="6029280" y="2536560"/>
            <a:ext cx="0" cy="23436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13" name="CustomShape 19"/>
          <p:cNvSpPr/>
          <p:nvPr/>
        </p:nvSpPr>
        <p:spPr>
          <a:xfrm>
            <a:off x="6008760" y="2531520"/>
            <a:ext cx="30708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514" name="Line 20"/>
          <p:cNvSpPr/>
          <p:nvPr/>
        </p:nvSpPr>
        <p:spPr>
          <a:xfrm flipV="1">
            <a:off x="4161960" y="2536920"/>
            <a:ext cx="0" cy="23436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15" name="CustomShape 21"/>
          <p:cNvSpPr/>
          <p:nvPr/>
        </p:nvSpPr>
        <p:spPr>
          <a:xfrm>
            <a:off x="4141800" y="2531520"/>
            <a:ext cx="723240" cy="298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516" name="CustomShape 22"/>
          <p:cNvSpPr/>
          <p:nvPr/>
        </p:nvSpPr>
        <p:spPr>
          <a:xfrm>
            <a:off x="7556040" y="2562120"/>
            <a:ext cx="1298160" cy="301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 → next</a:t>
            </a:r>
            <a:endParaRPr/>
          </a:p>
        </p:txBody>
      </p:sp>
      <p:sp>
        <p:nvSpPr>
          <p:cNvPr id="517" name="Line 23"/>
          <p:cNvSpPr/>
          <p:nvPr/>
        </p:nvSpPr>
        <p:spPr>
          <a:xfrm flipV="1">
            <a:off x="7606440" y="2542320"/>
            <a:ext cx="0" cy="2347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18" name="Line 24"/>
          <p:cNvSpPr/>
          <p:nvPr/>
        </p:nvSpPr>
        <p:spPr>
          <a:xfrm>
            <a:off x="4829400" y="2374560"/>
            <a:ext cx="537480" cy="56880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19" name="Line 25"/>
          <p:cNvSpPr/>
          <p:nvPr/>
        </p:nvSpPr>
        <p:spPr>
          <a:xfrm>
            <a:off x="5366880" y="2943360"/>
            <a:ext cx="151344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20" name="Line 26"/>
          <p:cNvSpPr/>
          <p:nvPr/>
        </p:nvSpPr>
        <p:spPr>
          <a:xfrm flipV="1">
            <a:off x="6791040" y="2396160"/>
            <a:ext cx="544320" cy="54720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21" name="Line 27"/>
          <p:cNvSpPr/>
          <p:nvPr/>
        </p:nvSpPr>
        <p:spPr>
          <a:xfrm flipV="1">
            <a:off x="8566560" y="1773360"/>
            <a:ext cx="0" cy="47844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22" name="Line 28"/>
          <p:cNvSpPr/>
          <p:nvPr/>
        </p:nvSpPr>
        <p:spPr>
          <a:xfrm flipH="1">
            <a:off x="1828800" y="1773360"/>
            <a:ext cx="673776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23" name="Line 29"/>
          <p:cNvSpPr/>
          <p:nvPr/>
        </p:nvSpPr>
        <p:spPr>
          <a:xfrm>
            <a:off x="1876320" y="1787760"/>
            <a:ext cx="0" cy="47844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24" name="CustomShape 30"/>
          <p:cNvSpPr/>
          <p:nvPr/>
        </p:nvSpPr>
        <p:spPr>
          <a:xfrm>
            <a:off x="309600" y="2934360"/>
            <a:ext cx="7178760" cy="37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(Start → next == Start)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// lista vida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nod *temp =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oldp → next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// prelucrare temp sau temp → info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free(temp);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685800" y="304920"/>
            <a:ext cx="7765920" cy="60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Liste dublu înlănţuite.</a:t>
            </a:r>
            <a:endParaRPr/>
          </a:p>
        </p:txBody>
      </p:sp>
      <p:pic>
        <p:nvPicPr>
          <p:cNvPr id="526" name="Picture 3"/>
          <p:cNvPicPr/>
          <p:nvPr/>
        </p:nvPicPr>
        <p:blipFill>
          <a:blip r:embed="rId2" cstate="print"/>
          <a:srcRect l="10565" r="48232" b="6804"/>
          <a:stretch>
            <a:fillRect/>
          </a:stretch>
        </p:blipFill>
        <p:spPr>
          <a:xfrm>
            <a:off x="4096800" y="1735920"/>
            <a:ext cx="4794120" cy="1663560"/>
          </a:xfrm>
          <a:prstGeom prst="rect">
            <a:avLst/>
          </a:prstGeom>
          <a:ln w="9360">
            <a:noFill/>
          </a:ln>
        </p:spPr>
      </p:pic>
      <p:sp>
        <p:nvSpPr>
          <p:cNvPr id="527" name="CustomShape 2"/>
          <p:cNvSpPr/>
          <p:nvPr/>
        </p:nvSpPr>
        <p:spPr>
          <a:xfrm>
            <a:off x="914400" y="4122360"/>
            <a:ext cx="7689600" cy="1906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inserari/stergeri: parcurgerea cu cautarea locului se poate face cu un singur pointer</a:t>
            </a:r>
            <a:endParaRPr/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parcurgeri in ambele sensuri</a:t>
            </a:r>
            <a:endParaRPr/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cost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: locatii in plus !</a:t>
            </a:r>
            <a:endParaRPr/>
          </a:p>
        </p:txBody>
      </p:sp>
      <p:sp>
        <p:nvSpPr>
          <p:cNvPr id="528" name="CustomShape 3"/>
          <p:cNvSpPr/>
          <p:nvPr/>
        </p:nvSpPr>
        <p:spPr>
          <a:xfrm>
            <a:off x="296280" y="1308960"/>
            <a:ext cx="3762720" cy="21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nod *prev,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685800" y="609480"/>
            <a:ext cx="7765920" cy="7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Liste dublu inlantuite - operatii</a:t>
            </a:r>
            <a:endParaRPr/>
          </a:p>
        </p:txBody>
      </p:sp>
      <p:sp>
        <p:nvSpPr>
          <p:cNvPr id="530" name="CustomShape 2"/>
          <p:cNvSpPr/>
          <p:nvPr/>
        </p:nvSpPr>
        <p:spPr>
          <a:xfrm>
            <a:off x="457200" y="1600200"/>
            <a:ext cx="8223120" cy="324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Cautarea unui element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Inserare nod nou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Stergere (extragere) nod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dublu inlantuite</a:t>
            </a:r>
            <a:endParaRPr/>
          </a:p>
        </p:txBody>
      </p:sp>
      <p:sp>
        <p:nvSpPr>
          <p:cNvPr id="532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33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</p:txBody>
      </p:sp>
      <p:sp>
        <p:nvSpPr>
          <p:cNvPr id="534" name="CustomShape 4"/>
          <p:cNvSpPr/>
          <p:nvPr/>
        </p:nvSpPr>
        <p:spPr>
          <a:xfrm>
            <a:off x="211680" y="2226240"/>
            <a:ext cx="790560" cy="37908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CustomShape 5"/>
          <p:cNvSpPr/>
          <p:nvPr/>
        </p:nvSpPr>
        <p:spPr>
          <a:xfrm>
            <a:off x="363960" y="3507840"/>
            <a:ext cx="357696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>
                <a:latin typeface="Arial"/>
              </a:rPr>
              <a:t>// Parcurgere Start – End</a:t>
            </a:r>
            <a:endParaRPr/>
          </a:p>
          <a:p>
            <a:r>
              <a:rPr lang="en-US" sz="2200">
                <a:latin typeface="Arial"/>
              </a:rPr>
              <a:t>nod *p;</a:t>
            </a:r>
            <a:endParaRPr/>
          </a:p>
          <a:p>
            <a:r>
              <a:rPr lang="en-US" sz="2200">
                <a:latin typeface="Arial"/>
              </a:rPr>
              <a:t>p = Start;</a:t>
            </a:r>
            <a:endParaRPr/>
          </a:p>
          <a:p>
            <a:r>
              <a:rPr lang="en-US" sz="2200">
                <a:latin typeface="Arial"/>
              </a:rPr>
              <a:t>while(p != NULL)</a:t>
            </a:r>
            <a:endParaRPr/>
          </a:p>
          <a:p>
            <a:r>
              <a:rPr lang="en-US" sz="2200">
                <a:latin typeface="Arial"/>
              </a:rPr>
              <a:t>        {</a:t>
            </a:r>
            <a:endParaRPr/>
          </a:p>
          <a:p>
            <a:r>
              <a:rPr lang="en-US" sz="2200">
                <a:latin typeface="Arial"/>
              </a:rPr>
              <a:t>     // prelucrare p → info</a:t>
            </a:r>
            <a:endParaRPr/>
          </a:p>
          <a:p>
            <a:r>
              <a:rPr lang="en-US" sz="2200">
                <a:latin typeface="Arial"/>
              </a:rPr>
              <a:t>        p = p → next;</a:t>
            </a:r>
            <a:endParaRPr/>
          </a:p>
          <a:p>
            <a:r>
              <a:rPr lang="en-US" sz="2400">
                <a:latin typeface="Arial"/>
              </a:rPr>
              <a:t>       } </a:t>
            </a:r>
            <a:endParaRPr/>
          </a:p>
        </p:txBody>
      </p:sp>
      <p:sp>
        <p:nvSpPr>
          <p:cNvPr id="536" name="Line 6"/>
          <p:cNvSpPr/>
          <p:nvPr/>
        </p:nvSpPr>
        <p:spPr>
          <a:xfrm>
            <a:off x="2293200" y="2505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37" name="Line 7"/>
          <p:cNvSpPr/>
          <p:nvPr/>
        </p:nvSpPr>
        <p:spPr>
          <a:xfrm>
            <a:off x="4316040" y="2505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38" name="Line 8"/>
          <p:cNvSpPr/>
          <p:nvPr/>
        </p:nvSpPr>
        <p:spPr>
          <a:xfrm>
            <a:off x="5942880" y="2505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39" name="CustomShape 9"/>
          <p:cNvSpPr/>
          <p:nvPr/>
        </p:nvSpPr>
        <p:spPr>
          <a:xfrm>
            <a:off x="5331600" y="2451240"/>
            <a:ext cx="342360" cy="28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540" name="Line 10"/>
          <p:cNvSpPr/>
          <p:nvPr/>
        </p:nvSpPr>
        <p:spPr>
          <a:xfrm>
            <a:off x="7922880" y="26136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</a:ln>
        </p:spPr>
      </p:sp>
      <p:sp>
        <p:nvSpPr>
          <p:cNvPr id="541" name="Line 11"/>
          <p:cNvSpPr/>
          <p:nvPr/>
        </p:nvSpPr>
        <p:spPr>
          <a:xfrm>
            <a:off x="8611920" y="250272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542" name="CustomShape 12"/>
          <p:cNvSpPr/>
          <p:nvPr/>
        </p:nvSpPr>
        <p:spPr>
          <a:xfrm>
            <a:off x="1969920" y="191772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next</a:t>
            </a:r>
            <a:endParaRPr/>
          </a:p>
        </p:txBody>
      </p:sp>
      <p:sp>
        <p:nvSpPr>
          <p:cNvPr id="543" name="Line 13"/>
          <p:cNvSpPr/>
          <p:nvPr/>
        </p:nvSpPr>
        <p:spPr>
          <a:xfrm flipV="1">
            <a:off x="3723120" y="2946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44" name="CustomShape 14"/>
          <p:cNvSpPr/>
          <p:nvPr/>
        </p:nvSpPr>
        <p:spPr>
          <a:xfrm>
            <a:off x="3725280" y="2889720"/>
            <a:ext cx="319320" cy="38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545" name="Line 15"/>
          <p:cNvSpPr/>
          <p:nvPr/>
        </p:nvSpPr>
        <p:spPr>
          <a:xfrm flipV="1">
            <a:off x="1563120" y="29538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46" name="CustomShape 16"/>
          <p:cNvSpPr/>
          <p:nvPr/>
        </p:nvSpPr>
        <p:spPr>
          <a:xfrm>
            <a:off x="1537920" y="2961720"/>
            <a:ext cx="734760" cy="35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547" name="CustomShape 17"/>
          <p:cNvSpPr/>
          <p:nvPr/>
        </p:nvSpPr>
        <p:spPr>
          <a:xfrm>
            <a:off x="7153920" y="2962080"/>
            <a:ext cx="734760" cy="35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End</a:t>
            </a:r>
            <a:endParaRPr/>
          </a:p>
        </p:txBody>
      </p:sp>
      <p:sp>
        <p:nvSpPr>
          <p:cNvPr id="548" name="Line 18"/>
          <p:cNvSpPr/>
          <p:nvPr/>
        </p:nvSpPr>
        <p:spPr>
          <a:xfrm flipV="1">
            <a:off x="7107120" y="29538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49" name="Line 19"/>
          <p:cNvSpPr/>
          <p:nvPr/>
        </p:nvSpPr>
        <p:spPr>
          <a:xfrm flipH="1">
            <a:off x="457200" y="262224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</a:ln>
        </p:spPr>
      </p:sp>
      <p:sp>
        <p:nvSpPr>
          <p:cNvPr id="550" name="CustomShape 20"/>
          <p:cNvSpPr/>
          <p:nvPr/>
        </p:nvSpPr>
        <p:spPr>
          <a:xfrm>
            <a:off x="1371600" y="2322720"/>
            <a:ext cx="6433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51" name="CustomShape 21"/>
          <p:cNvSpPr/>
          <p:nvPr/>
        </p:nvSpPr>
        <p:spPr>
          <a:xfrm>
            <a:off x="2019600" y="232272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52" name="CustomShape 22"/>
          <p:cNvSpPr/>
          <p:nvPr/>
        </p:nvSpPr>
        <p:spPr>
          <a:xfrm>
            <a:off x="1393920" y="238572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553" name="CustomShape 23"/>
          <p:cNvSpPr/>
          <p:nvPr/>
        </p:nvSpPr>
        <p:spPr>
          <a:xfrm>
            <a:off x="1011960" y="232308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54" name="Line 24"/>
          <p:cNvSpPr/>
          <p:nvPr/>
        </p:nvSpPr>
        <p:spPr>
          <a:xfrm>
            <a:off x="439920" y="250308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555" name="CustomShape 25"/>
          <p:cNvSpPr/>
          <p:nvPr/>
        </p:nvSpPr>
        <p:spPr>
          <a:xfrm>
            <a:off x="866880" y="192888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prev</a:t>
            </a:r>
            <a:endParaRPr/>
          </a:p>
        </p:txBody>
      </p:sp>
      <p:sp>
        <p:nvSpPr>
          <p:cNvPr id="556" name="CustomShape 26"/>
          <p:cNvSpPr/>
          <p:nvPr/>
        </p:nvSpPr>
        <p:spPr>
          <a:xfrm>
            <a:off x="3388320" y="2323080"/>
            <a:ext cx="6433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57" name="CustomShape 27"/>
          <p:cNvSpPr/>
          <p:nvPr/>
        </p:nvSpPr>
        <p:spPr>
          <a:xfrm>
            <a:off x="4036320" y="232308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58" name="CustomShape 28"/>
          <p:cNvSpPr/>
          <p:nvPr/>
        </p:nvSpPr>
        <p:spPr>
          <a:xfrm>
            <a:off x="3410640" y="2386080"/>
            <a:ext cx="729720" cy="34848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CustomShape 29"/>
          <p:cNvSpPr/>
          <p:nvPr/>
        </p:nvSpPr>
        <p:spPr>
          <a:xfrm>
            <a:off x="3028680" y="232344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60" name="CustomShape 30"/>
          <p:cNvSpPr/>
          <p:nvPr/>
        </p:nvSpPr>
        <p:spPr>
          <a:xfrm>
            <a:off x="7024320" y="2323080"/>
            <a:ext cx="6433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61" name="CustomShape 31"/>
          <p:cNvSpPr/>
          <p:nvPr/>
        </p:nvSpPr>
        <p:spPr>
          <a:xfrm>
            <a:off x="7672320" y="232308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62" name="CustomShape 32"/>
          <p:cNvSpPr/>
          <p:nvPr/>
        </p:nvSpPr>
        <p:spPr>
          <a:xfrm>
            <a:off x="7046640" y="238608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563" name="CustomShape 33"/>
          <p:cNvSpPr/>
          <p:nvPr/>
        </p:nvSpPr>
        <p:spPr>
          <a:xfrm>
            <a:off x="6664680" y="232344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64" name="Line 34"/>
          <p:cNvSpPr/>
          <p:nvPr/>
        </p:nvSpPr>
        <p:spPr>
          <a:xfrm flipH="1">
            <a:off x="2245320" y="272808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65" name="Line 35"/>
          <p:cNvSpPr/>
          <p:nvPr/>
        </p:nvSpPr>
        <p:spPr>
          <a:xfrm flipH="1">
            <a:off x="4245840" y="272808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66" name="Line 36"/>
          <p:cNvSpPr/>
          <p:nvPr/>
        </p:nvSpPr>
        <p:spPr>
          <a:xfrm flipH="1">
            <a:off x="5922360" y="272808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67" name="CustomShape 37"/>
          <p:cNvSpPr/>
          <p:nvPr/>
        </p:nvSpPr>
        <p:spPr>
          <a:xfrm>
            <a:off x="4663440" y="3515400"/>
            <a:ext cx="357696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>
                <a:latin typeface="Arial"/>
              </a:rPr>
              <a:t>// Parcurgere End – Start</a:t>
            </a:r>
            <a:endParaRPr/>
          </a:p>
          <a:p>
            <a:r>
              <a:rPr lang="en-US" sz="2200">
                <a:latin typeface="Arial"/>
              </a:rPr>
              <a:t>nod *p;</a:t>
            </a:r>
            <a:endParaRPr/>
          </a:p>
          <a:p>
            <a:r>
              <a:rPr lang="en-US" sz="2200">
                <a:latin typeface="Arial"/>
              </a:rPr>
              <a:t>p = End;</a:t>
            </a:r>
            <a:endParaRPr/>
          </a:p>
          <a:p>
            <a:r>
              <a:rPr lang="en-US" sz="2200">
                <a:latin typeface="Arial"/>
              </a:rPr>
              <a:t>while(p != NULL)</a:t>
            </a:r>
            <a:endParaRPr/>
          </a:p>
          <a:p>
            <a:r>
              <a:rPr lang="en-US" sz="2200">
                <a:latin typeface="Arial"/>
              </a:rPr>
              <a:t>        {</a:t>
            </a:r>
            <a:endParaRPr/>
          </a:p>
          <a:p>
            <a:r>
              <a:rPr lang="en-US" sz="2200">
                <a:latin typeface="Arial"/>
              </a:rPr>
              <a:t>     // prelucrare p → info</a:t>
            </a:r>
            <a:endParaRPr/>
          </a:p>
          <a:p>
            <a:r>
              <a:rPr lang="en-US" sz="2200">
                <a:latin typeface="Arial"/>
              </a:rPr>
              <a:t>        p = p → prev;</a:t>
            </a:r>
            <a:endParaRPr/>
          </a:p>
          <a:p>
            <a:r>
              <a:rPr lang="en-US" sz="2400">
                <a:latin typeface="Arial"/>
              </a:rPr>
              <a:t>       }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dublu inlantuite</a:t>
            </a:r>
            <a:endParaRPr/>
          </a:p>
        </p:txBody>
      </p:sp>
      <p:sp>
        <p:nvSpPr>
          <p:cNvPr id="569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70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</p:txBody>
      </p:sp>
      <p:sp>
        <p:nvSpPr>
          <p:cNvPr id="571" name="CustomShape 4"/>
          <p:cNvSpPr/>
          <p:nvPr/>
        </p:nvSpPr>
        <p:spPr>
          <a:xfrm>
            <a:off x="1263960" y="3507840"/>
            <a:ext cx="6344640" cy="264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>
                <a:latin typeface="Arial"/>
              </a:rPr>
              <a:t>// </a:t>
            </a:r>
            <a:r>
              <a:rPr lang="en-US" sz="2400" b="1" dirty="0" err="1">
                <a:latin typeface="Arial"/>
              </a:rPr>
              <a:t>Parcurgere</a:t>
            </a:r>
            <a:r>
              <a:rPr lang="en-US" sz="2400" b="1" dirty="0">
                <a:latin typeface="Arial"/>
              </a:rPr>
              <a:t> End – Start</a:t>
            </a:r>
            <a:endParaRPr dirty="0"/>
          </a:p>
          <a:p>
            <a:r>
              <a:rPr lang="en-US" sz="2400" dirty="0">
                <a:latin typeface="Arial"/>
              </a:rPr>
              <a:t>nod *p;</a:t>
            </a:r>
            <a:endParaRPr dirty="0"/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p = End;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while (p != NULL  &amp;&amp;  Val != p → info)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p = p →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if (p == NULL) //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cautare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fara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succes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else //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gasit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in p	</a:t>
            </a:r>
            <a:r>
              <a:rPr lang="en-US" sz="2400" smtClean="0">
                <a:solidFill>
                  <a:srgbClr val="000000"/>
                </a:solidFill>
                <a:latin typeface="Calibri"/>
              </a:rPr>
              <a:t>Val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== p → info;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72" name="Line 5"/>
          <p:cNvSpPr/>
          <p:nvPr/>
        </p:nvSpPr>
        <p:spPr>
          <a:xfrm>
            <a:off x="2293200" y="234576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73" name="Line 6"/>
          <p:cNvSpPr/>
          <p:nvPr/>
        </p:nvSpPr>
        <p:spPr>
          <a:xfrm>
            <a:off x="4316040" y="234576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74" name="Line 7"/>
          <p:cNvSpPr/>
          <p:nvPr/>
        </p:nvSpPr>
        <p:spPr>
          <a:xfrm>
            <a:off x="5942880" y="234576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575" name="CustomShape 8"/>
          <p:cNvSpPr/>
          <p:nvPr/>
        </p:nvSpPr>
        <p:spPr>
          <a:xfrm>
            <a:off x="5331600" y="2291400"/>
            <a:ext cx="342360" cy="28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576" name="Line 9"/>
          <p:cNvSpPr/>
          <p:nvPr/>
        </p:nvSpPr>
        <p:spPr>
          <a:xfrm>
            <a:off x="7922880" y="245376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</a:ln>
        </p:spPr>
      </p:sp>
      <p:sp>
        <p:nvSpPr>
          <p:cNvPr id="577" name="Line 10"/>
          <p:cNvSpPr/>
          <p:nvPr/>
        </p:nvSpPr>
        <p:spPr>
          <a:xfrm>
            <a:off x="8611920" y="234288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578" name="CustomShape 11"/>
          <p:cNvSpPr/>
          <p:nvPr/>
        </p:nvSpPr>
        <p:spPr>
          <a:xfrm>
            <a:off x="1969920" y="175788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next</a:t>
            </a:r>
            <a:endParaRPr/>
          </a:p>
        </p:txBody>
      </p:sp>
      <p:sp>
        <p:nvSpPr>
          <p:cNvPr id="579" name="Line 12"/>
          <p:cNvSpPr/>
          <p:nvPr/>
        </p:nvSpPr>
        <p:spPr>
          <a:xfrm flipV="1">
            <a:off x="3723120" y="278712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80" name="CustomShape 13"/>
          <p:cNvSpPr/>
          <p:nvPr/>
        </p:nvSpPr>
        <p:spPr>
          <a:xfrm>
            <a:off x="3725280" y="2729880"/>
            <a:ext cx="319320" cy="38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581" name="Line 14"/>
          <p:cNvSpPr/>
          <p:nvPr/>
        </p:nvSpPr>
        <p:spPr>
          <a:xfrm flipV="1">
            <a:off x="1563120" y="2793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82" name="CustomShape 15"/>
          <p:cNvSpPr/>
          <p:nvPr/>
        </p:nvSpPr>
        <p:spPr>
          <a:xfrm>
            <a:off x="1537920" y="2801880"/>
            <a:ext cx="734760" cy="35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583" name="CustomShape 16"/>
          <p:cNvSpPr/>
          <p:nvPr/>
        </p:nvSpPr>
        <p:spPr>
          <a:xfrm>
            <a:off x="7153920" y="2802240"/>
            <a:ext cx="734760" cy="35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End</a:t>
            </a:r>
            <a:endParaRPr/>
          </a:p>
        </p:txBody>
      </p:sp>
      <p:sp>
        <p:nvSpPr>
          <p:cNvPr id="584" name="Line 17"/>
          <p:cNvSpPr/>
          <p:nvPr/>
        </p:nvSpPr>
        <p:spPr>
          <a:xfrm flipV="1">
            <a:off x="7107120" y="2793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85" name="Line 18"/>
          <p:cNvSpPr/>
          <p:nvPr/>
        </p:nvSpPr>
        <p:spPr>
          <a:xfrm flipH="1">
            <a:off x="457200" y="24624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</a:ln>
        </p:spPr>
      </p:sp>
      <p:sp>
        <p:nvSpPr>
          <p:cNvPr id="586" name="CustomShape 19"/>
          <p:cNvSpPr/>
          <p:nvPr/>
        </p:nvSpPr>
        <p:spPr>
          <a:xfrm>
            <a:off x="1371600" y="2162880"/>
            <a:ext cx="6433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87" name="CustomShape 20"/>
          <p:cNvSpPr/>
          <p:nvPr/>
        </p:nvSpPr>
        <p:spPr>
          <a:xfrm>
            <a:off x="2019600" y="216288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88" name="CustomShape 21"/>
          <p:cNvSpPr/>
          <p:nvPr/>
        </p:nvSpPr>
        <p:spPr>
          <a:xfrm>
            <a:off x="1393920" y="222588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589" name="CustomShape 22"/>
          <p:cNvSpPr/>
          <p:nvPr/>
        </p:nvSpPr>
        <p:spPr>
          <a:xfrm>
            <a:off x="1011960" y="216324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90" name="Line 23"/>
          <p:cNvSpPr/>
          <p:nvPr/>
        </p:nvSpPr>
        <p:spPr>
          <a:xfrm>
            <a:off x="439920" y="234324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591" name="CustomShape 24"/>
          <p:cNvSpPr/>
          <p:nvPr/>
        </p:nvSpPr>
        <p:spPr>
          <a:xfrm>
            <a:off x="866880" y="176904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prev</a:t>
            </a:r>
            <a:endParaRPr/>
          </a:p>
        </p:txBody>
      </p:sp>
      <p:sp>
        <p:nvSpPr>
          <p:cNvPr id="592" name="CustomShape 25"/>
          <p:cNvSpPr/>
          <p:nvPr/>
        </p:nvSpPr>
        <p:spPr>
          <a:xfrm>
            <a:off x="3388320" y="2163240"/>
            <a:ext cx="6433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93" name="CustomShape 26"/>
          <p:cNvSpPr/>
          <p:nvPr/>
        </p:nvSpPr>
        <p:spPr>
          <a:xfrm>
            <a:off x="4036320" y="216324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94" name="CustomShape 27"/>
          <p:cNvSpPr/>
          <p:nvPr/>
        </p:nvSpPr>
        <p:spPr>
          <a:xfrm>
            <a:off x="3410640" y="2226240"/>
            <a:ext cx="729720" cy="34848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CustomShape 28"/>
          <p:cNvSpPr/>
          <p:nvPr/>
        </p:nvSpPr>
        <p:spPr>
          <a:xfrm>
            <a:off x="3028680" y="216360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96" name="CustomShape 29"/>
          <p:cNvSpPr/>
          <p:nvPr/>
        </p:nvSpPr>
        <p:spPr>
          <a:xfrm>
            <a:off x="7024320" y="2163240"/>
            <a:ext cx="6433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97" name="CustomShape 30"/>
          <p:cNvSpPr/>
          <p:nvPr/>
        </p:nvSpPr>
        <p:spPr>
          <a:xfrm>
            <a:off x="7672320" y="216324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598" name="CustomShape 31"/>
          <p:cNvSpPr/>
          <p:nvPr/>
        </p:nvSpPr>
        <p:spPr>
          <a:xfrm>
            <a:off x="7046640" y="2226240"/>
            <a:ext cx="729720" cy="34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599" name="CustomShape 32"/>
          <p:cNvSpPr/>
          <p:nvPr/>
        </p:nvSpPr>
        <p:spPr>
          <a:xfrm>
            <a:off x="6664680" y="2163600"/>
            <a:ext cx="35244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00" name="Line 33"/>
          <p:cNvSpPr/>
          <p:nvPr/>
        </p:nvSpPr>
        <p:spPr>
          <a:xfrm flipH="1">
            <a:off x="2245320" y="256824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01" name="Line 34"/>
          <p:cNvSpPr/>
          <p:nvPr/>
        </p:nvSpPr>
        <p:spPr>
          <a:xfrm flipH="1">
            <a:off x="4245840" y="256824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02" name="Line 35"/>
          <p:cNvSpPr/>
          <p:nvPr/>
        </p:nvSpPr>
        <p:spPr>
          <a:xfrm flipH="1">
            <a:off x="5922360" y="256824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685800" y="313200"/>
            <a:ext cx="776160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dublu inlantuite</a:t>
            </a:r>
            <a:endParaRPr/>
          </a:p>
        </p:txBody>
      </p:sp>
      <p:sp>
        <p:nvSpPr>
          <p:cNvPr id="604" name="CustomShape 2"/>
          <p:cNvSpPr/>
          <p:nvPr/>
        </p:nvSpPr>
        <p:spPr>
          <a:xfrm>
            <a:off x="2194560" y="1099800"/>
            <a:ext cx="3830040" cy="12988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605" name="CustomShape 3"/>
          <p:cNvSpPr/>
          <p:nvPr/>
        </p:nvSpPr>
        <p:spPr>
          <a:xfrm>
            <a:off x="326160" y="1069560"/>
            <a:ext cx="286812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Inserare</a:t>
            </a:r>
            <a:endParaRPr/>
          </a:p>
        </p:txBody>
      </p:sp>
      <p:sp>
        <p:nvSpPr>
          <p:cNvPr id="606" name="CustomShape 4"/>
          <p:cNvSpPr/>
          <p:nvPr/>
        </p:nvSpPr>
        <p:spPr>
          <a:xfrm>
            <a:off x="759960" y="2967840"/>
            <a:ext cx="6344640" cy="342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*q = (nod *) malloc(sizeof(nod)) 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 prelucrare q →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 → next =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 → prev = q;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 → prev = oldp;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(oldp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oldp → next = q;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Start = q;</a:t>
            </a:r>
            <a:endParaRPr/>
          </a:p>
        </p:txBody>
      </p:sp>
      <p:sp>
        <p:nvSpPr>
          <p:cNvPr id="607" name="Line 5"/>
          <p:cNvSpPr/>
          <p:nvPr/>
        </p:nvSpPr>
        <p:spPr>
          <a:xfrm>
            <a:off x="3546720" y="1200600"/>
            <a:ext cx="65628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08" name="Line 6"/>
          <p:cNvSpPr/>
          <p:nvPr/>
        </p:nvSpPr>
        <p:spPr>
          <a:xfrm>
            <a:off x="5222520" y="1164600"/>
            <a:ext cx="131256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09" name="Line 7"/>
          <p:cNvSpPr/>
          <p:nvPr/>
        </p:nvSpPr>
        <p:spPr>
          <a:xfrm flipV="1">
            <a:off x="7176600" y="1607760"/>
            <a:ext cx="0" cy="24588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10" name="CustomShape 8"/>
          <p:cNvSpPr/>
          <p:nvPr/>
        </p:nvSpPr>
        <p:spPr>
          <a:xfrm>
            <a:off x="7144200" y="1620720"/>
            <a:ext cx="301680" cy="31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611" name="Line 9"/>
          <p:cNvSpPr/>
          <p:nvPr/>
        </p:nvSpPr>
        <p:spPr>
          <a:xfrm flipV="1">
            <a:off x="4385880" y="1581480"/>
            <a:ext cx="0" cy="24624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12" name="CustomShape 10"/>
          <p:cNvSpPr/>
          <p:nvPr/>
        </p:nvSpPr>
        <p:spPr>
          <a:xfrm>
            <a:off x="4353480" y="1588320"/>
            <a:ext cx="824040" cy="31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613" name="Line 11"/>
          <p:cNvSpPr/>
          <p:nvPr/>
        </p:nvSpPr>
        <p:spPr>
          <a:xfrm flipV="1">
            <a:off x="6740640" y="23112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14" name="CustomShape 12"/>
          <p:cNvSpPr/>
          <p:nvPr/>
        </p:nvSpPr>
        <p:spPr>
          <a:xfrm>
            <a:off x="6706800" y="2283120"/>
            <a:ext cx="286560" cy="34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615" name="CustomShape 13"/>
          <p:cNvSpPr/>
          <p:nvPr/>
        </p:nvSpPr>
        <p:spPr>
          <a:xfrm flipV="1">
            <a:off x="6344280" y="1562040"/>
            <a:ext cx="526680" cy="90864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16" name="CustomShape 14"/>
          <p:cNvSpPr/>
          <p:nvPr/>
        </p:nvSpPr>
        <p:spPr>
          <a:xfrm>
            <a:off x="5146920" y="1387080"/>
            <a:ext cx="302760" cy="101772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17" name="CustomShape 15"/>
          <p:cNvSpPr/>
          <p:nvPr/>
        </p:nvSpPr>
        <p:spPr>
          <a:xfrm>
            <a:off x="4297680" y="1047600"/>
            <a:ext cx="6346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18" name="CustomShape 16"/>
          <p:cNvSpPr/>
          <p:nvPr/>
        </p:nvSpPr>
        <p:spPr>
          <a:xfrm>
            <a:off x="4937760" y="1047600"/>
            <a:ext cx="2674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19" name="CustomShape 17"/>
          <p:cNvSpPr/>
          <p:nvPr/>
        </p:nvSpPr>
        <p:spPr>
          <a:xfrm>
            <a:off x="4038120" y="1047960"/>
            <a:ext cx="2674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20" name="CustomShape 18"/>
          <p:cNvSpPr/>
          <p:nvPr/>
        </p:nvSpPr>
        <p:spPr>
          <a:xfrm>
            <a:off x="6782040" y="1047960"/>
            <a:ext cx="6346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21" name="CustomShape 19"/>
          <p:cNvSpPr/>
          <p:nvPr/>
        </p:nvSpPr>
        <p:spPr>
          <a:xfrm>
            <a:off x="7422120" y="1047960"/>
            <a:ext cx="2674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22" name="CustomShape 20"/>
          <p:cNvSpPr/>
          <p:nvPr/>
        </p:nvSpPr>
        <p:spPr>
          <a:xfrm>
            <a:off x="6522480" y="1048320"/>
            <a:ext cx="2674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23" name="CustomShape 21"/>
          <p:cNvSpPr/>
          <p:nvPr/>
        </p:nvSpPr>
        <p:spPr>
          <a:xfrm>
            <a:off x="5522040" y="2235960"/>
            <a:ext cx="6346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24" name="CustomShape 22"/>
          <p:cNvSpPr/>
          <p:nvPr/>
        </p:nvSpPr>
        <p:spPr>
          <a:xfrm>
            <a:off x="6162120" y="2235960"/>
            <a:ext cx="2674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25" name="CustomShape 23"/>
          <p:cNvSpPr/>
          <p:nvPr/>
        </p:nvSpPr>
        <p:spPr>
          <a:xfrm>
            <a:off x="5262480" y="2236320"/>
            <a:ext cx="267480" cy="482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26" name="CustomShape 24"/>
          <p:cNvSpPr/>
          <p:nvPr/>
        </p:nvSpPr>
        <p:spPr>
          <a:xfrm rot="10800000">
            <a:off x="4967640" y="1552680"/>
            <a:ext cx="302760" cy="101772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27" name="CustomShape 25"/>
          <p:cNvSpPr/>
          <p:nvPr/>
        </p:nvSpPr>
        <p:spPr>
          <a:xfrm rot="10800000" flipV="1">
            <a:off x="6198840" y="1499760"/>
            <a:ext cx="526680" cy="90864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28" name="Line 26"/>
          <p:cNvSpPr/>
          <p:nvPr/>
        </p:nvSpPr>
        <p:spPr>
          <a:xfrm flipH="1">
            <a:off x="5245200" y="1335960"/>
            <a:ext cx="131256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29" name="Line 27"/>
          <p:cNvSpPr/>
          <p:nvPr/>
        </p:nvSpPr>
        <p:spPr>
          <a:xfrm flipH="1">
            <a:off x="3539160" y="1410120"/>
            <a:ext cx="65628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30" name="Line 28"/>
          <p:cNvSpPr/>
          <p:nvPr/>
        </p:nvSpPr>
        <p:spPr>
          <a:xfrm flipH="1">
            <a:off x="7542360" y="1410120"/>
            <a:ext cx="65628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31" name="Line 29"/>
          <p:cNvSpPr/>
          <p:nvPr/>
        </p:nvSpPr>
        <p:spPr>
          <a:xfrm>
            <a:off x="7539840" y="1230840"/>
            <a:ext cx="65628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326160" y="1069560"/>
            <a:ext cx="202716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u="sng">
                <a:solidFill>
                  <a:srgbClr val="000000"/>
                </a:solidFill>
                <a:latin typeface="Calibri"/>
              </a:rPr>
              <a:t>Stergere</a:t>
            </a:r>
            <a:endParaRPr/>
          </a:p>
        </p:txBody>
      </p:sp>
      <p:sp>
        <p:nvSpPr>
          <p:cNvPr id="633" name="CustomShape 2"/>
          <p:cNvSpPr/>
          <p:nvPr/>
        </p:nvSpPr>
        <p:spPr>
          <a:xfrm>
            <a:off x="853920" y="2566080"/>
            <a:ext cx="7454520" cy="419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*temp =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(oldp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p → next → prev = oldp;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oldp → next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{ p → next → prev = NULL;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Start = p → next;}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// prelucrare temp sau temp → info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free(temp);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4" name="Line 3"/>
          <p:cNvSpPr/>
          <p:nvPr/>
        </p:nvSpPr>
        <p:spPr>
          <a:xfrm>
            <a:off x="4404240" y="1698480"/>
            <a:ext cx="7315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35" name="Line 4"/>
          <p:cNvSpPr/>
          <p:nvPr/>
        </p:nvSpPr>
        <p:spPr>
          <a:xfrm>
            <a:off x="6247080" y="1698480"/>
            <a:ext cx="7315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36" name="Line 5"/>
          <p:cNvSpPr/>
          <p:nvPr/>
        </p:nvSpPr>
        <p:spPr>
          <a:xfrm flipV="1">
            <a:off x="5618160" y="105984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37" name="CustomShape 6"/>
          <p:cNvSpPr/>
          <p:nvPr/>
        </p:nvSpPr>
        <p:spPr>
          <a:xfrm>
            <a:off x="5597280" y="1053720"/>
            <a:ext cx="315360" cy="34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638" name="Line 7"/>
          <p:cNvSpPr/>
          <p:nvPr/>
        </p:nvSpPr>
        <p:spPr>
          <a:xfrm flipV="1">
            <a:off x="3700080" y="21762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39" name="CustomShape 8"/>
          <p:cNvSpPr/>
          <p:nvPr/>
        </p:nvSpPr>
        <p:spPr>
          <a:xfrm>
            <a:off x="3679200" y="2170080"/>
            <a:ext cx="743040" cy="34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640" name="CustomShape 9"/>
          <p:cNvSpPr/>
          <p:nvPr/>
        </p:nvSpPr>
        <p:spPr>
          <a:xfrm>
            <a:off x="662400" y="363960"/>
            <a:ext cx="5324040" cy="522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dublu inlantuite</a:t>
            </a:r>
            <a:endParaRPr/>
          </a:p>
        </p:txBody>
      </p:sp>
      <p:sp>
        <p:nvSpPr>
          <p:cNvPr id="641" name="CustomShape 10"/>
          <p:cNvSpPr/>
          <p:nvPr/>
        </p:nvSpPr>
        <p:spPr>
          <a:xfrm>
            <a:off x="7186680" y="2205720"/>
            <a:ext cx="1333440" cy="35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 → next</a:t>
            </a:r>
            <a:endParaRPr/>
          </a:p>
        </p:txBody>
      </p:sp>
      <p:sp>
        <p:nvSpPr>
          <p:cNvPr id="642" name="Line 11"/>
          <p:cNvSpPr/>
          <p:nvPr/>
        </p:nvSpPr>
        <p:spPr>
          <a:xfrm flipV="1">
            <a:off x="7238160" y="218268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43" name="CustomShape 12"/>
          <p:cNvSpPr/>
          <p:nvPr/>
        </p:nvSpPr>
        <p:spPr>
          <a:xfrm>
            <a:off x="3657600" y="1551600"/>
            <a:ext cx="6123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44" name="CustomShape 13"/>
          <p:cNvSpPr/>
          <p:nvPr/>
        </p:nvSpPr>
        <p:spPr>
          <a:xfrm>
            <a:off x="4297680" y="1551600"/>
            <a:ext cx="3049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45" name="CustomShape 14"/>
          <p:cNvSpPr/>
          <p:nvPr/>
        </p:nvSpPr>
        <p:spPr>
          <a:xfrm>
            <a:off x="3291840" y="1551960"/>
            <a:ext cx="3751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46" name="CustomShape 15"/>
          <p:cNvSpPr/>
          <p:nvPr/>
        </p:nvSpPr>
        <p:spPr>
          <a:xfrm>
            <a:off x="5349600" y="1551960"/>
            <a:ext cx="6123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47" name="CustomShape 16"/>
          <p:cNvSpPr/>
          <p:nvPr/>
        </p:nvSpPr>
        <p:spPr>
          <a:xfrm>
            <a:off x="5989680" y="1551960"/>
            <a:ext cx="3049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48" name="CustomShape 17"/>
          <p:cNvSpPr/>
          <p:nvPr/>
        </p:nvSpPr>
        <p:spPr>
          <a:xfrm>
            <a:off x="4983840" y="1552320"/>
            <a:ext cx="3751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49" name="CustomShape 18"/>
          <p:cNvSpPr/>
          <p:nvPr/>
        </p:nvSpPr>
        <p:spPr>
          <a:xfrm>
            <a:off x="7077600" y="1551960"/>
            <a:ext cx="61236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50" name="CustomShape 19"/>
          <p:cNvSpPr/>
          <p:nvPr/>
        </p:nvSpPr>
        <p:spPr>
          <a:xfrm>
            <a:off x="7717680" y="1551960"/>
            <a:ext cx="3049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51" name="CustomShape 20"/>
          <p:cNvSpPr/>
          <p:nvPr/>
        </p:nvSpPr>
        <p:spPr>
          <a:xfrm>
            <a:off x="6711840" y="1552320"/>
            <a:ext cx="375120" cy="53820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52" name="Line 21"/>
          <p:cNvSpPr/>
          <p:nvPr/>
        </p:nvSpPr>
        <p:spPr>
          <a:xfrm flipH="1">
            <a:off x="4358160" y="1905120"/>
            <a:ext cx="7315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53" name="Line 22"/>
          <p:cNvSpPr/>
          <p:nvPr/>
        </p:nvSpPr>
        <p:spPr>
          <a:xfrm flipH="1">
            <a:off x="6141240" y="1905120"/>
            <a:ext cx="7315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54" name="Line 23"/>
          <p:cNvSpPr/>
          <p:nvPr/>
        </p:nvSpPr>
        <p:spPr>
          <a:xfrm>
            <a:off x="4379400" y="2123280"/>
            <a:ext cx="537480" cy="56880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55" name="Line 24"/>
          <p:cNvSpPr/>
          <p:nvPr/>
        </p:nvSpPr>
        <p:spPr>
          <a:xfrm>
            <a:off x="4916880" y="2692080"/>
            <a:ext cx="151344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56" name="Line 25"/>
          <p:cNvSpPr/>
          <p:nvPr/>
        </p:nvSpPr>
        <p:spPr>
          <a:xfrm flipV="1">
            <a:off x="6341040" y="2144880"/>
            <a:ext cx="544320" cy="54720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57" name="Line 26"/>
          <p:cNvSpPr/>
          <p:nvPr/>
        </p:nvSpPr>
        <p:spPr>
          <a:xfrm flipH="1" flipV="1">
            <a:off x="4605120" y="2092320"/>
            <a:ext cx="311760" cy="39240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58" name="Line 27"/>
          <p:cNvSpPr/>
          <p:nvPr/>
        </p:nvSpPr>
        <p:spPr>
          <a:xfrm flipH="1">
            <a:off x="4890240" y="2478960"/>
            <a:ext cx="151344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  <p:sp>
        <p:nvSpPr>
          <p:cNvPr id="659" name="Line 28"/>
          <p:cNvSpPr/>
          <p:nvPr/>
        </p:nvSpPr>
        <p:spPr>
          <a:xfrm flipH="1">
            <a:off x="6403680" y="2077920"/>
            <a:ext cx="361800" cy="401040"/>
          </a:xfrm>
          <a:prstGeom prst="line">
            <a:avLst/>
          </a:prstGeom>
          <a:ln w="18360">
            <a:solidFill>
              <a:srgbClr val="000000"/>
            </a:solidFill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685800" y="457200"/>
            <a:ext cx="77659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Aplicatii</a:t>
            </a:r>
            <a:endParaRPr/>
          </a:p>
        </p:txBody>
      </p:sp>
      <p:sp>
        <p:nvSpPr>
          <p:cNvPr id="661" name="CustomShape 2"/>
          <p:cNvSpPr/>
          <p:nvPr/>
        </p:nvSpPr>
        <p:spPr>
          <a:xfrm>
            <a:off x="609480" y="1219320"/>
            <a:ext cx="7615440" cy="511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Reprezentarea vectorilor rari</a:t>
            </a:r>
            <a:endParaRPr/>
          </a:p>
        </p:txBody>
      </p:sp>
      <p:sp>
        <p:nvSpPr>
          <p:cNvPr id="662" name="CustomShape 3"/>
          <p:cNvSpPr/>
          <p:nvPr/>
        </p:nvSpPr>
        <p:spPr>
          <a:xfrm>
            <a:off x="1485720" y="1869120"/>
            <a:ext cx="5950800" cy="1600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valorile nenule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indicele pe care apare resp. val. nenula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685800" y="457200"/>
            <a:ext cx="77659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Aplicatii (cont.)</a:t>
            </a:r>
            <a:endParaRPr/>
          </a:p>
        </p:txBody>
      </p:sp>
      <p:sp>
        <p:nvSpPr>
          <p:cNvPr id="664" name="CustomShape 2"/>
          <p:cNvSpPr/>
          <p:nvPr/>
        </p:nvSpPr>
        <p:spPr>
          <a:xfrm>
            <a:off x="609480" y="1219320"/>
            <a:ext cx="6622920" cy="358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665" name="CustomShape 3"/>
          <p:cNvSpPr/>
          <p:nvPr/>
        </p:nvSpPr>
        <p:spPr>
          <a:xfrm>
            <a:off x="609480" y="1595520"/>
            <a:ext cx="6699240" cy="358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Reprezentarea polinoamelor rare</a:t>
            </a:r>
            <a:endParaRPr/>
          </a:p>
        </p:txBody>
      </p:sp>
      <p:pic>
        <p:nvPicPr>
          <p:cNvPr id="666" name="Picture 5"/>
          <p:cNvPicPr/>
          <p:nvPr/>
        </p:nvPicPr>
        <p:blipFill>
          <a:blip r:embed="rId2" cstate="print"/>
          <a:srcRect r="10000"/>
          <a:stretch>
            <a:fillRect/>
          </a:stretch>
        </p:blipFill>
        <p:spPr>
          <a:xfrm>
            <a:off x="1295280" y="2473200"/>
            <a:ext cx="5708520" cy="2544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685800" y="457200"/>
            <a:ext cx="77659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Aplicatii(cont.)</a:t>
            </a:r>
            <a:endParaRPr/>
          </a:p>
        </p:txBody>
      </p:sp>
      <p:sp>
        <p:nvSpPr>
          <p:cNvPr id="668" name="CustomShape 2"/>
          <p:cNvSpPr/>
          <p:nvPr/>
        </p:nvSpPr>
        <p:spPr>
          <a:xfrm>
            <a:off x="609480" y="990720"/>
            <a:ext cx="6622920" cy="358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Reprezentarea matricilor rare</a:t>
            </a:r>
            <a:endParaRPr/>
          </a:p>
        </p:txBody>
      </p:sp>
      <p:pic>
        <p:nvPicPr>
          <p:cNvPr id="669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44440"/>
            <a:ext cx="10932840" cy="2963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1295280"/>
            <a:ext cx="7765920" cy="14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Initializarea structurii cu structura vida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Crearea - prin inserari repetate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 pt structura vida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914400" y="228600"/>
            <a:ext cx="7689600" cy="60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Operatii  ‘auxiliare’(cont.)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533520" y="3097080"/>
            <a:ext cx="7842240" cy="2529720"/>
          </a:xfrm>
          <a:prstGeom prst="rect">
            <a:avLst/>
          </a:prstGeom>
          <a:noFill/>
          <a:ln w="1260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(1) </a:t>
            </a:r>
            <a:r>
              <a:rPr lang="en-US" i="1">
                <a:solidFill>
                  <a:srgbClr val="000000"/>
                </a:solidFill>
                <a:latin typeface="Calibri"/>
              </a:rPr>
              <a:t>iniţializarea</a:t>
            </a:r>
            <a:r>
              <a:rPr lang="en-US">
                <a:solidFill>
                  <a:srgbClr val="000000"/>
                </a:solidFill>
                <a:latin typeface="Calibri"/>
              </a:rPr>
              <a:t> structurii cu structura vidă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(2) un ciclu repetitiv (de lungime variabilă) 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(a) se ia câte un element dintr-un fişier de intrare;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(b) pentru fiecare asemenea element se apelează o procedură ce implementează operaţia de </a:t>
            </a:r>
            <a:r>
              <a:rPr lang="en-US" i="1">
                <a:solidFill>
                  <a:srgbClr val="000000"/>
                </a:solidFill>
                <a:latin typeface="Calibri"/>
              </a:rPr>
              <a:t>inserare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685800" y="457200"/>
            <a:ext cx="77659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Aplicatii(cont.)</a:t>
            </a:r>
            <a:endParaRPr/>
          </a:p>
        </p:txBody>
      </p:sp>
      <p:sp>
        <p:nvSpPr>
          <p:cNvPr id="671" name="CustomShape 2"/>
          <p:cNvSpPr/>
          <p:nvPr/>
        </p:nvSpPr>
        <p:spPr>
          <a:xfrm>
            <a:off x="609480" y="1702800"/>
            <a:ext cx="6699240" cy="358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Reprezentarea numerelor “mari”</a:t>
            </a:r>
            <a:endParaRPr/>
          </a:p>
        </p:txBody>
      </p:sp>
      <p:pic>
        <p:nvPicPr>
          <p:cNvPr id="672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540880"/>
            <a:ext cx="7918200" cy="709560"/>
          </a:xfrm>
          <a:prstGeom prst="rect">
            <a:avLst/>
          </a:prstGeom>
          <a:ln w="9360">
            <a:noFill/>
          </a:ln>
        </p:spPr>
      </p:pic>
      <p:sp>
        <p:nvSpPr>
          <p:cNvPr id="673" name="CustomShape 3"/>
          <p:cNvSpPr/>
          <p:nvPr/>
        </p:nvSpPr>
        <p:spPr>
          <a:xfrm>
            <a:off x="990720" y="3607920"/>
            <a:ext cx="7385040" cy="6933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Intregul 82564 reprezentat ca lista (aritmetica cu numere “mari”)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685800" y="457200"/>
            <a:ext cx="7765920" cy="4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Aplicatii(cont.)</a:t>
            </a:r>
            <a:endParaRPr/>
          </a:p>
        </p:txBody>
      </p:sp>
      <p:sp>
        <p:nvSpPr>
          <p:cNvPr id="675" name="CustomShape 2"/>
          <p:cNvSpPr/>
          <p:nvPr/>
        </p:nvSpPr>
        <p:spPr>
          <a:xfrm>
            <a:off x="609480" y="1204920"/>
            <a:ext cx="7461000" cy="1677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Liste, de liste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Reprezentarea grafurilor (rare)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	- lista de virfuri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	- pt. fiecare virf, lista sa de adiacenta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14400" y="228600"/>
            <a:ext cx="7689600" cy="83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Clase principale de structuri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838080" y="1447920"/>
            <a:ext cx="7765920" cy="441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Lineare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Nelineare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arborescente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grafuri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14400" y="228600"/>
            <a:ext cx="7689600" cy="83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Structuri Lineare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838080" y="1231920"/>
            <a:ext cx="7765920" cy="47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alocare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statica - vectori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dinamica - liste inlantuite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Operatii de i/o (inserari/stergeri)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fara restrictii i/o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cu restrictii la i/o (stive si cozi)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228600"/>
            <a:ext cx="7689600" cy="121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Structuri lineare in alocare statica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838080" y="1905120"/>
            <a:ext cx="7765920" cy="395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Inserare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Stergere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2063</Words>
  <Application>Microsoft Office PowerPoint</Application>
  <PresentationFormat>On-screen Show (4:3)</PresentationFormat>
  <Paragraphs>567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RC</cp:lastModifiedBy>
  <cp:revision>2</cp:revision>
  <dcterms:modified xsi:type="dcterms:W3CDTF">2015-02-24T08:56:52Z</dcterms:modified>
</cp:coreProperties>
</file>