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00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2" name="Picture 1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78" name="Picture 17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85800" y="2130480"/>
            <a:ext cx="7765560" cy="146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it-IT" sz="4400" b="1" dirty="0">
                <a:latin typeface="Calibri"/>
              </a:rPr>
              <a:t>Structuri lineare cu restrictii </a:t>
            </a:r>
            <a:r>
              <a:rPr lang="it-IT" sz="4400" b="1" dirty="0" smtClean="0">
                <a:latin typeface="Calibri"/>
              </a:rPr>
              <a:t>l</a:t>
            </a:r>
            <a:r>
              <a:rPr lang="ro-RO" sz="4400" b="1" dirty="0" smtClean="0">
                <a:latin typeface="Calibri"/>
              </a:rPr>
              <a:t>a </a:t>
            </a:r>
            <a:r>
              <a:rPr lang="it-IT" sz="4400" b="1" dirty="0" smtClean="0">
                <a:latin typeface="Calibri"/>
              </a:rPr>
              <a:t>i/o:</a:t>
            </a:r>
            <a:r>
              <a:rPr lang="ro-RO" sz="4400" b="1" dirty="0" smtClean="0">
                <a:latin typeface="Calibri"/>
              </a:rPr>
              <a:t> </a:t>
            </a:r>
            <a:r>
              <a:rPr lang="it-IT" sz="4400" b="1" dirty="0" smtClean="0">
                <a:latin typeface="Calibri"/>
              </a:rPr>
              <a:t>Stive </a:t>
            </a:r>
            <a:r>
              <a:rPr lang="it-IT" sz="4400" b="1" dirty="0">
                <a:latin typeface="Calibri"/>
              </a:rPr>
              <a:t>si Cozi</a:t>
            </a:r>
            <a:endParaRPr lang="it-IT" sz="4400" dirty="0"/>
          </a:p>
        </p:txBody>
      </p:sp>
      <p:sp>
        <p:nvSpPr>
          <p:cNvPr id="181" name="CustomShape 2"/>
          <p:cNvSpPr/>
          <p:nvPr/>
        </p:nvSpPr>
        <p:spPr>
          <a:xfrm>
            <a:off x="1371600" y="3886200"/>
            <a:ext cx="6393960" cy="174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o-RO" sz="3200" dirty="0" smtClean="0">
                <a:solidFill>
                  <a:srgbClr val="8B8B8B"/>
                </a:solidFill>
                <a:latin typeface="Calibri"/>
              </a:rPr>
              <a:t>ASD-R. Ceterchi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33520" y="38088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Coada - Implementare</a:t>
            </a:r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380520" y="1441080"/>
            <a:ext cx="8453520" cy="4110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FIFO ( First In First Out ): primul introdus este primul extras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capat pt. Inserari: sfirsit, spate … (</a:t>
            </a:r>
            <a:r>
              <a:rPr lang="en-US" sz="2800" i="1">
                <a:latin typeface="Arial"/>
              </a:rPr>
              <a:t>Rear)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capat pt. stergeri: inceput, fata … (</a:t>
            </a:r>
            <a:r>
              <a:rPr lang="en-US" sz="2800" i="1">
                <a:latin typeface="Arial"/>
              </a:rPr>
              <a:t>Front)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i="1">
                <a:latin typeface="Arial"/>
              </a:rPr>
              <a:t>Insert(Queue, Front, Rear, Val)</a:t>
            </a:r>
            <a:r>
              <a:rPr lang="en-US" sz="2800">
                <a:latin typeface="Arial"/>
              </a:rPr>
              <a:t> - inserarea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b="1">
                <a:latin typeface="Arial"/>
              </a:rPr>
              <a:t>Overflow (supradepasire) </a:t>
            </a:r>
            <a:r>
              <a:rPr lang="en-US" sz="2000">
                <a:latin typeface="Arial"/>
              </a:rPr>
              <a:t>- inserare in coada plina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i="1">
                <a:latin typeface="Arial"/>
              </a:rPr>
              <a:t>Delete(Queue, Front, Rear, X) - </a:t>
            </a:r>
            <a:r>
              <a:rPr lang="en-US" sz="2800">
                <a:latin typeface="Arial"/>
              </a:rPr>
              <a:t>stergerea/extragerea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b="1">
                <a:latin typeface="Arial"/>
              </a:rPr>
              <a:t>Underflow (subdepasire) - </a:t>
            </a:r>
            <a:r>
              <a:rPr lang="en-US" sz="2000">
                <a:latin typeface="Arial"/>
              </a:rPr>
              <a:t>extragere din coada goala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Coada in alocare statica</a:t>
            </a:r>
            <a:endParaRPr/>
          </a:p>
        </p:txBody>
      </p:sp>
      <p:sp>
        <p:nvSpPr>
          <p:cNvPr id="212" name="CustomShape 2"/>
          <p:cNvSpPr/>
          <p:nvPr/>
        </p:nvSpPr>
        <p:spPr>
          <a:xfrm>
            <a:off x="307944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401904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14" name="CustomShape 4"/>
          <p:cNvSpPr/>
          <p:nvPr/>
        </p:nvSpPr>
        <p:spPr>
          <a:xfrm>
            <a:off x="456120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15" name="CustomShape 5"/>
          <p:cNvSpPr/>
          <p:nvPr/>
        </p:nvSpPr>
        <p:spPr>
          <a:xfrm>
            <a:off x="486504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16" name="CustomShape 6"/>
          <p:cNvSpPr/>
          <p:nvPr/>
        </p:nvSpPr>
        <p:spPr>
          <a:xfrm>
            <a:off x="535176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17" name="CustomShape 7"/>
          <p:cNvSpPr/>
          <p:nvPr/>
        </p:nvSpPr>
        <p:spPr>
          <a:xfrm>
            <a:off x="623628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18" name="CustomShape 8"/>
          <p:cNvSpPr/>
          <p:nvPr/>
        </p:nvSpPr>
        <p:spPr>
          <a:xfrm>
            <a:off x="649620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19" name="CustomShape 9"/>
          <p:cNvSpPr/>
          <p:nvPr/>
        </p:nvSpPr>
        <p:spPr>
          <a:xfrm>
            <a:off x="708156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20" name="CustomShape 10"/>
          <p:cNvSpPr/>
          <p:nvPr/>
        </p:nvSpPr>
        <p:spPr>
          <a:xfrm>
            <a:off x="747432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21" name="CustomShape 11"/>
          <p:cNvSpPr/>
          <p:nvPr/>
        </p:nvSpPr>
        <p:spPr>
          <a:xfrm>
            <a:off x="824256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22" name="CustomShape 12"/>
          <p:cNvSpPr/>
          <p:nvPr/>
        </p:nvSpPr>
        <p:spPr>
          <a:xfrm>
            <a:off x="3555000" y="13165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23" name="CustomShape 13"/>
          <p:cNvSpPr/>
          <p:nvPr/>
        </p:nvSpPr>
        <p:spPr>
          <a:xfrm>
            <a:off x="392508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24" name="CustomShape 14"/>
          <p:cNvSpPr/>
          <p:nvPr/>
        </p:nvSpPr>
        <p:spPr>
          <a:xfrm>
            <a:off x="446688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25" name="CustomShape 15"/>
          <p:cNvSpPr/>
          <p:nvPr/>
        </p:nvSpPr>
        <p:spPr>
          <a:xfrm>
            <a:off x="5047560" y="10915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26" name="CustomShape 16"/>
          <p:cNvSpPr/>
          <p:nvPr/>
        </p:nvSpPr>
        <p:spPr>
          <a:xfrm>
            <a:off x="530208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27" name="CustomShape 17"/>
          <p:cNvSpPr/>
          <p:nvPr/>
        </p:nvSpPr>
        <p:spPr>
          <a:xfrm>
            <a:off x="598716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28" name="CustomShape 18"/>
          <p:cNvSpPr/>
          <p:nvPr/>
        </p:nvSpPr>
        <p:spPr>
          <a:xfrm>
            <a:off x="649620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29" name="CustomShape 19"/>
          <p:cNvSpPr/>
          <p:nvPr/>
        </p:nvSpPr>
        <p:spPr>
          <a:xfrm>
            <a:off x="7264080" y="10915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30" name="CustomShape 20"/>
          <p:cNvSpPr/>
          <p:nvPr/>
        </p:nvSpPr>
        <p:spPr>
          <a:xfrm>
            <a:off x="7474320" y="10915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31" name="CustomShape 21"/>
          <p:cNvSpPr/>
          <p:nvPr/>
        </p:nvSpPr>
        <p:spPr>
          <a:xfrm>
            <a:off x="791100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32" name="CustomShape 22"/>
          <p:cNvSpPr/>
          <p:nvPr/>
        </p:nvSpPr>
        <p:spPr>
          <a:xfrm>
            <a:off x="307944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33" name="CustomShape 23"/>
          <p:cNvSpPr/>
          <p:nvPr/>
        </p:nvSpPr>
        <p:spPr>
          <a:xfrm>
            <a:off x="4035600" y="1578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34" name="CustomShape 24"/>
          <p:cNvSpPr/>
          <p:nvPr/>
        </p:nvSpPr>
        <p:spPr>
          <a:xfrm>
            <a:off x="446688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35" name="CustomShape 25"/>
          <p:cNvSpPr/>
          <p:nvPr/>
        </p:nvSpPr>
        <p:spPr>
          <a:xfrm>
            <a:off x="4865040" y="15663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36" name="CustomShape 26"/>
          <p:cNvSpPr/>
          <p:nvPr/>
        </p:nvSpPr>
        <p:spPr>
          <a:xfrm>
            <a:off x="5412600" y="1578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37" name="CustomShape 27"/>
          <p:cNvSpPr/>
          <p:nvPr/>
        </p:nvSpPr>
        <p:spPr>
          <a:xfrm>
            <a:off x="5689080" y="18162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38" name="CustomShape 28"/>
          <p:cNvSpPr/>
          <p:nvPr/>
        </p:nvSpPr>
        <p:spPr>
          <a:xfrm>
            <a:off x="598716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39" name="CustomShape 29"/>
          <p:cNvSpPr/>
          <p:nvPr/>
        </p:nvSpPr>
        <p:spPr>
          <a:xfrm>
            <a:off x="649620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40" name="CustomShape 30"/>
          <p:cNvSpPr/>
          <p:nvPr/>
        </p:nvSpPr>
        <p:spPr>
          <a:xfrm>
            <a:off x="708156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41" name="CustomShape 31"/>
          <p:cNvSpPr/>
          <p:nvPr/>
        </p:nvSpPr>
        <p:spPr>
          <a:xfrm>
            <a:off x="747432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42" name="CustomShape 32"/>
          <p:cNvSpPr/>
          <p:nvPr/>
        </p:nvSpPr>
        <p:spPr>
          <a:xfrm>
            <a:off x="791100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43" name="CustomShape 33"/>
          <p:cNvSpPr/>
          <p:nvPr/>
        </p:nvSpPr>
        <p:spPr>
          <a:xfrm>
            <a:off x="521280" y="3742920"/>
            <a:ext cx="8148600" cy="3138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void Push (int Queue[], int Front, int Rear, int Val)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	if (Rear == Max)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		       </a:t>
            </a:r>
            <a:r>
              <a:rPr lang="en-US" sz="2000" b="1">
                <a:latin typeface="Arial"/>
              </a:rPr>
              <a:t>// Overflow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	else</a:t>
            </a:r>
            <a:endParaRPr/>
          </a:p>
          <a:p>
            <a:pPr lvl="6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{if (Rear == 0) // coada initial vida </a:t>
            </a:r>
            <a:endParaRPr/>
          </a:p>
          <a:p>
            <a:pPr lvl="8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Front++;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        	   Rear++; 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	        	   Queue[Rear] = Val;}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}</a:t>
            </a:r>
            <a:endParaRPr/>
          </a:p>
        </p:txBody>
      </p:sp>
      <p:sp>
        <p:nvSpPr>
          <p:cNvPr id="244" name="CustomShape 34"/>
          <p:cNvSpPr/>
          <p:nvPr/>
        </p:nvSpPr>
        <p:spPr>
          <a:xfrm>
            <a:off x="3007440" y="3541680"/>
            <a:ext cx="33480" cy="18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350">
                <a:latin typeface="Times New Roman"/>
              </a:rPr>
              <a:t> </a:t>
            </a:r>
            <a:endParaRPr/>
          </a:p>
        </p:txBody>
      </p:sp>
      <p:sp>
        <p:nvSpPr>
          <p:cNvPr id="245" name="CustomShape 35"/>
          <p:cNvSpPr/>
          <p:nvPr/>
        </p:nvSpPr>
        <p:spPr>
          <a:xfrm>
            <a:off x="300744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46" name="CustomShape 36"/>
          <p:cNvSpPr/>
          <p:nvPr/>
        </p:nvSpPr>
        <p:spPr>
          <a:xfrm>
            <a:off x="385308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47" name="CustomShape 37"/>
          <p:cNvSpPr/>
          <p:nvPr/>
        </p:nvSpPr>
        <p:spPr>
          <a:xfrm>
            <a:off x="439488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48" name="CustomShape 38"/>
          <p:cNvSpPr/>
          <p:nvPr/>
        </p:nvSpPr>
        <p:spPr>
          <a:xfrm>
            <a:off x="4793040" y="19252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49" name="CustomShape 39"/>
          <p:cNvSpPr/>
          <p:nvPr/>
        </p:nvSpPr>
        <p:spPr>
          <a:xfrm>
            <a:off x="591516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50" name="CustomShape 40"/>
          <p:cNvSpPr/>
          <p:nvPr/>
        </p:nvSpPr>
        <p:spPr>
          <a:xfrm>
            <a:off x="642420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51" name="CustomShape 41"/>
          <p:cNvSpPr/>
          <p:nvPr/>
        </p:nvSpPr>
        <p:spPr>
          <a:xfrm>
            <a:off x="700956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52" name="CustomShape 42"/>
          <p:cNvSpPr/>
          <p:nvPr/>
        </p:nvSpPr>
        <p:spPr>
          <a:xfrm>
            <a:off x="740232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53" name="CustomShape 43"/>
          <p:cNvSpPr/>
          <p:nvPr/>
        </p:nvSpPr>
        <p:spPr>
          <a:xfrm>
            <a:off x="783900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54" name="CustomShape 44"/>
          <p:cNvSpPr/>
          <p:nvPr/>
        </p:nvSpPr>
        <p:spPr>
          <a:xfrm>
            <a:off x="300744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55" name="CustomShape 45"/>
          <p:cNvSpPr/>
          <p:nvPr/>
        </p:nvSpPr>
        <p:spPr>
          <a:xfrm>
            <a:off x="394704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56" name="CustomShape 46"/>
          <p:cNvSpPr/>
          <p:nvPr/>
        </p:nvSpPr>
        <p:spPr>
          <a:xfrm>
            <a:off x="439488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57" name="CustomShape 47"/>
          <p:cNvSpPr/>
          <p:nvPr/>
        </p:nvSpPr>
        <p:spPr>
          <a:xfrm>
            <a:off x="4793040" y="23875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58" name="CustomShape 48"/>
          <p:cNvSpPr/>
          <p:nvPr/>
        </p:nvSpPr>
        <p:spPr>
          <a:xfrm>
            <a:off x="523008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59" name="CustomShape 49"/>
          <p:cNvSpPr/>
          <p:nvPr/>
        </p:nvSpPr>
        <p:spPr>
          <a:xfrm>
            <a:off x="591516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60" name="CustomShape 50"/>
          <p:cNvSpPr/>
          <p:nvPr/>
        </p:nvSpPr>
        <p:spPr>
          <a:xfrm>
            <a:off x="642420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61" name="CustomShape 51"/>
          <p:cNvSpPr/>
          <p:nvPr/>
        </p:nvSpPr>
        <p:spPr>
          <a:xfrm>
            <a:off x="700956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62" name="CustomShape 52"/>
          <p:cNvSpPr/>
          <p:nvPr/>
        </p:nvSpPr>
        <p:spPr>
          <a:xfrm>
            <a:off x="740232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63" name="CustomShape 53"/>
          <p:cNvSpPr/>
          <p:nvPr/>
        </p:nvSpPr>
        <p:spPr>
          <a:xfrm>
            <a:off x="817056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64" name="CustomShape 54"/>
          <p:cNvSpPr/>
          <p:nvPr/>
        </p:nvSpPr>
        <p:spPr>
          <a:xfrm>
            <a:off x="3483000" y="2856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65" name="CustomShape 55"/>
          <p:cNvSpPr/>
          <p:nvPr/>
        </p:nvSpPr>
        <p:spPr>
          <a:xfrm>
            <a:off x="3853080" y="26251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66" name="CustomShape 56"/>
          <p:cNvSpPr/>
          <p:nvPr/>
        </p:nvSpPr>
        <p:spPr>
          <a:xfrm>
            <a:off x="4577400" y="2631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67" name="CustomShape 57"/>
          <p:cNvSpPr/>
          <p:nvPr/>
        </p:nvSpPr>
        <p:spPr>
          <a:xfrm>
            <a:off x="4793040" y="2631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68" name="CustomShape 58"/>
          <p:cNvSpPr/>
          <p:nvPr/>
        </p:nvSpPr>
        <p:spPr>
          <a:xfrm>
            <a:off x="5230080" y="26251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69" name="CustomShape 59"/>
          <p:cNvSpPr/>
          <p:nvPr/>
        </p:nvSpPr>
        <p:spPr>
          <a:xfrm>
            <a:off x="6098040" y="2631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70" name="CustomShape 60"/>
          <p:cNvSpPr/>
          <p:nvPr/>
        </p:nvSpPr>
        <p:spPr>
          <a:xfrm>
            <a:off x="6424200" y="26251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71" name="CustomShape 61"/>
          <p:cNvSpPr/>
          <p:nvPr/>
        </p:nvSpPr>
        <p:spPr>
          <a:xfrm>
            <a:off x="7009560" y="26251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72" name="CustomShape 62"/>
          <p:cNvSpPr/>
          <p:nvPr/>
        </p:nvSpPr>
        <p:spPr>
          <a:xfrm>
            <a:off x="7584840" y="2631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73" name="CustomShape 63"/>
          <p:cNvSpPr/>
          <p:nvPr/>
        </p:nvSpPr>
        <p:spPr>
          <a:xfrm>
            <a:off x="7839000" y="26251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74" name="CustomShape 64"/>
          <p:cNvSpPr/>
          <p:nvPr/>
        </p:nvSpPr>
        <p:spPr>
          <a:xfrm>
            <a:off x="300744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75" name="CustomShape 65"/>
          <p:cNvSpPr/>
          <p:nvPr/>
        </p:nvSpPr>
        <p:spPr>
          <a:xfrm>
            <a:off x="385308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76" name="CustomShape 66"/>
          <p:cNvSpPr/>
          <p:nvPr/>
        </p:nvSpPr>
        <p:spPr>
          <a:xfrm>
            <a:off x="439488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77" name="CustomShape 67"/>
          <p:cNvSpPr/>
          <p:nvPr/>
        </p:nvSpPr>
        <p:spPr>
          <a:xfrm>
            <a:off x="4793040" y="31064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278" name="CustomShape 68"/>
          <p:cNvSpPr/>
          <p:nvPr/>
        </p:nvSpPr>
        <p:spPr>
          <a:xfrm>
            <a:off x="5340600" y="3118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79" name="CustomShape 69"/>
          <p:cNvSpPr/>
          <p:nvPr/>
        </p:nvSpPr>
        <p:spPr>
          <a:xfrm>
            <a:off x="591516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80" name="CustomShape 70"/>
          <p:cNvSpPr/>
          <p:nvPr/>
        </p:nvSpPr>
        <p:spPr>
          <a:xfrm>
            <a:off x="6534720" y="3118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81" name="CustomShape 71"/>
          <p:cNvSpPr/>
          <p:nvPr/>
        </p:nvSpPr>
        <p:spPr>
          <a:xfrm>
            <a:off x="700956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82" name="CustomShape 72"/>
          <p:cNvSpPr/>
          <p:nvPr/>
        </p:nvSpPr>
        <p:spPr>
          <a:xfrm>
            <a:off x="740232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83" name="CustomShape 73"/>
          <p:cNvSpPr/>
          <p:nvPr/>
        </p:nvSpPr>
        <p:spPr>
          <a:xfrm>
            <a:off x="783900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284" name="CustomShape 74"/>
          <p:cNvSpPr/>
          <p:nvPr/>
        </p:nvSpPr>
        <p:spPr>
          <a:xfrm>
            <a:off x="771840" y="1005840"/>
            <a:ext cx="214992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b="1">
                <a:latin typeface="Arial"/>
              </a:rPr>
              <a:t>Inserare</a:t>
            </a:r>
            <a:endParaRPr/>
          </a:p>
        </p:txBody>
      </p:sp>
      <p:sp>
        <p:nvSpPr>
          <p:cNvPr id="285" name="Line 75"/>
          <p:cNvSpPr/>
          <p:nvPr/>
        </p:nvSpPr>
        <p:spPr>
          <a:xfrm flipV="1">
            <a:off x="3124440" y="211284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86" name="CustomShape 76"/>
          <p:cNvSpPr/>
          <p:nvPr/>
        </p:nvSpPr>
        <p:spPr>
          <a:xfrm>
            <a:off x="3079800" y="2120400"/>
            <a:ext cx="77220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Front</a:t>
            </a:r>
            <a:endParaRPr/>
          </a:p>
        </p:txBody>
      </p:sp>
      <p:sp>
        <p:nvSpPr>
          <p:cNvPr id="287" name="Line 77"/>
          <p:cNvSpPr/>
          <p:nvPr/>
        </p:nvSpPr>
        <p:spPr>
          <a:xfrm flipV="1">
            <a:off x="5032800" y="211320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88" name="CustomShape 78"/>
          <p:cNvSpPr/>
          <p:nvPr/>
        </p:nvSpPr>
        <p:spPr>
          <a:xfrm>
            <a:off x="4988160" y="2120760"/>
            <a:ext cx="77220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Rear</a:t>
            </a:r>
            <a:endParaRPr/>
          </a:p>
        </p:txBody>
      </p:sp>
      <p:sp>
        <p:nvSpPr>
          <p:cNvPr id="289" name="CustomShape 79"/>
          <p:cNvSpPr/>
          <p:nvPr/>
        </p:nvSpPr>
        <p:spPr>
          <a:xfrm>
            <a:off x="3080520" y="1364760"/>
            <a:ext cx="554328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1	   2                     i         i+1                                      Max</a:t>
            </a:r>
            <a:endParaRPr/>
          </a:p>
        </p:txBody>
      </p:sp>
      <p:sp>
        <p:nvSpPr>
          <p:cNvPr id="290" name="CustomShape 80"/>
          <p:cNvSpPr/>
          <p:nvPr/>
        </p:nvSpPr>
        <p:spPr>
          <a:xfrm>
            <a:off x="1371600" y="1692360"/>
            <a:ext cx="1494000" cy="374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(a) Queue</a:t>
            </a:r>
            <a:endParaRPr/>
          </a:p>
        </p:txBody>
      </p:sp>
      <p:sp>
        <p:nvSpPr>
          <p:cNvPr id="291" name="CustomShape 81"/>
          <p:cNvSpPr/>
          <p:nvPr/>
        </p:nvSpPr>
        <p:spPr>
          <a:xfrm>
            <a:off x="1335960" y="2772360"/>
            <a:ext cx="1494000" cy="374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(b) Queue</a:t>
            </a:r>
            <a:endParaRPr/>
          </a:p>
        </p:txBody>
      </p:sp>
      <p:sp>
        <p:nvSpPr>
          <p:cNvPr id="292" name="Line 82"/>
          <p:cNvSpPr/>
          <p:nvPr/>
        </p:nvSpPr>
        <p:spPr>
          <a:xfrm flipV="1">
            <a:off x="4986720" y="323100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93" name="CustomShape 83"/>
          <p:cNvSpPr/>
          <p:nvPr/>
        </p:nvSpPr>
        <p:spPr>
          <a:xfrm>
            <a:off x="4942080" y="3238560"/>
            <a:ext cx="77220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Front</a:t>
            </a:r>
            <a:endParaRPr/>
          </a:p>
        </p:txBody>
      </p:sp>
      <p:sp>
        <p:nvSpPr>
          <p:cNvPr id="294" name="Line 84"/>
          <p:cNvSpPr/>
          <p:nvPr/>
        </p:nvSpPr>
        <p:spPr>
          <a:xfrm flipV="1">
            <a:off x="6283080" y="323136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95" name="CustomShape 85"/>
          <p:cNvSpPr/>
          <p:nvPr/>
        </p:nvSpPr>
        <p:spPr>
          <a:xfrm>
            <a:off x="6238440" y="3238920"/>
            <a:ext cx="77220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Rear</a:t>
            </a:r>
            <a:endParaRPr/>
          </a:p>
        </p:txBody>
      </p:sp>
      <p:sp>
        <p:nvSpPr>
          <p:cNvPr id="296" name="CustomShape 86"/>
          <p:cNvSpPr/>
          <p:nvPr/>
        </p:nvSpPr>
        <p:spPr>
          <a:xfrm>
            <a:off x="3070800" y="2482920"/>
            <a:ext cx="554328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1	                                                                                Max</a:t>
            </a:r>
            <a:endParaRPr/>
          </a:p>
        </p:txBody>
      </p:sp>
      <p:sp>
        <p:nvSpPr>
          <p:cNvPr id="297" name="CustomShape 87"/>
          <p:cNvSpPr/>
          <p:nvPr/>
        </p:nvSpPr>
        <p:spPr>
          <a:xfrm>
            <a:off x="2941920" y="167256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298" name="CustomShape 88"/>
          <p:cNvSpPr/>
          <p:nvPr/>
        </p:nvSpPr>
        <p:spPr>
          <a:xfrm>
            <a:off x="3589920" y="167256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299" name="CustomShape 89"/>
          <p:cNvSpPr/>
          <p:nvPr/>
        </p:nvSpPr>
        <p:spPr>
          <a:xfrm>
            <a:off x="4237920" y="167256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300" name="CustomShape 90"/>
          <p:cNvSpPr/>
          <p:nvPr/>
        </p:nvSpPr>
        <p:spPr>
          <a:xfrm>
            <a:off x="4885920" y="167256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301" name="CustomShape 91"/>
          <p:cNvSpPr/>
          <p:nvPr/>
        </p:nvSpPr>
        <p:spPr>
          <a:xfrm>
            <a:off x="5533920" y="167256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02" name="CustomShape 92"/>
          <p:cNvSpPr/>
          <p:nvPr/>
        </p:nvSpPr>
        <p:spPr>
          <a:xfrm>
            <a:off x="6181920" y="167256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03" name="CustomShape 93"/>
          <p:cNvSpPr/>
          <p:nvPr/>
        </p:nvSpPr>
        <p:spPr>
          <a:xfrm>
            <a:off x="6829920" y="167256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04" name="CustomShape 94"/>
          <p:cNvSpPr/>
          <p:nvPr/>
        </p:nvSpPr>
        <p:spPr>
          <a:xfrm>
            <a:off x="7477920" y="167256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05" name="CustomShape 95"/>
          <p:cNvSpPr/>
          <p:nvPr/>
        </p:nvSpPr>
        <p:spPr>
          <a:xfrm>
            <a:off x="8125920" y="167256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06" name="CustomShape 96"/>
          <p:cNvSpPr/>
          <p:nvPr/>
        </p:nvSpPr>
        <p:spPr>
          <a:xfrm>
            <a:off x="6967800" y="1656360"/>
            <a:ext cx="391320" cy="3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</a:rPr>
              <a:t>...</a:t>
            </a:r>
            <a:endParaRPr/>
          </a:p>
        </p:txBody>
      </p:sp>
      <p:sp>
        <p:nvSpPr>
          <p:cNvPr id="307" name="CustomShape 97"/>
          <p:cNvSpPr/>
          <p:nvPr/>
        </p:nvSpPr>
        <p:spPr>
          <a:xfrm>
            <a:off x="4375800" y="1656360"/>
            <a:ext cx="391320" cy="3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</a:rPr>
              <a:t>...</a:t>
            </a:r>
            <a:endParaRPr/>
          </a:p>
        </p:txBody>
      </p:sp>
      <p:sp>
        <p:nvSpPr>
          <p:cNvPr id="308" name="CustomShape 98"/>
          <p:cNvSpPr/>
          <p:nvPr/>
        </p:nvSpPr>
        <p:spPr>
          <a:xfrm>
            <a:off x="2905920" y="279360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09" name="CustomShape 99"/>
          <p:cNvSpPr/>
          <p:nvPr/>
        </p:nvSpPr>
        <p:spPr>
          <a:xfrm>
            <a:off x="3553920" y="279360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10" name="CustomShape 100"/>
          <p:cNvSpPr/>
          <p:nvPr/>
        </p:nvSpPr>
        <p:spPr>
          <a:xfrm>
            <a:off x="4201920" y="279360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11" name="CustomShape 101"/>
          <p:cNvSpPr/>
          <p:nvPr/>
        </p:nvSpPr>
        <p:spPr>
          <a:xfrm>
            <a:off x="4849920" y="279360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312" name="CustomShape 102"/>
          <p:cNvSpPr/>
          <p:nvPr/>
        </p:nvSpPr>
        <p:spPr>
          <a:xfrm>
            <a:off x="5497920" y="279360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313" name="CustomShape 103"/>
          <p:cNvSpPr/>
          <p:nvPr/>
        </p:nvSpPr>
        <p:spPr>
          <a:xfrm>
            <a:off x="6145920" y="279360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314" name="CustomShape 104"/>
          <p:cNvSpPr/>
          <p:nvPr/>
        </p:nvSpPr>
        <p:spPr>
          <a:xfrm>
            <a:off x="6793920" y="279360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15" name="CustomShape 105"/>
          <p:cNvSpPr/>
          <p:nvPr/>
        </p:nvSpPr>
        <p:spPr>
          <a:xfrm>
            <a:off x="7441920" y="279360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16" name="CustomShape 106"/>
          <p:cNvSpPr/>
          <p:nvPr/>
        </p:nvSpPr>
        <p:spPr>
          <a:xfrm>
            <a:off x="8089920" y="279360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317" name="CustomShape 107"/>
          <p:cNvSpPr/>
          <p:nvPr/>
        </p:nvSpPr>
        <p:spPr>
          <a:xfrm>
            <a:off x="3655800" y="2777400"/>
            <a:ext cx="391320" cy="3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</a:rPr>
              <a:t>...</a:t>
            </a:r>
            <a:endParaRPr/>
          </a:p>
        </p:txBody>
      </p:sp>
      <p:sp>
        <p:nvSpPr>
          <p:cNvPr id="318" name="CustomShape 108"/>
          <p:cNvSpPr/>
          <p:nvPr/>
        </p:nvSpPr>
        <p:spPr>
          <a:xfrm>
            <a:off x="5635800" y="2777400"/>
            <a:ext cx="391320" cy="3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</a:rPr>
              <a:t>...</a:t>
            </a:r>
            <a:endParaRPr/>
          </a:p>
        </p:txBody>
      </p:sp>
      <p:sp>
        <p:nvSpPr>
          <p:cNvPr id="319" name="CustomShape 109"/>
          <p:cNvSpPr/>
          <p:nvPr/>
        </p:nvSpPr>
        <p:spPr>
          <a:xfrm>
            <a:off x="7543800" y="2777400"/>
            <a:ext cx="391320" cy="3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</a:rPr>
              <a:t>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Coada in alocare statica</a:t>
            </a:r>
            <a:endParaRPr/>
          </a:p>
        </p:txBody>
      </p:sp>
      <p:sp>
        <p:nvSpPr>
          <p:cNvPr id="321" name="CustomShape 2"/>
          <p:cNvSpPr/>
          <p:nvPr/>
        </p:nvSpPr>
        <p:spPr>
          <a:xfrm>
            <a:off x="307944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22" name="CustomShape 3"/>
          <p:cNvSpPr/>
          <p:nvPr/>
        </p:nvSpPr>
        <p:spPr>
          <a:xfrm>
            <a:off x="401904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23" name="CustomShape 4"/>
          <p:cNvSpPr/>
          <p:nvPr/>
        </p:nvSpPr>
        <p:spPr>
          <a:xfrm>
            <a:off x="456120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486504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25" name="CustomShape 6"/>
          <p:cNvSpPr/>
          <p:nvPr/>
        </p:nvSpPr>
        <p:spPr>
          <a:xfrm>
            <a:off x="535176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26" name="CustomShape 7"/>
          <p:cNvSpPr/>
          <p:nvPr/>
        </p:nvSpPr>
        <p:spPr>
          <a:xfrm>
            <a:off x="623628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27" name="CustomShape 8"/>
          <p:cNvSpPr/>
          <p:nvPr/>
        </p:nvSpPr>
        <p:spPr>
          <a:xfrm>
            <a:off x="649620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28" name="CustomShape 9"/>
          <p:cNvSpPr/>
          <p:nvPr/>
        </p:nvSpPr>
        <p:spPr>
          <a:xfrm>
            <a:off x="708156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29" name="CustomShape 10"/>
          <p:cNvSpPr/>
          <p:nvPr/>
        </p:nvSpPr>
        <p:spPr>
          <a:xfrm>
            <a:off x="747432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30" name="CustomShape 11"/>
          <p:cNvSpPr/>
          <p:nvPr/>
        </p:nvSpPr>
        <p:spPr>
          <a:xfrm>
            <a:off x="8242560" y="841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31" name="CustomShape 12"/>
          <p:cNvSpPr/>
          <p:nvPr/>
        </p:nvSpPr>
        <p:spPr>
          <a:xfrm>
            <a:off x="3555000" y="13165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32" name="CustomShape 13"/>
          <p:cNvSpPr/>
          <p:nvPr/>
        </p:nvSpPr>
        <p:spPr>
          <a:xfrm>
            <a:off x="392508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33" name="CustomShape 14"/>
          <p:cNvSpPr/>
          <p:nvPr/>
        </p:nvSpPr>
        <p:spPr>
          <a:xfrm>
            <a:off x="446688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34" name="CustomShape 15"/>
          <p:cNvSpPr/>
          <p:nvPr/>
        </p:nvSpPr>
        <p:spPr>
          <a:xfrm>
            <a:off x="5047560" y="10915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35" name="CustomShape 16"/>
          <p:cNvSpPr/>
          <p:nvPr/>
        </p:nvSpPr>
        <p:spPr>
          <a:xfrm>
            <a:off x="530208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36" name="CustomShape 17"/>
          <p:cNvSpPr/>
          <p:nvPr/>
        </p:nvSpPr>
        <p:spPr>
          <a:xfrm>
            <a:off x="598716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37" name="CustomShape 18"/>
          <p:cNvSpPr/>
          <p:nvPr/>
        </p:nvSpPr>
        <p:spPr>
          <a:xfrm>
            <a:off x="649620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38" name="CustomShape 19"/>
          <p:cNvSpPr/>
          <p:nvPr/>
        </p:nvSpPr>
        <p:spPr>
          <a:xfrm>
            <a:off x="7264080" y="10915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39" name="CustomShape 20"/>
          <p:cNvSpPr/>
          <p:nvPr/>
        </p:nvSpPr>
        <p:spPr>
          <a:xfrm>
            <a:off x="7474320" y="10915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40" name="CustomShape 21"/>
          <p:cNvSpPr/>
          <p:nvPr/>
        </p:nvSpPr>
        <p:spPr>
          <a:xfrm>
            <a:off x="7911000" y="10850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41" name="CustomShape 22"/>
          <p:cNvSpPr/>
          <p:nvPr/>
        </p:nvSpPr>
        <p:spPr>
          <a:xfrm>
            <a:off x="307944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42" name="CustomShape 23"/>
          <p:cNvSpPr/>
          <p:nvPr/>
        </p:nvSpPr>
        <p:spPr>
          <a:xfrm>
            <a:off x="4035600" y="1578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43" name="CustomShape 24"/>
          <p:cNvSpPr/>
          <p:nvPr/>
        </p:nvSpPr>
        <p:spPr>
          <a:xfrm>
            <a:off x="446688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44" name="CustomShape 25"/>
          <p:cNvSpPr/>
          <p:nvPr/>
        </p:nvSpPr>
        <p:spPr>
          <a:xfrm>
            <a:off x="4865040" y="15663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45" name="CustomShape 26"/>
          <p:cNvSpPr/>
          <p:nvPr/>
        </p:nvSpPr>
        <p:spPr>
          <a:xfrm>
            <a:off x="5412600" y="1578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46" name="CustomShape 27"/>
          <p:cNvSpPr/>
          <p:nvPr/>
        </p:nvSpPr>
        <p:spPr>
          <a:xfrm>
            <a:off x="5689080" y="18162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47" name="CustomShape 28"/>
          <p:cNvSpPr/>
          <p:nvPr/>
        </p:nvSpPr>
        <p:spPr>
          <a:xfrm>
            <a:off x="598716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48" name="CustomShape 29"/>
          <p:cNvSpPr/>
          <p:nvPr/>
        </p:nvSpPr>
        <p:spPr>
          <a:xfrm>
            <a:off x="649620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49" name="CustomShape 30"/>
          <p:cNvSpPr/>
          <p:nvPr/>
        </p:nvSpPr>
        <p:spPr>
          <a:xfrm>
            <a:off x="708156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50" name="CustomShape 31"/>
          <p:cNvSpPr/>
          <p:nvPr/>
        </p:nvSpPr>
        <p:spPr>
          <a:xfrm>
            <a:off x="747432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51" name="CustomShape 32"/>
          <p:cNvSpPr/>
          <p:nvPr/>
        </p:nvSpPr>
        <p:spPr>
          <a:xfrm>
            <a:off x="7911000" y="15602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52" name="CustomShape 33"/>
          <p:cNvSpPr/>
          <p:nvPr/>
        </p:nvSpPr>
        <p:spPr>
          <a:xfrm>
            <a:off x="3007440" y="3541680"/>
            <a:ext cx="33480" cy="183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350">
                <a:latin typeface="Times New Roman"/>
              </a:rPr>
              <a:t> </a:t>
            </a:r>
            <a:endParaRPr/>
          </a:p>
        </p:txBody>
      </p:sp>
      <p:sp>
        <p:nvSpPr>
          <p:cNvPr id="353" name="CustomShape 34"/>
          <p:cNvSpPr/>
          <p:nvPr/>
        </p:nvSpPr>
        <p:spPr>
          <a:xfrm>
            <a:off x="300744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54" name="CustomShape 35"/>
          <p:cNvSpPr/>
          <p:nvPr/>
        </p:nvSpPr>
        <p:spPr>
          <a:xfrm>
            <a:off x="385308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55" name="CustomShape 36"/>
          <p:cNvSpPr/>
          <p:nvPr/>
        </p:nvSpPr>
        <p:spPr>
          <a:xfrm>
            <a:off x="439488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56" name="CustomShape 37"/>
          <p:cNvSpPr/>
          <p:nvPr/>
        </p:nvSpPr>
        <p:spPr>
          <a:xfrm>
            <a:off x="4793040" y="19252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57" name="CustomShape 38"/>
          <p:cNvSpPr/>
          <p:nvPr/>
        </p:nvSpPr>
        <p:spPr>
          <a:xfrm>
            <a:off x="591516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58" name="CustomShape 39"/>
          <p:cNvSpPr/>
          <p:nvPr/>
        </p:nvSpPr>
        <p:spPr>
          <a:xfrm>
            <a:off x="642420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59" name="CustomShape 40"/>
          <p:cNvSpPr/>
          <p:nvPr/>
        </p:nvSpPr>
        <p:spPr>
          <a:xfrm>
            <a:off x="700956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60" name="CustomShape 41"/>
          <p:cNvSpPr/>
          <p:nvPr/>
        </p:nvSpPr>
        <p:spPr>
          <a:xfrm>
            <a:off x="740232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61" name="CustomShape 42"/>
          <p:cNvSpPr/>
          <p:nvPr/>
        </p:nvSpPr>
        <p:spPr>
          <a:xfrm>
            <a:off x="7839000" y="19191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62" name="CustomShape 43"/>
          <p:cNvSpPr/>
          <p:nvPr/>
        </p:nvSpPr>
        <p:spPr>
          <a:xfrm>
            <a:off x="300744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63" name="CustomShape 44"/>
          <p:cNvSpPr/>
          <p:nvPr/>
        </p:nvSpPr>
        <p:spPr>
          <a:xfrm>
            <a:off x="394704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64" name="CustomShape 45"/>
          <p:cNvSpPr/>
          <p:nvPr/>
        </p:nvSpPr>
        <p:spPr>
          <a:xfrm>
            <a:off x="439488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65" name="CustomShape 46"/>
          <p:cNvSpPr/>
          <p:nvPr/>
        </p:nvSpPr>
        <p:spPr>
          <a:xfrm>
            <a:off x="4793040" y="23875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66" name="CustomShape 47"/>
          <p:cNvSpPr/>
          <p:nvPr/>
        </p:nvSpPr>
        <p:spPr>
          <a:xfrm>
            <a:off x="523008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67" name="CustomShape 48"/>
          <p:cNvSpPr/>
          <p:nvPr/>
        </p:nvSpPr>
        <p:spPr>
          <a:xfrm>
            <a:off x="591516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68" name="CustomShape 49"/>
          <p:cNvSpPr/>
          <p:nvPr/>
        </p:nvSpPr>
        <p:spPr>
          <a:xfrm>
            <a:off x="642420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69" name="CustomShape 50"/>
          <p:cNvSpPr/>
          <p:nvPr/>
        </p:nvSpPr>
        <p:spPr>
          <a:xfrm>
            <a:off x="700956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70" name="CustomShape 51"/>
          <p:cNvSpPr/>
          <p:nvPr/>
        </p:nvSpPr>
        <p:spPr>
          <a:xfrm>
            <a:off x="740232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71" name="CustomShape 52"/>
          <p:cNvSpPr/>
          <p:nvPr/>
        </p:nvSpPr>
        <p:spPr>
          <a:xfrm>
            <a:off x="8170560" y="238176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72" name="CustomShape 53"/>
          <p:cNvSpPr/>
          <p:nvPr/>
        </p:nvSpPr>
        <p:spPr>
          <a:xfrm>
            <a:off x="3483000" y="2856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73" name="CustomShape 54"/>
          <p:cNvSpPr/>
          <p:nvPr/>
        </p:nvSpPr>
        <p:spPr>
          <a:xfrm>
            <a:off x="3853080" y="26251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74" name="CustomShape 55"/>
          <p:cNvSpPr/>
          <p:nvPr/>
        </p:nvSpPr>
        <p:spPr>
          <a:xfrm>
            <a:off x="4577400" y="2631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75" name="CustomShape 56"/>
          <p:cNvSpPr/>
          <p:nvPr/>
        </p:nvSpPr>
        <p:spPr>
          <a:xfrm>
            <a:off x="4793040" y="2631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76" name="CustomShape 57"/>
          <p:cNvSpPr/>
          <p:nvPr/>
        </p:nvSpPr>
        <p:spPr>
          <a:xfrm>
            <a:off x="5230080" y="26251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77" name="CustomShape 58"/>
          <p:cNvSpPr/>
          <p:nvPr/>
        </p:nvSpPr>
        <p:spPr>
          <a:xfrm>
            <a:off x="6098040" y="2631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78" name="CustomShape 59"/>
          <p:cNvSpPr/>
          <p:nvPr/>
        </p:nvSpPr>
        <p:spPr>
          <a:xfrm>
            <a:off x="6424200" y="26251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79" name="CustomShape 60"/>
          <p:cNvSpPr/>
          <p:nvPr/>
        </p:nvSpPr>
        <p:spPr>
          <a:xfrm>
            <a:off x="7009560" y="26251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80" name="CustomShape 61"/>
          <p:cNvSpPr/>
          <p:nvPr/>
        </p:nvSpPr>
        <p:spPr>
          <a:xfrm>
            <a:off x="7584840" y="263160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81" name="CustomShape 62"/>
          <p:cNvSpPr/>
          <p:nvPr/>
        </p:nvSpPr>
        <p:spPr>
          <a:xfrm>
            <a:off x="7839000" y="262512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82" name="CustomShape 63"/>
          <p:cNvSpPr/>
          <p:nvPr/>
        </p:nvSpPr>
        <p:spPr>
          <a:xfrm>
            <a:off x="300744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83" name="CustomShape 64"/>
          <p:cNvSpPr/>
          <p:nvPr/>
        </p:nvSpPr>
        <p:spPr>
          <a:xfrm>
            <a:off x="385308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84" name="CustomShape 65"/>
          <p:cNvSpPr/>
          <p:nvPr/>
        </p:nvSpPr>
        <p:spPr>
          <a:xfrm>
            <a:off x="439488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85" name="CustomShape 66"/>
          <p:cNvSpPr/>
          <p:nvPr/>
        </p:nvSpPr>
        <p:spPr>
          <a:xfrm>
            <a:off x="4793040" y="310644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 b="1">
                <a:latin typeface="Times New Roman"/>
              </a:rPr>
              <a:t> </a:t>
            </a:r>
            <a:endParaRPr/>
          </a:p>
        </p:txBody>
      </p:sp>
      <p:sp>
        <p:nvSpPr>
          <p:cNvPr id="386" name="CustomShape 67"/>
          <p:cNvSpPr/>
          <p:nvPr/>
        </p:nvSpPr>
        <p:spPr>
          <a:xfrm>
            <a:off x="5340600" y="3118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87" name="CustomShape 68"/>
          <p:cNvSpPr/>
          <p:nvPr/>
        </p:nvSpPr>
        <p:spPr>
          <a:xfrm>
            <a:off x="591516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88" name="CustomShape 69"/>
          <p:cNvSpPr/>
          <p:nvPr/>
        </p:nvSpPr>
        <p:spPr>
          <a:xfrm>
            <a:off x="6534720" y="3118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89" name="CustomShape 70"/>
          <p:cNvSpPr/>
          <p:nvPr/>
        </p:nvSpPr>
        <p:spPr>
          <a:xfrm>
            <a:off x="700956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90" name="CustomShape 71"/>
          <p:cNvSpPr/>
          <p:nvPr/>
        </p:nvSpPr>
        <p:spPr>
          <a:xfrm>
            <a:off x="740232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91" name="CustomShape 72"/>
          <p:cNvSpPr/>
          <p:nvPr/>
        </p:nvSpPr>
        <p:spPr>
          <a:xfrm>
            <a:off x="7839000" y="3100680"/>
            <a:ext cx="40320" cy="21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580">
                <a:latin typeface="Times New Roman"/>
              </a:rPr>
              <a:t> </a:t>
            </a:r>
            <a:endParaRPr/>
          </a:p>
        </p:txBody>
      </p:sp>
      <p:sp>
        <p:nvSpPr>
          <p:cNvPr id="392" name="CustomShape 73"/>
          <p:cNvSpPr/>
          <p:nvPr/>
        </p:nvSpPr>
        <p:spPr>
          <a:xfrm>
            <a:off x="771840" y="1005840"/>
            <a:ext cx="214992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b="1">
                <a:latin typeface="Arial"/>
              </a:rPr>
              <a:t>Stergere</a:t>
            </a:r>
            <a:endParaRPr/>
          </a:p>
        </p:txBody>
      </p:sp>
      <p:sp>
        <p:nvSpPr>
          <p:cNvPr id="393" name="CustomShape 74"/>
          <p:cNvSpPr/>
          <p:nvPr/>
        </p:nvSpPr>
        <p:spPr>
          <a:xfrm>
            <a:off x="620280" y="3670920"/>
            <a:ext cx="8061840" cy="3138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void Pop (int Queue[], int Front, int Rear, int X)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	if (Front == Max)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		       </a:t>
            </a:r>
            <a:r>
              <a:rPr lang="en-US" sz="2000" b="1">
                <a:latin typeface="Arial"/>
              </a:rPr>
              <a:t>// Underflow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	else </a:t>
            </a:r>
            <a:endParaRPr/>
          </a:p>
          <a:p>
            <a:pPr lvl="6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 if (Front == Rear)  // coada are un singur element</a:t>
            </a:r>
            <a:endParaRPr/>
          </a:p>
          <a:p>
            <a:pPr lvl="6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 		Rear++;</a:t>
            </a:r>
            <a:endParaRPr/>
          </a:p>
          <a:p>
            <a:pPr lvl="6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X = Queue[Front];</a:t>
            </a:r>
            <a:endParaRPr/>
          </a:p>
          <a:p>
            <a:pPr lvl="6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Front++;}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}</a:t>
            </a:r>
            <a:endParaRPr/>
          </a:p>
        </p:txBody>
      </p:sp>
      <p:sp>
        <p:nvSpPr>
          <p:cNvPr id="394" name="Line 75"/>
          <p:cNvSpPr/>
          <p:nvPr/>
        </p:nvSpPr>
        <p:spPr>
          <a:xfrm flipV="1">
            <a:off x="3181680" y="211572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395" name="CustomShape 76"/>
          <p:cNvSpPr/>
          <p:nvPr/>
        </p:nvSpPr>
        <p:spPr>
          <a:xfrm>
            <a:off x="3137040" y="2123280"/>
            <a:ext cx="77220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Front</a:t>
            </a:r>
            <a:endParaRPr/>
          </a:p>
        </p:txBody>
      </p:sp>
      <p:sp>
        <p:nvSpPr>
          <p:cNvPr id="396" name="Line 77"/>
          <p:cNvSpPr/>
          <p:nvPr/>
        </p:nvSpPr>
        <p:spPr>
          <a:xfrm flipV="1">
            <a:off x="5090040" y="211608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397" name="CustomShape 78"/>
          <p:cNvSpPr/>
          <p:nvPr/>
        </p:nvSpPr>
        <p:spPr>
          <a:xfrm>
            <a:off x="5045400" y="2123640"/>
            <a:ext cx="77220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Rear</a:t>
            </a:r>
            <a:endParaRPr/>
          </a:p>
        </p:txBody>
      </p:sp>
      <p:sp>
        <p:nvSpPr>
          <p:cNvPr id="398" name="CustomShape 79"/>
          <p:cNvSpPr/>
          <p:nvPr/>
        </p:nvSpPr>
        <p:spPr>
          <a:xfrm>
            <a:off x="3137760" y="1367640"/>
            <a:ext cx="554328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1	   2                     i         i+1                                      Max</a:t>
            </a:r>
            <a:endParaRPr/>
          </a:p>
        </p:txBody>
      </p:sp>
      <p:sp>
        <p:nvSpPr>
          <p:cNvPr id="399" name="CustomShape 80"/>
          <p:cNvSpPr/>
          <p:nvPr/>
        </p:nvSpPr>
        <p:spPr>
          <a:xfrm>
            <a:off x="1428840" y="1695240"/>
            <a:ext cx="1494000" cy="374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(a) Queue</a:t>
            </a:r>
            <a:endParaRPr/>
          </a:p>
        </p:txBody>
      </p:sp>
      <p:sp>
        <p:nvSpPr>
          <p:cNvPr id="400" name="CustomShape 81"/>
          <p:cNvSpPr/>
          <p:nvPr/>
        </p:nvSpPr>
        <p:spPr>
          <a:xfrm>
            <a:off x="1393200" y="2775240"/>
            <a:ext cx="1494000" cy="374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>
                <a:latin typeface="Arial"/>
              </a:rPr>
              <a:t>(b) Queue</a:t>
            </a:r>
            <a:endParaRPr/>
          </a:p>
        </p:txBody>
      </p:sp>
      <p:sp>
        <p:nvSpPr>
          <p:cNvPr id="401" name="Line 82"/>
          <p:cNvSpPr/>
          <p:nvPr/>
        </p:nvSpPr>
        <p:spPr>
          <a:xfrm flipV="1">
            <a:off x="5043960" y="323388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02" name="CustomShape 83"/>
          <p:cNvSpPr/>
          <p:nvPr/>
        </p:nvSpPr>
        <p:spPr>
          <a:xfrm>
            <a:off x="4999320" y="3241440"/>
            <a:ext cx="77220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Front</a:t>
            </a:r>
            <a:endParaRPr/>
          </a:p>
        </p:txBody>
      </p:sp>
      <p:sp>
        <p:nvSpPr>
          <p:cNvPr id="403" name="Line 84"/>
          <p:cNvSpPr/>
          <p:nvPr/>
        </p:nvSpPr>
        <p:spPr>
          <a:xfrm flipV="1">
            <a:off x="6340320" y="323424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04" name="CustomShape 85"/>
          <p:cNvSpPr/>
          <p:nvPr/>
        </p:nvSpPr>
        <p:spPr>
          <a:xfrm>
            <a:off x="6295680" y="3241800"/>
            <a:ext cx="77220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Rear</a:t>
            </a:r>
            <a:endParaRPr/>
          </a:p>
        </p:txBody>
      </p:sp>
      <p:sp>
        <p:nvSpPr>
          <p:cNvPr id="405" name="CustomShape 86"/>
          <p:cNvSpPr/>
          <p:nvPr/>
        </p:nvSpPr>
        <p:spPr>
          <a:xfrm>
            <a:off x="3128040" y="2485800"/>
            <a:ext cx="5543280" cy="37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>
                <a:latin typeface="Arial"/>
              </a:rPr>
              <a:t>1	                                                                                Max</a:t>
            </a:r>
            <a:endParaRPr/>
          </a:p>
        </p:txBody>
      </p:sp>
      <p:sp>
        <p:nvSpPr>
          <p:cNvPr id="406" name="CustomShape 87"/>
          <p:cNvSpPr/>
          <p:nvPr/>
        </p:nvSpPr>
        <p:spPr>
          <a:xfrm>
            <a:off x="2999160" y="167544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407" name="CustomShape 88"/>
          <p:cNvSpPr/>
          <p:nvPr/>
        </p:nvSpPr>
        <p:spPr>
          <a:xfrm>
            <a:off x="3647160" y="167544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408" name="CustomShape 89"/>
          <p:cNvSpPr/>
          <p:nvPr/>
        </p:nvSpPr>
        <p:spPr>
          <a:xfrm>
            <a:off x="4295160" y="167544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409" name="CustomShape 90"/>
          <p:cNvSpPr/>
          <p:nvPr/>
        </p:nvSpPr>
        <p:spPr>
          <a:xfrm>
            <a:off x="4943160" y="167544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410" name="CustomShape 91"/>
          <p:cNvSpPr/>
          <p:nvPr/>
        </p:nvSpPr>
        <p:spPr>
          <a:xfrm>
            <a:off x="5591160" y="167544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411" name="CustomShape 92"/>
          <p:cNvSpPr/>
          <p:nvPr/>
        </p:nvSpPr>
        <p:spPr>
          <a:xfrm>
            <a:off x="6239160" y="167544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412" name="CustomShape 93"/>
          <p:cNvSpPr/>
          <p:nvPr/>
        </p:nvSpPr>
        <p:spPr>
          <a:xfrm>
            <a:off x="6887160" y="167544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413" name="CustomShape 94"/>
          <p:cNvSpPr/>
          <p:nvPr/>
        </p:nvSpPr>
        <p:spPr>
          <a:xfrm>
            <a:off x="7535160" y="167544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414" name="CustomShape 95"/>
          <p:cNvSpPr/>
          <p:nvPr/>
        </p:nvSpPr>
        <p:spPr>
          <a:xfrm>
            <a:off x="8183160" y="167544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415" name="CustomShape 96"/>
          <p:cNvSpPr/>
          <p:nvPr/>
        </p:nvSpPr>
        <p:spPr>
          <a:xfrm>
            <a:off x="7025040" y="1659240"/>
            <a:ext cx="391320" cy="3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</a:rPr>
              <a:t>...</a:t>
            </a:r>
            <a:endParaRPr/>
          </a:p>
        </p:txBody>
      </p:sp>
      <p:sp>
        <p:nvSpPr>
          <p:cNvPr id="416" name="CustomShape 97"/>
          <p:cNvSpPr/>
          <p:nvPr/>
        </p:nvSpPr>
        <p:spPr>
          <a:xfrm>
            <a:off x="4433040" y="1659240"/>
            <a:ext cx="391320" cy="3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</a:rPr>
              <a:t>...</a:t>
            </a:r>
            <a:endParaRPr/>
          </a:p>
        </p:txBody>
      </p:sp>
      <p:sp>
        <p:nvSpPr>
          <p:cNvPr id="417" name="CustomShape 98"/>
          <p:cNvSpPr/>
          <p:nvPr/>
        </p:nvSpPr>
        <p:spPr>
          <a:xfrm>
            <a:off x="2963160" y="279648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418" name="CustomShape 99"/>
          <p:cNvSpPr/>
          <p:nvPr/>
        </p:nvSpPr>
        <p:spPr>
          <a:xfrm>
            <a:off x="3611160" y="279648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419" name="CustomShape 100"/>
          <p:cNvSpPr/>
          <p:nvPr/>
        </p:nvSpPr>
        <p:spPr>
          <a:xfrm>
            <a:off x="4259160" y="279648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420" name="CustomShape 101"/>
          <p:cNvSpPr/>
          <p:nvPr/>
        </p:nvSpPr>
        <p:spPr>
          <a:xfrm>
            <a:off x="4907160" y="279648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421" name="CustomShape 102"/>
          <p:cNvSpPr/>
          <p:nvPr/>
        </p:nvSpPr>
        <p:spPr>
          <a:xfrm>
            <a:off x="5555160" y="279648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422" name="CustomShape 103"/>
          <p:cNvSpPr/>
          <p:nvPr/>
        </p:nvSpPr>
        <p:spPr>
          <a:xfrm>
            <a:off x="6203160" y="2796480"/>
            <a:ext cx="639000" cy="364680"/>
          </a:xfrm>
          <a:prstGeom prst="rect">
            <a:avLst/>
          </a:prstGeom>
          <a:solidFill>
            <a:srgbClr val="729FCF"/>
          </a:solidFill>
          <a:ln w="18360">
            <a:solidFill>
              <a:srgbClr val="000000"/>
            </a:solidFill>
            <a:round/>
          </a:ln>
        </p:spPr>
      </p:sp>
      <p:sp>
        <p:nvSpPr>
          <p:cNvPr id="423" name="CustomShape 104"/>
          <p:cNvSpPr/>
          <p:nvPr/>
        </p:nvSpPr>
        <p:spPr>
          <a:xfrm>
            <a:off x="6851160" y="279648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424" name="CustomShape 105"/>
          <p:cNvSpPr/>
          <p:nvPr/>
        </p:nvSpPr>
        <p:spPr>
          <a:xfrm>
            <a:off x="7499160" y="279648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425" name="CustomShape 106"/>
          <p:cNvSpPr/>
          <p:nvPr/>
        </p:nvSpPr>
        <p:spPr>
          <a:xfrm>
            <a:off x="8147160" y="2796480"/>
            <a:ext cx="639000" cy="36468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</p:sp>
      <p:sp>
        <p:nvSpPr>
          <p:cNvPr id="426" name="CustomShape 107"/>
          <p:cNvSpPr/>
          <p:nvPr/>
        </p:nvSpPr>
        <p:spPr>
          <a:xfrm>
            <a:off x="3713040" y="2780280"/>
            <a:ext cx="391320" cy="3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</a:rPr>
              <a:t>...</a:t>
            </a:r>
            <a:endParaRPr/>
          </a:p>
        </p:txBody>
      </p:sp>
      <p:sp>
        <p:nvSpPr>
          <p:cNvPr id="427" name="CustomShape 108"/>
          <p:cNvSpPr/>
          <p:nvPr/>
        </p:nvSpPr>
        <p:spPr>
          <a:xfrm>
            <a:off x="5693040" y="2780280"/>
            <a:ext cx="391320" cy="3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</a:rPr>
              <a:t>...</a:t>
            </a:r>
            <a:endParaRPr/>
          </a:p>
        </p:txBody>
      </p:sp>
      <p:sp>
        <p:nvSpPr>
          <p:cNvPr id="428" name="CustomShape 109"/>
          <p:cNvSpPr/>
          <p:nvPr/>
        </p:nvSpPr>
        <p:spPr>
          <a:xfrm>
            <a:off x="7601040" y="2780280"/>
            <a:ext cx="391320" cy="37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latin typeface="Arial"/>
              </a:rPr>
              <a:t>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Coada in alocare statica - circulara</a:t>
            </a:r>
            <a:endParaRPr/>
          </a:p>
        </p:txBody>
      </p:sp>
      <p:pic>
        <p:nvPicPr>
          <p:cNvPr id="430" name="Picture 429"/>
          <p:cNvPicPr/>
          <p:nvPr/>
        </p:nvPicPr>
        <p:blipFill>
          <a:blip r:embed="rId2" cstate="print"/>
          <a:srcRect r="26813"/>
          <a:stretch>
            <a:fillRect/>
          </a:stretch>
        </p:blipFill>
        <p:spPr>
          <a:xfrm>
            <a:off x="1405080" y="838080"/>
            <a:ext cx="5905440" cy="371016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274320" y="4648320"/>
            <a:ext cx="8865000" cy="17722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Pe coada circulara: aritmetica (mod Max) la incrementarea indicilor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Coada vidă: </a:t>
            </a:r>
            <a:r>
              <a:rPr lang="en-US" sz="2000" i="1">
                <a:latin typeface="Arial"/>
              </a:rPr>
              <a:t>Front=Rear=0.</a:t>
            </a:r>
            <a:r>
              <a:rPr lang="en-US" sz="2000">
                <a:latin typeface="Arial"/>
              </a:rPr>
              <a:t>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Coada plină (pe versiunea circulară): </a:t>
            </a:r>
            <a:r>
              <a:rPr lang="en-US" sz="2000" i="1">
                <a:latin typeface="Arial"/>
              </a:rPr>
              <a:t>Rear+1=Front (mod Max).</a:t>
            </a:r>
            <a:r>
              <a:rPr lang="en-US" sz="2000">
                <a:latin typeface="Arial"/>
              </a:rPr>
              <a:t>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Coada cu un singur element:</a:t>
            </a:r>
            <a:r>
              <a:rPr lang="en-US" sz="2000" i="1">
                <a:latin typeface="Arial"/>
              </a:rPr>
              <a:t> Rear=Front</a:t>
            </a:r>
            <a:r>
              <a:rPr lang="en-US" sz="2000" i="1">
                <a:latin typeface="Symbol"/>
                <a:ea typeface="Symbol"/>
              </a:rPr>
              <a:t></a:t>
            </a:r>
            <a:r>
              <a:rPr lang="en-US" sz="2000" i="1">
                <a:latin typeface="Arial"/>
                <a:ea typeface="Symbol"/>
              </a:rPr>
              <a:t>0.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533520" y="228600"/>
            <a:ext cx="851436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b="1">
                <a:latin typeface="Arial"/>
              </a:rPr>
              <a:t>Coada in alocare statica – circulara (cont.)</a:t>
            </a:r>
            <a:endParaRPr/>
          </a:p>
        </p:txBody>
      </p:sp>
      <p:sp>
        <p:nvSpPr>
          <p:cNvPr id="433" name="CustomShape 2"/>
          <p:cNvSpPr/>
          <p:nvPr/>
        </p:nvSpPr>
        <p:spPr>
          <a:xfrm>
            <a:off x="457200" y="1076040"/>
            <a:ext cx="8499240" cy="4636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void Insert(int Queue[], int Front, int Rear, int Val)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{</a:t>
            </a:r>
            <a:endParaRPr/>
          </a:p>
          <a:p>
            <a:pPr lvl="2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if (Rear % Max + 1 == Front) 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</a:t>
            </a:r>
            <a:r>
              <a:rPr lang="en-US" sz="2400" b="1">
                <a:latin typeface="Arial"/>
              </a:rPr>
              <a:t>// Overflow</a:t>
            </a:r>
            <a:r>
              <a:rPr lang="en-US" sz="2400">
                <a:latin typeface="Arial"/>
              </a:rPr>
              <a:t> </a:t>
            </a:r>
            <a:endParaRPr/>
          </a:p>
          <a:p>
            <a:pPr lvl="2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else 	// </a:t>
            </a:r>
            <a:r>
              <a:rPr lang="en-US" sz="2400" b="1">
                <a:latin typeface="Arial"/>
              </a:rPr>
              <a:t>inserare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{ // dacă coada era vidă se modifică şi indicele Front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if (Front == 0)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    		Front = 1;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Rear = Rear % Max+1;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Queue[Rear] = Val;</a:t>
            </a:r>
            <a:endParaRPr/>
          </a:p>
          <a:p>
            <a:pPr lvl="4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}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b="1">
                <a:latin typeface="Arial"/>
              </a:rPr>
              <a:t>Coada in alocare statica - circulara(cont.)</a:t>
            </a:r>
            <a:endParaRPr/>
          </a:p>
        </p:txBody>
      </p:sp>
      <p:sp>
        <p:nvSpPr>
          <p:cNvPr id="435" name="CustomShape 2"/>
          <p:cNvSpPr/>
          <p:nvPr/>
        </p:nvSpPr>
        <p:spPr>
          <a:xfrm>
            <a:off x="457200" y="987480"/>
            <a:ext cx="8499240" cy="5941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void Delete (int Queue[], int Front, int Rear, int X)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{</a:t>
            </a:r>
            <a:endParaRPr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if (Front == 0)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</a:t>
            </a:r>
            <a:r>
              <a:rPr lang="en-US" sz="2400" b="1">
                <a:latin typeface="Arial"/>
              </a:rPr>
              <a:t>// Underflow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   else  // extragere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{ X = Queue[Front];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// refacerea cozii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	if (Front == Rear) // dacă coada are un singur element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		{ Front = 0;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		Rear = 0;}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	else	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	Front = Front % Max + 1;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	}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latin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Coada in alocare dinamica</a:t>
            </a:r>
            <a:endParaRPr/>
          </a:p>
        </p:txBody>
      </p:sp>
      <p:pic>
        <p:nvPicPr>
          <p:cNvPr id="437" name="Picture 436"/>
          <p:cNvPicPr/>
          <p:nvPr/>
        </p:nvPicPr>
        <p:blipFill>
          <a:blip r:embed="rId2" cstate="print"/>
          <a:srcRect l="7718" r="39045"/>
          <a:stretch>
            <a:fillRect/>
          </a:stretch>
        </p:blipFill>
        <p:spPr>
          <a:xfrm>
            <a:off x="736200" y="914400"/>
            <a:ext cx="7310520" cy="1855800"/>
          </a:xfrm>
          <a:prstGeom prst="rect">
            <a:avLst/>
          </a:prstGeom>
          <a:ln>
            <a:noFill/>
          </a:ln>
        </p:spPr>
      </p:pic>
      <p:sp>
        <p:nvSpPr>
          <p:cNvPr id="438" name="CustomShape 2"/>
          <p:cNvSpPr/>
          <p:nvPr/>
        </p:nvSpPr>
        <p:spPr>
          <a:xfrm>
            <a:off x="838080" y="3026520"/>
            <a:ext cx="7463160" cy="2649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Inserari – </a:t>
            </a:r>
            <a:r>
              <a:rPr lang="en-US" sz="2400" i="1">
                <a:latin typeface="Arial"/>
              </a:rPr>
              <a:t>Rear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Stergeri - </a:t>
            </a:r>
            <a:r>
              <a:rPr lang="en-US" sz="2400" i="1">
                <a:latin typeface="Arial"/>
              </a:rPr>
              <a:t>Front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Coada vidă: </a:t>
            </a:r>
            <a:r>
              <a:rPr lang="en-US" sz="2400" i="1">
                <a:latin typeface="Arial"/>
              </a:rPr>
              <a:t>Front=Rear=NULL.</a:t>
            </a:r>
            <a:r>
              <a:rPr lang="en-US" sz="2400">
                <a:latin typeface="Arial"/>
              </a:rPr>
              <a:t>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Coada cu un singur element:</a:t>
            </a:r>
            <a:r>
              <a:rPr lang="en-US" sz="2400" i="1">
                <a:latin typeface="Arial"/>
              </a:rPr>
              <a:t> Rear=Front</a:t>
            </a:r>
            <a:r>
              <a:rPr lang="en-US" sz="2400" i="1">
                <a:latin typeface="Symbol"/>
                <a:ea typeface="Symbol"/>
              </a:rPr>
              <a:t> </a:t>
            </a:r>
            <a:r>
              <a:rPr lang="en-US" sz="2400" i="1">
                <a:latin typeface="Arial"/>
                <a:ea typeface="Symbol"/>
              </a:rPr>
              <a:t>NULL.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Coada in alocare dinamica</a:t>
            </a:r>
            <a:endParaRPr/>
          </a:p>
        </p:txBody>
      </p:sp>
      <p:pic>
        <p:nvPicPr>
          <p:cNvPr id="440" name="Picture 439"/>
          <p:cNvPicPr/>
          <p:nvPr/>
        </p:nvPicPr>
        <p:blipFill>
          <a:blip r:embed="rId2" cstate="print"/>
          <a:srcRect l="7718" r="39045"/>
          <a:stretch>
            <a:fillRect/>
          </a:stretch>
        </p:blipFill>
        <p:spPr>
          <a:xfrm>
            <a:off x="736200" y="914400"/>
            <a:ext cx="7310520" cy="1855800"/>
          </a:xfrm>
          <a:prstGeom prst="rect">
            <a:avLst/>
          </a:prstGeom>
          <a:ln>
            <a:noFill/>
          </a:ln>
        </p:spPr>
      </p:pic>
      <p:sp>
        <p:nvSpPr>
          <p:cNvPr id="441" name="TextShape 2"/>
          <p:cNvSpPr txBox="1"/>
          <p:nvPr/>
        </p:nvSpPr>
        <p:spPr>
          <a:xfrm>
            <a:off x="2194560" y="2541960"/>
            <a:ext cx="3840480" cy="2993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struct nod{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	int info;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	nod *next;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};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nod * Front = NULL;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nod * Rear = NULL;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Coada in alocare dinamica (cont.)</a:t>
            </a:r>
            <a:endParaRPr/>
          </a:p>
        </p:txBody>
      </p:sp>
      <p:sp>
        <p:nvSpPr>
          <p:cNvPr id="443" name="CustomShape 2"/>
          <p:cNvSpPr/>
          <p:nvPr/>
        </p:nvSpPr>
        <p:spPr>
          <a:xfrm>
            <a:off x="838080" y="1066680"/>
            <a:ext cx="7463160" cy="5272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void Insert </a:t>
            </a:r>
            <a:r>
              <a:rPr lang="en-US" sz="2000" dirty="0" smtClean="0">
                <a:latin typeface="Arial"/>
              </a:rPr>
              <a:t>(</a:t>
            </a:r>
            <a:r>
              <a:rPr lang="en-US" sz="2000" dirty="0" err="1" smtClean="0">
                <a:latin typeface="Arial"/>
              </a:rPr>
              <a:t>int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>
                <a:latin typeface="Arial"/>
              </a:rPr>
              <a:t>Val)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{ 	</a:t>
            </a:r>
            <a:endParaRPr dirty="0"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nod *p = (nod *) </a:t>
            </a:r>
            <a:r>
              <a:rPr lang="en-US" sz="2000" dirty="0" err="1">
                <a:latin typeface="Arial"/>
              </a:rPr>
              <a:t>malloc</a:t>
            </a:r>
            <a:r>
              <a:rPr lang="en-US" sz="2000" dirty="0">
                <a:latin typeface="Arial"/>
              </a:rPr>
              <a:t>(</a:t>
            </a:r>
            <a:r>
              <a:rPr lang="en-US" sz="2000" dirty="0" err="1">
                <a:latin typeface="Arial"/>
              </a:rPr>
              <a:t>sizeof</a:t>
            </a:r>
            <a:r>
              <a:rPr lang="en-US" sz="2000" dirty="0">
                <a:latin typeface="Arial"/>
              </a:rPr>
              <a:t>(nod));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   if (p == NULL)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	</a:t>
            </a:r>
            <a:r>
              <a:rPr lang="en-US" sz="2000" b="1" dirty="0">
                <a:latin typeface="Arial"/>
              </a:rPr>
              <a:t>// Overflow</a:t>
            </a:r>
            <a:endParaRPr dirty="0"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else 	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	{ p → info = Val;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	  p → next = NULL;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	  if (Rear == NULL) 	// </a:t>
            </a:r>
            <a:r>
              <a:rPr lang="en-US" sz="2000" dirty="0" err="1">
                <a:latin typeface="Arial"/>
              </a:rPr>
              <a:t>coada</a:t>
            </a:r>
            <a:r>
              <a:rPr lang="en-US" sz="2000" dirty="0">
                <a:latin typeface="Arial"/>
              </a:rPr>
              <a:t> era </a:t>
            </a:r>
            <a:r>
              <a:rPr lang="en-US" sz="2000" dirty="0" err="1">
                <a:latin typeface="Arial"/>
              </a:rPr>
              <a:t>vidă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b="1" dirty="0">
                <a:latin typeface="Arial"/>
              </a:rPr>
              <a:t>			</a:t>
            </a:r>
            <a:r>
              <a:rPr lang="en-US" sz="2000" dirty="0">
                <a:latin typeface="Arial"/>
              </a:rPr>
              <a:t>Front = p;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		else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b="1" dirty="0">
                <a:latin typeface="Arial"/>
              </a:rPr>
              <a:t>			</a:t>
            </a:r>
            <a:r>
              <a:rPr lang="en-US" sz="2000" dirty="0">
                <a:latin typeface="Arial"/>
              </a:rPr>
              <a:t>Rear → </a:t>
            </a:r>
            <a:r>
              <a:rPr lang="en-US" sz="2000" dirty="0">
                <a:latin typeface="Arial"/>
                <a:ea typeface="Symbol"/>
              </a:rPr>
              <a:t>next = p;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  <a:ea typeface="Symbol"/>
              </a:rPr>
              <a:t>	   Rear = p;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  <a:ea typeface="Symbol"/>
              </a:rPr>
              <a:t>	}	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  <a:ea typeface="Symbol"/>
              </a:rPr>
              <a:t>}			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Coada in alocare dinamica (cont.)</a:t>
            </a:r>
            <a:endParaRPr/>
          </a:p>
        </p:txBody>
      </p:sp>
      <p:sp>
        <p:nvSpPr>
          <p:cNvPr id="445" name="CustomShape 2"/>
          <p:cNvSpPr/>
          <p:nvPr/>
        </p:nvSpPr>
        <p:spPr>
          <a:xfrm>
            <a:off x="152280" y="1066680"/>
            <a:ext cx="8834760" cy="5272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void </a:t>
            </a:r>
            <a:r>
              <a:rPr lang="en-US" sz="2000">
                <a:latin typeface="Arial"/>
              </a:rPr>
              <a:t>Delete </a:t>
            </a:r>
            <a:r>
              <a:rPr lang="en-US" sz="2000" smtClean="0">
                <a:latin typeface="Arial"/>
              </a:rPr>
              <a:t>()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{</a:t>
            </a:r>
            <a:endParaRPr dirty="0"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if (Front == NULL)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	</a:t>
            </a:r>
            <a:r>
              <a:rPr lang="en-US" sz="2000" b="1" dirty="0">
                <a:latin typeface="Arial"/>
              </a:rPr>
              <a:t>// Underflow</a:t>
            </a:r>
            <a:endParaRPr dirty="0"/>
          </a:p>
          <a:p>
            <a:pPr lvl="1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latin typeface="Arial"/>
              </a:rPr>
              <a:t>else 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{//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extragerea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valorii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, cu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eliberarea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spaţiului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care a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fost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ocupat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nodul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Front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 	X = Front → info;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 	p = Front;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 	Front = Front → next;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       free(p);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 	if (Front == NULL)   //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coada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avea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un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singur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element,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iar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acum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</a:rPr>
              <a:t>vidă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		Rear = NULL;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 	}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}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		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33520" y="380880"/>
            <a:ext cx="7765560" cy="45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Stiva - Utilizator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380880" y="1570680"/>
            <a:ext cx="8451360" cy="327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LIFO ( Last In First Out ): ultimul introdus este primul extras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>
                <a:solidFill>
                  <a:srgbClr val="000000"/>
                </a:solidFill>
                <a:latin typeface="Calibri"/>
              </a:rPr>
              <a:t>Push(Stack, Val)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- </a:t>
            </a:r>
            <a:r>
              <a:rPr lang="en-US" sz="2800" b="1">
                <a:solidFill>
                  <a:srgbClr val="000000"/>
                </a:solidFill>
                <a:latin typeface="Calibri"/>
              </a:rPr>
              <a:t>inserarea in timp cst.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b="1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>
                <a:solidFill>
                  <a:srgbClr val="000000"/>
                </a:solidFill>
                <a:latin typeface="Calibri"/>
              </a:rPr>
              <a:t>Pop(Stack, X) - </a:t>
            </a:r>
            <a:r>
              <a:rPr lang="en-US" sz="2800" b="1">
                <a:solidFill>
                  <a:srgbClr val="000000"/>
                </a:solidFill>
                <a:latin typeface="Calibri"/>
              </a:rPr>
              <a:t>stergerea/extragerea in timp cst.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76320" y="76320"/>
            <a:ext cx="9060840" cy="64818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b="1" i="1">
                <a:solidFill>
                  <a:srgbClr val="000000"/>
                </a:solidFill>
                <a:latin typeface="Calibri"/>
              </a:rPr>
              <a:t>Coada cu priorităţi   --  Priority Queues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Un alt tip important de coadă este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coada cu priorităţi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 Este o coadă în care elementele au, pe lângă cheie şi o prioritate.Vom presupune că cea mai înaltă prioritate este 1, urmată de 2, şi aşa mai departe. Ordinea liniară este dată de regulile: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- elementele cu aceeaşi prioritate sunt extrase (şi procesate) în ordinea intrării;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- toate elementele cu prioritate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se află înaintea celor cu prioritate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i+1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(şi deci vor fi extrase înaintea lor).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Extragerile se fac dintr-un singur capăt. Ca să se poată aplica regulile de mai sus la extragere, inserarea unui nou element cu prioritate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se va face la sfârşitul listei ce conţine toate elementele cu prioritate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Extrageri  - timp cst. 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Theta (1)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Theta (1)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Inserari  - timp liniar </a:t>
            </a:r>
            <a:r>
              <a:rPr lang="en-US" sz="2400">
                <a:solidFill>
                  <a:srgbClr val="000000"/>
                </a:solidFill>
                <a:latin typeface="Symbol"/>
              </a:rPr>
              <a:t>Theta (n)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Theta (n)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De redus la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800" i="1">
                <a:solidFill>
                  <a:srgbClr val="000000"/>
                </a:solidFill>
                <a:latin typeface="Calibri"/>
              </a:rPr>
              <a:t>O(log</a:t>
            </a:r>
            <a:r>
              <a:rPr lang="en-US" sz="2800" i="1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800" i="1">
                <a:solidFill>
                  <a:srgbClr val="000000"/>
                </a:solidFill>
                <a:latin typeface="Calibri"/>
              </a:rPr>
              <a:t>n)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685800" y="1567080"/>
            <a:ext cx="7765560" cy="276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Se numeşte DEQUE (de la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D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ouble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nded </a:t>
            </a:r>
            <a:r>
              <a:rPr lang="en-US" sz="2000" i="1">
                <a:solidFill>
                  <a:srgbClr val="000000"/>
                </a:solidFill>
                <a:latin typeface="Calibri"/>
              </a:rPr>
              <a:t>Que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ue) o structură liniară în care inserările şi ştergerile se pot face la oricare din cele două  capete, dar în nici un alt loc din coadă.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În anumite tipuri de aplicaţii sau în modelarea anumitor probleme pot apare structuri de cozi cu restricţii de tipul: inserările se pot face la un singur capăt şi extragerile la amândouă.</a:t>
            </a:r>
            <a:endParaRPr/>
          </a:p>
        </p:txBody>
      </p:sp>
      <p:sp>
        <p:nvSpPr>
          <p:cNvPr id="448" name="CustomShape 2"/>
          <p:cNvSpPr/>
          <p:nvPr/>
        </p:nvSpPr>
        <p:spPr>
          <a:xfrm>
            <a:off x="1447920" y="762120"/>
            <a:ext cx="4870080" cy="81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Calibri"/>
              </a:rPr>
              <a:t>DEQUE  --  </a:t>
            </a:r>
            <a:r>
              <a:rPr lang="en-US" sz="2400" b="1" i="1">
                <a:solidFill>
                  <a:srgbClr val="000000"/>
                </a:solidFill>
                <a:latin typeface="Calibri"/>
              </a:rPr>
              <a:t>D</a:t>
            </a:r>
            <a:r>
              <a:rPr lang="en-US" sz="2400" b="1">
                <a:solidFill>
                  <a:srgbClr val="000000"/>
                </a:solidFill>
                <a:latin typeface="Calibri"/>
              </a:rPr>
              <a:t>ouble </a:t>
            </a:r>
            <a:r>
              <a:rPr lang="en-US" sz="2400" b="1" i="1">
                <a:solidFill>
                  <a:srgbClr val="000000"/>
                </a:solidFill>
                <a:latin typeface="Calibri"/>
              </a:rPr>
              <a:t>E</a:t>
            </a:r>
            <a:r>
              <a:rPr lang="en-US" sz="2400" b="1">
                <a:solidFill>
                  <a:srgbClr val="000000"/>
                </a:solidFill>
                <a:latin typeface="Calibri"/>
              </a:rPr>
              <a:t>nded </a:t>
            </a:r>
            <a:r>
              <a:rPr lang="en-US" sz="2400" b="1" i="1">
                <a:solidFill>
                  <a:srgbClr val="000000"/>
                </a:solidFill>
                <a:latin typeface="Calibri"/>
              </a:rPr>
              <a:t>Que</a:t>
            </a:r>
            <a:r>
              <a:rPr lang="en-US" sz="2400" b="1">
                <a:solidFill>
                  <a:srgbClr val="000000"/>
                </a:solidFill>
                <a:latin typeface="Calibri"/>
              </a:rPr>
              <a:t>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33520" y="38088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Stiva - Implementare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380520" y="1549080"/>
            <a:ext cx="8453520" cy="41101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LIFO ( Last In First Out ): ultimul introdus este primul extras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locul unic pt. ins./stergeri: virf, baza… (</a:t>
            </a:r>
            <a:r>
              <a:rPr lang="en-US" sz="2800" i="1">
                <a:latin typeface="Arial"/>
              </a:rPr>
              <a:t>Top)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i="1">
                <a:latin typeface="Arial"/>
              </a:rPr>
              <a:t>Push(Stack, Val)</a:t>
            </a:r>
            <a:r>
              <a:rPr lang="en-US" sz="2800">
                <a:latin typeface="Arial"/>
              </a:rPr>
              <a:t> - inserarea valorii </a:t>
            </a:r>
            <a:r>
              <a:rPr lang="en-US" sz="2800" i="1">
                <a:latin typeface="Arial"/>
              </a:rPr>
              <a:t>Val </a:t>
            </a:r>
            <a:r>
              <a:rPr lang="en-US" sz="2800">
                <a:latin typeface="Arial"/>
              </a:rPr>
              <a:t>in stiva </a:t>
            </a:r>
            <a:r>
              <a:rPr lang="en-US" sz="2800" i="1">
                <a:latin typeface="Arial"/>
              </a:rPr>
              <a:t>Stack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b="1">
                <a:latin typeface="Arial"/>
              </a:rPr>
              <a:t>Overflow (supradepasire) </a:t>
            </a:r>
            <a:r>
              <a:rPr lang="en-US" sz="2000">
                <a:latin typeface="Arial"/>
              </a:rPr>
              <a:t>- inserare in stiva plina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i="1">
                <a:latin typeface="Arial"/>
              </a:rPr>
              <a:t>Pop(Stack, X) - </a:t>
            </a:r>
            <a:r>
              <a:rPr lang="en-US" sz="2800">
                <a:latin typeface="Arial"/>
              </a:rPr>
              <a:t>stergerea/extragerea din stiva </a:t>
            </a:r>
            <a:r>
              <a:rPr lang="en-US" sz="2800" i="1">
                <a:latin typeface="Arial"/>
              </a:rPr>
              <a:t>Stack </a:t>
            </a:r>
            <a:r>
              <a:rPr lang="en-US" sz="2800">
                <a:latin typeface="Arial"/>
              </a:rPr>
              <a:t>a unei valori care se depune in </a:t>
            </a:r>
            <a:r>
              <a:rPr lang="en-US" sz="2800" i="1">
                <a:latin typeface="Arial"/>
              </a:rPr>
              <a:t>X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 b="1">
                <a:latin typeface="Arial"/>
              </a:rPr>
              <a:t>Underflow (subdepasire) - </a:t>
            </a:r>
            <a:r>
              <a:rPr lang="en-US" sz="2000">
                <a:latin typeface="Arial"/>
              </a:rPr>
              <a:t>extragere din stiva goala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Stiva in alocare statica</a:t>
            </a:r>
            <a:endParaRPr/>
          </a:p>
        </p:txBody>
      </p:sp>
      <p:pic>
        <p:nvPicPr>
          <p:cNvPr id="188" name="Picture 187"/>
          <p:cNvPicPr/>
          <p:nvPr/>
        </p:nvPicPr>
        <p:blipFill>
          <a:blip r:embed="rId2" cstate="print"/>
          <a:srcRect l="5408" r="37291"/>
          <a:stretch>
            <a:fillRect/>
          </a:stretch>
        </p:blipFill>
        <p:spPr>
          <a:xfrm>
            <a:off x="2331000" y="1346400"/>
            <a:ext cx="5710320" cy="161604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442080" y="3383280"/>
            <a:ext cx="8148600" cy="2528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void Push (int Stack[], int Top, int Val)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	if (Top == Max)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		       </a:t>
            </a:r>
            <a:r>
              <a:rPr lang="en-US" sz="2000" b="1">
                <a:latin typeface="Arial"/>
              </a:rPr>
              <a:t>// Overflow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	else </a:t>
            </a:r>
            <a:endParaRPr/>
          </a:p>
          <a:p>
            <a:pPr lvl="6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 Top++;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	        Stack[Top] = Val;}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}</a:t>
            </a: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771480" y="1005840"/>
            <a:ext cx="214992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b="1">
                <a:latin typeface="Arial"/>
              </a:rPr>
              <a:t>Inserare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Stiva in alocare statica</a:t>
            </a:r>
            <a:endParaRPr/>
          </a:p>
        </p:txBody>
      </p:sp>
      <p:pic>
        <p:nvPicPr>
          <p:cNvPr id="192" name="Picture 191"/>
          <p:cNvPicPr/>
          <p:nvPr/>
        </p:nvPicPr>
        <p:blipFill>
          <a:blip r:embed="rId2" cstate="print"/>
          <a:srcRect l="5408" r="37291"/>
          <a:stretch>
            <a:fillRect/>
          </a:stretch>
        </p:blipFill>
        <p:spPr>
          <a:xfrm>
            <a:off x="2331000" y="1346400"/>
            <a:ext cx="5710320" cy="1616040"/>
          </a:xfrm>
          <a:prstGeom prst="rect">
            <a:avLst/>
          </a:prstGeom>
          <a:ln>
            <a:noFill/>
          </a:ln>
        </p:spPr>
      </p:pic>
      <p:sp>
        <p:nvSpPr>
          <p:cNvPr id="193" name="CustomShape 2"/>
          <p:cNvSpPr/>
          <p:nvPr/>
        </p:nvSpPr>
        <p:spPr>
          <a:xfrm>
            <a:off x="442080" y="3383280"/>
            <a:ext cx="8148600" cy="2528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void Pop (int Stack[], int Top, int X)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	if (Top == 0) 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 		       </a:t>
            </a:r>
            <a:r>
              <a:rPr lang="en-US" sz="2000" b="1">
                <a:latin typeface="Arial"/>
              </a:rPr>
              <a:t>// Underflow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	else </a:t>
            </a:r>
            <a:endParaRPr/>
          </a:p>
          <a:p>
            <a:pPr lvl="6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{ X = Stack[Top];</a:t>
            </a:r>
            <a:endParaRPr/>
          </a:p>
          <a:p>
            <a:pPr lvl="6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Top--;}</a:t>
            </a:r>
            <a:endParaRPr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latin typeface="Arial"/>
              </a:rPr>
              <a:t>}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771480" y="1005840"/>
            <a:ext cx="214992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b="1">
                <a:latin typeface="Arial"/>
              </a:rPr>
              <a:t>Stergere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Stiva in alocare dinamica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1920240" y="3116160"/>
            <a:ext cx="3840480" cy="2578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struct nod{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	int info;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 	nod *next;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};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nod * Top = NULL;</a:t>
            </a:r>
            <a:endParaRPr/>
          </a:p>
        </p:txBody>
      </p:sp>
      <p:pic>
        <p:nvPicPr>
          <p:cNvPr id="197" name="Picture 196"/>
          <p:cNvPicPr/>
          <p:nvPr/>
        </p:nvPicPr>
        <p:blipFill>
          <a:blip r:embed="rId2" cstate="print"/>
          <a:srcRect l="4152" r="36982"/>
          <a:stretch>
            <a:fillRect/>
          </a:stretch>
        </p:blipFill>
        <p:spPr>
          <a:xfrm>
            <a:off x="822960" y="897840"/>
            <a:ext cx="7458120" cy="193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Stiva in alocare dinamica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1933200" y="2553120"/>
            <a:ext cx="6583680" cy="3746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Arial"/>
              </a:rPr>
              <a:t>void Push </a:t>
            </a:r>
            <a:r>
              <a:rPr lang="en-US" sz="2400" dirty="0" smtClean="0">
                <a:latin typeface="Arial"/>
              </a:rPr>
              <a:t>(</a:t>
            </a:r>
            <a:r>
              <a:rPr lang="en-US" sz="2400" dirty="0" err="1" smtClean="0">
                <a:latin typeface="Arial"/>
              </a:rPr>
              <a:t>int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>
                <a:latin typeface="Arial"/>
              </a:rPr>
              <a:t>Val)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Arial"/>
              </a:rPr>
              <a:t>{	</a:t>
            </a:r>
            <a:endParaRPr dirty="0"/>
          </a:p>
          <a:p>
            <a:pPr lvl="2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Arial"/>
              </a:rPr>
              <a:t>nod * Temp = (nod*) </a:t>
            </a:r>
            <a:r>
              <a:rPr lang="en-US" sz="2400" dirty="0" err="1">
                <a:latin typeface="Arial"/>
              </a:rPr>
              <a:t>malloc</a:t>
            </a:r>
            <a:r>
              <a:rPr lang="en-US" sz="2400" dirty="0">
                <a:latin typeface="Arial"/>
              </a:rPr>
              <a:t> (</a:t>
            </a:r>
            <a:r>
              <a:rPr lang="en-US" sz="2400" dirty="0" err="1">
                <a:latin typeface="Arial"/>
              </a:rPr>
              <a:t>sizeof</a:t>
            </a:r>
            <a:r>
              <a:rPr lang="en-US" sz="2400" dirty="0">
                <a:latin typeface="Arial"/>
              </a:rPr>
              <a:t>(nod));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Arial"/>
              </a:rPr>
              <a:t>	if (Temp == NULL)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		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// Overflow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      else </a:t>
            </a:r>
            <a:endParaRPr dirty="0"/>
          </a:p>
          <a:p>
            <a:pPr lvl="4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{ Temp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Symbol"/>
              </a:rPr>
              <a:t> → info = Val;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Symbol"/>
              </a:rPr>
              <a:t>	         Temp → next = Top;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solidFill>
                  <a:srgbClr val="000000"/>
                </a:solidFill>
                <a:latin typeface="Arial"/>
                <a:ea typeface="Symbol"/>
              </a:rPr>
              <a:t>	       Top = Temp;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solidFill>
                  <a:srgbClr val="000000"/>
                </a:solidFill>
                <a:latin typeface="Arial"/>
                <a:ea typeface="Symbol"/>
              </a:rPr>
              <a:t>}</a:t>
            </a:r>
            <a:endParaRPr dirty="0"/>
          </a:p>
        </p:txBody>
      </p:sp>
      <p:pic>
        <p:nvPicPr>
          <p:cNvPr id="200" name="Picture 199"/>
          <p:cNvPicPr/>
          <p:nvPr/>
        </p:nvPicPr>
        <p:blipFill>
          <a:blip r:embed="rId2" cstate="print"/>
          <a:srcRect l="4152" r="36982"/>
          <a:stretch>
            <a:fillRect/>
          </a:stretch>
        </p:blipFill>
        <p:spPr>
          <a:xfrm>
            <a:off x="3931920" y="897480"/>
            <a:ext cx="5024520" cy="1382760"/>
          </a:xfrm>
          <a:prstGeom prst="rect">
            <a:avLst/>
          </a:prstGeom>
          <a:ln>
            <a:noFill/>
          </a:ln>
        </p:spPr>
      </p:pic>
      <p:sp>
        <p:nvSpPr>
          <p:cNvPr id="201" name="CustomShape 3"/>
          <p:cNvSpPr/>
          <p:nvPr/>
        </p:nvSpPr>
        <p:spPr>
          <a:xfrm>
            <a:off x="501840" y="822960"/>
            <a:ext cx="214992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b="1">
                <a:latin typeface="Arial"/>
              </a:rPr>
              <a:t>Inserare</a:t>
            </a:r>
            <a:endParaRPr/>
          </a:p>
        </p:txBody>
      </p:sp>
      <p:sp>
        <p:nvSpPr>
          <p:cNvPr id="202" name="TextShape 4"/>
          <p:cNvSpPr txBox="1"/>
          <p:nvPr/>
        </p:nvSpPr>
        <p:spPr>
          <a:xfrm>
            <a:off x="1885680" y="822960"/>
            <a:ext cx="2503440" cy="174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struct nod{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	int info;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	nod *next;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};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33520" y="228600"/>
            <a:ext cx="7767720" cy="45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b="1">
                <a:latin typeface="Arial"/>
              </a:rPr>
              <a:t>Stiva in alocare dinamica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457200" y="2409120"/>
            <a:ext cx="8148600" cy="4112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Arial"/>
              </a:rPr>
              <a:t>void Pop </a:t>
            </a:r>
            <a:r>
              <a:rPr lang="en-US" sz="2400" dirty="0" smtClean="0">
                <a:latin typeface="Arial"/>
              </a:rPr>
              <a:t>()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Arial"/>
              </a:rPr>
              <a:t>{	</a:t>
            </a:r>
            <a:endParaRPr dirty="0"/>
          </a:p>
          <a:p>
            <a:pPr lvl="2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Arial"/>
              </a:rPr>
              <a:t>nod * Temp;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latin typeface="Arial"/>
              </a:rPr>
              <a:t>	if (Top == NULL)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		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// Underflow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      else </a:t>
            </a:r>
            <a:endParaRPr lang="en-US" sz="2400" dirty="0" smtClean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ea typeface="Symbol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ea typeface="Symbol"/>
              </a:rPr>
              <a:t>{Temp </a:t>
            </a:r>
            <a:r>
              <a:rPr lang="en-US" sz="2400" dirty="0">
                <a:solidFill>
                  <a:srgbClr val="000000"/>
                </a:solidFill>
                <a:ea typeface="Symbol"/>
              </a:rPr>
              <a:t>= Top;</a:t>
            </a: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       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X = Temp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Symbol"/>
              </a:rPr>
              <a:t> → info;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Symbol"/>
              </a:rPr>
              <a:t>       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Symbol"/>
              </a:rPr>
              <a:t>  Top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Symbol"/>
              </a:rPr>
              <a:t>= Top → next;</a:t>
            </a:r>
            <a:endParaRPr dirty="0"/>
          </a:p>
          <a:p>
            <a:pPr lvl="3"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solidFill>
                  <a:srgbClr val="000000"/>
                </a:solidFill>
                <a:latin typeface="Arial"/>
                <a:ea typeface="Symbol"/>
              </a:rPr>
              <a:t>free (Temp);}</a:t>
            </a:r>
            <a:endParaRPr dirty="0"/>
          </a:p>
          <a:p>
            <a:pPr algn="just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 dirty="0">
                <a:solidFill>
                  <a:srgbClr val="000000"/>
                </a:solidFill>
                <a:latin typeface="Arial"/>
                <a:ea typeface="Symbol"/>
              </a:rPr>
              <a:t>}</a:t>
            </a:r>
            <a:endParaRPr dirty="0"/>
          </a:p>
        </p:txBody>
      </p:sp>
      <p:pic>
        <p:nvPicPr>
          <p:cNvPr id="205" name="Picture 204"/>
          <p:cNvPicPr/>
          <p:nvPr/>
        </p:nvPicPr>
        <p:blipFill>
          <a:blip r:embed="rId2" cstate="print"/>
          <a:srcRect l="4152" r="36982"/>
          <a:stretch>
            <a:fillRect/>
          </a:stretch>
        </p:blipFill>
        <p:spPr>
          <a:xfrm>
            <a:off x="3256200" y="897480"/>
            <a:ext cx="5024520" cy="1382760"/>
          </a:xfrm>
          <a:prstGeom prst="rect">
            <a:avLst/>
          </a:prstGeom>
          <a:ln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771840" y="1005840"/>
            <a:ext cx="2149920" cy="42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400" b="1">
                <a:latin typeface="Arial"/>
              </a:rPr>
              <a:t>Stergere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33520" y="380880"/>
            <a:ext cx="7765560" cy="45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Coada - Utilizator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380880" y="1729080"/>
            <a:ext cx="8451360" cy="41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FIFO ( First In First Out ): primul introdus este primul extras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>
                <a:solidFill>
                  <a:srgbClr val="000000"/>
                </a:solidFill>
                <a:latin typeface="Calibri"/>
              </a:rPr>
              <a:t>Insert(Queue, Val)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- </a:t>
            </a:r>
            <a:r>
              <a:rPr lang="en-US" sz="2800" b="1">
                <a:solidFill>
                  <a:srgbClr val="000000"/>
                </a:solidFill>
                <a:latin typeface="Calibri"/>
              </a:rPr>
              <a:t>inserarea in timp cst.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i="1">
                <a:solidFill>
                  <a:srgbClr val="000000"/>
                </a:solidFill>
                <a:latin typeface="Calibri"/>
              </a:rPr>
              <a:t>Delete(Queue, X) - </a:t>
            </a:r>
            <a:r>
              <a:rPr lang="en-US" sz="2800" b="1">
                <a:solidFill>
                  <a:srgbClr val="000000"/>
                </a:solidFill>
                <a:latin typeface="Calibri"/>
              </a:rPr>
              <a:t>stergerea/extragerea in timp cst.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868</Words>
  <Application>Microsoft Office PowerPoint</Application>
  <PresentationFormat>On-screen Show (4:3)</PresentationFormat>
  <Paragraphs>376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DejaVu Sans</vt:lpstr>
      <vt:lpstr>StarSymbol</vt:lpstr>
      <vt:lpstr>Symbol</vt:lpstr>
      <vt:lpstr>Times New Roman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Robert</cp:lastModifiedBy>
  <cp:revision>5</cp:revision>
  <cp:lastPrinted>2015-10-14T18:23:52Z</cp:lastPrinted>
  <dcterms:modified xsi:type="dcterms:W3CDTF">2015-10-14T18:23:52Z</dcterms:modified>
</cp:coreProperties>
</file>