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303" r:id="rId12"/>
    <p:sldId id="266" r:id="rId13"/>
    <p:sldId id="267" r:id="rId14"/>
    <p:sldId id="301" r:id="rId15"/>
    <p:sldId id="30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8" r:id="rId28"/>
    <p:sldId id="280" r:id="rId29"/>
    <p:sldId id="299" r:id="rId30"/>
    <p:sldId id="281" r:id="rId31"/>
    <p:sldId id="282" r:id="rId32"/>
    <p:sldId id="283" r:id="rId33"/>
    <p:sldId id="304" r:id="rId34"/>
    <p:sldId id="284" r:id="rId35"/>
    <p:sldId id="285" r:id="rId36"/>
    <p:sldId id="286" r:id="rId37"/>
    <p:sldId id="287" r:id="rId38"/>
    <p:sldId id="300" r:id="rId39"/>
    <p:sldId id="305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7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52A-E4BC-4106-881E-4B5E3EEEA3F5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41E6-2BBE-48C1-9F60-D09410A4F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Elementare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 b="1"/>
              <a:t>Structuri lineare in alocare dinamica: liste</a:t>
            </a:r>
            <a:br>
              <a:rPr lang="es-ES_tradnl" sz="3200" b="1"/>
            </a:br>
            <a:r>
              <a:rPr lang="es-ES_tradnl" sz="3200" b="1"/>
              <a:t>(liste simplu inlantuite)</a:t>
            </a:r>
            <a:endParaRPr lang="es-ES_tradnl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/>
            <a:r>
              <a:rPr lang="es-ES_tradnl" sz="3200"/>
              <a:t>Liste simplu inlantuite - operatii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Traversare</a:t>
            </a:r>
            <a:endParaRPr lang="es-ES_tradnl" dirty="0"/>
          </a:p>
          <a:p>
            <a:r>
              <a:rPr lang="es-ES_tradnl" dirty="0" err="1"/>
              <a:t>Cautarea</a:t>
            </a:r>
            <a:r>
              <a:rPr lang="es-ES_tradnl" dirty="0"/>
              <a:t> </a:t>
            </a:r>
            <a:r>
              <a:rPr lang="es-ES_tradnl" dirty="0" err="1"/>
              <a:t>unui</a:t>
            </a:r>
            <a:r>
              <a:rPr lang="es-ES_tradnl" dirty="0"/>
              <a:t> </a:t>
            </a:r>
            <a:r>
              <a:rPr lang="es-ES_tradnl" dirty="0" err="1"/>
              <a:t>element</a:t>
            </a:r>
            <a:endParaRPr lang="es-ES_tradnl" dirty="0"/>
          </a:p>
          <a:p>
            <a:r>
              <a:rPr lang="es-ES_tradnl" dirty="0" err="1"/>
              <a:t>Inserare</a:t>
            </a:r>
            <a:r>
              <a:rPr lang="es-ES_tradnl" dirty="0"/>
              <a:t> </a:t>
            </a:r>
            <a:r>
              <a:rPr lang="es-ES_tradnl" dirty="0" err="1"/>
              <a:t>nod</a:t>
            </a:r>
            <a:r>
              <a:rPr lang="es-ES_tradnl" dirty="0"/>
              <a:t> </a:t>
            </a:r>
            <a:r>
              <a:rPr lang="es-ES_tradnl" dirty="0" err="1"/>
              <a:t>nou</a:t>
            </a:r>
            <a:endParaRPr lang="es-ES_tradnl" dirty="0"/>
          </a:p>
          <a:p>
            <a:r>
              <a:rPr lang="es-ES_tradnl" dirty="0" err="1"/>
              <a:t>Stergere</a:t>
            </a:r>
            <a:r>
              <a:rPr lang="es-ES_tradnl" dirty="0"/>
              <a:t> (</a:t>
            </a:r>
            <a:r>
              <a:rPr lang="es-ES_tradnl" dirty="0" err="1"/>
              <a:t>extragere</a:t>
            </a:r>
            <a:r>
              <a:rPr lang="es-ES_tradnl" dirty="0"/>
              <a:t>) </a:t>
            </a:r>
            <a:r>
              <a:rPr lang="es-ES_tradnl" dirty="0" err="1"/>
              <a:t>nod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200"/>
              <a:t>Structuri lineare in alocare dinamica: liste</a:t>
            </a:r>
            <a:br>
              <a:rPr lang="es-ES_tradnl" sz="3200"/>
            </a:br>
            <a:r>
              <a:rPr lang="es-ES_tradnl" sz="3200"/>
              <a:t>(liste simplu inlantuite)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elementele listei s.n. noduri</a:t>
            </a:r>
          </a:p>
          <a:p>
            <a:pPr algn="just"/>
            <a:r>
              <a:rPr lang="en-US"/>
              <a:t>fiecare nod conţine: </a:t>
            </a:r>
          </a:p>
          <a:p>
            <a:pPr lvl="2" algn="just"/>
            <a:r>
              <a:rPr lang="en-US"/>
              <a:t>(1) un câmp, pe care se reprezintă un element al mulţimii; (de obicei vom indentifica elementul cu valoarea de pe un singur câmp, numit câmp cheie;)</a:t>
            </a:r>
            <a:r>
              <a:rPr lang="en-US" i="1"/>
              <a:t> </a:t>
            </a:r>
            <a:r>
              <a:rPr lang="en-US"/>
              <a:t> în algoritmii care urmează putem presupune că elementul ocupă un singur câmp, </a:t>
            </a:r>
            <a:r>
              <a:rPr lang="en-US" i="1"/>
              <a:t>info</a:t>
            </a:r>
            <a:r>
              <a:rPr lang="en-US"/>
              <a:t>; </a:t>
            </a:r>
          </a:p>
          <a:p>
            <a:pPr lvl="2" algn="just"/>
            <a:r>
              <a:rPr lang="en-US"/>
              <a:t>(2) un pointer către nodul următor, </a:t>
            </a:r>
            <a:r>
              <a:rPr lang="en-US" i="1"/>
              <a:t>next</a:t>
            </a:r>
            <a:r>
              <a:rPr lang="en-US"/>
              <a:t>. 	</a:t>
            </a:r>
          </a:p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/>
              <a:t>Liste simplu inlantuite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77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/>
              <a:t>type   pnod =</a:t>
            </a:r>
            <a:r>
              <a:rPr lang="en-US" sz="2000">
                <a:sym typeface="Symbol" pitchFamily="18" charset="2"/>
              </a:rPr>
              <a:t></a:t>
            </a:r>
            <a:r>
              <a:rPr lang="en-US" sz="2000"/>
              <a:t>nod;</a:t>
            </a:r>
          </a:p>
          <a:p>
            <a:pPr algn="just"/>
            <a:r>
              <a:rPr lang="en-US" sz="2000"/>
              <a:t>	nod = record</a:t>
            </a:r>
          </a:p>
          <a:p>
            <a:pPr algn="just"/>
            <a:r>
              <a:rPr lang="en-US" sz="2000"/>
              <a:t>	             info: integer;</a:t>
            </a:r>
          </a:p>
          <a:p>
            <a:pPr algn="just"/>
            <a:r>
              <a:rPr lang="en-US" sz="2000"/>
              <a:t>	             next: pnod	</a:t>
            </a:r>
          </a:p>
          <a:p>
            <a:pPr algn="just"/>
            <a:r>
              <a:rPr lang="en-US" sz="2000"/>
              <a:t>	          end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953000"/>
            <a:ext cx="8077200" cy="1219200"/>
            <a:chOff x="288" y="2400"/>
            <a:chExt cx="5088" cy="7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2400"/>
              <a:ext cx="4560" cy="768"/>
              <a:chOff x="528" y="2016"/>
              <a:chExt cx="4560" cy="76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968" y="2352"/>
                <a:ext cx="1440" cy="432"/>
                <a:chOff x="960" y="2352"/>
                <a:chExt cx="1440" cy="432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1056" cy="432"/>
                  <a:chOff x="960" y="2352"/>
                  <a:chExt cx="1056" cy="432"/>
                </a:xfrm>
              </p:grpSpPr>
              <p:sp>
                <p:nvSpPr>
                  <p:cNvPr id="235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352"/>
                    <a:ext cx="52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52"/>
                    <a:ext cx="52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562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25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528" y="2016"/>
                <a:ext cx="1440" cy="768"/>
                <a:chOff x="960" y="2016"/>
                <a:chExt cx="1440" cy="768"/>
              </a:xfrm>
            </p:grpSpPr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1440" cy="432"/>
                  <a:chOff x="960" y="2352"/>
                  <a:chExt cx="1440" cy="432"/>
                </a:xfrm>
              </p:grpSpPr>
              <p:grpSp>
                <p:nvGrpSpPr>
                  <p:cNvPr id="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60" y="2352"/>
                    <a:ext cx="1056" cy="432"/>
                    <a:chOff x="960" y="2352"/>
                    <a:chExt cx="1056" cy="432"/>
                  </a:xfrm>
                </p:grpSpPr>
                <p:sp>
                  <p:nvSpPr>
                    <p:cNvPr id="2356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2352"/>
                      <a:ext cx="528" cy="4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67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52"/>
                      <a:ext cx="528" cy="4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6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5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5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37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info</a:t>
                  </a:r>
                  <a:endParaRPr lang="es-ES_tradnl" sz="2000"/>
                </a:p>
              </p:txBody>
            </p:sp>
            <p:sp>
              <p:nvSpPr>
                <p:cNvPr id="23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1547" y="2016"/>
                  <a:ext cx="39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next</a:t>
                  </a:r>
                  <a:endParaRPr lang="es-ES_tradnl" sz="2000"/>
                </a:p>
              </p:txBody>
            </p:sp>
          </p:grp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_tradnl"/>
                  <a:t>…</a:t>
                </a:r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3840" y="2352"/>
                <a:ext cx="1248" cy="432"/>
                <a:chOff x="3840" y="2352"/>
                <a:chExt cx="1248" cy="432"/>
              </a:xfrm>
            </p:grpSpPr>
            <p:grpSp>
              <p:nvGrpSpPr>
                <p:cNvPr id="10" name="Group 21"/>
                <p:cNvGrpSpPr>
                  <a:grpSpLocks/>
                </p:cNvGrpSpPr>
                <p:nvPr/>
              </p:nvGrpSpPr>
              <p:grpSpPr bwMode="auto">
                <a:xfrm>
                  <a:off x="3840" y="2352"/>
                  <a:ext cx="1056" cy="432"/>
                  <a:chOff x="960" y="2352"/>
                  <a:chExt cx="1056" cy="432"/>
                </a:xfrm>
              </p:grpSpPr>
              <p:sp>
                <p:nvSpPr>
                  <p:cNvPr id="2357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352"/>
                    <a:ext cx="52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52"/>
                    <a:ext cx="52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4704" y="2496"/>
                  <a:ext cx="384" cy="96"/>
                  <a:chOff x="4704" y="2496"/>
                  <a:chExt cx="384" cy="96"/>
                </a:xfrm>
              </p:grpSpPr>
              <p:sp>
                <p:nvSpPr>
                  <p:cNvPr id="235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544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249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88" y="2592"/>
              <a:ext cx="528" cy="336"/>
              <a:chOff x="288" y="2592"/>
              <a:chExt cx="528" cy="336"/>
            </a:xfrm>
          </p:grpSpPr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Text Box 29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_tradnl" sz="2000"/>
                  <a:t>Start</a:t>
                </a:r>
              </a:p>
            </p:txBody>
          </p:sp>
        </p:grpSp>
      </p:grp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-304800" y="2971800"/>
            <a:ext cx="6019800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nlsi</a:t>
            </a:r>
            <a:r>
              <a:rPr lang="en-US" sz="2000" dirty="0"/>
              <a:t>{</a:t>
            </a:r>
          </a:p>
          <a:p>
            <a:pPr lvl="2"/>
            <a:r>
              <a:rPr lang="en-US" sz="2000" dirty="0"/>
              <a:t>  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info</a:t>
            </a:r>
            <a:r>
              <a:rPr lang="en-US" sz="2000" dirty="0" smtClean="0"/>
              <a:t>;</a:t>
            </a:r>
            <a:endParaRPr lang="en-US" sz="2000" dirty="0"/>
          </a:p>
          <a:p>
            <a:pPr lvl="2"/>
            <a:r>
              <a:rPr lang="en-US" sz="2000" dirty="0"/>
              <a:t>  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nlsi</a:t>
            </a:r>
            <a:r>
              <a:rPr lang="en-US" sz="2000" dirty="0"/>
              <a:t> </a:t>
            </a:r>
            <a:r>
              <a:rPr lang="en-US" sz="2000" smtClean="0"/>
              <a:t>*</a:t>
            </a:r>
            <a:r>
              <a:rPr lang="en-US" sz="2000" smtClean="0"/>
              <a:t>next</a:t>
            </a:r>
            <a:r>
              <a:rPr lang="en-US" sz="2000" smtClean="0"/>
              <a:t>;</a:t>
            </a:r>
            <a:endParaRPr lang="en-US" sz="2000" dirty="0"/>
          </a:p>
          <a:p>
            <a:pPr lvl="2"/>
            <a:r>
              <a:rPr lang="en-US" sz="2000" dirty="0"/>
              <a:t>	} </a:t>
            </a:r>
            <a:r>
              <a:rPr lang="en-US" sz="2000" dirty="0" err="1"/>
              <a:t>lnod</a:t>
            </a:r>
            <a:r>
              <a:rPr lang="en-US" sz="2000" dirty="0"/>
              <a:t>;</a:t>
            </a:r>
          </a:p>
          <a:p>
            <a:pPr>
              <a:spcBef>
                <a:spcPct val="50000"/>
              </a:spcBef>
            </a:pPr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467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b="1" dirty="0" err="1" smtClean="0"/>
              <a:t>Lista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- Mod de </a:t>
            </a:r>
            <a:r>
              <a:rPr lang="en-US" sz="2000" b="1" dirty="0" err="1" smtClean="0"/>
              <a:t>acces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fiecare</a:t>
            </a:r>
            <a:r>
              <a:rPr lang="en-US" sz="2000" b="1" dirty="0" smtClean="0"/>
              <a:t> element</a:t>
            </a:r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ro-RO" sz="2000" b="1" i="1" dirty="0"/>
          </a:p>
          <a:p>
            <a:pPr algn="just"/>
            <a:r>
              <a:rPr lang="en-US" sz="2000" b="1" i="1" dirty="0" err="1" smtClean="0"/>
              <a:t>Implementare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lista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inlantuita</a:t>
            </a:r>
            <a:r>
              <a:rPr lang="en-US" sz="2000" b="1" i="1" dirty="0" smtClean="0"/>
              <a:t> cu </a:t>
            </a:r>
            <a:r>
              <a:rPr lang="en-US" sz="2000" b="1" i="1" dirty="0" err="1" smtClean="0"/>
              <a:t>vectori</a:t>
            </a:r>
            <a:r>
              <a:rPr lang="ro-RO" sz="2000" b="1" i="1" dirty="0" smtClean="0"/>
              <a:t>:</a:t>
            </a:r>
            <a:r>
              <a:rPr lang="ro-RO" sz="2000" dirty="0" smtClean="0"/>
              <a:t> </a:t>
            </a:r>
            <a:r>
              <a:rPr lang="ro-RO" sz="2000" dirty="0"/>
              <a:t>Listele simplu înlănţuite se pot reprezenta şi cu alocare statică. Câmpurile </a:t>
            </a:r>
            <a:r>
              <a:rPr lang="ro-RO" sz="2000" i="1" dirty="0"/>
              <a:t>info </a:t>
            </a:r>
            <a:r>
              <a:rPr lang="ro-RO" sz="2000" dirty="0"/>
              <a:t>ocupă anumite locaţii ale unui vector, iar  câmpurile </a:t>
            </a:r>
            <a:r>
              <a:rPr lang="ro-RO" sz="2000" i="1" dirty="0"/>
              <a:t>next </a:t>
            </a:r>
            <a:r>
              <a:rPr lang="ro-RO" sz="2000" dirty="0"/>
              <a:t>asociate vor conţine indicele elementului următor. Această reprezentare se numeşte </a:t>
            </a:r>
            <a:r>
              <a:rPr lang="ro-RO" sz="2000" i="1" dirty="0"/>
              <a:t>reprezentarea cu cursori</a:t>
            </a:r>
            <a:r>
              <a:rPr lang="ro-RO" sz="2000" dirty="0"/>
              <a:t> a listei.</a:t>
            </a:r>
            <a:endParaRPr lang="en-US" sz="2000" i="1" dirty="0"/>
          </a:p>
          <a:p>
            <a:pPr algn="just"/>
            <a:endParaRPr lang="en-US" sz="2000" i="1" dirty="0"/>
          </a:p>
          <a:p>
            <a:r>
              <a:rPr lang="en-US" sz="2000" i="1" dirty="0"/>
              <a:t>	1	2		k		n	</a:t>
            </a:r>
            <a:endParaRPr lang="en-US" sz="2000" dirty="0"/>
          </a:p>
          <a:p>
            <a:r>
              <a:rPr lang="en-US" sz="2000" i="1" dirty="0"/>
              <a:t>Info		Y	…	X	…	Z	</a:t>
            </a:r>
            <a:endParaRPr lang="en-US" sz="2000" dirty="0"/>
          </a:p>
          <a:p>
            <a:r>
              <a:rPr lang="en-US" sz="2000" i="1" dirty="0"/>
              <a:t>Next		n		2		0	</a:t>
            </a:r>
            <a:endParaRPr lang="en-US" sz="2000" dirty="0"/>
          </a:p>
          <a:p>
            <a:pPr>
              <a:spcBef>
                <a:spcPct val="50000"/>
              </a:spcBef>
            </a:pPr>
            <a:endParaRPr lang="es-ES_tradnl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467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dirty="0" err="1"/>
              <a:t>Definiţie</a:t>
            </a:r>
            <a:r>
              <a:rPr lang="en-US" sz="2000" dirty="0"/>
              <a:t> </a:t>
            </a:r>
            <a:r>
              <a:rPr lang="en-US" sz="2000" dirty="0" err="1"/>
              <a:t>recursivă</a:t>
            </a:r>
            <a:r>
              <a:rPr lang="en-US" sz="2000" dirty="0"/>
              <a:t>: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 </a:t>
            </a:r>
            <a:r>
              <a:rPr lang="en-US" sz="2000" dirty="0" err="1"/>
              <a:t>listă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 de un </a:t>
            </a:r>
            <a:r>
              <a:rPr lang="en-US" sz="2000" dirty="0" err="1"/>
              <a:t>anume</a:t>
            </a:r>
            <a:r>
              <a:rPr lang="en-US" sz="2000" dirty="0"/>
              <a:t> </a:t>
            </a:r>
            <a:r>
              <a:rPr lang="en-US" sz="2000" i="1" dirty="0"/>
              <a:t>tip de </a:t>
            </a:r>
            <a:r>
              <a:rPr lang="en-US" sz="2000" i="1" dirty="0" err="1"/>
              <a:t>bază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:</a:t>
            </a:r>
          </a:p>
          <a:p>
            <a:pPr lvl="2" algn="just"/>
            <a:r>
              <a:rPr lang="es-ES_tradnl" sz="2000" dirty="0"/>
              <a:t>(a) </a:t>
            </a:r>
            <a:r>
              <a:rPr lang="en-US" sz="2000" dirty="0"/>
              <a:t>fie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vidă</a:t>
            </a:r>
            <a:r>
              <a:rPr lang="en-US" sz="2000" dirty="0"/>
              <a:t> (</a:t>
            </a:r>
            <a:r>
              <a:rPr lang="en-US" sz="2000" i="1" dirty="0"/>
              <a:t>L </a:t>
            </a:r>
            <a:r>
              <a:rPr lang="en-US" sz="2000" i="1" noProof="1"/>
              <a:t>= </a:t>
            </a:r>
            <a:r>
              <a:rPr lang="en-US" sz="2000" i="1" noProof="1">
                <a:sym typeface="Symbol" pitchFamily="18" charset="2"/>
              </a:rPr>
              <a:t></a:t>
            </a:r>
            <a:r>
              <a:rPr lang="en-US" sz="2000" noProof="1"/>
              <a:t>);</a:t>
            </a:r>
            <a:endParaRPr lang="en-US" sz="2000" dirty="0"/>
          </a:p>
          <a:p>
            <a:pPr lvl="2" algn="just"/>
            <a:r>
              <a:rPr lang="es-ES_tradnl" sz="2000" dirty="0"/>
              <a:t>(b) </a:t>
            </a:r>
            <a:r>
              <a:rPr lang="en-US" sz="2000" dirty="0"/>
              <a:t>fie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nevidă</a:t>
            </a:r>
            <a:r>
              <a:rPr lang="en-US" sz="2000" dirty="0"/>
              <a:t>,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conţine</a:t>
            </a:r>
            <a:r>
              <a:rPr lang="en-US" sz="2000" dirty="0"/>
              <a:t> un nod </a:t>
            </a:r>
            <a:r>
              <a:rPr lang="en-US" sz="2000" dirty="0" err="1"/>
              <a:t>numit</a:t>
            </a:r>
            <a:r>
              <a:rPr lang="en-US" sz="2000" dirty="0"/>
              <a:t> </a:t>
            </a:r>
            <a:r>
              <a:rPr lang="en-US" sz="2000" i="1" dirty="0" err="1"/>
              <a:t>capul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, </a:t>
            </a:r>
            <a:r>
              <a:rPr lang="en-US" sz="2000" dirty="0" err="1"/>
              <a:t>urmat</a:t>
            </a:r>
            <a:r>
              <a:rPr lang="en-US" sz="2000" dirty="0"/>
              <a:t> de o </a:t>
            </a:r>
            <a:r>
              <a:rPr lang="en-US" sz="2000" dirty="0" err="1"/>
              <a:t>altă</a:t>
            </a:r>
            <a:r>
              <a:rPr lang="en-US" sz="2000" dirty="0"/>
              <a:t>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acelaşi</a:t>
            </a:r>
            <a:r>
              <a:rPr lang="en-US" sz="2000" dirty="0"/>
              <a:t> tip de </a:t>
            </a:r>
            <a:r>
              <a:rPr lang="en-US" sz="2000" dirty="0" err="1"/>
              <a:t>bază</a:t>
            </a:r>
            <a:r>
              <a:rPr lang="en-US" sz="2000" dirty="0"/>
              <a:t>,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“tip de </a:t>
            </a:r>
            <a:r>
              <a:rPr lang="en-US" sz="2000" dirty="0" err="1"/>
              <a:t>bază</a:t>
            </a:r>
            <a:r>
              <a:rPr lang="en-US" sz="2000" dirty="0"/>
              <a:t>” ne </a:t>
            </a:r>
            <a:r>
              <a:rPr lang="en-US" sz="2000" dirty="0" err="1"/>
              <a:t>referim</a:t>
            </a:r>
            <a:r>
              <a:rPr lang="en-US" sz="2000" dirty="0"/>
              <a:t> la </a:t>
            </a:r>
            <a:r>
              <a:rPr lang="en-US" sz="2000" dirty="0" err="1"/>
              <a:t>tipul</a:t>
            </a:r>
            <a:r>
              <a:rPr lang="en-US" sz="2000" dirty="0"/>
              <a:t> de date de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câmpul</a:t>
            </a:r>
            <a:r>
              <a:rPr lang="en-US" sz="2000" dirty="0"/>
              <a:t> </a:t>
            </a:r>
            <a:r>
              <a:rPr lang="en-US" sz="2000" i="1" dirty="0"/>
              <a:t>info</a:t>
            </a:r>
            <a:r>
              <a:rPr lang="en-US" sz="2000" dirty="0"/>
              <a:t>.</a:t>
            </a:r>
          </a:p>
          <a:p>
            <a:pPr algn="just"/>
            <a:endParaRPr lang="ro-RO" sz="2000" b="1" i="1" dirty="0"/>
          </a:p>
          <a:p>
            <a:pPr algn="just"/>
            <a:endParaRPr lang="ro-RO" sz="2000" b="1" i="1" dirty="0"/>
          </a:p>
          <a:p>
            <a:pPr>
              <a:spcBef>
                <a:spcPct val="50000"/>
              </a:spcBef>
            </a:pPr>
            <a:endParaRPr lang="es-ES_tradnl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/>
            <a:r>
              <a:rPr lang="es-ES_tradnl" sz="3200"/>
              <a:t>Liste simplu inlantuite - operatii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Traversare</a:t>
            </a:r>
            <a:endParaRPr lang="es-ES_tradnl" dirty="0"/>
          </a:p>
          <a:p>
            <a:r>
              <a:rPr lang="es-ES_tradnl" dirty="0" err="1"/>
              <a:t>Cautarea</a:t>
            </a:r>
            <a:r>
              <a:rPr lang="es-ES_tradnl" dirty="0"/>
              <a:t> </a:t>
            </a:r>
            <a:r>
              <a:rPr lang="es-ES_tradnl" dirty="0" err="1"/>
              <a:t>unui</a:t>
            </a:r>
            <a:r>
              <a:rPr lang="es-ES_tradnl" dirty="0"/>
              <a:t> </a:t>
            </a:r>
            <a:r>
              <a:rPr lang="es-ES_tradnl" dirty="0" err="1"/>
              <a:t>element</a:t>
            </a:r>
            <a:endParaRPr lang="es-ES_tradnl" dirty="0"/>
          </a:p>
          <a:p>
            <a:r>
              <a:rPr lang="es-ES_tradnl" dirty="0" err="1"/>
              <a:t>Inserare</a:t>
            </a:r>
            <a:r>
              <a:rPr lang="es-ES_tradnl" dirty="0"/>
              <a:t> </a:t>
            </a:r>
            <a:r>
              <a:rPr lang="es-ES_tradnl" dirty="0" err="1"/>
              <a:t>nod</a:t>
            </a:r>
            <a:r>
              <a:rPr lang="es-ES_tradnl" dirty="0"/>
              <a:t> </a:t>
            </a:r>
            <a:r>
              <a:rPr lang="es-ES_tradnl" dirty="0" err="1"/>
              <a:t>nou</a:t>
            </a:r>
            <a:endParaRPr lang="es-ES_tradnl" dirty="0"/>
          </a:p>
          <a:p>
            <a:r>
              <a:rPr lang="es-ES_tradnl" dirty="0" err="1"/>
              <a:t>Stergere</a:t>
            </a:r>
            <a:r>
              <a:rPr lang="es-ES_tradnl" dirty="0"/>
              <a:t> (</a:t>
            </a:r>
            <a:r>
              <a:rPr lang="es-ES_tradnl" dirty="0" err="1"/>
              <a:t>extragere</a:t>
            </a:r>
            <a:r>
              <a:rPr lang="es-ES_tradnl" dirty="0"/>
              <a:t>) </a:t>
            </a:r>
            <a:r>
              <a:rPr lang="es-ES_tradnl" dirty="0" err="1"/>
              <a:t>nod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Alte tipuri de liste. Aplicatii.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/>
            <a:r>
              <a:rPr lang="es-ES_tradnl" sz="3200" b="1"/>
              <a:t>Alte tipuri de liste. Aplicatii.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800"/>
              <a:t>cu nod marcaj</a:t>
            </a:r>
          </a:p>
          <a:p>
            <a:r>
              <a:rPr lang="es-ES_tradnl" sz="2800"/>
              <a:t>circulare</a:t>
            </a:r>
          </a:p>
          <a:p>
            <a:r>
              <a:rPr lang="es-ES_tradnl" sz="2800"/>
              <a:t>dublu inlantuite</a:t>
            </a:r>
          </a:p>
          <a:p>
            <a:r>
              <a:rPr lang="es-ES_tradnl" sz="2800"/>
              <a:t>alte inlantuiri</a:t>
            </a:r>
          </a:p>
          <a:p>
            <a:pPr lvl="1"/>
            <a:r>
              <a:rPr lang="es-ES_tradnl" sz="2400"/>
              <a:t>liste de liste</a:t>
            </a:r>
          </a:p>
          <a:p>
            <a:pPr lvl="1"/>
            <a:r>
              <a:rPr lang="es-ES_tradnl" sz="2400"/>
              <a:t>masive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Liste cu nod marcaj</a:t>
            </a:r>
            <a:endParaRPr lang="es-ES_tradnl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57200" y="1371600"/>
          <a:ext cx="8077200" cy="4267200"/>
        </p:xfrm>
        <a:graphic>
          <a:graphicData uri="http://schemas.openxmlformats.org/presentationml/2006/ole">
            <p:oleObj spid="_x0000_s1026" name="Document" r:id="rId3" imgW="6476640" imgH="2643665" progId="Word.Document.8">
              <p:embed/>
            </p:oleObj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9600" y="5622925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-- Se modifica (simplifica) inserarile/stergerile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733800"/>
          </a:xfrm>
        </p:spPr>
        <p:txBody>
          <a:bodyPr/>
          <a:lstStyle/>
          <a:p>
            <a:r>
              <a:rPr lang="es-ES_tradnl"/>
              <a:t>avem de reprezentat </a:t>
            </a:r>
            <a:r>
              <a:rPr lang="es-ES_tradnl" b="1"/>
              <a:t>multimi</a:t>
            </a:r>
            <a:r>
              <a:rPr lang="es-ES_tradnl"/>
              <a:t> (finite, de date omogene)</a:t>
            </a:r>
          </a:p>
          <a:p>
            <a:pPr lvl="1"/>
            <a:r>
              <a:rPr lang="es-ES_tradnl"/>
              <a:t>statice - componenta nu se schimba in timp</a:t>
            </a:r>
          </a:p>
          <a:p>
            <a:pPr lvl="1"/>
            <a:r>
              <a:rPr lang="es-ES_tradnl"/>
              <a:t>dinamice - componenta se schimba in timp</a:t>
            </a:r>
          </a:p>
          <a:p>
            <a:r>
              <a:rPr lang="es-ES_tradnl"/>
              <a:t>multimi … pe care facem diverse </a:t>
            </a:r>
            <a:r>
              <a:rPr lang="es-ES_tradnl" b="1"/>
              <a:t>operatii</a:t>
            </a:r>
            <a:endParaRPr lang="es-ES_tradnl"/>
          </a:p>
          <a:p>
            <a:r>
              <a:rPr lang="es-ES_tradnl"/>
              <a:t>… in scopul </a:t>
            </a:r>
            <a:r>
              <a:rPr lang="es-ES_tradnl" b="1"/>
              <a:t>rezolvarii unor probleme</a:t>
            </a:r>
            <a:endParaRPr lang="es-ES_tradnl"/>
          </a:p>
          <a:p>
            <a:pPr lvl="1"/>
            <a:endParaRPr lang="es-ES_trad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Liste circulare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 l="2863" r="34172"/>
          <a:stretch>
            <a:fillRect/>
          </a:stretch>
        </p:blipFill>
        <p:spPr bwMode="auto">
          <a:xfrm>
            <a:off x="381000" y="1447800"/>
            <a:ext cx="83820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4572000"/>
            <a:ext cx="7772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-- utilă pentru aplicaţiile în care este nevoie să facem parcurgeri repetate ale listei</a:t>
            </a:r>
          </a:p>
          <a:p>
            <a:pPr>
              <a:spcBef>
                <a:spcPct val="50000"/>
              </a:spcBef>
            </a:pPr>
            <a:r>
              <a:rPr lang="en-US" sz="2000"/>
              <a:t>-- testul de nedepăşire al structurii nu va mai fi de tipul </a:t>
            </a:r>
            <a:r>
              <a:rPr lang="en-US" sz="2000" i="1"/>
              <a:t>p </a:t>
            </a:r>
            <a:r>
              <a:rPr lang="en-US" sz="2000" i="1">
                <a:sym typeface="Symbol" pitchFamily="18" charset="2"/>
              </a:rPr>
              <a:t></a:t>
            </a:r>
            <a:r>
              <a:rPr lang="ro-RO" sz="2000" i="1"/>
              <a:t> nil</a:t>
            </a:r>
            <a:endParaRPr lang="es-ES_tradnl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Liste circulare cu nod marcaj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 l="2448" r="36411" b="13959"/>
          <a:stretch>
            <a:fillRect/>
          </a:stretch>
        </p:blipFill>
        <p:spPr bwMode="auto">
          <a:xfrm>
            <a:off x="762000" y="838200"/>
            <a:ext cx="71628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 l="10492" r="51315" b="11755"/>
          <a:stretch>
            <a:fillRect/>
          </a:stretch>
        </p:blipFill>
        <p:spPr bwMode="auto">
          <a:xfrm>
            <a:off x="1905000" y="2590800"/>
            <a:ext cx="4876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28600" y="4708525"/>
            <a:ext cx="8610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-- cautare: </a:t>
            </a:r>
            <a:r>
              <a:rPr lang="en-US" sz="2000"/>
              <a:t>Se introduce valoarea căutată </a:t>
            </a:r>
            <a:r>
              <a:rPr lang="en-US" sz="2000" i="1"/>
              <a:t>Val</a:t>
            </a:r>
            <a:r>
              <a:rPr lang="en-US" sz="2000"/>
              <a:t> pe câmpul </a:t>
            </a:r>
            <a:r>
              <a:rPr lang="en-US" sz="2000" i="1"/>
              <a:t>info</a:t>
            </a:r>
            <a:r>
              <a:rPr lang="en-US" sz="2000"/>
              <a:t> al nodului marcaj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cu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ro-RO" sz="2000" i="1"/>
              <a:t>Start</a:t>
            </a:r>
            <a:r>
              <a:rPr lang="ro-RO" sz="2000" i="1">
                <a:sym typeface="Symbol" pitchFamily="18" charset="2"/>
              </a:rPr>
              <a:t></a:t>
            </a:r>
            <a:r>
              <a:rPr lang="ro-RO" sz="2000" i="1"/>
              <a:t>.info </a:t>
            </a:r>
            <a:r>
              <a:rPr lang="en-US" sz="2000" i="1"/>
              <a:t>:= Val</a:t>
            </a:r>
            <a:r>
              <a:rPr lang="en-US" sz="2000"/>
              <a:t>. Se </a:t>
            </a:r>
            <a:r>
              <a:rPr lang="ro-RO" sz="2000"/>
              <a:t>începe căutarea în lista </a:t>
            </a:r>
            <a:r>
              <a:rPr lang="ro-RO" sz="2000" i="1"/>
              <a:t>Start</a:t>
            </a:r>
            <a:r>
              <a:rPr lang="ro-RO" sz="2000" i="1">
                <a:sym typeface="Symbol" pitchFamily="18" charset="2"/>
              </a:rPr>
              <a:t></a:t>
            </a:r>
            <a:r>
              <a:rPr lang="ro-RO" sz="2000" i="1"/>
              <a:t>.next</a:t>
            </a:r>
            <a:r>
              <a:rPr lang="ro-RO" sz="2000"/>
              <a:t>. </a:t>
            </a:r>
          </a:p>
          <a:p>
            <a:pPr>
              <a:spcBef>
                <a:spcPct val="50000"/>
              </a:spcBef>
            </a:pPr>
            <a:r>
              <a:rPr lang="ro-RO" sz="2000"/>
              <a:t> </a:t>
            </a:r>
            <a:r>
              <a:rPr lang="ro-RO" sz="2000" i="1"/>
              <a:t>Loc=</a:t>
            </a:r>
            <a:r>
              <a:rPr lang="ro-RO" sz="2000"/>
              <a:t> pointerul returnat de operaţia de căutare. Dacă </a:t>
            </a:r>
            <a:r>
              <a:rPr lang="ro-RO" sz="2000" i="1"/>
              <a:t>Loc </a:t>
            </a:r>
            <a:r>
              <a:rPr lang="ro-RO" sz="2000" i="1">
                <a:sym typeface="Symbol" pitchFamily="18" charset="2"/>
              </a:rPr>
              <a:t></a:t>
            </a:r>
            <a:r>
              <a:rPr lang="en-US" sz="2000" i="1"/>
              <a:t> Start</a:t>
            </a:r>
            <a:r>
              <a:rPr lang="en-US" sz="2000"/>
              <a:t> c</a:t>
            </a:r>
            <a:r>
              <a:rPr lang="ro-RO" sz="2000"/>
              <a:t>ăutarea este cu succes, iar dacă </a:t>
            </a:r>
            <a:r>
              <a:rPr lang="ro-RO" sz="2000" i="1"/>
              <a:t>Loc </a:t>
            </a:r>
            <a:r>
              <a:rPr lang="en-US" sz="2000" i="1"/>
              <a:t>=</a:t>
            </a:r>
            <a:r>
              <a:rPr lang="ro-RO" sz="2000" i="1"/>
              <a:t> Start</a:t>
            </a:r>
            <a:r>
              <a:rPr lang="ro-RO" sz="2000"/>
              <a:t> căutarea este fără succes.</a:t>
            </a:r>
            <a:endParaRPr lang="es-ES_tradnl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l"/>
            <a:r>
              <a:rPr lang="ro-RO" sz="3200" b="1"/>
              <a:t>Liste dublu înlănţuite.</a:t>
            </a:r>
            <a:endParaRPr lang="es-ES_tradnl" u="sng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 l="10663" r="48329" b="7426"/>
          <a:stretch>
            <a:fillRect/>
          </a:stretch>
        </p:blipFill>
        <p:spPr bwMode="auto">
          <a:xfrm>
            <a:off x="1828800" y="1447800"/>
            <a:ext cx="48006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4400" y="3870325"/>
            <a:ext cx="7696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-- inserari/stergeri: parcurgerea cu cautarea locului se poate face cu un singur pointer</a:t>
            </a:r>
          </a:p>
          <a:p>
            <a:pPr>
              <a:spcBef>
                <a:spcPct val="50000"/>
              </a:spcBef>
            </a:pPr>
            <a:r>
              <a:rPr lang="es-ES_tradnl" sz="2000"/>
              <a:t>-- parcurgeri in ambele sensuri</a:t>
            </a:r>
          </a:p>
          <a:p>
            <a:pPr>
              <a:spcBef>
                <a:spcPct val="50000"/>
              </a:spcBef>
            </a:pPr>
            <a:r>
              <a:rPr lang="es-ES_tradnl" sz="2000"/>
              <a:t>-- </a:t>
            </a:r>
            <a:r>
              <a:rPr lang="es-ES_tradnl" sz="2000" b="1" i="1"/>
              <a:t>cost</a:t>
            </a:r>
            <a:r>
              <a:rPr lang="es-ES_tradnl" sz="2000"/>
              <a:t>: locatii in plus 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Aplicatii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b="1"/>
              <a:t>Reprezentarea vectorilor rari</a:t>
            </a:r>
            <a:endParaRPr lang="es-ES_tradnl" b="1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Repre</a:t>
            </a:r>
            <a:r>
              <a:rPr lang="ro-RO" b="1"/>
              <a:t>z</a:t>
            </a:r>
            <a:r>
              <a:rPr lang="en-US" b="1"/>
              <a:t>entarea polinoamelor rare</a:t>
            </a:r>
            <a:endParaRPr lang="es-ES_tradnl" b="1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 r="10130"/>
          <a:stretch>
            <a:fillRect/>
          </a:stretch>
        </p:blipFill>
        <p:spPr bwMode="auto">
          <a:xfrm>
            <a:off x="1295400" y="3697288"/>
            <a:ext cx="57150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71600" y="1676400"/>
            <a:ext cx="5181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-- valorile nenule</a:t>
            </a:r>
          </a:p>
          <a:p>
            <a:pPr>
              <a:spcBef>
                <a:spcPct val="50000"/>
              </a:spcBef>
            </a:pPr>
            <a:r>
              <a:rPr lang="es-ES_tradnl" sz="2000"/>
              <a:t>-- indicele pe care apare resp. val. nenula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Aplicatii(cont.)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b="1"/>
              <a:t>Reprezentarea matricilor rare</a:t>
            </a:r>
            <a:endParaRPr lang="es-ES_tradnl" b="1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Repre</a:t>
            </a:r>
            <a:r>
              <a:rPr lang="ro-RO" b="1"/>
              <a:t>z</a:t>
            </a:r>
            <a:r>
              <a:rPr lang="en-US" b="1"/>
              <a:t>entarea numerelor “mari”</a:t>
            </a:r>
            <a:endParaRPr lang="es-ES_tradnl" b="1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4588"/>
            <a:ext cx="10939463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7924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90600" y="60198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Intregul 82564 reprezentat ca lista (aritmetica cu numere “mari”)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/>
              <a:t>Aplicatii(cont.)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1204913"/>
            <a:ext cx="7467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2800" b="1"/>
              <a:t>Liste, de liste</a:t>
            </a:r>
            <a:endParaRPr lang="ro-RO" b="1"/>
          </a:p>
          <a:p>
            <a:pPr>
              <a:spcBef>
                <a:spcPct val="50000"/>
              </a:spcBef>
            </a:pPr>
            <a:r>
              <a:rPr lang="ro-RO" b="1"/>
              <a:t>Reprezentarea grafurilor (rare)</a:t>
            </a:r>
          </a:p>
          <a:p>
            <a:pPr>
              <a:spcBef>
                <a:spcPct val="50000"/>
              </a:spcBef>
            </a:pPr>
            <a:r>
              <a:rPr lang="ro-RO" b="1"/>
              <a:t>	-- lista de virfuri</a:t>
            </a:r>
          </a:p>
          <a:p>
            <a:pPr>
              <a:spcBef>
                <a:spcPct val="50000"/>
              </a:spcBef>
            </a:pPr>
            <a:r>
              <a:rPr lang="ro-RO" b="1"/>
              <a:t>	-- pt. fiecare virf, lista sa de adiacenta</a:t>
            </a:r>
            <a:endParaRPr lang="es-ES_tradnl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Structuri lineare cu restrictii la i/o:</a:t>
            </a:r>
            <a:br>
              <a:rPr lang="es-ES_tradnl" sz="3200" b="1">
                <a:solidFill>
                  <a:schemeClr val="tx2"/>
                </a:solidFill>
              </a:rPr>
            </a:br>
            <a:r>
              <a:rPr lang="es-ES_tradnl" sz="3200" b="1">
                <a:solidFill>
                  <a:schemeClr val="tx2"/>
                </a:solidFill>
              </a:rPr>
              <a:t>Stive si Cozi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 dirty="0" err="1" smtClean="0"/>
              <a:t>Stiva</a:t>
            </a:r>
            <a:r>
              <a:rPr lang="es-ES_tradnl" sz="3200" b="1" dirty="0" smtClean="0"/>
              <a:t> -- </a:t>
            </a:r>
            <a:r>
              <a:rPr lang="es-ES_tradnl" sz="3200" b="1" dirty="0" err="1" smtClean="0"/>
              <a:t>Utilizator</a:t>
            </a:r>
            <a:endParaRPr lang="es-ES_tradnl" sz="3200" b="1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/>
          <a:lstStyle/>
          <a:p>
            <a:r>
              <a:rPr lang="es-ES_tradnl" sz="2800" dirty="0"/>
              <a:t>LIFO ( </a:t>
            </a:r>
            <a:r>
              <a:rPr lang="es-ES_tradnl" sz="2800" dirty="0" err="1"/>
              <a:t>Last</a:t>
            </a:r>
            <a:r>
              <a:rPr lang="es-ES_tradnl" sz="2800" dirty="0"/>
              <a:t> In </a:t>
            </a:r>
            <a:r>
              <a:rPr lang="es-ES_tradnl" sz="2800" dirty="0" err="1"/>
              <a:t>First</a:t>
            </a:r>
            <a:r>
              <a:rPr lang="es-ES_tradnl" sz="2800" dirty="0"/>
              <a:t> </a:t>
            </a:r>
            <a:r>
              <a:rPr lang="es-ES_tradnl" sz="2800" dirty="0" err="1"/>
              <a:t>Out</a:t>
            </a:r>
            <a:r>
              <a:rPr lang="es-ES_tradnl" sz="2800" dirty="0"/>
              <a:t> ): </a:t>
            </a:r>
            <a:r>
              <a:rPr lang="es-ES_tradnl" sz="2800" dirty="0" err="1"/>
              <a:t>ultimul</a:t>
            </a:r>
            <a:r>
              <a:rPr lang="es-ES_tradnl" sz="2800" dirty="0"/>
              <a:t> </a:t>
            </a:r>
            <a:r>
              <a:rPr lang="es-ES_tradnl" sz="2800" dirty="0" err="1"/>
              <a:t>introdus</a:t>
            </a:r>
            <a:r>
              <a:rPr lang="es-ES_tradnl" sz="2800" dirty="0"/>
              <a:t> este </a:t>
            </a:r>
            <a:r>
              <a:rPr lang="es-ES_tradnl" sz="2800" dirty="0" err="1"/>
              <a:t>primul</a:t>
            </a:r>
            <a:r>
              <a:rPr lang="es-ES_tradnl" sz="2800" dirty="0"/>
              <a:t> </a:t>
            </a:r>
            <a:r>
              <a:rPr lang="es-ES_tradnl" sz="2800" dirty="0" smtClean="0"/>
              <a:t>extras</a:t>
            </a:r>
            <a:endParaRPr lang="es-ES_tradnl" sz="2800" i="1" dirty="0"/>
          </a:p>
          <a:p>
            <a:r>
              <a:rPr lang="en-US" sz="2800" i="1" dirty="0"/>
              <a:t>Push(Stack, Val)</a:t>
            </a:r>
            <a:r>
              <a:rPr lang="en-US" sz="2800" dirty="0"/>
              <a:t> - </a:t>
            </a:r>
            <a:r>
              <a:rPr lang="en-US" sz="2800" b="1" dirty="0" err="1"/>
              <a:t>inserarea</a:t>
            </a:r>
            <a:r>
              <a:rPr lang="en-US" sz="2800" b="1" dirty="0"/>
              <a:t> </a:t>
            </a:r>
            <a:r>
              <a:rPr lang="en-US" sz="2800" b="1" dirty="0" smtClean="0"/>
              <a:t>in </a:t>
            </a:r>
            <a:r>
              <a:rPr lang="en-US" sz="2800" b="1" dirty="0" err="1" smtClean="0"/>
              <a:t>timp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. </a:t>
            </a:r>
          </a:p>
          <a:p>
            <a:r>
              <a:rPr lang="en-US" sz="2800" i="1" dirty="0" smtClean="0"/>
              <a:t>Pop(Stack</a:t>
            </a:r>
            <a:r>
              <a:rPr lang="en-US" sz="2800" i="1" dirty="0"/>
              <a:t>, X) - </a:t>
            </a:r>
            <a:r>
              <a:rPr lang="en-US" sz="2800" b="1" dirty="0" err="1" smtClean="0"/>
              <a:t>stergerea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extragerea</a:t>
            </a:r>
            <a:r>
              <a:rPr lang="en-US" sz="2800" b="1" dirty="0" smtClean="0"/>
              <a:t> in </a:t>
            </a:r>
            <a:r>
              <a:rPr lang="en-US" sz="2800" b="1" dirty="0" err="1" smtClean="0"/>
              <a:t>timp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. </a:t>
            </a:r>
            <a:endParaRPr lang="es-ES_tradnl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 dirty="0" err="1" smtClean="0"/>
              <a:t>Stiva</a:t>
            </a:r>
            <a:r>
              <a:rPr lang="es-ES_tradnl" sz="3200" b="1" dirty="0" smtClean="0"/>
              <a:t> -- Implementare</a:t>
            </a:r>
            <a:endParaRPr lang="es-ES_tradnl" sz="3200" b="1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s-ES_tradnl" sz="2800" dirty="0"/>
              <a:t>LIFO ( </a:t>
            </a:r>
            <a:r>
              <a:rPr lang="es-ES_tradnl" sz="2800" dirty="0" err="1"/>
              <a:t>Last</a:t>
            </a:r>
            <a:r>
              <a:rPr lang="es-ES_tradnl" sz="2800" dirty="0"/>
              <a:t> In </a:t>
            </a:r>
            <a:r>
              <a:rPr lang="es-ES_tradnl" sz="2800" dirty="0" err="1"/>
              <a:t>First</a:t>
            </a:r>
            <a:r>
              <a:rPr lang="es-ES_tradnl" sz="2800" dirty="0"/>
              <a:t> </a:t>
            </a:r>
            <a:r>
              <a:rPr lang="es-ES_tradnl" sz="2800" dirty="0" err="1"/>
              <a:t>Out</a:t>
            </a:r>
            <a:r>
              <a:rPr lang="es-ES_tradnl" sz="2800" dirty="0"/>
              <a:t> ): </a:t>
            </a:r>
            <a:r>
              <a:rPr lang="es-ES_tradnl" sz="2800" dirty="0" err="1"/>
              <a:t>ultimul</a:t>
            </a:r>
            <a:r>
              <a:rPr lang="es-ES_tradnl" sz="2800" dirty="0"/>
              <a:t> </a:t>
            </a:r>
            <a:r>
              <a:rPr lang="es-ES_tradnl" sz="2800" dirty="0" err="1"/>
              <a:t>introdus</a:t>
            </a:r>
            <a:r>
              <a:rPr lang="es-ES_tradnl" sz="2800" dirty="0"/>
              <a:t> este </a:t>
            </a:r>
            <a:r>
              <a:rPr lang="es-ES_tradnl" sz="2800" dirty="0" err="1"/>
              <a:t>primul</a:t>
            </a:r>
            <a:r>
              <a:rPr lang="es-ES_tradnl" sz="2800" dirty="0"/>
              <a:t> extras</a:t>
            </a:r>
          </a:p>
          <a:p>
            <a:r>
              <a:rPr lang="es-ES_tradnl" sz="2800" dirty="0" err="1"/>
              <a:t>locul</a:t>
            </a:r>
            <a:r>
              <a:rPr lang="es-ES_tradnl" sz="2800" dirty="0"/>
              <a:t> </a:t>
            </a:r>
            <a:r>
              <a:rPr lang="es-ES_tradnl" sz="2800" dirty="0" err="1"/>
              <a:t>unic</a:t>
            </a:r>
            <a:r>
              <a:rPr lang="es-ES_tradnl" sz="2800" dirty="0"/>
              <a:t> </a:t>
            </a:r>
            <a:r>
              <a:rPr lang="es-ES_tradnl" sz="2800" dirty="0" err="1"/>
              <a:t>pt.</a:t>
            </a:r>
            <a:r>
              <a:rPr lang="es-ES_tradnl" sz="2800" dirty="0"/>
              <a:t> </a:t>
            </a:r>
            <a:r>
              <a:rPr lang="es-ES_tradnl" sz="2800" dirty="0" err="1"/>
              <a:t>ins</a:t>
            </a:r>
            <a:r>
              <a:rPr lang="es-ES_tradnl" sz="2800" dirty="0"/>
              <a:t>./</a:t>
            </a:r>
            <a:r>
              <a:rPr lang="es-ES_tradnl" sz="2800" dirty="0" err="1"/>
              <a:t>stergeri</a:t>
            </a:r>
            <a:r>
              <a:rPr lang="es-ES_tradnl" sz="2800" dirty="0"/>
              <a:t>: </a:t>
            </a:r>
            <a:r>
              <a:rPr lang="es-ES_tradnl" sz="2800" dirty="0" err="1"/>
              <a:t>virf</a:t>
            </a:r>
            <a:r>
              <a:rPr lang="es-ES_tradnl" sz="2800" dirty="0"/>
              <a:t>, baza… (</a:t>
            </a:r>
            <a:r>
              <a:rPr lang="es-ES_tradnl" sz="2800" i="1" dirty="0"/>
              <a:t>Top)</a:t>
            </a:r>
          </a:p>
          <a:p>
            <a:r>
              <a:rPr lang="en-US" sz="2800" i="1" dirty="0"/>
              <a:t>Push(Stack, Val)</a:t>
            </a:r>
            <a:r>
              <a:rPr lang="en-US" sz="2800" dirty="0"/>
              <a:t> - </a:t>
            </a:r>
            <a:r>
              <a:rPr lang="en-US" sz="2800" dirty="0" err="1"/>
              <a:t>inserarea</a:t>
            </a:r>
            <a:r>
              <a:rPr lang="en-US" sz="2800" dirty="0"/>
              <a:t> </a:t>
            </a:r>
            <a:r>
              <a:rPr lang="en-US" sz="2800" dirty="0" err="1"/>
              <a:t>valorii</a:t>
            </a:r>
            <a:r>
              <a:rPr lang="en-US" sz="2800" dirty="0"/>
              <a:t> </a:t>
            </a:r>
            <a:r>
              <a:rPr lang="en-US" sz="2800" i="1" dirty="0"/>
              <a:t>Val </a:t>
            </a:r>
            <a:r>
              <a:rPr lang="en-US" sz="2800" dirty="0"/>
              <a:t>in </a:t>
            </a:r>
            <a:r>
              <a:rPr lang="en-US" sz="2800" dirty="0" err="1"/>
              <a:t>stiva</a:t>
            </a:r>
            <a:r>
              <a:rPr lang="en-US" sz="2800" dirty="0"/>
              <a:t> </a:t>
            </a:r>
            <a:r>
              <a:rPr lang="en-US" sz="2800" i="1" dirty="0"/>
              <a:t>Stack</a:t>
            </a:r>
          </a:p>
          <a:p>
            <a:pPr lvl="2"/>
            <a:r>
              <a:rPr lang="es-ES_tradnl" sz="2000" b="1" dirty="0" err="1"/>
              <a:t>Overflow</a:t>
            </a:r>
            <a:r>
              <a:rPr lang="es-ES_tradnl" sz="2000" b="1" dirty="0"/>
              <a:t> (</a:t>
            </a:r>
            <a:r>
              <a:rPr lang="es-ES_tradnl" sz="2000" b="1" dirty="0" err="1"/>
              <a:t>supradepasire</a:t>
            </a:r>
            <a:r>
              <a:rPr lang="es-ES_tradnl" sz="2000" b="1" dirty="0"/>
              <a:t>) </a:t>
            </a:r>
            <a:r>
              <a:rPr lang="es-ES_tradnl" sz="2000" dirty="0"/>
              <a:t>- </a:t>
            </a:r>
            <a:r>
              <a:rPr lang="es-ES_tradnl" sz="2000" dirty="0" err="1"/>
              <a:t>inserare</a:t>
            </a:r>
            <a:r>
              <a:rPr lang="es-ES_tradnl" sz="2000" dirty="0"/>
              <a:t> in </a:t>
            </a:r>
            <a:r>
              <a:rPr lang="es-ES_tradnl" sz="2000" dirty="0" err="1"/>
              <a:t>stiva</a:t>
            </a:r>
            <a:r>
              <a:rPr lang="es-ES_tradnl" sz="2000" dirty="0"/>
              <a:t> </a:t>
            </a:r>
            <a:r>
              <a:rPr lang="es-ES_tradnl" sz="2000" dirty="0" err="1"/>
              <a:t>plina</a:t>
            </a:r>
            <a:endParaRPr lang="en-US" sz="2000" i="1" dirty="0"/>
          </a:p>
          <a:p>
            <a:r>
              <a:rPr lang="en-US" sz="2800" i="1" dirty="0"/>
              <a:t>Pop(Stack, X) - </a:t>
            </a:r>
            <a:r>
              <a:rPr lang="en-US" sz="2800" dirty="0" err="1"/>
              <a:t>stergerea</a:t>
            </a:r>
            <a:r>
              <a:rPr lang="en-US" sz="2800" dirty="0"/>
              <a:t>/</a:t>
            </a:r>
            <a:r>
              <a:rPr lang="en-US" sz="2800" dirty="0" err="1"/>
              <a:t>extragerea</a:t>
            </a:r>
            <a:r>
              <a:rPr lang="en-US" sz="2800" dirty="0"/>
              <a:t> din </a:t>
            </a:r>
            <a:r>
              <a:rPr lang="en-US" sz="2800" dirty="0" err="1"/>
              <a:t>stiva</a:t>
            </a:r>
            <a:r>
              <a:rPr lang="en-US" sz="2800" dirty="0"/>
              <a:t> </a:t>
            </a:r>
            <a:r>
              <a:rPr lang="en-US" sz="2800" i="1" dirty="0"/>
              <a:t>Stack </a:t>
            </a:r>
            <a:r>
              <a:rPr lang="en-US" sz="2800" dirty="0"/>
              <a:t>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valori</a:t>
            </a:r>
            <a:r>
              <a:rPr lang="en-US" sz="2800" dirty="0"/>
              <a:t> care se </a:t>
            </a:r>
            <a:r>
              <a:rPr lang="en-US" sz="2800" dirty="0" err="1"/>
              <a:t>depune</a:t>
            </a:r>
            <a:r>
              <a:rPr lang="en-US" sz="2800" dirty="0"/>
              <a:t> in </a:t>
            </a:r>
            <a:r>
              <a:rPr lang="en-US" sz="2800" i="1" dirty="0"/>
              <a:t>X</a:t>
            </a:r>
          </a:p>
          <a:p>
            <a:pPr lvl="2"/>
            <a:r>
              <a:rPr lang="es-ES_tradnl" sz="2000" b="1" dirty="0" err="1"/>
              <a:t>Underflow</a:t>
            </a:r>
            <a:r>
              <a:rPr lang="es-ES_tradnl" sz="2000" b="1" dirty="0"/>
              <a:t> (</a:t>
            </a:r>
            <a:r>
              <a:rPr lang="es-ES_tradnl" sz="2000" b="1" dirty="0" err="1"/>
              <a:t>subdepasire</a:t>
            </a:r>
            <a:r>
              <a:rPr lang="es-ES_tradnl" sz="2000" b="1" dirty="0"/>
              <a:t>) - </a:t>
            </a:r>
            <a:r>
              <a:rPr lang="es-ES_tradnl" sz="2000" dirty="0" err="1"/>
              <a:t>extragere</a:t>
            </a:r>
            <a:r>
              <a:rPr lang="es-ES_tradnl" sz="2000" dirty="0"/>
              <a:t> </a:t>
            </a:r>
            <a:r>
              <a:rPr lang="es-ES_tradnl" sz="2000" dirty="0" err="1"/>
              <a:t>din</a:t>
            </a:r>
            <a:r>
              <a:rPr lang="es-ES_tradnl" sz="2000" dirty="0"/>
              <a:t> </a:t>
            </a:r>
            <a:r>
              <a:rPr lang="es-ES_tradnl" sz="2000" dirty="0" err="1"/>
              <a:t>stiva</a:t>
            </a:r>
            <a:r>
              <a:rPr lang="es-ES_tradnl" sz="2000" dirty="0"/>
              <a:t> </a:t>
            </a:r>
            <a:r>
              <a:rPr lang="es-ES_tradnl" sz="2000" dirty="0" err="1"/>
              <a:t>goala</a:t>
            </a:r>
            <a:endParaRPr lang="es-ES_tradnl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 dirty="0" err="1" smtClean="0"/>
              <a:t>Coada</a:t>
            </a:r>
            <a:r>
              <a:rPr lang="es-ES_tradnl" sz="3200" b="1" dirty="0" smtClean="0"/>
              <a:t> -- </a:t>
            </a:r>
            <a:r>
              <a:rPr lang="es-ES_tradnl" sz="3200" b="1" dirty="0" err="1" smtClean="0"/>
              <a:t>Utilizator</a:t>
            </a:r>
            <a:endParaRPr lang="es-ES_tradnl" sz="3200" b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s-ES_tradnl" sz="2800" dirty="0"/>
              <a:t>FIFO ( </a:t>
            </a:r>
            <a:r>
              <a:rPr lang="es-ES_tradnl" sz="2800" dirty="0" err="1"/>
              <a:t>First</a:t>
            </a:r>
            <a:r>
              <a:rPr lang="es-ES_tradnl" sz="2800" dirty="0"/>
              <a:t> In </a:t>
            </a:r>
            <a:r>
              <a:rPr lang="es-ES_tradnl" sz="2800" dirty="0" err="1"/>
              <a:t>First</a:t>
            </a:r>
            <a:r>
              <a:rPr lang="es-ES_tradnl" sz="2800" dirty="0"/>
              <a:t> </a:t>
            </a:r>
            <a:r>
              <a:rPr lang="es-ES_tradnl" sz="2800" dirty="0" err="1"/>
              <a:t>Out</a:t>
            </a:r>
            <a:r>
              <a:rPr lang="es-ES_tradnl" sz="2800" dirty="0"/>
              <a:t> ): </a:t>
            </a:r>
            <a:r>
              <a:rPr lang="es-ES_tradnl" sz="2800" dirty="0" err="1"/>
              <a:t>primul</a:t>
            </a:r>
            <a:r>
              <a:rPr lang="es-ES_tradnl" sz="2800" dirty="0"/>
              <a:t> </a:t>
            </a:r>
            <a:r>
              <a:rPr lang="es-ES_tradnl" sz="2800" dirty="0" err="1"/>
              <a:t>introdus</a:t>
            </a:r>
            <a:r>
              <a:rPr lang="es-ES_tradnl" sz="2800" dirty="0"/>
              <a:t> este </a:t>
            </a:r>
            <a:r>
              <a:rPr lang="es-ES_tradnl" sz="2800" dirty="0" err="1"/>
              <a:t>primul</a:t>
            </a:r>
            <a:r>
              <a:rPr lang="es-ES_tradnl" sz="2800" dirty="0"/>
              <a:t> extras</a:t>
            </a:r>
          </a:p>
          <a:p>
            <a:r>
              <a:rPr lang="en-US" sz="2800" i="1" dirty="0" smtClean="0"/>
              <a:t>Insert(Queue</a:t>
            </a:r>
            <a:r>
              <a:rPr lang="en-US" sz="2800" i="1" dirty="0"/>
              <a:t>, </a:t>
            </a:r>
            <a:r>
              <a:rPr lang="en-US" sz="2800" i="1" dirty="0" smtClean="0"/>
              <a:t>Val</a:t>
            </a:r>
            <a:r>
              <a:rPr lang="en-US" sz="2800" i="1" dirty="0"/>
              <a:t>)</a:t>
            </a:r>
            <a:r>
              <a:rPr lang="en-US" sz="2800" dirty="0"/>
              <a:t> - </a:t>
            </a:r>
            <a:r>
              <a:rPr lang="en-US" sz="2800" b="1" dirty="0" err="1"/>
              <a:t>inserarea</a:t>
            </a:r>
            <a:r>
              <a:rPr lang="en-US" sz="2800" b="1" dirty="0"/>
              <a:t> </a:t>
            </a:r>
            <a:r>
              <a:rPr lang="en-US" sz="2800" b="1" dirty="0" smtClean="0"/>
              <a:t>in </a:t>
            </a:r>
            <a:r>
              <a:rPr lang="en-US" sz="2800" b="1" dirty="0" err="1" smtClean="0"/>
              <a:t>timp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r>
              <a:rPr lang="en-US" sz="2800" i="1" dirty="0" smtClean="0"/>
              <a:t>Delete(Queue</a:t>
            </a:r>
            <a:r>
              <a:rPr lang="es-ES_tradnl" sz="2800" i="1" dirty="0" smtClean="0"/>
              <a:t>,</a:t>
            </a:r>
            <a:r>
              <a:rPr lang="en-US" sz="2800" i="1" dirty="0" smtClean="0"/>
              <a:t> </a:t>
            </a:r>
            <a:r>
              <a:rPr lang="en-US" sz="2800" i="1" dirty="0"/>
              <a:t>X) - </a:t>
            </a:r>
            <a:r>
              <a:rPr lang="en-US" sz="2800" b="1" dirty="0" err="1" smtClean="0"/>
              <a:t>stergerea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extragerea</a:t>
            </a:r>
            <a:r>
              <a:rPr lang="en-US" sz="2800" b="1" dirty="0" smtClean="0"/>
              <a:t> in </a:t>
            </a:r>
            <a:r>
              <a:rPr lang="en-US" sz="2800" b="1" dirty="0" err="1" smtClean="0"/>
              <a:t>timp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cst</a:t>
            </a:r>
            <a:r>
              <a:rPr lang="en-US" sz="2800" b="1" dirty="0" smtClean="0"/>
              <a:t>.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876800"/>
          </a:xfrm>
        </p:spPr>
        <p:txBody>
          <a:bodyPr/>
          <a:lstStyle/>
          <a:p>
            <a:r>
              <a:rPr lang="es-ES_tradnl"/>
              <a:t>Traversarea</a:t>
            </a:r>
            <a:endParaRPr lang="es-ES_tradnl" sz="2800"/>
          </a:p>
          <a:p>
            <a:pPr lvl="1"/>
            <a:r>
              <a:rPr lang="es-ES_tradnl" sz="2400"/>
              <a:t>operatia care acceseaza fiecare element al structurii, o singura data, in vederea procesarii (</a:t>
            </a:r>
            <a:r>
              <a:rPr lang="es-ES_tradnl" sz="2400" i="1"/>
              <a:t>vizitarea</a:t>
            </a:r>
            <a:r>
              <a:rPr lang="es-ES_tradnl" sz="2400"/>
              <a:t> elementului)</a:t>
            </a:r>
          </a:p>
          <a:p>
            <a:r>
              <a:rPr lang="es-ES_tradnl"/>
              <a:t>Cautarea</a:t>
            </a:r>
          </a:p>
          <a:p>
            <a:pPr lvl="1"/>
            <a:r>
              <a:rPr lang="es-ES_tradnl" sz="2400"/>
              <a:t>se cauta un element cu cheie data in structura</a:t>
            </a:r>
          </a:p>
          <a:p>
            <a:pPr lvl="1"/>
            <a:r>
              <a:rPr lang="es-ES_tradnl" sz="2400" i="1"/>
              <a:t>cu</a:t>
            </a:r>
            <a:r>
              <a:rPr lang="es-ES_tradnl" sz="2400"/>
              <a:t> sau </a:t>
            </a:r>
            <a:r>
              <a:rPr lang="es-ES_tradnl" sz="2400" i="1"/>
              <a:t>fara</a:t>
            </a:r>
            <a:r>
              <a:rPr lang="es-ES_tradnl" sz="2400"/>
              <a:t> succes</a:t>
            </a:r>
          </a:p>
          <a:p>
            <a:pPr lvl="1"/>
            <a:r>
              <a:rPr lang="es-ES_tradnl" sz="2400"/>
              <a:t>consta dintr-o traversare - eventual incompleta a structurii, in care vizitarea revine la comparatia cu elementul cautat</a:t>
            </a:r>
          </a:p>
          <a:p>
            <a:pPr lvl="1"/>
            <a:r>
              <a:rPr lang="es-ES_tradnl" sz="2400"/>
              <a:t>problema cheilor multiple - gasirea primei aparitii, a tuturor aparitiilor</a:t>
            </a:r>
            <a:endParaRPr lang="es-ES_tradnl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762000"/>
          </a:xfrm>
          <a:noFill/>
          <a:ln/>
        </p:spPr>
        <p:txBody>
          <a:bodyPr/>
          <a:lstStyle/>
          <a:p>
            <a:r>
              <a:rPr lang="es-ES_tradnl" sz="3600"/>
              <a:t>Operatii de baza</a:t>
            </a:r>
            <a:endParaRPr lang="es-ES_tradnl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sz="3200" b="1" dirty="0" err="1" smtClean="0"/>
              <a:t>Coada</a:t>
            </a:r>
            <a:r>
              <a:rPr lang="es-ES_tradnl" sz="3200" b="1" dirty="0" smtClean="0"/>
              <a:t> -- Implementare</a:t>
            </a:r>
            <a:endParaRPr lang="es-ES_tradnl" sz="3200" b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s-ES_tradnl" sz="2800"/>
              <a:t>FIFO ( First In First Out ): primul introdus este primul extras</a:t>
            </a:r>
          </a:p>
          <a:p>
            <a:r>
              <a:rPr lang="es-ES_tradnl" sz="2800"/>
              <a:t>capat pt. Inserari: sfirsit, spate … (</a:t>
            </a:r>
            <a:r>
              <a:rPr lang="es-ES_tradnl" sz="2800" i="1"/>
              <a:t>Rear)</a:t>
            </a:r>
            <a:endParaRPr lang="es-ES_tradnl" sz="2800"/>
          </a:p>
          <a:p>
            <a:r>
              <a:rPr lang="es-ES_tradnl" sz="2800"/>
              <a:t>capat pt. stergeri: inceput, fata … (</a:t>
            </a:r>
            <a:r>
              <a:rPr lang="es-ES_tradnl" sz="2800" i="1"/>
              <a:t>Front)</a:t>
            </a:r>
          </a:p>
          <a:p>
            <a:r>
              <a:rPr lang="en-US" sz="2800" i="1"/>
              <a:t>Insert(Queue, </a:t>
            </a:r>
            <a:r>
              <a:rPr lang="es-ES_tradnl" sz="2800" i="1"/>
              <a:t>Front, Rear,</a:t>
            </a:r>
            <a:r>
              <a:rPr lang="en-US" sz="2800" i="1"/>
              <a:t> Val)</a:t>
            </a:r>
            <a:r>
              <a:rPr lang="en-US" sz="2800"/>
              <a:t> - inserarea </a:t>
            </a:r>
          </a:p>
          <a:p>
            <a:pPr lvl="2"/>
            <a:r>
              <a:rPr lang="es-ES_tradnl" sz="2000" b="1"/>
              <a:t>Overflow (supradepasire) </a:t>
            </a:r>
            <a:r>
              <a:rPr lang="es-ES_tradnl" sz="2000"/>
              <a:t>- inserare in coada plina</a:t>
            </a:r>
            <a:endParaRPr lang="en-US" sz="2000" i="1"/>
          </a:p>
          <a:p>
            <a:r>
              <a:rPr lang="en-US" sz="2800" i="1"/>
              <a:t>Delete(Queue, </a:t>
            </a:r>
            <a:r>
              <a:rPr lang="es-ES_tradnl" sz="2800" i="1"/>
              <a:t>Front, Rear,</a:t>
            </a:r>
            <a:r>
              <a:rPr lang="en-US" sz="2800" i="1"/>
              <a:t> X) - </a:t>
            </a:r>
            <a:r>
              <a:rPr lang="en-US" sz="2800"/>
              <a:t>stergerea/extragerea </a:t>
            </a:r>
            <a:endParaRPr lang="en-US" sz="2800" i="1"/>
          </a:p>
          <a:p>
            <a:pPr lvl="2"/>
            <a:r>
              <a:rPr lang="es-ES_tradnl" sz="2000" b="1"/>
              <a:t>Underflow (subdepasire) - </a:t>
            </a:r>
            <a:r>
              <a:rPr lang="es-ES_tradnl" sz="2000"/>
              <a:t>extragere din coada goala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9067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just"/>
            <a:r>
              <a:rPr lang="en-US" sz="2400" b="1" i="1" dirty="0" err="1"/>
              <a:t>C</a:t>
            </a:r>
            <a:r>
              <a:rPr lang="en-US" sz="2400" b="1" i="1" dirty="0" err="1" smtClean="0"/>
              <a:t>oada</a:t>
            </a:r>
            <a:r>
              <a:rPr lang="en-US" sz="2400" b="1" i="1" dirty="0" smtClean="0"/>
              <a:t> cu </a:t>
            </a:r>
            <a:r>
              <a:rPr lang="en-US" sz="2400" b="1" i="1" dirty="0" err="1" smtClean="0"/>
              <a:t>priorităţi</a:t>
            </a:r>
            <a:r>
              <a:rPr lang="en-US" sz="2400" b="1" i="1" dirty="0" smtClean="0"/>
              <a:t>   --  Priority Queues</a:t>
            </a:r>
            <a:endParaRPr lang="en-US" sz="2400" b="1" dirty="0"/>
          </a:p>
          <a:p>
            <a:pPr lvl="1" algn="just"/>
            <a:endParaRPr lang="en-US" sz="1600" dirty="0"/>
          </a:p>
          <a:p>
            <a:pPr lvl="1" algn="just"/>
            <a:r>
              <a:rPr lang="en-US" sz="2000" dirty="0"/>
              <a:t>Un alt tip important de </a:t>
            </a:r>
            <a:r>
              <a:rPr lang="en-US" sz="2000" dirty="0" err="1"/>
              <a:t>coadă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i="1" dirty="0" err="1"/>
              <a:t>coada</a:t>
            </a:r>
            <a:r>
              <a:rPr lang="en-US" sz="2000" i="1" dirty="0"/>
              <a:t> cu </a:t>
            </a:r>
            <a:r>
              <a:rPr lang="en-US" sz="2000" i="1" dirty="0" err="1"/>
              <a:t>priorităţi</a:t>
            </a:r>
            <a:r>
              <a:rPr lang="en-US" sz="2000" dirty="0"/>
              <a:t>. Este o </a:t>
            </a:r>
            <a:r>
              <a:rPr lang="en-US" sz="2000" dirty="0" err="1"/>
              <a:t>coadă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elementele</a:t>
            </a:r>
            <a:r>
              <a:rPr lang="en-US" sz="2000" dirty="0"/>
              <a:t> au,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lângă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o </a:t>
            </a:r>
            <a:r>
              <a:rPr lang="en-US" sz="2000" dirty="0" err="1"/>
              <a:t>prioritate.Vom</a:t>
            </a:r>
            <a:r>
              <a:rPr lang="en-US" sz="2000" dirty="0"/>
              <a:t> </a:t>
            </a:r>
            <a:r>
              <a:rPr lang="en-US" sz="2000" dirty="0" err="1"/>
              <a:t>presupune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cea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înaltă</a:t>
            </a:r>
            <a:r>
              <a:rPr lang="en-US" sz="2000" dirty="0"/>
              <a:t>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1, </a:t>
            </a:r>
            <a:r>
              <a:rPr lang="en-US" sz="2000" dirty="0" err="1"/>
              <a:t>urmată</a:t>
            </a:r>
            <a:r>
              <a:rPr lang="en-US" sz="2000" dirty="0"/>
              <a:t> de 2,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aşa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departe</a:t>
            </a:r>
            <a:r>
              <a:rPr lang="en-US" sz="2000" dirty="0"/>
              <a:t>.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liniară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dată</a:t>
            </a:r>
            <a:r>
              <a:rPr lang="en-US" sz="2000" dirty="0"/>
              <a:t> de </a:t>
            </a:r>
            <a:r>
              <a:rPr lang="en-US" sz="2000" dirty="0" err="1"/>
              <a:t>regulile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- </a:t>
            </a:r>
            <a:r>
              <a:rPr lang="en-US" sz="2000" dirty="0" err="1"/>
              <a:t>elementele</a:t>
            </a:r>
            <a:r>
              <a:rPr lang="en-US" sz="2000" dirty="0"/>
              <a:t> cu </a:t>
            </a:r>
            <a:r>
              <a:rPr lang="en-US" sz="2000" dirty="0" err="1"/>
              <a:t>aceeaşi</a:t>
            </a:r>
            <a:r>
              <a:rPr lang="en-US" sz="2000" dirty="0"/>
              <a:t>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extrase</a:t>
            </a:r>
            <a:r>
              <a:rPr lang="en-US" sz="2000" dirty="0"/>
              <a:t> (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procesate</a:t>
            </a:r>
            <a:r>
              <a:rPr lang="en-US" sz="2000" dirty="0"/>
              <a:t>)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intrării</a:t>
            </a:r>
            <a:r>
              <a:rPr lang="en-US" sz="2000" dirty="0"/>
              <a:t>;</a:t>
            </a:r>
          </a:p>
          <a:p>
            <a:pPr algn="just"/>
            <a:r>
              <a:rPr lang="en-US" sz="2000" dirty="0"/>
              <a:t>-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cu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înaintea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cu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i="1" dirty="0"/>
              <a:t>i+1</a:t>
            </a:r>
            <a:r>
              <a:rPr lang="en-US" sz="2000" dirty="0"/>
              <a:t> (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deci</a:t>
            </a:r>
            <a:r>
              <a:rPr lang="en-US" sz="2000" dirty="0"/>
              <a:t>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fi</a:t>
            </a:r>
            <a:r>
              <a:rPr lang="en-US" sz="2000" dirty="0"/>
              <a:t> </a:t>
            </a:r>
            <a:r>
              <a:rPr lang="en-US" sz="2000" dirty="0" err="1"/>
              <a:t>extrase</a:t>
            </a:r>
            <a:r>
              <a:rPr lang="en-US" sz="2000" dirty="0"/>
              <a:t> </a:t>
            </a:r>
            <a:r>
              <a:rPr lang="en-US" sz="2000" dirty="0" err="1"/>
              <a:t>înaintea</a:t>
            </a:r>
            <a:r>
              <a:rPr lang="en-US" sz="2000" dirty="0"/>
              <a:t> </a:t>
            </a:r>
            <a:r>
              <a:rPr lang="en-US" sz="2000" dirty="0" err="1"/>
              <a:t>lor</a:t>
            </a:r>
            <a:r>
              <a:rPr lang="en-US" sz="2000" dirty="0"/>
              <a:t>).</a:t>
            </a:r>
            <a:endParaRPr lang="en-US" sz="2000" u="sng" dirty="0"/>
          </a:p>
          <a:p>
            <a:pPr algn="just"/>
            <a:r>
              <a:rPr lang="en-US" sz="2000" dirty="0" err="1"/>
              <a:t>Extragerile</a:t>
            </a:r>
            <a:r>
              <a:rPr lang="en-US" sz="2000" dirty="0"/>
              <a:t> se </a:t>
            </a:r>
            <a:r>
              <a:rPr lang="en-US" sz="2000" dirty="0" err="1"/>
              <a:t>fac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-un </a:t>
            </a:r>
            <a:r>
              <a:rPr lang="en-US" sz="2000" dirty="0" err="1"/>
              <a:t>singur</a:t>
            </a:r>
            <a:r>
              <a:rPr lang="en-US" sz="2000" dirty="0"/>
              <a:t> </a:t>
            </a:r>
            <a:r>
              <a:rPr lang="en-US" sz="2000" dirty="0" err="1"/>
              <a:t>capăt</a:t>
            </a:r>
            <a:r>
              <a:rPr lang="en-US" sz="2000" dirty="0"/>
              <a:t>. Ca </a:t>
            </a:r>
            <a:r>
              <a:rPr lang="en-US" sz="2000" dirty="0" err="1"/>
              <a:t>să</a:t>
            </a:r>
            <a:r>
              <a:rPr lang="en-US" sz="2000" dirty="0"/>
              <a:t> se </a:t>
            </a:r>
            <a:r>
              <a:rPr lang="en-US" sz="2000" dirty="0" err="1"/>
              <a:t>poată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regulile</a:t>
            </a:r>
            <a:r>
              <a:rPr lang="en-US" sz="2000" dirty="0"/>
              <a:t> de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sus</a:t>
            </a:r>
            <a:r>
              <a:rPr lang="en-US" sz="2000" dirty="0"/>
              <a:t> la </a:t>
            </a:r>
            <a:r>
              <a:rPr lang="en-US" sz="2000" dirty="0" err="1"/>
              <a:t>extragere</a:t>
            </a:r>
            <a:r>
              <a:rPr lang="en-US" sz="2000" dirty="0"/>
              <a:t>, </a:t>
            </a:r>
            <a:r>
              <a:rPr lang="en-US" sz="2000" dirty="0" err="1"/>
              <a:t>inserarea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nou</a:t>
            </a:r>
            <a:r>
              <a:rPr lang="en-US" sz="2000" dirty="0"/>
              <a:t> element cu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face la </a:t>
            </a:r>
            <a:r>
              <a:rPr lang="en-US" sz="2000" dirty="0" err="1"/>
              <a:t>sfârşitul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conţine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cu </a:t>
            </a:r>
            <a:r>
              <a:rPr lang="en-US" sz="2000" dirty="0" err="1"/>
              <a:t>prioritate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2400" dirty="0" err="1" smtClean="0"/>
              <a:t>Extrageri</a:t>
            </a:r>
            <a:r>
              <a:rPr lang="en-US" sz="2400" dirty="0" smtClean="0"/>
              <a:t>  -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en-US" sz="2400" dirty="0" err="1" smtClean="0"/>
              <a:t>cst</a:t>
            </a:r>
            <a:r>
              <a:rPr lang="en-US" sz="2400" dirty="0" smtClean="0"/>
              <a:t>. </a:t>
            </a:r>
            <a:r>
              <a:rPr lang="en-US" sz="2400" dirty="0" smtClean="0">
                <a:latin typeface="Symbol" pitchFamily="18" charset="2"/>
              </a:rPr>
              <a:t>Theta (1) </a:t>
            </a:r>
            <a:r>
              <a:rPr lang="en-US" sz="2400" dirty="0" smtClean="0"/>
              <a:t> Theta (1)</a:t>
            </a:r>
          </a:p>
          <a:p>
            <a:pPr algn="just"/>
            <a:r>
              <a:rPr lang="en-US" sz="2400" dirty="0" err="1" smtClean="0"/>
              <a:t>Inserari</a:t>
            </a:r>
            <a:r>
              <a:rPr lang="en-US" sz="2400" dirty="0" smtClean="0"/>
              <a:t>  -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en-US" sz="2400" dirty="0" err="1" smtClean="0"/>
              <a:t>liniar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Theta (n) </a:t>
            </a:r>
            <a:r>
              <a:rPr lang="en-US" sz="2400" dirty="0" smtClean="0"/>
              <a:t>Theta (n)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De </a:t>
            </a:r>
            <a:r>
              <a:rPr lang="en-US" sz="2400" dirty="0" err="1" smtClean="0"/>
              <a:t>redus</a:t>
            </a:r>
            <a:r>
              <a:rPr lang="en-US" sz="2400" dirty="0" smtClean="0"/>
              <a:t> la </a:t>
            </a:r>
            <a:endParaRPr lang="en-US" sz="2400" dirty="0"/>
          </a:p>
          <a:p>
            <a:pPr algn="just"/>
            <a:endParaRPr lang="en-US" sz="1600" dirty="0"/>
          </a:p>
          <a:p>
            <a:pPr algn="just"/>
            <a:r>
              <a:rPr lang="en-US" sz="2800" i="1" dirty="0" smtClean="0"/>
              <a:t>O(log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n</a:t>
            </a:r>
            <a:r>
              <a:rPr lang="en-US" sz="2800" i="1" dirty="0"/>
              <a:t>)</a:t>
            </a:r>
            <a:r>
              <a:rPr lang="en-US" sz="2800" dirty="0"/>
              <a:t>.</a:t>
            </a:r>
            <a:endParaRPr lang="es-ES_tradnl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66952"/>
            <a:ext cx="7772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/>
              <a:t>	</a:t>
            </a:r>
            <a:r>
              <a:rPr lang="en-US" sz="2000" dirty="0" smtClean="0"/>
              <a:t>Se </a:t>
            </a:r>
            <a:r>
              <a:rPr lang="en-US" sz="2000" dirty="0" err="1" smtClean="0"/>
              <a:t>numeşte</a:t>
            </a:r>
            <a:r>
              <a:rPr lang="en-US" sz="2000" dirty="0" smtClean="0"/>
              <a:t> DEQUE (de la </a:t>
            </a:r>
            <a:r>
              <a:rPr lang="en-US" sz="2000" i="1" dirty="0" smtClean="0"/>
              <a:t>D</a:t>
            </a:r>
            <a:r>
              <a:rPr lang="en-US" sz="2000" dirty="0" smtClean="0"/>
              <a:t>ouble </a:t>
            </a:r>
            <a:r>
              <a:rPr lang="en-US" sz="2000" i="1" dirty="0" smtClean="0"/>
              <a:t>E</a:t>
            </a:r>
            <a:r>
              <a:rPr lang="en-US" sz="2000" dirty="0" smtClean="0"/>
              <a:t>nded </a:t>
            </a:r>
            <a:r>
              <a:rPr lang="en-US" sz="2000" i="1" dirty="0" smtClean="0"/>
              <a:t>Que</a:t>
            </a:r>
            <a:r>
              <a:rPr lang="en-US" sz="2000" dirty="0" smtClean="0"/>
              <a:t>ue) o </a:t>
            </a:r>
            <a:r>
              <a:rPr lang="en-US" sz="2000" dirty="0" err="1" smtClean="0"/>
              <a:t>structură</a:t>
            </a:r>
            <a:r>
              <a:rPr lang="en-US" sz="2000" dirty="0" smtClean="0"/>
              <a:t> </a:t>
            </a:r>
            <a:r>
              <a:rPr lang="en-US" sz="2000" dirty="0" err="1" smtClean="0"/>
              <a:t>liniară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care </a:t>
            </a:r>
            <a:r>
              <a:rPr lang="en-US" sz="2000" dirty="0" err="1" smtClean="0"/>
              <a:t>inserările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 </a:t>
            </a:r>
            <a:r>
              <a:rPr lang="en-US" sz="2000" dirty="0" err="1" smtClean="0"/>
              <a:t>ştergerile</a:t>
            </a:r>
            <a:r>
              <a:rPr lang="en-US" sz="2000" dirty="0" smtClean="0"/>
              <a:t> se pot face la </a:t>
            </a:r>
            <a:r>
              <a:rPr lang="en-US" sz="2000" dirty="0" err="1" smtClean="0"/>
              <a:t>oricare</a:t>
            </a:r>
            <a:r>
              <a:rPr lang="en-US" sz="2000" dirty="0" smtClean="0"/>
              <a:t> din </a:t>
            </a:r>
            <a:r>
              <a:rPr lang="en-US" sz="2000" dirty="0" err="1" smtClean="0"/>
              <a:t>cele</a:t>
            </a:r>
            <a:r>
              <a:rPr lang="en-US" sz="2000" dirty="0" smtClean="0"/>
              <a:t> </a:t>
            </a:r>
            <a:r>
              <a:rPr lang="en-US" sz="2000" dirty="0" err="1" smtClean="0"/>
              <a:t>două</a:t>
            </a:r>
            <a:r>
              <a:rPr lang="en-US" sz="2000" dirty="0" smtClean="0"/>
              <a:t>  </a:t>
            </a:r>
            <a:r>
              <a:rPr lang="en-US" sz="2000" dirty="0" err="1" smtClean="0"/>
              <a:t>capete</a:t>
            </a:r>
            <a:r>
              <a:rPr lang="en-US" sz="2000" dirty="0" smtClean="0"/>
              <a:t>,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nici</a:t>
            </a:r>
            <a:r>
              <a:rPr lang="en-US" sz="2000" dirty="0" smtClean="0"/>
              <a:t> un alt loc din </a:t>
            </a:r>
            <a:r>
              <a:rPr lang="en-US" sz="2000" dirty="0" err="1" smtClean="0"/>
              <a:t>coadă</a:t>
            </a:r>
            <a:r>
              <a:rPr lang="en-US" sz="2000" dirty="0" smtClean="0"/>
              <a:t>.</a:t>
            </a:r>
          </a:p>
          <a:p>
            <a:pPr lvl="1" algn="just"/>
            <a:endParaRPr lang="en-US" sz="1600" dirty="0" smtClean="0"/>
          </a:p>
          <a:p>
            <a:pPr lvl="1" algn="just"/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anumite</a:t>
            </a:r>
            <a:r>
              <a:rPr lang="en-US" sz="2000" dirty="0" smtClean="0"/>
              <a:t>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aplicaţii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modelarea</a:t>
            </a:r>
            <a:r>
              <a:rPr lang="en-US" sz="2000" dirty="0" smtClean="0"/>
              <a:t> </a:t>
            </a:r>
            <a:r>
              <a:rPr lang="en-US" sz="2000" dirty="0" err="1" smtClean="0"/>
              <a:t>anumitor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probleme</a:t>
            </a:r>
            <a:r>
              <a:rPr lang="en-US" sz="2000" dirty="0" smtClean="0"/>
              <a:t> pot </a:t>
            </a:r>
            <a:r>
              <a:rPr lang="en-US" sz="2000" dirty="0" err="1" smtClean="0"/>
              <a:t>apare</a:t>
            </a:r>
            <a:r>
              <a:rPr lang="en-US" sz="2000" dirty="0" smtClean="0"/>
              <a:t> </a:t>
            </a:r>
            <a:r>
              <a:rPr lang="en-US" sz="2000" dirty="0" err="1" smtClean="0"/>
              <a:t>structuri</a:t>
            </a:r>
            <a:r>
              <a:rPr lang="en-US" sz="2000" dirty="0" smtClean="0"/>
              <a:t> de </a:t>
            </a:r>
            <a:r>
              <a:rPr lang="en-US" sz="2000" dirty="0" err="1" smtClean="0"/>
              <a:t>cozi</a:t>
            </a:r>
            <a:r>
              <a:rPr lang="en-US" sz="2000" dirty="0" smtClean="0"/>
              <a:t> cu </a:t>
            </a:r>
            <a:r>
              <a:rPr lang="en-US" sz="2000" dirty="0" err="1" smtClean="0"/>
              <a:t>restricţii</a:t>
            </a:r>
            <a:r>
              <a:rPr lang="en-US" sz="2000" dirty="0" smtClean="0"/>
              <a:t> de </a:t>
            </a:r>
            <a:r>
              <a:rPr lang="en-US" sz="2000" dirty="0" err="1" smtClean="0"/>
              <a:t>tipul</a:t>
            </a:r>
            <a:r>
              <a:rPr lang="en-US" sz="2000" dirty="0" smtClean="0"/>
              <a:t>: </a:t>
            </a:r>
            <a:r>
              <a:rPr lang="en-US" sz="2000" dirty="0" err="1" smtClean="0"/>
              <a:t>inserările</a:t>
            </a:r>
            <a:r>
              <a:rPr lang="en-US" sz="2000" dirty="0" smtClean="0"/>
              <a:t> se pot face la un </a:t>
            </a:r>
            <a:r>
              <a:rPr lang="en-US" sz="2000" dirty="0" err="1" smtClean="0"/>
              <a:t>singur</a:t>
            </a:r>
            <a:r>
              <a:rPr lang="en-US" sz="2000" dirty="0" smtClean="0"/>
              <a:t> </a:t>
            </a:r>
            <a:r>
              <a:rPr lang="en-US" sz="2000" dirty="0" err="1" smtClean="0"/>
              <a:t>capăt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 </a:t>
            </a:r>
            <a:r>
              <a:rPr lang="en-US" sz="2000" dirty="0" err="1" smtClean="0"/>
              <a:t>extragerile</a:t>
            </a:r>
            <a:r>
              <a:rPr lang="en-US" sz="2000" dirty="0" smtClean="0"/>
              <a:t> la </a:t>
            </a:r>
            <a:r>
              <a:rPr lang="en-US" sz="2000" dirty="0" err="1" smtClean="0"/>
              <a:t>amândouă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47800" y="762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DEQUE  --  </a:t>
            </a:r>
            <a:r>
              <a:rPr lang="en-US" sz="2400" b="1" i="1" dirty="0" smtClean="0"/>
              <a:t>D</a:t>
            </a:r>
            <a:r>
              <a:rPr lang="en-US" sz="2400" b="1" dirty="0" smtClean="0"/>
              <a:t>ouble 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nded </a:t>
            </a:r>
            <a:r>
              <a:rPr lang="en-US" sz="2400" b="1" i="1" dirty="0" smtClean="0"/>
              <a:t>Que</a:t>
            </a:r>
            <a:r>
              <a:rPr lang="en-US" sz="2400" b="1" dirty="0" smtClean="0"/>
              <a:t>ue</a:t>
            </a:r>
            <a:endParaRPr 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- def. recursiva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5438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/>
              <a:t>O structură de arbore (</a:t>
            </a:r>
            <a:r>
              <a:rPr lang="es-ES_tradnl" sz="2000" b="1" i="1"/>
              <a:t>k</a:t>
            </a:r>
            <a:r>
              <a:rPr lang="es-ES_tradnl" sz="2000"/>
              <a:t>-arbore)</a:t>
            </a:r>
            <a:r>
              <a:rPr lang="en-US" sz="2000"/>
              <a:t>, </a:t>
            </a:r>
            <a:r>
              <a:rPr lang="en-US" sz="2000" i="1"/>
              <a:t>T, </a:t>
            </a:r>
            <a:r>
              <a:rPr lang="en-US" sz="2000"/>
              <a:t>de un anume tip de bază</a:t>
            </a:r>
            <a:r>
              <a:rPr lang="en-US" sz="2000" i="1"/>
              <a:t> </a:t>
            </a:r>
            <a:r>
              <a:rPr lang="en-US" sz="2000"/>
              <a:t>este </a:t>
            </a:r>
          </a:p>
          <a:p>
            <a:pPr lvl="2" algn="just"/>
            <a:r>
              <a:rPr lang="es-ES_tradnl" sz="2000"/>
              <a:t>(a) </a:t>
            </a:r>
            <a:r>
              <a:rPr lang="en-US" sz="2000"/>
              <a:t>fie o structură vidă (adică </a:t>
            </a:r>
            <a:r>
              <a:rPr lang="en-US" sz="2000" i="1"/>
              <a:t>T = </a:t>
            </a:r>
            <a:r>
              <a:rPr lang="en-US" sz="2000" i="1">
                <a:sym typeface="Symbol" pitchFamily="18" charset="2"/>
              </a:rPr>
              <a:t></a:t>
            </a:r>
            <a:r>
              <a:rPr lang="en-US" sz="2000" i="1"/>
              <a:t> </a:t>
            </a:r>
            <a:r>
              <a:rPr lang="en-US" sz="2000"/>
              <a:t>);</a:t>
            </a:r>
          </a:p>
          <a:p>
            <a:pPr lvl="2" algn="just"/>
            <a:r>
              <a:rPr lang="es-ES_tradnl" sz="2000"/>
              <a:t>(b) </a:t>
            </a:r>
            <a:r>
              <a:rPr lang="en-US" sz="2000"/>
              <a:t>fie este nevidă, deci conţine un nod de tipul de bază, pe care-l vom numi rădăcină şi îl vom nota </a:t>
            </a:r>
            <a:r>
              <a:rPr lang="en-US" sz="2000" i="1"/>
              <a:t>root(T)</a:t>
            </a:r>
            <a:r>
              <a:rPr lang="en-US" sz="2000"/>
              <a:t>, plus un număr finit de structuri disjuncte de arbori de acelaşi tip, </a:t>
            </a:r>
            <a:r>
              <a:rPr lang="en-US" sz="2000" i="1"/>
              <a:t>T</a:t>
            </a:r>
            <a:r>
              <a:rPr lang="en-US" sz="2000" i="1" baseline="-25000"/>
              <a:t>1</a:t>
            </a:r>
            <a:r>
              <a:rPr lang="en-US" sz="2000"/>
              <a:t>,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, …,</a:t>
            </a:r>
            <a:r>
              <a:rPr lang="en-US" sz="2000" i="1"/>
              <a:t> T</a:t>
            </a:r>
            <a:r>
              <a:rPr lang="en-US" sz="2000" i="1" baseline="-25000"/>
              <a:t>k</a:t>
            </a:r>
            <a:r>
              <a:rPr lang="en-US" sz="2000"/>
              <a:t>, numiţi subarborii lui </a:t>
            </a:r>
            <a:r>
              <a:rPr lang="en-US" sz="2000" i="1"/>
              <a:t>T</a:t>
            </a:r>
            <a:r>
              <a:rPr lang="en-US" sz="2000"/>
              <a:t>  (sau fiii lui </a:t>
            </a:r>
            <a:r>
              <a:rPr lang="en-US" sz="2000" i="1"/>
              <a:t>root(T)</a:t>
            </a:r>
            <a:r>
              <a:rPr lang="en-US" sz="2000"/>
              <a:t>).</a:t>
            </a:r>
          </a:p>
          <a:p>
            <a:pPr>
              <a:spcBef>
                <a:spcPct val="50000"/>
              </a:spcBef>
            </a:pPr>
            <a:r>
              <a:rPr lang="es-ES_tradnl" sz="2000"/>
              <a:t>Reprezentarea ca graf a unui</a:t>
            </a:r>
            <a:r>
              <a:rPr lang="es-ES_tradnl" sz="2000" b="1" i="1"/>
              <a:t> k</a:t>
            </a:r>
            <a:r>
              <a:rPr lang="es-ES_tradnl" sz="2000"/>
              <a:t>-arbore: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r="24629"/>
          <a:stretch>
            <a:fillRect/>
          </a:stretch>
        </p:blipFill>
        <p:spPr bwMode="auto">
          <a:xfrm>
            <a:off x="1328738" y="3787775"/>
            <a:ext cx="6596062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 dirty="0" err="1" smtClean="0">
                <a:solidFill>
                  <a:schemeClr val="tx2"/>
                </a:solidFill>
              </a:rPr>
              <a:t>Arbori</a:t>
            </a:r>
            <a:r>
              <a:rPr lang="es-ES_tradnl" sz="3200" b="1" dirty="0" smtClean="0">
                <a:solidFill>
                  <a:schemeClr val="tx2"/>
                </a:solidFill>
              </a:rPr>
              <a:t> - </a:t>
            </a:r>
            <a:r>
              <a:rPr lang="es-ES_tradnl" sz="3200" b="1" dirty="0" err="1" smtClean="0">
                <a:solidFill>
                  <a:schemeClr val="tx2"/>
                </a:solidFill>
              </a:rPr>
              <a:t>liberi</a:t>
            </a:r>
            <a:endParaRPr lang="es-ES_tradnl" sz="3200" b="1" dirty="0">
              <a:solidFill>
                <a:schemeClr val="tx2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b="1" dirty="0" err="1"/>
              <a:t>Definiţie</a:t>
            </a:r>
            <a:r>
              <a:rPr lang="en-US" sz="2000" b="1" dirty="0"/>
              <a:t>.</a:t>
            </a:r>
            <a:r>
              <a:rPr lang="en-US" sz="2000" dirty="0"/>
              <a:t> Se </a:t>
            </a:r>
            <a:r>
              <a:rPr lang="en-US" sz="2000" dirty="0" err="1"/>
              <a:t>numeşte</a:t>
            </a:r>
            <a:r>
              <a:rPr lang="en-US" sz="2000" dirty="0"/>
              <a:t> </a:t>
            </a:r>
            <a:r>
              <a:rPr lang="en-US" sz="2000" b="1" dirty="0" err="1"/>
              <a:t>graf</a:t>
            </a:r>
            <a:r>
              <a:rPr lang="en-US" sz="2000" dirty="0"/>
              <a:t> </a:t>
            </a:r>
            <a:r>
              <a:rPr lang="en-US" sz="2000" i="1" dirty="0"/>
              <a:t>G = (X, V) </a:t>
            </a:r>
            <a:r>
              <a:rPr lang="en-US" sz="2000" dirty="0"/>
              <a:t>o </a:t>
            </a:r>
            <a:r>
              <a:rPr lang="en-US" sz="2000" dirty="0" err="1"/>
              <a:t>pereche</a:t>
            </a:r>
            <a:r>
              <a:rPr lang="en-US" sz="2000" dirty="0"/>
              <a:t> </a:t>
            </a:r>
            <a:r>
              <a:rPr lang="en-US" sz="2000" dirty="0" err="1"/>
              <a:t>formată</a:t>
            </a:r>
            <a:r>
              <a:rPr lang="en-US" sz="2000" dirty="0"/>
              <a:t> din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mulţimi</a:t>
            </a:r>
            <a:r>
              <a:rPr lang="en-US" sz="2000" dirty="0"/>
              <a:t>, </a:t>
            </a:r>
            <a:r>
              <a:rPr lang="en-US" sz="2000" dirty="0" err="1"/>
              <a:t>mulţimea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a </a:t>
            </a:r>
            <a:r>
              <a:rPr lang="en-US" sz="2000" dirty="0" err="1"/>
              <a:t>nodurilor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vîrfurilor</a:t>
            </a:r>
            <a:r>
              <a:rPr lang="en-US" sz="2000" dirty="0"/>
              <a:t> </a:t>
            </a:r>
            <a:r>
              <a:rPr lang="en-US" sz="2000" dirty="0" err="1"/>
              <a:t>grafului</a:t>
            </a:r>
            <a:r>
              <a:rPr lang="en-US" sz="2000" dirty="0"/>
              <a:t>,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mulţimea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dirty="0"/>
              <a:t> a </a:t>
            </a:r>
            <a:r>
              <a:rPr lang="en-US" sz="2000" dirty="0" err="1"/>
              <a:t>muchiilor</a:t>
            </a:r>
            <a:r>
              <a:rPr lang="en-US" sz="2000" dirty="0"/>
              <a:t> </a:t>
            </a:r>
            <a:r>
              <a:rPr lang="en-US" sz="2000" dirty="0" err="1"/>
              <a:t>grafului</a:t>
            </a:r>
            <a:r>
              <a:rPr lang="en-US" sz="2000" dirty="0"/>
              <a:t>, </a:t>
            </a:r>
            <a:r>
              <a:rPr lang="en-US" sz="2000" dirty="0" err="1"/>
              <a:t>unde</a:t>
            </a:r>
            <a:r>
              <a:rPr lang="en-US" sz="2000" dirty="0"/>
              <a:t> o </a:t>
            </a:r>
            <a:r>
              <a:rPr lang="en-US" sz="2000" dirty="0" err="1"/>
              <a:t>muchie</a:t>
            </a:r>
            <a:r>
              <a:rPr lang="en-US" sz="2000" dirty="0"/>
              <a:t> </a:t>
            </a:r>
            <a:r>
              <a:rPr lang="en-US" sz="2000" i="1" dirty="0"/>
              <a:t>v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pereche</a:t>
            </a:r>
            <a:r>
              <a:rPr lang="en-US" sz="2000" dirty="0"/>
              <a:t> </a:t>
            </a:r>
            <a:r>
              <a:rPr lang="en-US" sz="2000" dirty="0" err="1"/>
              <a:t>ordonată</a:t>
            </a:r>
            <a:r>
              <a:rPr lang="en-US" sz="2000" dirty="0"/>
              <a:t> de </a:t>
            </a:r>
            <a:r>
              <a:rPr lang="en-US" sz="2000" dirty="0" err="1"/>
              <a:t>noduri</a:t>
            </a:r>
            <a:r>
              <a:rPr lang="en-US" sz="2000" dirty="0"/>
              <a:t> </a:t>
            </a:r>
            <a:r>
              <a:rPr lang="en-US" sz="2000" i="1" dirty="0"/>
              <a:t>v=(</a:t>
            </a:r>
            <a:r>
              <a:rPr lang="en-US" sz="2000" i="1" dirty="0" err="1"/>
              <a:t>x,y</a:t>
            </a:r>
            <a:r>
              <a:rPr lang="en-US" sz="2000" i="1" dirty="0"/>
              <a:t>)</a:t>
            </a:r>
            <a:r>
              <a:rPr lang="en-US" sz="2000" dirty="0"/>
              <a:t>, </a:t>
            </a:r>
            <a:r>
              <a:rPr lang="en-US" sz="2000" i="1" dirty="0" err="1"/>
              <a:t>x,y</a:t>
            </a:r>
            <a:r>
              <a:rPr lang="en-US" sz="2000" i="1" dirty="0"/>
              <a:t>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X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Un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neorientat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perechea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x,y</a:t>
            </a:r>
            <a:r>
              <a:rPr lang="en-US" sz="2000" i="1" dirty="0"/>
              <a:t>)</a:t>
            </a:r>
            <a:r>
              <a:rPr lang="en-US" sz="2000" dirty="0"/>
              <a:t> se </a:t>
            </a:r>
            <a:r>
              <a:rPr lang="en-US" sz="2000" dirty="0" err="1"/>
              <a:t>identifică</a:t>
            </a:r>
            <a:r>
              <a:rPr lang="en-US" sz="2000" dirty="0"/>
              <a:t> cu </a:t>
            </a:r>
            <a:r>
              <a:rPr lang="en-US" sz="2000" dirty="0" err="1"/>
              <a:t>perechea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y,x</a:t>
            </a:r>
            <a:r>
              <a:rPr lang="en-US" sz="2000" i="1" dirty="0"/>
              <a:t>). </a:t>
            </a:r>
          </a:p>
          <a:p>
            <a:pPr algn="just"/>
            <a:r>
              <a:rPr lang="en-US" sz="2000" dirty="0"/>
              <a:t>Un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fără</a:t>
            </a:r>
            <a:r>
              <a:rPr lang="en-US" sz="2000" dirty="0"/>
              <a:t> </a:t>
            </a:r>
            <a:r>
              <a:rPr lang="en-US" sz="2000" dirty="0" err="1"/>
              <a:t>cicluri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care, </a:t>
            </a:r>
            <a:r>
              <a:rPr lang="en-US" sz="2000" dirty="0" err="1"/>
              <a:t>pornind</a:t>
            </a:r>
            <a:r>
              <a:rPr lang="en-US" sz="2000" dirty="0"/>
              <a:t> de la un </a:t>
            </a:r>
            <a:r>
              <a:rPr lang="en-US" sz="2000" dirty="0" err="1"/>
              <a:t>vîrf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nu </a:t>
            </a:r>
            <a:r>
              <a:rPr lang="en-US" sz="2000" dirty="0" err="1"/>
              <a:t>putem</a:t>
            </a:r>
            <a:r>
              <a:rPr lang="en-US" sz="2000" dirty="0"/>
              <a:t> </a:t>
            </a:r>
            <a:r>
              <a:rPr lang="en-US" sz="2000" dirty="0" err="1"/>
              <a:t>ajunge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la el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muchii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Definiţie</a:t>
            </a:r>
            <a:r>
              <a:rPr lang="en-US" sz="2000" b="1" dirty="0"/>
              <a:t>.</a:t>
            </a:r>
            <a:r>
              <a:rPr lang="en-US" sz="2000" dirty="0"/>
              <a:t> Se </a:t>
            </a:r>
            <a:r>
              <a:rPr lang="en-US" sz="2000" dirty="0" err="1"/>
              <a:t>numeşte</a:t>
            </a:r>
            <a:r>
              <a:rPr lang="en-US" sz="2000" dirty="0"/>
              <a:t> </a:t>
            </a:r>
            <a:r>
              <a:rPr lang="en-US" sz="2000" b="1" dirty="0" err="1"/>
              <a:t>arbore</a:t>
            </a:r>
            <a:r>
              <a:rPr lang="en-US" sz="2000" b="1" dirty="0"/>
              <a:t> </a:t>
            </a:r>
            <a:r>
              <a:rPr lang="en-US" sz="2000" dirty="0"/>
              <a:t>un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i="1" dirty="0"/>
              <a:t>H = (X, V)</a:t>
            </a:r>
            <a:r>
              <a:rPr lang="en-US" sz="2000" dirty="0"/>
              <a:t>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neorientat</a:t>
            </a:r>
            <a:r>
              <a:rPr lang="en-US" sz="2000" dirty="0"/>
              <a:t>, </a:t>
            </a:r>
            <a:r>
              <a:rPr lang="en-US" sz="2000" dirty="0" err="1"/>
              <a:t>conex</a:t>
            </a:r>
            <a:r>
              <a:rPr lang="en-US" sz="2000" dirty="0"/>
              <a:t>, </a:t>
            </a:r>
            <a:r>
              <a:rPr lang="en-US" sz="2000" dirty="0" err="1"/>
              <a:t>fără</a:t>
            </a:r>
            <a:r>
              <a:rPr lang="en-US" sz="2000" dirty="0"/>
              <a:t> </a:t>
            </a:r>
            <a:r>
              <a:rPr lang="en-US" sz="2000" dirty="0" err="1"/>
              <a:t>cicluri</a:t>
            </a:r>
            <a:r>
              <a:rPr lang="en-US" sz="2000" dirty="0"/>
              <a:t>, cu un nod </a:t>
            </a:r>
            <a:r>
              <a:rPr lang="en-US" sz="2000" dirty="0" err="1"/>
              <a:t>precizat</a:t>
            </a:r>
            <a:r>
              <a:rPr lang="en-US" sz="2000" dirty="0"/>
              <a:t>  </a:t>
            </a:r>
            <a:r>
              <a:rPr lang="en-US" sz="2000" dirty="0" err="1"/>
              <a:t>numit</a:t>
            </a:r>
            <a:r>
              <a:rPr lang="en-US" sz="2000" dirty="0"/>
              <a:t> </a:t>
            </a:r>
            <a:r>
              <a:rPr lang="en-US" sz="2000" dirty="0" err="1"/>
              <a:t>rădăcină</a:t>
            </a:r>
            <a:r>
              <a:rPr lang="en-US" sz="2000" dirty="0"/>
              <a:t>.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vârf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X </a:t>
            </a:r>
            <a:r>
              <a:rPr lang="en-US" sz="2000" dirty="0"/>
              <a:t>, </a:t>
            </a:r>
            <a:r>
              <a:rPr lang="en-US" sz="2000" dirty="0" err="1"/>
              <a:t>există</a:t>
            </a:r>
            <a:r>
              <a:rPr lang="en-US" sz="2000" dirty="0"/>
              <a:t> un </a:t>
            </a:r>
            <a:r>
              <a:rPr lang="en-US" sz="2000" dirty="0" err="1"/>
              <a:t>număr</a:t>
            </a:r>
            <a:r>
              <a:rPr lang="en-US" sz="2000" dirty="0"/>
              <a:t> </a:t>
            </a:r>
            <a:r>
              <a:rPr lang="en-US" sz="2000" dirty="0" err="1"/>
              <a:t>finit</a:t>
            </a:r>
            <a:r>
              <a:rPr lang="en-US" sz="2000" dirty="0"/>
              <a:t> de </a:t>
            </a:r>
            <a:r>
              <a:rPr lang="en-US" sz="2000" dirty="0" err="1"/>
              <a:t>vârfuri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,...,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i="1" dirty="0"/>
              <a:t>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X </a:t>
            </a:r>
            <a:r>
              <a:rPr lang="en-US" sz="2000" dirty="0" err="1"/>
              <a:t>asociate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dirty="0" err="1"/>
              <a:t>numite</a:t>
            </a:r>
            <a:r>
              <a:rPr lang="en-US" sz="2000" dirty="0"/>
              <a:t> </a:t>
            </a:r>
            <a:r>
              <a:rPr lang="en-US" sz="2000" dirty="0" err="1"/>
              <a:t>descendenţi</a:t>
            </a:r>
            <a:r>
              <a:rPr lang="en-US" sz="2000" dirty="0"/>
              <a:t> </a:t>
            </a:r>
            <a:r>
              <a:rPr lang="en-US" sz="2000" dirty="0" err="1"/>
              <a:t>direcţi</a:t>
            </a:r>
            <a:r>
              <a:rPr lang="en-US" sz="2000" dirty="0"/>
              <a:t> (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fiii</a:t>
            </a:r>
            <a:r>
              <a:rPr lang="en-US" sz="2000" dirty="0"/>
              <a:t>)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 smtClean="0"/>
              <a:t>Arbori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liberi</a:t>
            </a:r>
            <a:r>
              <a:rPr lang="en-US" sz="2000" b="1" dirty="0" smtClean="0"/>
              <a:t> </a:t>
            </a:r>
            <a:r>
              <a:rPr lang="en-US" sz="2000" dirty="0" smtClean="0"/>
              <a:t>- 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caracterizari</a:t>
            </a:r>
            <a:endParaRPr lang="en-US" sz="2000" dirty="0"/>
          </a:p>
          <a:p>
            <a:pPr>
              <a:spcBef>
                <a:spcPct val="50000"/>
              </a:spcBef>
            </a:pPr>
            <a:endParaRPr lang="es-ES_tradnl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- terminologie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arborii ordonaţi</a:t>
            </a:r>
            <a:r>
              <a:rPr lang="en-US"/>
              <a:t>, arbori în care există o relaţie de ordine între descendenţii unui nod</a:t>
            </a:r>
          </a:p>
          <a:p>
            <a:pPr>
              <a:spcBef>
                <a:spcPct val="50000"/>
              </a:spcBef>
            </a:pPr>
            <a:r>
              <a:rPr lang="en-US" i="1"/>
              <a:t>arborii neordonaţi</a:t>
            </a:r>
            <a:r>
              <a:rPr lang="en-US"/>
              <a:t>, arbori în care nu există o relaţie de ordine între descendenţii unui nod</a:t>
            </a:r>
            <a:endParaRPr lang="es-ES_trad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 dirty="0" err="1">
                <a:solidFill>
                  <a:schemeClr val="tx2"/>
                </a:solidFill>
              </a:rPr>
              <a:t>Arbori</a:t>
            </a:r>
            <a:r>
              <a:rPr lang="es-ES_tradnl" sz="3200" b="1" dirty="0">
                <a:solidFill>
                  <a:schemeClr val="tx2"/>
                </a:solidFill>
              </a:rPr>
              <a:t> - </a:t>
            </a:r>
            <a:r>
              <a:rPr lang="es-ES_tradnl" sz="3200" b="1" dirty="0" err="1">
                <a:solidFill>
                  <a:schemeClr val="tx2"/>
                </a:solidFill>
              </a:rPr>
              <a:t>terminologie</a:t>
            </a:r>
            <a:endParaRPr lang="es-ES_tradnl" sz="3200" b="1" dirty="0">
              <a:solidFill>
                <a:schemeClr val="tx2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i="1"/>
              <a:t>gradul</a:t>
            </a:r>
            <a:r>
              <a:rPr lang="en-US"/>
              <a:t> arborelui = întregul </a:t>
            </a:r>
            <a:r>
              <a:rPr lang="en-US" i="1"/>
              <a:t>k</a:t>
            </a:r>
            <a:r>
              <a:rPr lang="en-US"/>
              <a:t> care reprezintă numărul maxim de fii ai unui nod.</a:t>
            </a:r>
          </a:p>
          <a:p>
            <a:pPr algn="just"/>
            <a:endParaRPr lang="en-US"/>
          </a:p>
          <a:p>
            <a:pPr algn="just"/>
            <a:r>
              <a:rPr lang="en-US"/>
              <a:t>Fiecărui nod al arborelui îi vom asocia un </a:t>
            </a:r>
            <a:r>
              <a:rPr lang="en-US" i="1"/>
              <a:t>nivel</a:t>
            </a:r>
            <a:r>
              <a:rPr lang="en-US"/>
              <a:t> în felul următor:</a:t>
            </a:r>
            <a:endParaRPr lang="ro-RO"/>
          </a:p>
          <a:p>
            <a:pPr lvl="2" algn="just"/>
            <a:r>
              <a:rPr lang="es-ES_tradnl"/>
              <a:t>(a)</a:t>
            </a:r>
            <a:r>
              <a:rPr lang="ro-RO"/>
              <a:t>rădăcina se află la nivelul 0,</a:t>
            </a:r>
          </a:p>
          <a:p>
            <a:pPr lvl="2" algn="just"/>
            <a:r>
              <a:rPr lang="es-ES_tradnl"/>
              <a:t>(b)</a:t>
            </a:r>
            <a:r>
              <a:rPr lang="ro-RO"/>
              <a:t>dacă un nod se află la nivelul </a:t>
            </a:r>
            <a:r>
              <a:rPr lang="ro-RO" i="1"/>
              <a:t>i</a:t>
            </a:r>
            <a:r>
              <a:rPr lang="ro-RO"/>
              <a:t> atunci fiii săi sunt la nivelul </a:t>
            </a:r>
            <a:r>
              <a:rPr lang="ro-RO" i="1"/>
              <a:t>i</a:t>
            </a:r>
            <a:r>
              <a:rPr lang="en-US" i="1"/>
              <a:t>+1.</a:t>
            </a:r>
          </a:p>
          <a:p>
            <a:pPr lvl="2" algn="just"/>
            <a:endParaRPr lang="ro-RO"/>
          </a:p>
          <a:p>
            <a:pPr algn="just"/>
            <a:r>
              <a:rPr lang="en-US"/>
              <a:t>Numim </a:t>
            </a:r>
            <a:r>
              <a:rPr lang="ro-RO" i="1"/>
              <a:t>înălţime</a:t>
            </a:r>
            <a:r>
              <a:rPr lang="ro-RO"/>
              <a:t> </a:t>
            </a:r>
            <a:r>
              <a:rPr lang="en-US"/>
              <a:t>(sau </a:t>
            </a:r>
            <a:r>
              <a:rPr lang="en-US" i="1"/>
              <a:t>ad</a:t>
            </a:r>
            <a:r>
              <a:rPr lang="ro-RO" i="1"/>
              <a:t>âncime</a:t>
            </a:r>
            <a:r>
              <a:rPr lang="en-US"/>
              <a:t>)</a:t>
            </a:r>
            <a:r>
              <a:rPr lang="ro-RO"/>
              <a:t> a unui arbore nivelul maxim al nodurilor sale.</a:t>
            </a:r>
          </a:p>
          <a:p>
            <a:pPr algn="just"/>
            <a:endParaRPr lang="ro-RO"/>
          </a:p>
          <a:p>
            <a:pPr algn="just"/>
            <a:r>
              <a:rPr lang="en-US"/>
              <a:t>Se numeşte </a:t>
            </a:r>
            <a:r>
              <a:rPr lang="en-US" i="1"/>
              <a:t>terminal sau frunză</a:t>
            </a:r>
            <a:r>
              <a:rPr lang="en-US"/>
              <a:t> un nod fără descendenţi.</a:t>
            </a:r>
          </a:p>
          <a:p>
            <a:pPr algn="just"/>
            <a:r>
              <a:rPr lang="en-US"/>
              <a:t>Se numeşte </a:t>
            </a:r>
            <a:r>
              <a:rPr lang="en-US" i="1"/>
              <a:t>nod interior</a:t>
            </a:r>
            <a:r>
              <a:rPr lang="en-US"/>
              <a:t> orice nod care nu e terminal.</a:t>
            </a:r>
          </a:p>
          <a:p>
            <a:pPr>
              <a:spcBef>
                <a:spcPct val="50000"/>
              </a:spcBef>
            </a:pPr>
            <a:r>
              <a:rPr lang="en-US"/>
              <a:t>Un </a:t>
            </a:r>
            <a:r>
              <a:rPr lang="en-US" i="1"/>
              <a:t>2</a:t>
            </a:r>
            <a:r>
              <a:rPr lang="en-US"/>
              <a:t>-arbore ordonat se nume</a:t>
            </a:r>
            <a:r>
              <a:rPr lang="ro-RO"/>
              <a:t>şte </a:t>
            </a:r>
            <a:r>
              <a:rPr lang="ro-RO" i="1"/>
              <a:t>arbore binar</a:t>
            </a:r>
            <a:r>
              <a:rPr lang="en-US"/>
              <a:t>. (fiu stâng, respectiv fiu drept.)</a:t>
            </a:r>
            <a:endParaRPr lang="es-ES_tradn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 dirty="0" err="1">
                <a:solidFill>
                  <a:schemeClr val="tx2"/>
                </a:solidFill>
              </a:rPr>
              <a:t>Arbori</a:t>
            </a:r>
            <a:r>
              <a:rPr lang="es-ES_tradnl" sz="3200" b="1" dirty="0">
                <a:solidFill>
                  <a:schemeClr val="tx2"/>
                </a:solidFill>
              </a:rPr>
              <a:t> - </a:t>
            </a:r>
            <a:r>
              <a:rPr lang="es-ES_tradnl" sz="3200" b="1" dirty="0" err="1" smtClean="0">
                <a:solidFill>
                  <a:schemeClr val="tx2"/>
                </a:solidFill>
              </a:rPr>
              <a:t>aplicatii</a:t>
            </a:r>
            <a:endParaRPr lang="es-ES_tradnl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4582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Cautare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dirty="0" smtClean="0"/>
              <a:t>I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mplementari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cozi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prioritati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dirty="0" err="1" smtClean="0"/>
              <a:t>Sortare</a:t>
            </a:r>
            <a:endParaRPr lang="es-ES_tradnl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_tradnl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i="1" dirty="0" err="1" smtClean="0"/>
              <a:t>Reprezentari</a:t>
            </a:r>
            <a:endParaRPr lang="es-ES_tradnl" sz="2800" i="1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decizie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costuri</a:t>
            </a:r>
            <a:endParaRPr kumimoji="0" lang="es-ES_tradn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000" b="1" dirty="0" smtClean="0"/>
              <a:t>‘</a:t>
            </a:r>
            <a:r>
              <a:rPr lang="es-ES_tradnl" sz="2000" b="1" dirty="0" err="1" smtClean="0"/>
              <a:t>Expresii</a:t>
            </a:r>
            <a:r>
              <a:rPr lang="es-ES_tradnl" sz="2000" b="1" dirty="0" smtClean="0"/>
              <a:t>’ – de ‘</a:t>
            </a:r>
            <a:r>
              <a:rPr lang="es-ES_tradnl" sz="2000" b="1" dirty="0" err="1" smtClean="0"/>
              <a:t>evaluat</a:t>
            </a:r>
            <a:r>
              <a:rPr lang="es-ES_tradnl" sz="2000" b="1" dirty="0" smtClean="0"/>
              <a:t>’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Codificare</a:t>
            </a: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i="1" dirty="0" err="1" smtClean="0"/>
              <a:t>Reprezentari</a:t>
            </a:r>
            <a:r>
              <a:rPr lang="es-ES_tradnl" sz="2800" i="1" dirty="0" smtClean="0"/>
              <a:t> de </a:t>
            </a:r>
            <a:r>
              <a:rPr lang="es-ES_tradnl" sz="2800" i="1" dirty="0" err="1" smtClean="0"/>
              <a:t>multimi</a:t>
            </a:r>
            <a:endParaRPr lang="es-ES_tradnl" sz="2800" i="1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Union-Find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reuniunii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apartenentei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 dirty="0" err="1">
                <a:solidFill>
                  <a:schemeClr val="tx2"/>
                </a:solidFill>
              </a:rPr>
              <a:t>Arbori</a:t>
            </a:r>
            <a:r>
              <a:rPr lang="es-ES_tradnl" sz="3200" b="1" dirty="0">
                <a:solidFill>
                  <a:schemeClr val="tx2"/>
                </a:solidFill>
              </a:rPr>
              <a:t> - </a:t>
            </a:r>
            <a:r>
              <a:rPr lang="es-ES_tradnl" sz="3200" b="1" dirty="0" err="1" smtClean="0">
                <a:solidFill>
                  <a:schemeClr val="tx2"/>
                </a:solidFill>
              </a:rPr>
              <a:t>aplicatii</a:t>
            </a:r>
            <a:endParaRPr lang="es-ES_tradnl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4582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Cautare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cautare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inserare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stergere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dirty="0" smtClean="0"/>
              <a:t>I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mplementari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cozi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prioritati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800" dirty="0" err="1" smtClean="0"/>
              <a:t>Sortare</a:t>
            </a:r>
            <a:endParaRPr lang="es-ES_tradnl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_tradnl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i="1" dirty="0" err="1" smtClean="0"/>
              <a:t>Reprezentari</a:t>
            </a:r>
            <a:endParaRPr lang="es-ES_tradnl" sz="2800" i="1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decizie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costuri</a:t>
            </a:r>
            <a:endParaRPr kumimoji="0" lang="es-ES_tradn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000" b="1" dirty="0" smtClean="0"/>
              <a:t>‘</a:t>
            </a:r>
            <a:r>
              <a:rPr lang="es-ES_tradnl" sz="2000" b="1" dirty="0" err="1" smtClean="0"/>
              <a:t>Expresii</a:t>
            </a:r>
            <a:r>
              <a:rPr lang="es-ES_tradnl" sz="2000" b="1" dirty="0" smtClean="0"/>
              <a:t>’ – de ‘</a:t>
            </a:r>
            <a:r>
              <a:rPr lang="es-ES_tradnl" sz="2000" b="1" dirty="0" err="1" smtClean="0"/>
              <a:t>evaluat</a:t>
            </a:r>
            <a:r>
              <a:rPr lang="es-ES_tradnl" sz="2000" b="1" dirty="0" smtClean="0"/>
              <a:t>’ -</a:t>
            </a:r>
            <a:r>
              <a:rPr lang="es-ES_tradnl" sz="2000" b="1" dirty="0" err="1" smtClean="0"/>
              <a:t>parcurgeri</a:t>
            </a:r>
            <a:endParaRPr lang="es-ES_tradnl" sz="2000" b="1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Codificare – (de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construit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propr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bune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</a:t>
            </a: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i="1" dirty="0" err="1" smtClean="0"/>
              <a:t>Reprezentari</a:t>
            </a:r>
            <a:r>
              <a:rPr lang="es-ES_tradnl" sz="2800" i="1" dirty="0" smtClean="0"/>
              <a:t> de </a:t>
            </a:r>
            <a:r>
              <a:rPr lang="es-ES_tradnl" sz="2800" i="1" dirty="0" err="1" smtClean="0"/>
              <a:t>multimi</a:t>
            </a:r>
            <a:endParaRPr lang="es-ES_tradnl" sz="2800" i="1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Union-Find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reuniunii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apartenentei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ex de combinare (</a:t>
            </a:r>
            <a:r>
              <a:rPr kumimoji="0" lang="es-ES_tradn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</a:t>
            </a:r>
            <a:r>
              <a:rPr kumimoji="0" lang="es-ES_trad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3124200"/>
          </a:xfrm>
        </p:spPr>
        <p:txBody>
          <a:bodyPr>
            <a:normAutofit lnSpcReduction="10000"/>
          </a:bodyPr>
          <a:lstStyle/>
          <a:p>
            <a:r>
              <a:rPr lang="es-ES_tradnl"/>
              <a:t>Inserarea</a:t>
            </a:r>
            <a:endParaRPr lang="es-ES_tradnl" sz="2800"/>
          </a:p>
          <a:p>
            <a:pPr lvl="1"/>
            <a:r>
              <a:rPr lang="es-ES_tradnl" sz="2400"/>
              <a:t>adaugarea unui nou element structurii, cu pastrarea tipului structurii</a:t>
            </a:r>
          </a:p>
          <a:p>
            <a:r>
              <a:rPr lang="es-ES_tradnl"/>
              <a:t>Stergerea</a:t>
            </a:r>
            <a:endParaRPr lang="es-ES_tradnl" sz="2800"/>
          </a:p>
          <a:p>
            <a:pPr lvl="1"/>
            <a:r>
              <a:rPr lang="es-ES_tradnl" sz="2400"/>
              <a:t>extragerea unui element al structurii (eventual in vederea unei procesari), cu pastrarea tipului structurii pe elementele ramase</a:t>
            </a:r>
            <a:endParaRPr lang="es-ES_tradnl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sz="3600"/>
              <a:t>Operatii de baza (cont.)</a:t>
            </a:r>
            <a:endParaRPr lang="es-ES_tradnl" sz="32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4572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r>
              <a:rPr lang="es-ES_tradnl" sz="2000"/>
              <a:t>Inserarea si Stergerea - reprezentarea multimilor cu caracter </a:t>
            </a:r>
            <a:r>
              <a:rPr lang="es-ES_tradnl" sz="2000" b="1" i="1"/>
              <a:t>dinamic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r>
              <a:rPr lang="es-ES_tradnl" sz="2000" b="1" i="1"/>
              <a:t>costuri mici</a:t>
            </a:r>
            <a:endParaRPr lang="es-ES_tradnl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(oarecari) - traversari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610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800"/>
              <a:t>Se presupune data o reprezentare in care fiecare nod are trei câmpuri:</a:t>
            </a:r>
          </a:p>
          <a:p>
            <a:pPr algn="just"/>
            <a:r>
              <a:rPr lang="en-US" sz="1800"/>
              <a:t>    </a:t>
            </a:r>
            <a:r>
              <a:rPr lang="en-US" sz="1800" i="1"/>
              <a:t>info</a:t>
            </a:r>
            <a:r>
              <a:rPr lang="en-US" sz="1800"/>
              <a:t>: pentru informaţia din noduri </a:t>
            </a:r>
          </a:p>
          <a:p>
            <a:pPr algn="just"/>
            <a:r>
              <a:rPr lang="en-US" sz="1800"/>
              <a:t>    </a:t>
            </a:r>
            <a:r>
              <a:rPr lang="en-US" sz="1800" i="1"/>
              <a:t>nrfii</a:t>
            </a:r>
            <a:r>
              <a:rPr lang="en-US" sz="1800"/>
              <a:t>: valoarea </a:t>
            </a:r>
            <a:r>
              <a:rPr lang="en-US" sz="1800" i="1"/>
              <a:t>NF,</a:t>
            </a:r>
            <a:r>
              <a:rPr lang="en-US" sz="1800"/>
              <a:t> întreagă, reprezintă numărul de fii ai nodului</a:t>
            </a:r>
          </a:p>
          <a:p>
            <a:pPr algn="just"/>
            <a:r>
              <a:rPr lang="en-US" sz="1800"/>
              <a:t>   </a:t>
            </a:r>
            <a:r>
              <a:rPr lang="en-US" sz="1800" i="1"/>
              <a:t>fii</a:t>
            </a:r>
            <a:r>
              <a:rPr lang="en-US" sz="1800"/>
              <a:t>: vector de dimensiune</a:t>
            </a:r>
            <a:r>
              <a:rPr lang="en-US" sz="1800" i="1"/>
              <a:t> NF</a:t>
            </a:r>
            <a:r>
              <a:rPr lang="en-US" sz="1800"/>
              <a:t>, cu componente pointeri, astfel încât, </a:t>
            </a:r>
            <a:r>
              <a:rPr lang="en-US" sz="1800" i="1"/>
              <a:t>fii[J]</a:t>
            </a:r>
            <a:r>
              <a:rPr lang="en-US" sz="1800"/>
              <a:t> este pointer către fiul</a:t>
            </a:r>
            <a:r>
              <a:rPr lang="en-US" sz="1800" i="1"/>
              <a:t> J </a:t>
            </a:r>
            <a:r>
              <a:rPr lang="en-US" sz="1800"/>
              <a:t>al nodului, iar </a:t>
            </a:r>
            <a:r>
              <a:rPr lang="en-US" sz="1800" i="1"/>
              <a:t>J= 1,2,…,NF.</a:t>
            </a:r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Algoritmul de </a:t>
            </a:r>
            <a:r>
              <a:rPr lang="en-US" sz="1800" b="1"/>
              <a:t>traversare</a:t>
            </a:r>
            <a:r>
              <a:rPr lang="en-US" sz="1800"/>
              <a:t> este următorul: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1. Se porneşte de la rădăcină.</a:t>
            </a:r>
          </a:p>
          <a:p>
            <a:pPr algn="just"/>
            <a:r>
              <a:rPr lang="en-US" sz="1800"/>
              <a:t>2. La fiecare nod curent:</a:t>
            </a:r>
          </a:p>
          <a:p>
            <a:pPr algn="just"/>
            <a:r>
              <a:rPr lang="en-US" sz="1800"/>
              <a:t>       (a) se procesează </a:t>
            </a:r>
            <a:r>
              <a:rPr lang="en-US" sz="1800" i="1"/>
              <a:t>info</a:t>
            </a:r>
            <a:r>
              <a:rPr lang="en-US" sz="1800"/>
              <a:t> </a:t>
            </a:r>
          </a:p>
          <a:p>
            <a:pPr algn="just"/>
            <a:r>
              <a:rPr lang="en-US" sz="1800"/>
              <a:t>    (b) se introduc într-o structură ajutătoare fiii nodului curent în   vederea procesării ulterioare.</a:t>
            </a:r>
          </a:p>
          <a:p>
            <a:pPr algn="just"/>
            <a:r>
              <a:rPr lang="en-US" sz="1800"/>
              <a:t>3. Se extrage din structura ajutătoare un alt nod şi se reia de la punctul 2.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Ca </a:t>
            </a:r>
            <a:r>
              <a:rPr lang="en-US" sz="1800" b="1"/>
              <a:t>structură ajutătoare</a:t>
            </a:r>
            <a:r>
              <a:rPr lang="en-US" sz="1800"/>
              <a:t> putem folosi una dintre structurile liniare pe care le cunoaştem, </a:t>
            </a:r>
            <a:r>
              <a:rPr lang="en-US" sz="1800" b="1"/>
              <a:t>stiva</a:t>
            </a:r>
            <a:r>
              <a:rPr lang="en-US" sz="1800"/>
              <a:t> sau </a:t>
            </a:r>
            <a:r>
              <a:rPr lang="en-US" sz="1800" b="1"/>
              <a:t>coada</a:t>
            </a:r>
            <a:r>
              <a:rPr lang="en-US" sz="1800"/>
              <a:t>.</a:t>
            </a:r>
          </a:p>
          <a:p>
            <a:pPr algn="just"/>
            <a:r>
              <a:rPr lang="en-US" sz="1800"/>
              <a:t>Dacă folosim o coadă obţinem </a:t>
            </a:r>
            <a:r>
              <a:rPr lang="en-US" sz="1800" i="1"/>
              <a:t>traversarea în lăţime (breadth first)</a:t>
            </a:r>
            <a:r>
              <a:rPr lang="en-US" sz="1800"/>
              <a:t> a arborelui.</a:t>
            </a:r>
          </a:p>
          <a:p>
            <a:pPr algn="just"/>
            <a:r>
              <a:rPr lang="en-US" sz="1800"/>
              <a:t>Dacă folosim o stivă obţinem </a:t>
            </a:r>
            <a:r>
              <a:rPr lang="en-US" sz="1800" i="1"/>
              <a:t>traversarea în adâncime (depth first)</a:t>
            </a:r>
            <a:r>
              <a:rPr lang="en-US" sz="1800"/>
              <a:t> a arborelui.</a:t>
            </a:r>
          </a:p>
          <a:p>
            <a:pPr algn="just"/>
            <a:endParaRPr lang="es-ES_tradnl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binari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1127125"/>
            <a:ext cx="8001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Un arbore binar (2-arbore ordonat) T este:</a:t>
            </a:r>
          </a:p>
          <a:p>
            <a:pPr lvl="2" algn="just"/>
            <a:r>
              <a:rPr lang="en-US" sz="2000"/>
              <a:t>(1) fie un arbore vid</a:t>
            </a:r>
            <a:r>
              <a:rPr lang="en-US" sz="2000" i="1"/>
              <a:t> (T=</a:t>
            </a:r>
            <a:r>
              <a:rPr lang="en-US" sz="2000" i="1">
                <a:sym typeface="Symbol" pitchFamily="18" charset="2"/>
              </a:rPr>
              <a:t></a:t>
            </a:r>
            <a:r>
              <a:rPr lang="en-US" sz="2000" i="1"/>
              <a:t>).</a:t>
            </a:r>
            <a:endParaRPr lang="en-US" sz="2000"/>
          </a:p>
          <a:p>
            <a:pPr lvl="2" algn="just"/>
            <a:r>
              <a:rPr lang="en-US" sz="2000"/>
              <a:t>(2) fie e nevid, şi atunci conţine un nod numit rădăcină, împreună cu doi subarbori binari disjuncţi numiţi subarborele stâng, respectiv subarborele drept.</a:t>
            </a:r>
            <a:endParaRPr lang="es-ES_tradnl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binari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 r="47777"/>
          <a:stretch>
            <a:fillRect/>
          </a:stretch>
        </p:blipFill>
        <p:spPr bwMode="auto">
          <a:xfrm>
            <a:off x="1481138" y="1720850"/>
            <a:ext cx="5148262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127125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Exemplu - reprezentari expresii aritmetice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just"/>
            <a:r>
              <a:rPr lang="en-US"/>
              <a:t>în Preordine (RSD) (</a:t>
            </a:r>
            <a:r>
              <a:rPr lang="en-US" i="1"/>
              <a:t>R</a:t>
            </a:r>
            <a:r>
              <a:rPr lang="en-US"/>
              <a:t>ădăcină </a:t>
            </a:r>
            <a:r>
              <a:rPr lang="en-US" i="1"/>
              <a:t>S</a:t>
            </a:r>
            <a:r>
              <a:rPr lang="en-US"/>
              <a:t>tânga </a:t>
            </a:r>
            <a:r>
              <a:rPr lang="en-US" i="1"/>
              <a:t>D</a:t>
            </a:r>
            <a:r>
              <a:rPr lang="en-US"/>
              <a:t>reapta)</a:t>
            </a:r>
          </a:p>
          <a:p>
            <a:pPr lvl="2" algn="just"/>
            <a:endParaRPr lang="en-US"/>
          </a:p>
          <a:p>
            <a:pPr lvl="2" algn="just"/>
            <a:r>
              <a:rPr lang="en-US"/>
              <a:t>în Inordine (SRD) (</a:t>
            </a:r>
            <a:r>
              <a:rPr lang="en-US" i="1"/>
              <a:t>S</a:t>
            </a:r>
            <a:r>
              <a:rPr lang="en-US"/>
              <a:t>tănga </a:t>
            </a:r>
            <a:r>
              <a:rPr lang="en-US" i="1"/>
              <a:t>R</a:t>
            </a:r>
            <a:r>
              <a:rPr lang="en-US"/>
              <a:t>ădăcină </a:t>
            </a:r>
            <a:r>
              <a:rPr lang="en-US" i="1"/>
              <a:t>D</a:t>
            </a:r>
            <a:r>
              <a:rPr lang="en-US"/>
              <a:t>reapta)</a:t>
            </a:r>
          </a:p>
          <a:p>
            <a:pPr lvl="2" algn="just"/>
            <a:endParaRPr lang="en-US"/>
          </a:p>
          <a:p>
            <a:pPr lvl="2" algn="just"/>
            <a:r>
              <a:rPr lang="en-US"/>
              <a:t>în Postordine (SDR)(</a:t>
            </a:r>
            <a:r>
              <a:rPr lang="en-US" i="1"/>
              <a:t>S</a:t>
            </a:r>
            <a:r>
              <a:rPr lang="en-US"/>
              <a:t>tănga </a:t>
            </a:r>
            <a:r>
              <a:rPr lang="en-US" i="1"/>
              <a:t>D</a:t>
            </a:r>
            <a:r>
              <a:rPr lang="en-US"/>
              <a:t>reapta </a:t>
            </a:r>
            <a:r>
              <a:rPr lang="en-US" i="1"/>
              <a:t>R</a:t>
            </a:r>
            <a:r>
              <a:rPr lang="en-US"/>
              <a:t>ădăcină)</a:t>
            </a:r>
          </a:p>
          <a:p>
            <a:pPr lvl="2" algn="just"/>
            <a:endParaRPr lang="en-US"/>
          </a:p>
          <a:p>
            <a:endParaRPr lang="es-ES_tradnl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_tradnl" sz="3200" b="1">
                <a:solidFill>
                  <a:schemeClr val="tx2"/>
                </a:solidFill>
              </a:rPr>
              <a:t>Arbori binari - traversari in adancime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Arbore</a:t>
            </a:r>
            <a:r>
              <a:rPr lang="en-US" sz="2400" dirty="0" smtClean="0"/>
              <a:t> de </a:t>
            </a:r>
            <a:r>
              <a:rPr lang="en-US" sz="2400" dirty="0" err="1" smtClean="0"/>
              <a:t>expresie</a:t>
            </a:r>
            <a:r>
              <a:rPr lang="en-US" sz="2400" dirty="0" smtClean="0"/>
              <a:t>  -- </a:t>
            </a:r>
            <a:r>
              <a:rPr lang="en-US" sz="2400" dirty="0" err="1" smtClean="0"/>
              <a:t>preordine</a:t>
            </a:r>
            <a:r>
              <a:rPr lang="en-US" sz="2400" dirty="0" smtClean="0"/>
              <a:t>  --  </a:t>
            </a:r>
            <a:r>
              <a:rPr lang="en-US" sz="2400" dirty="0" err="1" smtClean="0"/>
              <a:t>notatia</a:t>
            </a:r>
            <a:r>
              <a:rPr lang="en-US" sz="2400" dirty="0" smtClean="0"/>
              <a:t> prefix</a:t>
            </a:r>
            <a:endParaRPr lang="en-US" sz="24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7777"/>
          <a:stretch>
            <a:fillRect/>
          </a:stretch>
        </p:blipFill>
        <p:spPr bwMode="auto">
          <a:xfrm>
            <a:off x="1676400" y="838201"/>
            <a:ext cx="640115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 rot="10800000" flipV="1">
            <a:off x="1981200" y="6107668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smtClean="0"/>
              <a:t>*  +  a  /  b  c  –  d  *  e  f </a:t>
            </a:r>
            <a:endParaRPr 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Arbore</a:t>
            </a:r>
            <a:r>
              <a:rPr lang="en-US" sz="2400" dirty="0" smtClean="0"/>
              <a:t> de </a:t>
            </a:r>
            <a:r>
              <a:rPr lang="en-US" sz="2400" dirty="0" err="1" smtClean="0"/>
              <a:t>expresie</a:t>
            </a:r>
            <a:r>
              <a:rPr lang="en-US" sz="2400" dirty="0" smtClean="0"/>
              <a:t>  -- </a:t>
            </a:r>
            <a:r>
              <a:rPr lang="en-US" sz="2400" dirty="0" err="1" smtClean="0"/>
              <a:t>inordine</a:t>
            </a:r>
            <a:r>
              <a:rPr lang="en-US" sz="2400" dirty="0" smtClean="0"/>
              <a:t>  --  </a:t>
            </a:r>
            <a:r>
              <a:rPr lang="en-US" sz="2400" dirty="0" err="1" smtClean="0"/>
              <a:t>notatia</a:t>
            </a:r>
            <a:r>
              <a:rPr lang="en-US" sz="2400" dirty="0" smtClean="0"/>
              <a:t> infix</a:t>
            </a:r>
            <a:endParaRPr lang="en-US" sz="24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7777"/>
          <a:stretch>
            <a:fillRect/>
          </a:stretch>
        </p:blipFill>
        <p:spPr bwMode="auto">
          <a:xfrm>
            <a:off x="1676400" y="838201"/>
            <a:ext cx="640115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 rot="10800000" flipV="1">
            <a:off x="1524001" y="618386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smtClean="0"/>
              <a:t>a  +  b  /  c   *  d  -  e  *  f   …    (a  +  (b  /  c ) )  *  (d  -  (e  *  f ))    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Arbore</a:t>
            </a:r>
            <a:r>
              <a:rPr lang="en-US" sz="2400" dirty="0" smtClean="0"/>
              <a:t> de </a:t>
            </a:r>
            <a:r>
              <a:rPr lang="en-US" sz="2400" dirty="0" err="1" smtClean="0"/>
              <a:t>expresie</a:t>
            </a:r>
            <a:r>
              <a:rPr lang="en-US" sz="2400" dirty="0" smtClean="0"/>
              <a:t>  -- </a:t>
            </a:r>
            <a:r>
              <a:rPr lang="en-US" sz="2400" dirty="0" err="1" smtClean="0"/>
              <a:t>postordine</a:t>
            </a:r>
            <a:r>
              <a:rPr lang="en-US" sz="2400" dirty="0" smtClean="0"/>
              <a:t>  --  </a:t>
            </a:r>
            <a:r>
              <a:rPr lang="en-US" sz="2400" dirty="0" err="1" smtClean="0"/>
              <a:t>notatia</a:t>
            </a:r>
            <a:r>
              <a:rPr lang="en-US" sz="2400" dirty="0" smtClean="0"/>
              <a:t> postfix</a:t>
            </a:r>
            <a:endParaRPr lang="en-US" sz="24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7777"/>
          <a:stretch>
            <a:fillRect/>
          </a:stretch>
        </p:blipFill>
        <p:spPr bwMode="auto">
          <a:xfrm>
            <a:off x="1676400" y="838201"/>
            <a:ext cx="640115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 rot="10800000" flipV="1">
            <a:off x="1981200" y="6107668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smtClean="0"/>
              <a:t>a  b  c  /  +  d  e  f  *  -  * </a:t>
            </a:r>
            <a:endParaRPr 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Exercitii</a:t>
            </a:r>
            <a:r>
              <a:rPr lang="en-US" sz="2800" dirty="0" smtClean="0"/>
              <a:t>  --  </a:t>
            </a:r>
            <a:r>
              <a:rPr lang="en-US" sz="2800" dirty="0" err="1" smtClean="0"/>
              <a:t>stive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evaluat</a:t>
            </a:r>
            <a:r>
              <a:rPr lang="en-US" dirty="0" smtClean="0"/>
              <a:t> </a:t>
            </a:r>
            <a:r>
              <a:rPr lang="en-US" dirty="0" err="1" smtClean="0"/>
              <a:t>expresii</a:t>
            </a:r>
            <a:r>
              <a:rPr lang="en-US" dirty="0" smtClean="0"/>
              <a:t> cu </a:t>
            </a: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binari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notatie</a:t>
            </a:r>
            <a:r>
              <a:rPr lang="en-US" dirty="0" smtClean="0"/>
              <a:t> prefix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notatie</a:t>
            </a:r>
            <a:r>
              <a:rPr lang="en-US" dirty="0" smtClean="0"/>
              <a:t> infix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notatie</a:t>
            </a:r>
            <a:r>
              <a:rPr lang="en-US" dirty="0" smtClean="0"/>
              <a:t> postfix</a:t>
            </a:r>
          </a:p>
          <a:p>
            <a:endParaRPr lang="en-US" dirty="0"/>
          </a:p>
          <a:p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stiva</a:t>
            </a:r>
            <a:r>
              <a:rPr lang="en-US" dirty="0" smtClean="0"/>
              <a:t>/</a:t>
            </a:r>
            <a:r>
              <a:rPr lang="en-US" dirty="0" err="1" smtClean="0"/>
              <a:t>stive</a:t>
            </a:r>
            <a:r>
              <a:rPr lang="en-US" dirty="0" smtClean="0"/>
              <a:t> (?)</a:t>
            </a:r>
          </a:p>
          <a:p>
            <a:r>
              <a:rPr lang="en-US" dirty="0" err="1" smtClean="0"/>
              <a:t>Estimat</a:t>
            </a:r>
            <a:r>
              <a:rPr lang="en-US" dirty="0" smtClean="0"/>
              <a:t> </a:t>
            </a:r>
            <a:r>
              <a:rPr lang="en-US" dirty="0" err="1" smtClean="0"/>
              <a:t>costuri</a:t>
            </a:r>
            <a:r>
              <a:rPr lang="en-US" dirty="0" smtClean="0"/>
              <a:t> (</a:t>
            </a:r>
            <a:r>
              <a:rPr lang="en-US" dirty="0" err="1" smtClean="0"/>
              <a:t>timp</a:t>
            </a:r>
            <a:r>
              <a:rPr lang="en-US" dirty="0" smtClean="0"/>
              <a:t> + </a:t>
            </a:r>
            <a:r>
              <a:rPr lang="en-US" dirty="0" err="1" smtClean="0"/>
              <a:t>spatiu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Avantaj</a:t>
            </a:r>
            <a:r>
              <a:rPr lang="en-US" dirty="0" smtClean="0"/>
              <a:t> al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scrieri</a:t>
            </a:r>
            <a:r>
              <a:rPr lang="en-US" dirty="0" smtClean="0"/>
              <a:t> </a:t>
            </a:r>
            <a:r>
              <a:rPr lang="en-US" dirty="0" err="1" smtClean="0"/>
              <a:t>fata</a:t>
            </a:r>
            <a:r>
              <a:rPr lang="en-US" dirty="0" smtClean="0"/>
              <a:t> de </a:t>
            </a:r>
            <a:r>
              <a:rPr lang="en-US" dirty="0" err="1" smtClean="0"/>
              <a:t>celelalte</a:t>
            </a:r>
            <a:r>
              <a:rPr lang="en-US" dirty="0" smtClean="0"/>
              <a:t>???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Exercitii</a:t>
            </a:r>
            <a:r>
              <a:rPr lang="en-US" sz="2800" dirty="0" smtClean="0"/>
              <a:t>  --  </a:t>
            </a:r>
            <a:r>
              <a:rPr lang="en-US" sz="2800" dirty="0" err="1" smtClean="0"/>
              <a:t>Structuri</a:t>
            </a:r>
            <a:r>
              <a:rPr lang="en-US" sz="2800" dirty="0" smtClean="0"/>
              <a:t> </a:t>
            </a:r>
            <a:r>
              <a:rPr lang="en-US" sz="2800" dirty="0" err="1" smtClean="0"/>
              <a:t>lineare</a:t>
            </a:r>
            <a:r>
              <a:rPr lang="en-US" sz="2800" dirty="0" smtClean="0"/>
              <a:t> – </a:t>
            </a:r>
            <a:r>
              <a:rPr lang="en-US" sz="2800" dirty="0" err="1" smtClean="0"/>
              <a:t>str</a:t>
            </a:r>
            <a:r>
              <a:rPr lang="en-US" sz="2800" dirty="0" smtClean="0"/>
              <a:t> </a:t>
            </a:r>
            <a:r>
              <a:rPr lang="en-US" sz="2800" dirty="0" err="1" smtClean="0"/>
              <a:t>arborescente</a:t>
            </a:r>
            <a:r>
              <a:rPr lang="en-US" sz="2800" dirty="0" smtClean="0"/>
              <a:t> (</a:t>
            </a:r>
            <a:r>
              <a:rPr lang="en-US" sz="2800" dirty="0" err="1" smtClean="0"/>
              <a:t>binari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Cind</a:t>
            </a:r>
            <a:endParaRPr lang="en-US" dirty="0" smtClean="0"/>
          </a:p>
          <a:p>
            <a:r>
              <a:rPr lang="en-US" dirty="0" err="1" smtClean="0"/>
              <a:t>Daca</a:t>
            </a:r>
            <a:endParaRPr lang="en-US" dirty="0" smtClean="0"/>
          </a:p>
          <a:p>
            <a:r>
              <a:rPr lang="en-US" dirty="0" smtClean="0"/>
              <a:t>Cum</a:t>
            </a:r>
          </a:p>
          <a:p>
            <a:pPr>
              <a:buNone/>
            </a:pP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codifica</a:t>
            </a:r>
            <a:r>
              <a:rPr lang="en-US" dirty="0" smtClean="0"/>
              <a:t>/</a:t>
            </a:r>
            <a:r>
              <a:rPr lang="en-US" dirty="0" err="1" smtClean="0"/>
              <a:t>reprezenta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un </a:t>
            </a:r>
            <a:r>
              <a:rPr lang="en-US" b="1" dirty="0" err="1" smtClean="0"/>
              <a:t>arb</a:t>
            </a:r>
            <a:r>
              <a:rPr lang="en-US" b="1" dirty="0" smtClean="0"/>
              <a:t> </a:t>
            </a:r>
            <a:r>
              <a:rPr lang="en-US" b="1" dirty="0" err="1" smtClean="0"/>
              <a:t>binar</a:t>
            </a:r>
            <a:r>
              <a:rPr lang="en-US" b="1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b="1" dirty="0" err="1" smtClean="0"/>
              <a:t>liniara</a:t>
            </a:r>
            <a:r>
              <a:rPr lang="en-US" b="1" dirty="0" smtClean="0"/>
              <a:t> ?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838200"/>
          </a:xfrm>
        </p:spPr>
        <p:txBody>
          <a:bodyPr/>
          <a:lstStyle/>
          <a:p>
            <a:r>
              <a:rPr lang="es-ES_tradnl" sz="3600"/>
              <a:t>Operatii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419600"/>
          </a:xfrm>
        </p:spPr>
        <p:txBody>
          <a:bodyPr/>
          <a:lstStyle/>
          <a:p>
            <a:r>
              <a:rPr lang="es-ES_tradnl"/>
              <a:t>Combinare (merge)</a:t>
            </a:r>
          </a:p>
          <a:p>
            <a:pPr lvl="1"/>
            <a:r>
              <a:rPr lang="es-ES_tradnl"/>
              <a:t>din doua structuri de acelasi tip se produce o alta structura, de acelasi tip, ce contine reuniunea elementelor structurilor de intrare</a:t>
            </a:r>
          </a:p>
          <a:p>
            <a:pPr lvl="2"/>
            <a:r>
              <a:rPr lang="es-ES_tradnl"/>
              <a:t>ex: </a:t>
            </a:r>
            <a:r>
              <a:rPr lang="es-ES_tradnl" b="1"/>
              <a:t>interclasarea</a:t>
            </a:r>
            <a:r>
              <a:rPr lang="es-ES_tradnl"/>
              <a:t> a doua str. liniare ordonate </a:t>
            </a:r>
          </a:p>
          <a:p>
            <a:r>
              <a:rPr lang="es-ES_tradnl"/>
              <a:t>Sortarea</a:t>
            </a:r>
          </a:p>
          <a:p>
            <a:pPr lvl="1"/>
            <a:r>
              <a:rPr lang="es-ES_tradnl"/>
              <a:t>ordonarea totala a elementelor</a:t>
            </a:r>
          </a:p>
          <a:p>
            <a:pPr lvl="2"/>
            <a:r>
              <a:rPr lang="es-ES_tradnl"/>
              <a:t>sortarea multimilor </a:t>
            </a:r>
            <a:r>
              <a:rPr lang="es-ES_tradnl" b="1" i="1"/>
              <a:t>statice</a:t>
            </a:r>
          </a:p>
          <a:p>
            <a:pPr lvl="2"/>
            <a:r>
              <a:rPr lang="es-ES_tradnl"/>
              <a:t>sortarea multimilor </a:t>
            </a:r>
            <a:r>
              <a:rPr lang="es-ES_tradnl" b="1" i="1"/>
              <a:t>dinamice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144780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/>
              <a:t>Initializarea</a:t>
            </a:r>
            <a:r>
              <a:rPr lang="es-ES_tradnl" dirty="0"/>
              <a:t> </a:t>
            </a:r>
            <a:r>
              <a:rPr lang="es-ES_tradnl" dirty="0" err="1"/>
              <a:t>structurii</a:t>
            </a:r>
            <a:r>
              <a:rPr lang="es-ES_tradnl" dirty="0"/>
              <a:t> </a:t>
            </a:r>
            <a:r>
              <a:rPr lang="es-ES_tradnl" dirty="0" err="1"/>
              <a:t>cu</a:t>
            </a:r>
            <a:r>
              <a:rPr lang="es-ES_tradnl" dirty="0"/>
              <a:t> </a:t>
            </a:r>
            <a:r>
              <a:rPr lang="es-ES_tradnl" dirty="0" err="1"/>
              <a:t>structura</a:t>
            </a:r>
            <a:r>
              <a:rPr lang="es-ES_tradnl" dirty="0"/>
              <a:t> </a:t>
            </a:r>
            <a:r>
              <a:rPr lang="es-ES_tradnl" dirty="0" smtClean="0"/>
              <a:t>vida</a:t>
            </a:r>
          </a:p>
          <a:p>
            <a:r>
              <a:rPr lang="es-ES_tradnl" dirty="0" err="1" smtClean="0"/>
              <a:t>Crearea</a:t>
            </a:r>
            <a:r>
              <a:rPr lang="es-ES_tradnl" dirty="0" smtClean="0"/>
              <a:t> </a:t>
            </a:r>
            <a:r>
              <a:rPr lang="es-ES_tradnl" dirty="0"/>
              <a:t>- </a:t>
            </a:r>
            <a:r>
              <a:rPr lang="es-ES_tradnl" dirty="0" err="1"/>
              <a:t>prin</a:t>
            </a:r>
            <a:r>
              <a:rPr lang="es-ES_tradnl" dirty="0"/>
              <a:t> </a:t>
            </a:r>
            <a:r>
              <a:rPr lang="es-ES_tradnl" dirty="0" err="1"/>
              <a:t>inserari</a:t>
            </a:r>
            <a:r>
              <a:rPr lang="es-ES_tradnl" dirty="0"/>
              <a:t> </a:t>
            </a:r>
            <a:r>
              <a:rPr lang="es-ES_tradnl" dirty="0" err="1" smtClean="0"/>
              <a:t>repetate</a:t>
            </a:r>
            <a:endParaRPr lang="es-ES_tradnl" dirty="0" smtClean="0"/>
          </a:p>
          <a:p>
            <a:r>
              <a:rPr lang="es-ES_tradnl" dirty="0" smtClean="0"/>
              <a:t>Test pt </a:t>
            </a:r>
            <a:r>
              <a:rPr lang="es-ES_tradnl" dirty="0" err="1" smtClean="0"/>
              <a:t>structura</a:t>
            </a:r>
            <a:r>
              <a:rPr lang="es-ES_tradnl" dirty="0" smtClean="0"/>
              <a:t> vida</a:t>
            </a:r>
          </a:p>
          <a:p>
            <a:endParaRPr lang="es-ES_tradnl" dirty="0"/>
          </a:p>
          <a:p>
            <a:pPr lvl="1"/>
            <a:endParaRPr lang="es-ES_tradnl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sz="3600" dirty="0" err="1"/>
              <a:t>Operatii</a:t>
            </a:r>
            <a:r>
              <a:rPr lang="es-ES_tradnl" sz="3600" dirty="0"/>
              <a:t> </a:t>
            </a:r>
            <a:r>
              <a:rPr lang="es-ES_tradnl" sz="3600" dirty="0" smtClean="0"/>
              <a:t> ‘auxiliare’(cont</a:t>
            </a:r>
            <a:r>
              <a:rPr lang="es-ES_tradnl" sz="3600" dirty="0"/>
              <a:t>.)</a:t>
            </a:r>
            <a:endParaRPr lang="es-ES_tradnl" sz="3200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3097213"/>
            <a:ext cx="7848600" cy="2465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algn="just"/>
            <a:r>
              <a:rPr lang="en-US"/>
              <a:t>(1) </a:t>
            </a:r>
            <a:r>
              <a:rPr lang="en-US" i="1"/>
              <a:t>iniţializarea</a:t>
            </a:r>
            <a:r>
              <a:rPr lang="en-US"/>
              <a:t> structurii cu structura vidă</a:t>
            </a:r>
          </a:p>
          <a:p>
            <a:pPr lvl="2" algn="just"/>
            <a:r>
              <a:rPr lang="es-ES_tradnl"/>
              <a:t>(2) </a:t>
            </a:r>
            <a:r>
              <a:rPr lang="en-US"/>
              <a:t>un ciclu repetitiv (de lungime variabilă) </a:t>
            </a:r>
          </a:p>
          <a:p>
            <a:pPr lvl="3" algn="just"/>
            <a:r>
              <a:rPr lang="es-ES_tradnl"/>
              <a:t>(a) </a:t>
            </a:r>
            <a:r>
              <a:rPr lang="en-US"/>
              <a:t>se ia câte un element dintr-un fişier de intrare;</a:t>
            </a:r>
          </a:p>
          <a:p>
            <a:pPr lvl="3" algn="just"/>
            <a:r>
              <a:rPr lang="es-ES_tradnl"/>
              <a:t>(b) </a:t>
            </a:r>
            <a:r>
              <a:rPr lang="en-US"/>
              <a:t>pentru fiecare asemenea element se apelează o procedură ce implementează operaţia de </a:t>
            </a:r>
            <a:r>
              <a:rPr lang="en-US" i="1"/>
              <a:t>inserare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838200"/>
          </a:xfrm>
        </p:spPr>
        <p:txBody>
          <a:bodyPr/>
          <a:lstStyle/>
          <a:p>
            <a:r>
              <a:rPr lang="es-ES_tradnl" sz="3600"/>
              <a:t>Clase principale de structuri</a:t>
            </a:r>
            <a:endParaRPr lang="es-ES_tradn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r>
              <a:rPr lang="es-ES_tradnl"/>
              <a:t>Lineare</a:t>
            </a:r>
          </a:p>
          <a:p>
            <a:endParaRPr lang="es-ES_tradnl"/>
          </a:p>
          <a:p>
            <a:r>
              <a:rPr lang="es-ES_tradnl"/>
              <a:t>Nelineare</a:t>
            </a:r>
          </a:p>
          <a:p>
            <a:pPr lvl="2"/>
            <a:r>
              <a:rPr lang="es-ES_tradnl"/>
              <a:t>arborescente</a:t>
            </a:r>
          </a:p>
          <a:p>
            <a:pPr lvl="2"/>
            <a:r>
              <a:rPr lang="es-ES_tradnl"/>
              <a:t>grafuri</a:t>
            </a:r>
          </a:p>
          <a:p>
            <a:pPr lvl="2"/>
            <a:endParaRPr lang="es-ES_tradnl"/>
          </a:p>
          <a:p>
            <a:pPr lvl="2"/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838200"/>
          </a:xfrm>
        </p:spPr>
        <p:txBody>
          <a:bodyPr/>
          <a:lstStyle/>
          <a:p>
            <a:r>
              <a:rPr lang="es-ES_tradnl" sz="3600"/>
              <a:t>Structuri Lineare</a:t>
            </a:r>
            <a:endParaRPr lang="es-ES_trad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r>
              <a:rPr lang="es-ES_tradnl"/>
              <a:t>In alocare</a:t>
            </a:r>
          </a:p>
          <a:p>
            <a:pPr lvl="2"/>
            <a:r>
              <a:rPr lang="es-ES_tradnl"/>
              <a:t>statica - vectori</a:t>
            </a:r>
          </a:p>
          <a:p>
            <a:pPr lvl="2"/>
            <a:r>
              <a:rPr lang="es-ES_tradnl"/>
              <a:t>dinamica - liste inlantuite</a:t>
            </a:r>
          </a:p>
          <a:p>
            <a:endParaRPr lang="es-ES_tradnl"/>
          </a:p>
          <a:p>
            <a:r>
              <a:rPr lang="es-ES_tradnl"/>
              <a:t>Operatii de i/o (inserari/stergeri)</a:t>
            </a:r>
          </a:p>
          <a:p>
            <a:pPr lvl="2"/>
            <a:r>
              <a:rPr lang="es-ES_tradnl"/>
              <a:t>fara restrictii i/o</a:t>
            </a:r>
          </a:p>
          <a:p>
            <a:pPr lvl="2"/>
            <a:r>
              <a:rPr lang="es-ES_tradnl"/>
              <a:t>cu restrictii la i/o (stive si cozi)</a:t>
            </a:r>
          </a:p>
          <a:p>
            <a:pPr lvl="2"/>
            <a:endParaRPr lang="es-ES_trad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1219200"/>
          </a:xfrm>
        </p:spPr>
        <p:txBody>
          <a:bodyPr>
            <a:normAutofit fontScale="90000"/>
          </a:bodyPr>
          <a:lstStyle/>
          <a:p>
            <a:r>
              <a:rPr lang="es-ES_tradnl"/>
              <a:t>Structuri lineare in alocare statica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962400"/>
          </a:xfrm>
        </p:spPr>
        <p:txBody>
          <a:bodyPr/>
          <a:lstStyle/>
          <a:p>
            <a:r>
              <a:rPr lang="es-ES_tradnl"/>
              <a:t>Traversare</a:t>
            </a:r>
          </a:p>
          <a:p>
            <a:r>
              <a:rPr lang="es-ES_tradnl"/>
              <a:t>Inserare</a:t>
            </a:r>
          </a:p>
          <a:p>
            <a:r>
              <a:rPr lang="es-ES_tradnl"/>
              <a:t>Stergere</a:t>
            </a:r>
          </a:p>
          <a:p>
            <a:r>
              <a:rPr lang="es-ES_tradnl"/>
              <a:t>Cautare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2140</Words>
  <Application>Microsoft Office PowerPoint</Application>
  <PresentationFormat>On-screen Show (4:3)</PresentationFormat>
  <Paragraphs>281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Document</vt:lpstr>
      <vt:lpstr>Structuri de Date</vt:lpstr>
      <vt:lpstr>Slide 2</vt:lpstr>
      <vt:lpstr>Operatii de baza</vt:lpstr>
      <vt:lpstr>Operatii de baza (cont.)</vt:lpstr>
      <vt:lpstr>Operatii (cont.)</vt:lpstr>
      <vt:lpstr>Operatii  ‘auxiliare’(cont.)</vt:lpstr>
      <vt:lpstr>Clase principale de structuri</vt:lpstr>
      <vt:lpstr>Structuri Lineare</vt:lpstr>
      <vt:lpstr>Structuri lineare in alocare statica</vt:lpstr>
      <vt:lpstr>Structuri lineare in alocare dinamica: liste (liste simplu inlantuite)</vt:lpstr>
      <vt:lpstr>Liste simplu inlantuite - operatii</vt:lpstr>
      <vt:lpstr>Structuri lineare in alocare dinamica: liste (liste simplu inlantuite)</vt:lpstr>
      <vt:lpstr>Liste simplu inlantuite</vt:lpstr>
      <vt:lpstr>Slide 14</vt:lpstr>
      <vt:lpstr>Slide 15</vt:lpstr>
      <vt:lpstr>Liste simplu inlantuite - operatii</vt:lpstr>
      <vt:lpstr>Slide 17</vt:lpstr>
      <vt:lpstr>Alte tipuri de liste. Aplicatii.</vt:lpstr>
      <vt:lpstr>Liste cu nod marcaj</vt:lpstr>
      <vt:lpstr>Liste circulare</vt:lpstr>
      <vt:lpstr>Liste circulare cu nod marcaj</vt:lpstr>
      <vt:lpstr>Liste dublu înlănţuite.</vt:lpstr>
      <vt:lpstr>Aplicatii</vt:lpstr>
      <vt:lpstr>Aplicatii(cont.)</vt:lpstr>
      <vt:lpstr>Aplicatii(cont.)</vt:lpstr>
      <vt:lpstr>Slide 26</vt:lpstr>
      <vt:lpstr>Stiva -- Utilizator</vt:lpstr>
      <vt:lpstr>Stiva -- Implementare</vt:lpstr>
      <vt:lpstr>Coada -- Utilizator</vt:lpstr>
      <vt:lpstr>Coada -- Implementare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Arbore de expresie  -- preordine  --  notatia prefix</vt:lpstr>
      <vt:lpstr>Arbore de expresie  -- inordine  --  notatia infix</vt:lpstr>
      <vt:lpstr>Arbore de expresie  -- postordine  --  notatia postfix</vt:lpstr>
      <vt:lpstr>Exercitii  --  stive</vt:lpstr>
      <vt:lpstr>Exercitii  --  Structuri lineare – str arborescente (binari)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</dc:creator>
  <cp:lastModifiedBy>RC</cp:lastModifiedBy>
  <cp:revision>10</cp:revision>
  <dcterms:created xsi:type="dcterms:W3CDTF">2012-10-17T04:32:07Z</dcterms:created>
  <dcterms:modified xsi:type="dcterms:W3CDTF">2014-10-09T14:44:33Z</dcterms:modified>
</cp:coreProperties>
</file>