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409" r:id="rId9"/>
    <p:sldId id="263" r:id="rId10"/>
    <p:sldId id="410" r:id="rId11"/>
    <p:sldId id="264" r:id="rId12"/>
    <p:sldId id="411" r:id="rId13"/>
    <p:sldId id="265" r:id="rId14"/>
    <p:sldId id="412" r:id="rId15"/>
    <p:sldId id="266" r:id="rId16"/>
    <p:sldId id="413" r:id="rId17"/>
    <p:sldId id="267" r:id="rId18"/>
    <p:sldId id="414" r:id="rId19"/>
    <p:sldId id="268" r:id="rId20"/>
    <p:sldId id="415" r:id="rId21"/>
    <p:sldId id="269" r:id="rId22"/>
    <p:sldId id="416" r:id="rId23"/>
    <p:sldId id="270" r:id="rId24"/>
    <p:sldId id="417" r:id="rId25"/>
    <p:sldId id="271" r:id="rId26"/>
    <p:sldId id="272" r:id="rId27"/>
    <p:sldId id="275" r:id="rId28"/>
    <p:sldId id="420" r:id="rId29"/>
    <p:sldId id="419" r:id="rId30"/>
    <p:sldId id="371" r:id="rId31"/>
    <p:sldId id="423" r:id="rId32"/>
    <p:sldId id="422" r:id="rId33"/>
    <p:sldId id="421" r:id="rId34"/>
    <p:sldId id="424" r:id="rId35"/>
    <p:sldId id="425" r:id="rId36"/>
    <p:sldId id="390" r:id="rId37"/>
    <p:sldId id="391" r:id="rId38"/>
    <p:sldId id="392" r:id="rId39"/>
    <p:sldId id="393" r:id="rId40"/>
    <p:sldId id="394" r:id="rId41"/>
    <p:sldId id="395" r:id="rId42"/>
    <p:sldId id="396" r:id="rId43"/>
    <p:sldId id="397" r:id="rId44"/>
    <p:sldId id="401" r:id="rId45"/>
    <p:sldId id="399" r:id="rId46"/>
    <p:sldId id="400" r:id="rId47"/>
    <p:sldId id="402" r:id="rId48"/>
    <p:sldId id="405" r:id="rId49"/>
    <p:sldId id="406" r:id="rId50"/>
    <p:sldId id="407" r:id="rId51"/>
    <p:sldId id="4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71145EB-2F41-41A0-997D-A9BD21494A90}" type="datetimeFigureOut">
              <a:rPr lang="en-US" smtClean="0"/>
              <a:pPr/>
              <a:t>1/6/2015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D008C5-84C3-42FF-82BF-4645680E85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008C5-84C3-42FF-82BF-4645680E85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008C5-84C3-42FF-82BF-4645680E85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008C5-84C3-42FF-82BF-4645680E856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008C5-84C3-42FF-82BF-4645680E856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D008C5-84C3-42FF-82BF-4645680E856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D008C5-84C3-42FF-82BF-4645680E85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D008C5-84C3-42FF-82BF-4645680E856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71145EB-2F41-41A0-997D-A9BD21494A90}" type="datetimeFigureOut">
              <a:rPr lang="en-US" smtClean="0"/>
              <a:pPr/>
              <a:t>1/6/2015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D008C5-84C3-42FF-82BF-4645680E85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71145EB-2F41-41A0-997D-A9BD21494A90}" type="datetimeFigureOut">
              <a:rPr lang="en-US" smtClean="0"/>
              <a:pPr/>
              <a:t>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D008C5-84C3-42FF-82BF-4645680E85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1145EB-2F41-41A0-997D-A9BD21494A90}" type="datetimeFigureOut">
              <a:rPr lang="en-US" smtClean="0"/>
              <a:pPr/>
              <a:t>1/6/2015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D008C5-84C3-42FF-82BF-4645680E856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71145EB-2F41-41A0-997D-A9BD21494A90}" type="datetimeFigureOut">
              <a:rPr lang="en-US" smtClean="0"/>
              <a:pPr/>
              <a:t>1/6/2015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D008C5-84C3-42FF-82BF-4645680E85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phpmyadmin/url.php?url=http%3A%2F%2Fdev.mysql.com%2Fdoc%2Frefman%2F5.5%2Fen%2Fstring-types.html" TargetMode="External"/><Relationship Id="rId2" Type="http://schemas.openxmlformats.org/officeDocument/2006/relationships/hyperlink" Target="http://localhost/phpmyadmin/url.php?url=http%3A%2F%2Fdev.mysql.com%2Fdoc%2Frefman%2F5.5%2Fen%2Falter-table.html" TargetMode="Externa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phpmyadmin/url.php?url=http%3A%2F%2Fdev.mysql.com%2Fdoc%2Frefman%2F5.5%2Fen%2Fnumeric-types.html" TargetMode="External"/><Relationship Id="rId2" Type="http://schemas.openxmlformats.org/officeDocument/2006/relationships/hyperlink" Target="http://localhost/phpmyadmin/url.php?url=http%3A%2F%2Fdev.mysql.com%2Fdoc%2Frefman%2F5.5%2Fen%2Falter-table.html" TargetMode="Externa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phpmyadmin/url.php?url=http%3A%2F%2Fdev.mysql.com%2Fdoc%2Frefman%2F5.5%2Fen%2Fset.html" TargetMode="External"/><Relationship Id="rId2" Type="http://schemas.openxmlformats.org/officeDocument/2006/relationships/hyperlink" Target="http://localhost/phpmyadmin/url.php?url=http%3A%2F%2Fdev.mysql.com%2Fdoc%2Frefman%2F5.5%2Fen%2Fupdate.html" TargetMode="Externa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phpmyadmin/url.php?url=http%3A%2F%2Fdev.mysql.com%2Fdoc%2Frefman%2F5.5%2Fen%2Fset.html" TargetMode="External"/><Relationship Id="rId2" Type="http://schemas.openxmlformats.org/officeDocument/2006/relationships/hyperlink" Target="http://localhost/phpmyadmin/url.php?url=http%3A%2F%2Fdev.mysql.com%2Fdoc%2Frefman%2F5.5%2Fen%2Fupdate.html" TargetMode="Externa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phpmyadmin/url.php?url=http%3A%2F%2Fdev.mysql.com%2Fdoc%2Frefman%2F5.5%2Fen%2Fset.html" TargetMode="External"/><Relationship Id="rId2" Type="http://schemas.openxmlformats.org/officeDocument/2006/relationships/hyperlink" Target="http://localhost/phpmyadmin/url.php?url=http%3A%2F%2Fdev.mysql.com%2Fdoc%2Frefman%2F5.5%2Fen%2Fupdate.html" TargetMode="Externa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44824"/>
            <a:ext cx="7772400" cy="1305490"/>
          </a:xfrm>
        </p:spPr>
        <p:txBody>
          <a:bodyPr/>
          <a:lstStyle/>
          <a:p>
            <a:pPr algn="ctr"/>
            <a:r>
              <a:rPr lang="ro-RO" dirty="0" smtClean="0"/>
              <a:t>PROIECT BAZE DE DATE</a:t>
            </a:r>
            <a:endParaRPr lang="en-US" dirty="0"/>
          </a:p>
        </p:txBody>
      </p:sp>
      <p:sp>
        <p:nvSpPr>
          <p:cNvPr id="3" name="Subtitle 2"/>
          <p:cNvSpPr>
            <a:spLocks noGrp="1"/>
          </p:cNvSpPr>
          <p:nvPr>
            <p:ph type="subTitle" idx="1"/>
          </p:nvPr>
        </p:nvSpPr>
        <p:spPr>
          <a:xfrm>
            <a:off x="683568" y="3356992"/>
            <a:ext cx="7772400" cy="1199704"/>
          </a:xfrm>
        </p:spPr>
        <p:txBody>
          <a:bodyPr/>
          <a:lstStyle/>
          <a:p>
            <a:pPr algn="ctr"/>
            <a:r>
              <a:rPr lang="ro-RO" dirty="0" smtClean="0"/>
              <a:t>B</a:t>
            </a:r>
            <a:r>
              <a:rPr lang="en-US" dirty="0" err="1" smtClean="0"/>
              <a:t>aza</a:t>
            </a:r>
            <a:r>
              <a:rPr lang="en-US" dirty="0" smtClean="0"/>
              <a:t> de date a </a:t>
            </a:r>
            <a:r>
              <a:rPr lang="en-US" dirty="0" err="1" smtClean="0"/>
              <a:t>unui</a:t>
            </a:r>
            <a:r>
              <a:rPr lang="en-US" dirty="0" smtClean="0"/>
              <a:t> concurs de </a:t>
            </a:r>
            <a:r>
              <a:rPr lang="en-US" dirty="0" err="1" smtClean="0"/>
              <a:t>dictie</a:t>
            </a:r>
            <a:endParaRPr lang="en-US" dirty="0" smtClean="0"/>
          </a:p>
          <a:p>
            <a:pPr algn="ctr"/>
            <a:endParaRPr lang="en-US" dirty="0"/>
          </a:p>
        </p:txBody>
      </p:sp>
      <p:sp>
        <p:nvSpPr>
          <p:cNvPr id="4" name="TextBox 3"/>
          <p:cNvSpPr txBox="1"/>
          <p:nvPr/>
        </p:nvSpPr>
        <p:spPr>
          <a:xfrm>
            <a:off x="395536" y="188640"/>
            <a:ext cx="5517857" cy="1200329"/>
          </a:xfrm>
          <a:prstGeom prst="rect">
            <a:avLst/>
          </a:prstGeom>
          <a:noFill/>
        </p:spPr>
        <p:txBody>
          <a:bodyPr wrap="none" rtlCol="0">
            <a:spAutoFit/>
          </a:bodyPr>
          <a:lstStyle/>
          <a:p>
            <a:r>
              <a:rPr lang="en-US" dirty="0" smtClean="0"/>
              <a:t>UNIVERSITATEA DIN </a:t>
            </a:r>
            <a:r>
              <a:rPr lang="ro-RO" dirty="0" smtClean="0"/>
              <a:t>BUCUREȘTI</a:t>
            </a:r>
          </a:p>
          <a:p>
            <a:r>
              <a:rPr lang="ro-RO" dirty="0" smtClean="0"/>
              <a:t>FACULTATEA DE MATEMATICĂ ȘI INFORMATICĂ</a:t>
            </a:r>
          </a:p>
          <a:p>
            <a:r>
              <a:rPr lang="ro-RO" dirty="0" smtClean="0"/>
              <a:t>DEPARTAMENTUL DE TEHNOLOGII</a:t>
            </a:r>
          </a:p>
          <a:p>
            <a:r>
              <a:rPr lang="ro-RO" dirty="0" smtClean="0"/>
              <a:t>SPECIALIZAREA TEHNOLOGIA INFORMAȚIEI</a:t>
            </a:r>
            <a:endParaRPr lang="en-US" dirty="0"/>
          </a:p>
        </p:txBody>
      </p:sp>
      <p:sp>
        <p:nvSpPr>
          <p:cNvPr id="5" name="TextBox 4"/>
          <p:cNvSpPr txBox="1"/>
          <p:nvPr/>
        </p:nvSpPr>
        <p:spPr>
          <a:xfrm>
            <a:off x="4712979" y="5949280"/>
            <a:ext cx="3921266" cy="646331"/>
          </a:xfrm>
          <a:prstGeom prst="rect">
            <a:avLst/>
          </a:prstGeom>
          <a:noFill/>
        </p:spPr>
        <p:txBody>
          <a:bodyPr wrap="none" rtlCol="0">
            <a:spAutoFit/>
          </a:bodyPr>
          <a:lstStyle/>
          <a:p>
            <a:r>
              <a:rPr lang="ro-RO" dirty="0" smtClean="0"/>
              <a:t>STUDENT</a:t>
            </a:r>
            <a:r>
              <a:rPr lang="en-US" dirty="0" smtClean="0"/>
              <a:t>:</a:t>
            </a:r>
            <a:r>
              <a:rPr lang="ro-RO" dirty="0" smtClean="0"/>
              <a:t> </a:t>
            </a:r>
            <a:r>
              <a:rPr lang="en-US" dirty="0" err="1" smtClean="0"/>
              <a:t>Voicu</a:t>
            </a:r>
            <a:r>
              <a:rPr lang="en-US" dirty="0" smtClean="0"/>
              <a:t> George-</a:t>
            </a:r>
            <a:r>
              <a:rPr lang="en-US" dirty="0" err="1" smtClean="0"/>
              <a:t>Valentin</a:t>
            </a:r>
            <a:endParaRPr lang="ro-RO" dirty="0" smtClean="0"/>
          </a:p>
          <a:p>
            <a:r>
              <a:rPr lang="ro-RO" dirty="0" smtClean="0"/>
              <a:t>GRUPA</a:t>
            </a:r>
            <a:r>
              <a:rPr lang="en-US" dirty="0" smtClean="0"/>
              <a:t>:</a:t>
            </a:r>
            <a:r>
              <a:rPr lang="ro-RO" dirty="0" smtClean="0"/>
              <a:t> 251</a:t>
            </a:r>
            <a:endParaRPr lang="en-US" dirty="0"/>
          </a:p>
        </p:txBody>
      </p:sp>
      <p:sp>
        <p:nvSpPr>
          <p:cNvPr id="6" name="TextBox 5"/>
          <p:cNvSpPr txBox="1"/>
          <p:nvPr/>
        </p:nvSpPr>
        <p:spPr>
          <a:xfrm>
            <a:off x="-27251" y="4653136"/>
            <a:ext cx="5633273" cy="369332"/>
          </a:xfrm>
          <a:prstGeom prst="rect">
            <a:avLst/>
          </a:prstGeom>
          <a:noFill/>
        </p:spPr>
        <p:txBody>
          <a:bodyPr wrap="none" rtlCol="0">
            <a:spAutoFit/>
          </a:bodyPr>
          <a:lstStyle/>
          <a:p>
            <a:pPr algn="ctr"/>
            <a:r>
              <a:rPr lang="en-US" dirty="0" smtClean="0"/>
              <a:t>C</a:t>
            </a:r>
            <a:r>
              <a:rPr lang="ro-RO" dirty="0" smtClean="0"/>
              <a:t>OORDONATOR</a:t>
            </a:r>
            <a:r>
              <a:rPr lang="en-US" dirty="0" smtClean="0"/>
              <a:t> </a:t>
            </a:r>
            <a:r>
              <a:rPr lang="ro-RO" dirty="0" smtClean="0"/>
              <a:t>ȘTIINȚIFIC</a:t>
            </a:r>
            <a:r>
              <a:rPr lang="en-US" dirty="0" smtClean="0"/>
              <a:t>:</a:t>
            </a:r>
            <a:r>
              <a:rPr lang="ro-RO" dirty="0" smtClean="0"/>
              <a:t> POPESCU CRISTIANA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600438"/>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CONCURS</a:t>
            </a:r>
          </a:p>
          <a:p>
            <a:endParaRPr lang="en-US" sz="1200" dirty="0"/>
          </a:p>
          <a:p>
            <a:r>
              <a:rPr lang="en-US" sz="1200" dirty="0"/>
              <a:t>INSERT INTO `concurs` (`</a:t>
            </a:r>
            <a:r>
              <a:rPr lang="en-US" sz="1200" dirty="0" err="1"/>
              <a:t>id_concurs</a:t>
            </a:r>
            <a:r>
              <a:rPr lang="en-US" sz="1200" dirty="0"/>
              <a:t>`, `</a:t>
            </a:r>
            <a:r>
              <a:rPr lang="en-US" sz="1200" dirty="0" err="1"/>
              <a:t>id_organizatie</a:t>
            </a:r>
            <a:r>
              <a:rPr lang="en-US" sz="1200" dirty="0"/>
              <a:t>`, `</a:t>
            </a:r>
            <a:r>
              <a:rPr lang="en-US" sz="1200" dirty="0" err="1"/>
              <a:t>nume_concurs</a:t>
            </a:r>
            <a:r>
              <a:rPr lang="en-US" sz="1200" dirty="0"/>
              <a:t>`) VALUES</a:t>
            </a:r>
          </a:p>
          <a:p>
            <a:r>
              <a:rPr lang="en-US" sz="1200" dirty="0"/>
              <a:t>(1, 1, 'Lumina </a:t>
            </a:r>
            <a:r>
              <a:rPr lang="en-US" sz="1200" dirty="0" err="1"/>
              <a:t>cuvantului</a:t>
            </a:r>
            <a:r>
              <a:rPr lang="en-US" sz="1200" dirty="0"/>
              <a:t>'),</a:t>
            </a:r>
          </a:p>
          <a:p>
            <a:r>
              <a:rPr lang="en-US" sz="1200" dirty="0"/>
              <a:t>(2, 1, 'Romania, </a:t>
            </a:r>
            <a:r>
              <a:rPr lang="en-US" sz="1200" dirty="0" err="1"/>
              <a:t>tara</a:t>
            </a:r>
            <a:r>
              <a:rPr lang="en-US" sz="1200" dirty="0"/>
              <a:t> </a:t>
            </a:r>
            <a:r>
              <a:rPr lang="en-US" sz="1200" dirty="0" err="1"/>
              <a:t>talentelor</a:t>
            </a:r>
            <a:r>
              <a:rPr lang="en-US" sz="1200" dirty="0"/>
              <a:t>'),</a:t>
            </a:r>
          </a:p>
          <a:p>
            <a:r>
              <a:rPr lang="fi-FI" sz="1200" dirty="0"/>
              <a:t>(3, 3, 'Lumina cuvantului v4'),</a:t>
            </a:r>
          </a:p>
          <a:p>
            <a:r>
              <a:rPr lang="fi-FI" sz="1200" dirty="0"/>
              <a:t>(4, 4, 'Lumina cuvantului v5'),</a:t>
            </a:r>
          </a:p>
          <a:p>
            <a:r>
              <a:rPr lang="fi-FI" sz="1200" dirty="0"/>
              <a:t>(5, 5, 'Lumina cuvantului v69');</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058893"/>
            <a:ext cx="6264696" cy="4218612"/>
          </a:xfrm>
          <a:prstGeom prst="rect">
            <a:avLst/>
          </a:prstGeom>
        </p:spPr>
      </p:pic>
    </p:spTree>
    <p:extLst>
      <p:ext uri="{BB962C8B-B14F-4D97-AF65-F5344CB8AC3E}">
        <p14:creationId xmlns:p14="http://schemas.microsoft.com/office/powerpoint/2010/main" val="14139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451667"/>
            <a:ext cx="4896544" cy="1384995"/>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DATA</a:t>
            </a:r>
          </a:p>
          <a:p>
            <a:endParaRPr lang="en-US" sz="1200" dirty="0"/>
          </a:p>
          <a:p>
            <a:r>
              <a:rPr lang="en-US" sz="1200" dirty="0"/>
              <a:t>CREATE </a:t>
            </a:r>
            <a:r>
              <a:rPr lang="en-US" sz="1200" dirty="0" smtClean="0"/>
              <a:t>TABLE `data</a:t>
            </a:r>
            <a:r>
              <a:rPr lang="en-US" sz="1200" dirty="0"/>
              <a:t>` (</a:t>
            </a:r>
          </a:p>
          <a:p>
            <a:r>
              <a:rPr lang="en-US" sz="1200" dirty="0"/>
              <a:t>  `data` </a:t>
            </a:r>
            <a:r>
              <a:rPr lang="en-US" sz="1200" dirty="0" smtClean="0"/>
              <a:t>date,</a:t>
            </a:r>
            <a:endParaRPr lang="en-US" sz="1200" dirty="0"/>
          </a:p>
          <a:p>
            <a:r>
              <a:rPr lang="en-US" sz="1200" dirty="0"/>
              <a:t>  `</a:t>
            </a:r>
            <a:r>
              <a:rPr lang="en-US" sz="1200" dirty="0" err="1"/>
              <a:t>ora</a:t>
            </a:r>
            <a:r>
              <a:rPr lang="en-US" sz="1200" dirty="0"/>
              <a:t>` time(4</a:t>
            </a:r>
            <a:r>
              <a:rPr lang="en-US" sz="1200" dirty="0" smtClean="0"/>
              <a:t>),</a:t>
            </a:r>
          </a:p>
          <a:p>
            <a:r>
              <a:rPr lang="en-US" sz="1200" dirty="0"/>
              <a:t>CONSTRAINT </a:t>
            </a:r>
            <a:r>
              <a:rPr lang="en-US" sz="1200" dirty="0" smtClean="0"/>
              <a:t>“</a:t>
            </a:r>
            <a:r>
              <a:rPr lang="en-US" sz="1200" dirty="0" err="1" smtClean="0"/>
              <a:t>data_PK</a:t>
            </a:r>
            <a:r>
              <a:rPr lang="en-US" sz="1200" dirty="0" smtClean="0"/>
              <a:t>”  PRIMARY </a:t>
            </a:r>
            <a:r>
              <a:rPr lang="en-US" sz="1200" dirty="0"/>
              <a:t>KEY </a:t>
            </a:r>
            <a:r>
              <a:rPr lang="en-US" sz="1200" dirty="0" smtClean="0"/>
              <a:t>(“data”)</a:t>
            </a:r>
          </a:p>
          <a:p>
            <a:r>
              <a:rPr lang="en-US" sz="12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276872"/>
            <a:ext cx="5610842" cy="1800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600438"/>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DATA</a:t>
            </a:r>
          </a:p>
          <a:p>
            <a:endParaRPr lang="en-US" sz="1200" dirty="0"/>
          </a:p>
          <a:p>
            <a:r>
              <a:rPr lang="it-IT" sz="1200" dirty="0"/>
              <a:t>INSERT INTO `data` (`data`, `ora`) VALUES</a:t>
            </a:r>
          </a:p>
          <a:p>
            <a:r>
              <a:rPr lang="en-US" sz="1200" dirty="0"/>
              <a:t>('2007-08-04', '20:00:00.0000'),</a:t>
            </a:r>
          </a:p>
          <a:p>
            <a:r>
              <a:rPr lang="en-US" sz="1200" dirty="0"/>
              <a:t>('2009-06-04', '14:00:00.0000'),</a:t>
            </a:r>
          </a:p>
          <a:p>
            <a:r>
              <a:rPr lang="en-US" sz="1200" dirty="0"/>
              <a:t>('2009-06-20', '07:00:00.0000'),</a:t>
            </a:r>
          </a:p>
          <a:p>
            <a:r>
              <a:rPr lang="en-US" sz="1200" dirty="0"/>
              <a:t>('2013-12-25', '11:00:00.0000'),</a:t>
            </a:r>
          </a:p>
          <a:p>
            <a:r>
              <a:rPr lang="en-US" sz="1200" dirty="0"/>
              <a:t>('2014-08-08', '09:00:00.0000');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052104"/>
            <a:ext cx="5040560" cy="4404522"/>
          </a:xfrm>
          <a:prstGeom prst="rect">
            <a:avLst/>
          </a:prstGeom>
        </p:spPr>
      </p:pic>
    </p:spTree>
    <p:extLst>
      <p:ext uri="{BB962C8B-B14F-4D97-AF65-F5344CB8AC3E}">
        <p14:creationId xmlns:p14="http://schemas.microsoft.com/office/powerpoint/2010/main" val="111311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6408712" cy="2677656"/>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ETAPA</a:t>
            </a:r>
          </a:p>
          <a:p>
            <a:endParaRPr lang="en-US" sz="1200" dirty="0"/>
          </a:p>
          <a:p>
            <a:r>
              <a:rPr lang="en-US" sz="1200" dirty="0"/>
              <a:t>CREATE TABLE </a:t>
            </a:r>
            <a:r>
              <a:rPr lang="en-US" sz="1200" dirty="0" smtClean="0"/>
              <a:t>`</a:t>
            </a:r>
            <a:r>
              <a:rPr lang="en-US" sz="1200" dirty="0" err="1"/>
              <a:t>etapa</a:t>
            </a:r>
            <a:r>
              <a:rPr lang="en-US" sz="1200" dirty="0"/>
              <a:t>` (</a:t>
            </a:r>
          </a:p>
          <a:p>
            <a:r>
              <a:rPr lang="en-US" sz="1200" dirty="0"/>
              <a:t>  `</a:t>
            </a:r>
            <a:r>
              <a:rPr lang="en-US" sz="1200" dirty="0" err="1"/>
              <a:t>id_etapa</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locatie</a:t>
            </a:r>
            <a:r>
              <a:rPr lang="en-US" sz="1200" dirty="0"/>
              <a:t>` </a:t>
            </a:r>
            <a:r>
              <a:rPr lang="en-US" sz="1200" dirty="0" err="1"/>
              <a:t>varchar</a:t>
            </a:r>
            <a:r>
              <a:rPr lang="en-US" sz="1200" dirty="0"/>
              <a:t>(50</a:t>
            </a:r>
            <a:r>
              <a:rPr lang="en-US" sz="1200" dirty="0" smtClean="0"/>
              <a:t>),</a:t>
            </a:r>
            <a:endParaRPr lang="en-US" sz="1200" dirty="0"/>
          </a:p>
          <a:p>
            <a:r>
              <a:rPr lang="en-US" sz="1200" dirty="0"/>
              <a:t>  `data` </a:t>
            </a:r>
            <a:r>
              <a:rPr lang="en-US" sz="1200" dirty="0" smtClean="0"/>
              <a:t>date,</a:t>
            </a:r>
            <a:endParaRPr lang="en-US" sz="1200" dirty="0"/>
          </a:p>
          <a:p>
            <a:r>
              <a:rPr lang="en-US" sz="1200" dirty="0"/>
              <a:t>  `</a:t>
            </a:r>
            <a:r>
              <a:rPr lang="en-US" sz="1200" dirty="0" err="1"/>
              <a:t>tip_etapa</a:t>
            </a:r>
            <a:r>
              <a:rPr lang="en-US" sz="1200" dirty="0"/>
              <a:t>` </a:t>
            </a:r>
            <a:r>
              <a:rPr lang="en-US" sz="1200" dirty="0" err="1"/>
              <a:t>varchar</a:t>
            </a:r>
            <a:r>
              <a:rPr lang="en-US" sz="1200" dirty="0"/>
              <a:t>(10</a:t>
            </a:r>
            <a:r>
              <a:rPr lang="en-US" sz="1200" dirty="0" smtClean="0"/>
              <a:t>),</a:t>
            </a:r>
          </a:p>
          <a:p>
            <a:r>
              <a:rPr lang="en-US" sz="1200" dirty="0"/>
              <a:t>CONSTRAINT </a:t>
            </a:r>
            <a:r>
              <a:rPr lang="en-US" sz="1200" dirty="0" smtClean="0"/>
              <a:t>“</a:t>
            </a:r>
            <a:r>
              <a:rPr lang="en-US" sz="1200" dirty="0" err="1" smtClean="0"/>
              <a:t>etapa_PK</a:t>
            </a:r>
            <a:r>
              <a:rPr lang="en-US" sz="1200" dirty="0" smtClean="0"/>
              <a:t>” </a:t>
            </a:r>
            <a:r>
              <a:rPr lang="en-US" sz="1200" dirty="0"/>
              <a:t>PRIMARY KEY (“</a:t>
            </a:r>
            <a:r>
              <a:rPr lang="en-US" sz="1200" dirty="0" err="1" smtClean="0"/>
              <a:t>id_etapa</a:t>
            </a:r>
            <a:r>
              <a:rPr lang="en-US" sz="1200" dirty="0" smtClean="0"/>
              <a:t>”),</a:t>
            </a:r>
          </a:p>
          <a:p>
            <a:r>
              <a:rPr lang="en-US" sz="1200" dirty="0" smtClean="0"/>
              <a:t>) ;</a:t>
            </a:r>
            <a:endParaRPr lang="en-US" sz="1200" dirty="0"/>
          </a:p>
          <a:p>
            <a:endParaRPr lang="en-US" sz="1200" dirty="0" smtClean="0"/>
          </a:p>
          <a:p>
            <a:r>
              <a:rPr lang="en-US" sz="1200" dirty="0"/>
              <a:t>ALTER TABLE `</a:t>
            </a:r>
            <a:r>
              <a:rPr lang="en-US" sz="1200" dirty="0" err="1"/>
              <a:t>etapa</a:t>
            </a:r>
            <a:r>
              <a:rPr lang="en-US" sz="1200" dirty="0"/>
              <a:t>`</a:t>
            </a:r>
          </a:p>
          <a:p>
            <a:r>
              <a:rPr lang="en-US" sz="1200" dirty="0"/>
              <a:t>ADD CONSTRAINT `</a:t>
            </a:r>
            <a:r>
              <a:rPr lang="en-US" sz="1200" dirty="0" err="1"/>
              <a:t>e.d</a:t>
            </a:r>
            <a:r>
              <a:rPr lang="en-US" sz="1200" dirty="0"/>
              <a:t>` FOREIGN KEY (`data`) REFERENCES `data` (`data`),</a:t>
            </a:r>
          </a:p>
          <a:p>
            <a:r>
              <a:rPr lang="en-US" sz="1200" dirty="0"/>
              <a:t>ADD CONSTRAINT `</a:t>
            </a:r>
            <a:r>
              <a:rPr lang="en-US" sz="1200" dirty="0" err="1"/>
              <a:t>e.l</a:t>
            </a:r>
            <a:r>
              <a:rPr lang="en-US" sz="1200" dirty="0"/>
              <a:t>` FOREIGN KEY (`</a:t>
            </a:r>
            <a:r>
              <a:rPr lang="en-US" sz="1200" dirty="0" err="1"/>
              <a:t>locatie</a:t>
            </a:r>
            <a:r>
              <a:rPr lang="en-US" sz="1200" dirty="0"/>
              <a:t>`) REFERENCES `</a:t>
            </a:r>
            <a:r>
              <a:rPr lang="en-US" sz="1200" dirty="0" err="1"/>
              <a:t>locatie</a:t>
            </a:r>
            <a:r>
              <a:rPr lang="en-US" sz="1200" dirty="0"/>
              <a:t>` (`</a:t>
            </a:r>
            <a:r>
              <a:rPr lang="en-US" sz="1200" dirty="0" err="1"/>
              <a:t>oras</a:t>
            </a:r>
            <a:r>
              <a:rPr lang="en-US" sz="1200" dirty="0"/>
              <a:t>`);</a:t>
            </a:r>
          </a:p>
          <a:p>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129321"/>
            <a:ext cx="5688632" cy="25664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815882"/>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ETAPA</a:t>
            </a:r>
          </a:p>
          <a:p>
            <a:endParaRPr lang="en-US" sz="1400" b="1" u="sng" dirty="0" smtClean="0"/>
          </a:p>
          <a:p>
            <a:r>
              <a:rPr lang="en-US" sz="1200" dirty="0"/>
              <a:t>INSERT INTO `</a:t>
            </a:r>
            <a:r>
              <a:rPr lang="en-US" sz="1200" dirty="0" err="1"/>
              <a:t>etapa</a:t>
            </a:r>
            <a:r>
              <a:rPr lang="en-US" sz="1200" dirty="0"/>
              <a:t>` (`</a:t>
            </a:r>
            <a:r>
              <a:rPr lang="en-US" sz="1200" dirty="0" err="1"/>
              <a:t>id_etapa</a:t>
            </a:r>
            <a:r>
              <a:rPr lang="en-US" sz="1200" dirty="0"/>
              <a:t>`, `</a:t>
            </a:r>
            <a:r>
              <a:rPr lang="en-US" sz="1200" dirty="0" err="1"/>
              <a:t>locatie</a:t>
            </a:r>
            <a:r>
              <a:rPr lang="en-US" sz="1200" dirty="0"/>
              <a:t>`, `data`, `</a:t>
            </a:r>
            <a:r>
              <a:rPr lang="en-US" sz="1200" dirty="0" err="1"/>
              <a:t>tip_etapa</a:t>
            </a:r>
            <a:r>
              <a:rPr lang="en-US" sz="1200" dirty="0"/>
              <a:t>`) VALUES</a:t>
            </a:r>
          </a:p>
          <a:p>
            <a:r>
              <a:rPr lang="en-US" sz="1200" dirty="0"/>
              <a:t>(1, '</a:t>
            </a:r>
            <a:r>
              <a:rPr lang="en-US" sz="1200" dirty="0" err="1"/>
              <a:t>Bucuresti</a:t>
            </a:r>
            <a:r>
              <a:rPr lang="en-US" sz="1200" dirty="0"/>
              <a:t>', '2007-08-04', '</a:t>
            </a:r>
            <a:r>
              <a:rPr lang="en-US" sz="1200" dirty="0" err="1"/>
              <a:t>Scoala</a:t>
            </a:r>
            <a:r>
              <a:rPr lang="en-US" sz="1200" dirty="0"/>
              <a:t>'),</a:t>
            </a:r>
          </a:p>
          <a:p>
            <a:r>
              <a:rPr lang="en-US" sz="1200" dirty="0"/>
              <a:t>(2, 'Brasov', '2007-08-04', '</a:t>
            </a:r>
            <a:r>
              <a:rPr lang="en-US" sz="1200" dirty="0" err="1"/>
              <a:t>Locala</a:t>
            </a:r>
            <a:r>
              <a:rPr lang="en-US" sz="1200" dirty="0"/>
              <a:t>'),</a:t>
            </a:r>
          </a:p>
          <a:p>
            <a:r>
              <a:rPr lang="en-US" sz="1200" dirty="0"/>
              <a:t>(3, 'Timisoara', '2007-08-04', 'Sector'),</a:t>
            </a:r>
          </a:p>
          <a:p>
            <a:r>
              <a:rPr lang="en-US" sz="1200" dirty="0"/>
              <a:t>(4, 'Constanta', '2007-08-04', '</a:t>
            </a:r>
            <a:r>
              <a:rPr lang="en-US" sz="1200" dirty="0" err="1"/>
              <a:t>Municipiu</a:t>
            </a:r>
            <a:r>
              <a:rPr lang="en-US" sz="1200" dirty="0"/>
              <a:t>'),</a:t>
            </a:r>
          </a:p>
          <a:p>
            <a:r>
              <a:rPr lang="en-US" sz="1200" dirty="0"/>
              <a:t>(5, '</a:t>
            </a:r>
            <a:r>
              <a:rPr lang="en-US" sz="1200" dirty="0" err="1"/>
              <a:t>Bucuresti</a:t>
            </a:r>
            <a:r>
              <a:rPr lang="en-US" sz="1200" dirty="0"/>
              <a:t>', '2007-08-04', 'Tara');</a:t>
            </a:r>
          </a:p>
          <a:p>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080" y="2242361"/>
            <a:ext cx="5381774" cy="3990123"/>
          </a:xfrm>
          <a:prstGeom prst="rect">
            <a:avLst/>
          </a:prstGeom>
        </p:spPr>
      </p:pic>
    </p:spTree>
    <p:extLst>
      <p:ext uri="{BB962C8B-B14F-4D97-AF65-F5344CB8AC3E}">
        <p14:creationId xmlns:p14="http://schemas.microsoft.com/office/powerpoint/2010/main" val="113875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7128792" cy="2862322"/>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JURIU</a:t>
            </a:r>
          </a:p>
          <a:p>
            <a:endParaRPr lang="en-US" sz="1200" dirty="0"/>
          </a:p>
          <a:p>
            <a:r>
              <a:rPr lang="en-US" sz="1200" dirty="0"/>
              <a:t>CREATE TABLE </a:t>
            </a:r>
            <a:r>
              <a:rPr lang="en-US" sz="1200" dirty="0" smtClean="0"/>
              <a:t>`</a:t>
            </a:r>
            <a:r>
              <a:rPr lang="en-US" sz="1200" dirty="0" err="1"/>
              <a:t>juriu</a:t>
            </a:r>
            <a:r>
              <a:rPr lang="en-US" sz="1200" dirty="0"/>
              <a:t>` (</a:t>
            </a:r>
          </a:p>
          <a:p>
            <a:r>
              <a:rPr lang="en-US" sz="1200" dirty="0"/>
              <a:t>  `</a:t>
            </a:r>
            <a:r>
              <a:rPr lang="en-US" sz="1200" dirty="0" err="1"/>
              <a:t>id_juriu</a:t>
            </a:r>
            <a:r>
              <a:rPr lang="en-US" sz="1200" dirty="0"/>
              <a:t>` </a:t>
            </a:r>
            <a:r>
              <a:rPr lang="en-US" sz="1200" dirty="0" err="1"/>
              <a:t>int</a:t>
            </a:r>
            <a:r>
              <a:rPr lang="en-US" sz="1200" dirty="0"/>
              <a:t>(2</a:t>
            </a:r>
            <a:r>
              <a:rPr lang="en-US" sz="1200" dirty="0" smtClean="0"/>
              <a:t>),</a:t>
            </a:r>
            <a:endParaRPr lang="en-US" sz="1200" dirty="0"/>
          </a:p>
          <a:p>
            <a:r>
              <a:rPr lang="en-US" sz="1200" dirty="0"/>
              <a:t>  `</a:t>
            </a:r>
            <a:r>
              <a:rPr lang="en-US" sz="1200" dirty="0" err="1"/>
              <a:t>id_concurs</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a:t>
            </a:r>
            <a:r>
              <a:rPr lang="en-US" sz="1200" dirty="0"/>
              <a:t>` </a:t>
            </a:r>
            <a:r>
              <a:rPr lang="en-US" sz="1200" dirty="0" err="1"/>
              <a:t>varchar</a:t>
            </a:r>
            <a:r>
              <a:rPr lang="en-US" sz="1200" dirty="0"/>
              <a:t>(20</a:t>
            </a:r>
            <a:r>
              <a:rPr lang="en-US" sz="1200" dirty="0" smtClean="0"/>
              <a:t>),</a:t>
            </a:r>
            <a:endParaRPr lang="en-US" sz="1200" dirty="0"/>
          </a:p>
          <a:p>
            <a:r>
              <a:rPr lang="en-US" sz="1200" dirty="0"/>
              <a:t>  `</a:t>
            </a:r>
            <a:r>
              <a:rPr lang="en-US" sz="1200" dirty="0" err="1"/>
              <a:t>prenume</a:t>
            </a:r>
            <a:r>
              <a:rPr lang="en-US" sz="1200" dirty="0"/>
              <a:t>` </a:t>
            </a:r>
            <a:r>
              <a:rPr lang="en-US" sz="1200" dirty="0" err="1"/>
              <a:t>varchar</a:t>
            </a:r>
            <a:r>
              <a:rPr lang="en-US" sz="1200" dirty="0"/>
              <a:t>(20</a:t>
            </a:r>
            <a:r>
              <a:rPr lang="en-US" sz="1200" dirty="0" smtClean="0"/>
              <a:t>),</a:t>
            </a:r>
            <a:endParaRPr lang="en-US" sz="1200" dirty="0"/>
          </a:p>
          <a:p>
            <a:r>
              <a:rPr lang="en-US" sz="1200" dirty="0"/>
              <a:t>  `</a:t>
            </a:r>
            <a:r>
              <a:rPr lang="en-US" sz="1200" dirty="0" err="1"/>
              <a:t>telefon</a:t>
            </a:r>
            <a:r>
              <a:rPr lang="en-US" sz="1200" dirty="0"/>
              <a:t>` </a:t>
            </a:r>
            <a:r>
              <a:rPr lang="en-US" sz="1200" dirty="0" err="1"/>
              <a:t>int</a:t>
            </a:r>
            <a:r>
              <a:rPr lang="en-US" sz="1200" dirty="0"/>
              <a:t>(10</a:t>
            </a:r>
            <a:r>
              <a:rPr lang="en-US" sz="1200" dirty="0" smtClean="0"/>
              <a:t>),</a:t>
            </a:r>
            <a:endParaRPr lang="en-US" sz="1200" dirty="0"/>
          </a:p>
          <a:p>
            <a:r>
              <a:rPr lang="en-US" sz="1200" dirty="0"/>
              <a:t>  `email` </a:t>
            </a:r>
            <a:r>
              <a:rPr lang="en-US" sz="1200" dirty="0" err="1"/>
              <a:t>varchar</a:t>
            </a:r>
            <a:r>
              <a:rPr lang="en-US" sz="1200" dirty="0"/>
              <a:t>(50</a:t>
            </a:r>
            <a:r>
              <a:rPr lang="en-US" sz="1200" dirty="0" smtClean="0"/>
              <a:t>),</a:t>
            </a:r>
          </a:p>
          <a:p>
            <a:r>
              <a:rPr lang="en-US" sz="1200" dirty="0"/>
              <a:t>CONSTRAINT </a:t>
            </a:r>
            <a:r>
              <a:rPr lang="en-US" sz="1200" dirty="0" smtClean="0"/>
              <a:t>“</a:t>
            </a:r>
            <a:r>
              <a:rPr lang="en-US" sz="1200" dirty="0" err="1" smtClean="0"/>
              <a:t>juriu_PK</a:t>
            </a:r>
            <a:r>
              <a:rPr lang="en-US" sz="1200" dirty="0" smtClean="0"/>
              <a:t>” </a:t>
            </a:r>
            <a:r>
              <a:rPr lang="en-US" sz="1200" dirty="0"/>
              <a:t>PRIMARY KEY (“</a:t>
            </a:r>
            <a:r>
              <a:rPr lang="en-US" sz="1200" dirty="0" err="1" smtClean="0"/>
              <a:t>id_juriu</a:t>
            </a:r>
            <a:r>
              <a:rPr lang="en-US" sz="1200" dirty="0" smtClean="0"/>
              <a:t>”),</a:t>
            </a:r>
          </a:p>
          <a:p>
            <a:r>
              <a:rPr lang="en-US" sz="1200" dirty="0" smtClean="0"/>
              <a:t>) ;</a:t>
            </a:r>
          </a:p>
          <a:p>
            <a:endParaRPr lang="en-US" sz="1200" dirty="0" smtClean="0"/>
          </a:p>
          <a:p>
            <a:r>
              <a:rPr lang="en-US" sz="1200" dirty="0"/>
              <a:t>ALTER TABLE `</a:t>
            </a:r>
            <a:r>
              <a:rPr lang="en-US" sz="1200" dirty="0" err="1"/>
              <a:t>juriu</a:t>
            </a:r>
            <a:r>
              <a:rPr lang="en-US" sz="1200" dirty="0"/>
              <a:t>`</a:t>
            </a:r>
          </a:p>
          <a:p>
            <a:r>
              <a:rPr lang="en-US" sz="1200" dirty="0"/>
              <a:t>ADD CONSTRAINT `</a:t>
            </a:r>
            <a:r>
              <a:rPr lang="en-US" sz="1200" dirty="0" err="1"/>
              <a:t>j.c</a:t>
            </a:r>
            <a:r>
              <a:rPr lang="en-US" sz="1200" dirty="0"/>
              <a:t>` FOREIGN KEY (`</a:t>
            </a:r>
            <a:r>
              <a:rPr lang="en-US" sz="1200" dirty="0" err="1"/>
              <a:t>id_concurs</a:t>
            </a:r>
            <a:r>
              <a:rPr lang="en-US" sz="1200" dirty="0"/>
              <a:t>`) REFERENCES `concurs` (`</a:t>
            </a:r>
            <a:r>
              <a:rPr lang="en-US" sz="1200" dirty="0" err="1"/>
              <a:t>id_concurs</a:t>
            </a:r>
            <a:r>
              <a:rPr lang="en-US" sz="1200" dirty="0"/>
              <a:t>`);</a:t>
            </a:r>
          </a:p>
          <a:p>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829" y="3140968"/>
            <a:ext cx="5466595" cy="32332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2000548"/>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JURIU</a:t>
            </a:r>
          </a:p>
          <a:p>
            <a:endParaRPr lang="en-US" sz="1400" b="1" u="sng" dirty="0" smtClean="0"/>
          </a:p>
          <a:p>
            <a:r>
              <a:rPr lang="en-US" sz="1200" dirty="0"/>
              <a:t>INSERT INTO `</a:t>
            </a:r>
            <a:r>
              <a:rPr lang="en-US" sz="1200" dirty="0" err="1"/>
              <a:t>juriu</a:t>
            </a:r>
            <a:r>
              <a:rPr lang="en-US" sz="1200" dirty="0"/>
              <a:t>` (`</a:t>
            </a:r>
            <a:r>
              <a:rPr lang="en-US" sz="1200" dirty="0" err="1"/>
              <a:t>id_juriu</a:t>
            </a:r>
            <a:r>
              <a:rPr lang="en-US" sz="1200" dirty="0"/>
              <a:t>`, `</a:t>
            </a:r>
            <a:r>
              <a:rPr lang="en-US" sz="1200" dirty="0" err="1"/>
              <a:t>id_concurs</a:t>
            </a:r>
            <a:r>
              <a:rPr lang="en-US" sz="1200" dirty="0"/>
              <a:t>`, `</a:t>
            </a:r>
            <a:r>
              <a:rPr lang="en-US" sz="1200" dirty="0" err="1"/>
              <a:t>nume</a:t>
            </a:r>
            <a:r>
              <a:rPr lang="en-US" sz="1200" dirty="0"/>
              <a:t>`, `</a:t>
            </a:r>
            <a:r>
              <a:rPr lang="en-US" sz="1200" dirty="0" err="1"/>
              <a:t>prenume</a:t>
            </a:r>
            <a:r>
              <a:rPr lang="en-US" sz="1200" dirty="0"/>
              <a:t>`, `</a:t>
            </a:r>
            <a:r>
              <a:rPr lang="en-US" sz="1200" dirty="0" err="1"/>
              <a:t>telefon</a:t>
            </a:r>
            <a:r>
              <a:rPr lang="en-US" sz="1200" dirty="0"/>
              <a:t>`, `email`) VALUES</a:t>
            </a:r>
          </a:p>
          <a:p>
            <a:r>
              <a:rPr lang="pt-BR" sz="1200" dirty="0"/>
              <a:t>(1, 1, 'Protopopescu', 'Mihai', 743938423, 'pr.mihai@mail.com'),</a:t>
            </a:r>
          </a:p>
          <a:p>
            <a:r>
              <a:rPr lang="nb-NO" sz="1200" dirty="0"/>
              <a:t>(2, 2, 'Topor', 'Andrei', 743873241, 't.a@mail.com'),</a:t>
            </a:r>
          </a:p>
          <a:p>
            <a:r>
              <a:rPr lang="pl-PL" sz="1200" dirty="0"/>
              <a:t>(3, 3, 'Ulise', 'Daniel', 743324852, 'ul.dan@gmail.com'),</a:t>
            </a:r>
          </a:p>
          <a:p>
            <a:r>
              <a:rPr lang="en-US" sz="1200" dirty="0"/>
              <a:t>(4, 3, 'Salami', 'Andrei', 743342182, 'sala.and@mail.com'),</a:t>
            </a:r>
          </a:p>
          <a:p>
            <a:r>
              <a:rPr lang="en-US" sz="1200" dirty="0"/>
              <a:t>(5, 5, '</a:t>
            </a:r>
            <a:r>
              <a:rPr lang="en-US" sz="1200" dirty="0" err="1"/>
              <a:t>Andreiecu</a:t>
            </a:r>
            <a:r>
              <a:rPr lang="en-US" sz="1200" dirty="0"/>
              <a:t>', '</a:t>
            </a:r>
            <a:r>
              <a:rPr lang="en-US" sz="1200" dirty="0" err="1"/>
              <a:t>Mihai</a:t>
            </a:r>
            <a:r>
              <a:rPr lang="en-US" sz="1200" dirty="0"/>
              <a:t>', 743283492, 'andr.mih@mihai.com');</a:t>
            </a:r>
          </a:p>
          <a:p>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815" y="2452215"/>
            <a:ext cx="6905625" cy="3514725"/>
          </a:xfrm>
          <a:prstGeom prst="rect">
            <a:avLst/>
          </a:prstGeom>
        </p:spPr>
      </p:pic>
    </p:spTree>
    <p:extLst>
      <p:ext uri="{BB962C8B-B14F-4D97-AF65-F5344CB8AC3E}">
        <p14:creationId xmlns:p14="http://schemas.microsoft.com/office/powerpoint/2010/main" val="102177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7128792" cy="1569660"/>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LOCATIE</a:t>
            </a:r>
          </a:p>
          <a:p>
            <a:endParaRPr lang="en-US" sz="1200" dirty="0"/>
          </a:p>
          <a:p>
            <a:r>
              <a:rPr lang="en-US" sz="1200" dirty="0"/>
              <a:t>CREATE TABLE </a:t>
            </a:r>
            <a:r>
              <a:rPr lang="en-US" sz="1200" dirty="0" smtClean="0"/>
              <a:t>`</a:t>
            </a:r>
            <a:r>
              <a:rPr lang="en-US" sz="1200" dirty="0" err="1"/>
              <a:t>locatie</a:t>
            </a:r>
            <a:r>
              <a:rPr lang="en-US" sz="1200" dirty="0"/>
              <a:t>` (</a:t>
            </a:r>
          </a:p>
          <a:p>
            <a:r>
              <a:rPr lang="en-US" sz="1200" dirty="0"/>
              <a:t>  `</a:t>
            </a:r>
            <a:r>
              <a:rPr lang="en-US" sz="1200" dirty="0" err="1"/>
              <a:t>oras</a:t>
            </a:r>
            <a:r>
              <a:rPr lang="en-US" sz="1200" dirty="0"/>
              <a:t>` </a:t>
            </a:r>
            <a:r>
              <a:rPr lang="en-US" sz="1200" dirty="0" err="1"/>
              <a:t>varchar</a:t>
            </a:r>
            <a:r>
              <a:rPr lang="en-US" sz="1200" dirty="0"/>
              <a:t>(20</a:t>
            </a:r>
            <a:r>
              <a:rPr lang="en-US" sz="1200" dirty="0" smtClean="0"/>
              <a:t>),</a:t>
            </a:r>
            <a:endParaRPr lang="en-US" sz="1200" dirty="0"/>
          </a:p>
          <a:p>
            <a:r>
              <a:rPr lang="en-US" sz="1200" dirty="0"/>
              <a:t>  `</a:t>
            </a:r>
            <a:r>
              <a:rPr lang="en-US" sz="1200" dirty="0" err="1"/>
              <a:t>adresa</a:t>
            </a:r>
            <a:r>
              <a:rPr lang="en-US" sz="1200" dirty="0"/>
              <a:t>` </a:t>
            </a:r>
            <a:r>
              <a:rPr lang="en-US" sz="1200" dirty="0" err="1"/>
              <a:t>varchar</a:t>
            </a:r>
            <a:r>
              <a:rPr lang="en-US" sz="1200" dirty="0"/>
              <a:t>(150</a:t>
            </a:r>
            <a:r>
              <a:rPr lang="en-US" sz="1200" dirty="0" smtClean="0"/>
              <a:t>),</a:t>
            </a:r>
            <a:endParaRPr lang="en-US" sz="1200" dirty="0"/>
          </a:p>
          <a:p>
            <a:r>
              <a:rPr lang="en-US" sz="1200" dirty="0"/>
              <a:t>  `</a:t>
            </a:r>
            <a:r>
              <a:rPr lang="en-US" sz="1200" dirty="0" err="1"/>
              <a:t>tara</a:t>
            </a:r>
            <a:r>
              <a:rPr lang="en-US" sz="1200" dirty="0"/>
              <a:t>` </a:t>
            </a:r>
            <a:r>
              <a:rPr lang="en-US" sz="1200" dirty="0" err="1"/>
              <a:t>varchar</a:t>
            </a:r>
            <a:r>
              <a:rPr lang="en-US" sz="1200" dirty="0"/>
              <a:t>(50</a:t>
            </a:r>
            <a:r>
              <a:rPr lang="en-US" sz="1200" dirty="0" smtClean="0"/>
              <a:t>),</a:t>
            </a:r>
            <a:endParaRPr lang="en-US" sz="1200" dirty="0"/>
          </a:p>
          <a:p>
            <a:r>
              <a:rPr lang="en-US" sz="1200" dirty="0" smtClean="0"/>
              <a:t>CONSTRAINT “</a:t>
            </a:r>
            <a:r>
              <a:rPr lang="en-US" sz="1200" dirty="0" err="1" smtClean="0"/>
              <a:t>locatie_PK</a:t>
            </a:r>
            <a:r>
              <a:rPr lang="en-US" sz="1200" dirty="0" smtClean="0"/>
              <a:t>” </a:t>
            </a:r>
            <a:r>
              <a:rPr lang="en-US" sz="1200" dirty="0"/>
              <a:t>PRIMARY KEY </a:t>
            </a:r>
            <a:r>
              <a:rPr lang="en-US" sz="1200" dirty="0" smtClean="0"/>
              <a:t>(“</a:t>
            </a:r>
            <a:r>
              <a:rPr lang="en-US" sz="1200" dirty="0" err="1" smtClean="0"/>
              <a:t>oras</a:t>
            </a:r>
            <a:r>
              <a:rPr lang="en-US" sz="1200" dirty="0" smtClean="0"/>
              <a:t>”),</a:t>
            </a:r>
          </a:p>
          <a:p>
            <a:r>
              <a:rPr lang="en-US" sz="1200" dirty="0" smtClean="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538" y="3140968"/>
            <a:ext cx="5640036" cy="216825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631216"/>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LOCATIE</a:t>
            </a:r>
          </a:p>
          <a:p>
            <a:endParaRPr lang="en-US" sz="1400" b="1" u="sng" dirty="0" smtClean="0"/>
          </a:p>
          <a:p>
            <a:r>
              <a:rPr lang="en-US" sz="1200" dirty="0"/>
              <a:t>INSERT INTO `</a:t>
            </a:r>
            <a:r>
              <a:rPr lang="en-US" sz="1200" dirty="0" err="1"/>
              <a:t>locatie</a:t>
            </a:r>
            <a:r>
              <a:rPr lang="en-US" sz="1200" dirty="0"/>
              <a:t>` (`</a:t>
            </a:r>
            <a:r>
              <a:rPr lang="en-US" sz="1200" dirty="0" err="1"/>
              <a:t>oras</a:t>
            </a:r>
            <a:r>
              <a:rPr lang="en-US" sz="1200" dirty="0"/>
              <a:t>`, `</a:t>
            </a:r>
            <a:r>
              <a:rPr lang="en-US" sz="1200" dirty="0" err="1"/>
              <a:t>adresa</a:t>
            </a:r>
            <a:r>
              <a:rPr lang="en-US" sz="1200" dirty="0"/>
              <a:t>`, `</a:t>
            </a:r>
            <a:r>
              <a:rPr lang="en-US" sz="1200" dirty="0" err="1"/>
              <a:t>tara</a:t>
            </a:r>
            <a:r>
              <a:rPr lang="en-US" sz="1200" dirty="0"/>
              <a:t>`) VALUES</a:t>
            </a:r>
          </a:p>
          <a:p>
            <a:r>
              <a:rPr lang="en-US" sz="1200" dirty="0"/>
              <a:t>('Brasov', 'Str. </a:t>
            </a:r>
            <a:r>
              <a:rPr lang="en-US" sz="1200" dirty="0" err="1"/>
              <a:t>Lalelelor</a:t>
            </a:r>
            <a:r>
              <a:rPr lang="en-US" sz="1200" dirty="0"/>
              <a:t> nr.23', 'Romania'),</a:t>
            </a:r>
          </a:p>
          <a:p>
            <a:r>
              <a:rPr lang="en-US" sz="1200" dirty="0"/>
              <a:t>('</a:t>
            </a:r>
            <a:r>
              <a:rPr lang="en-US" sz="1200" dirty="0" err="1"/>
              <a:t>Bucuresti</a:t>
            </a:r>
            <a:r>
              <a:rPr lang="en-US" sz="1200" dirty="0"/>
              <a:t>', '</a:t>
            </a:r>
            <a:r>
              <a:rPr lang="en-US" sz="1200" dirty="0" err="1"/>
              <a:t>STR.toporistelor</a:t>
            </a:r>
            <a:r>
              <a:rPr lang="en-US" sz="1200" dirty="0"/>
              <a:t> nr.4', 'Romania'),</a:t>
            </a:r>
          </a:p>
          <a:p>
            <a:r>
              <a:rPr lang="en-US" sz="1200" dirty="0"/>
              <a:t>('Constanta', 'Str. </a:t>
            </a:r>
            <a:r>
              <a:rPr lang="en-US" sz="1200" dirty="0" err="1"/>
              <a:t>Baltii</a:t>
            </a:r>
            <a:r>
              <a:rPr lang="en-US" sz="1200" dirty="0"/>
              <a:t> nr. 56', 'Romania'),</a:t>
            </a:r>
          </a:p>
          <a:p>
            <a:r>
              <a:rPr lang="it-IT" sz="1200" dirty="0"/>
              <a:t>('Galati', 'Str. Domneasca nr.5', 'Romania'),</a:t>
            </a:r>
          </a:p>
          <a:p>
            <a:r>
              <a:rPr lang="en-US" sz="1200" dirty="0"/>
              <a:t>('Timisoara', 'Str. </a:t>
            </a:r>
            <a:r>
              <a:rPr lang="en-US" sz="1200" dirty="0" err="1"/>
              <a:t>Ardealului</a:t>
            </a:r>
            <a:r>
              <a:rPr lang="en-US" sz="1200" dirty="0"/>
              <a:t> nr.5', 'Romania</a:t>
            </a:r>
            <a:r>
              <a:rPr lang="en-US" sz="1200" dirty="0" smtClean="0"/>
              <a:t>');</a:t>
            </a: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082883"/>
            <a:ext cx="5400600" cy="4318127"/>
          </a:xfrm>
          <a:prstGeom prst="rect">
            <a:avLst/>
          </a:prstGeom>
        </p:spPr>
      </p:pic>
    </p:spTree>
    <p:extLst>
      <p:ext uri="{BB962C8B-B14F-4D97-AF65-F5344CB8AC3E}">
        <p14:creationId xmlns:p14="http://schemas.microsoft.com/office/powerpoint/2010/main" val="377295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7128792" cy="1384995"/>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ORGANIZATIE</a:t>
            </a:r>
          </a:p>
          <a:p>
            <a:endParaRPr lang="en-US" sz="1200" dirty="0"/>
          </a:p>
          <a:p>
            <a:r>
              <a:rPr lang="en-US" sz="1200" dirty="0"/>
              <a:t>CREATE TABLE </a:t>
            </a:r>
            <a:r>
              <a:rPr lang="en-US" sz="1200" dirty="0" smtClean="0"/>
              <a:t>`</a:t>
            </a:r>
            <a:r>
              <a:rPr lang="en-US" sz="1200" dirty="0" err="1" smtClean="0"/>
              <a:t>organizatie</a:t>
            </a:r>
            <a:r>
              <a:rPr lang="en-US" sz="1200" dirty="0"/>
              <a:t>` (</a:t>
            </a:r>
          </a:p>
          <a:p>
            <a:r>
              <a:rPr lang="en-US" sz="1200" dirty="0"/>
              <a:t>  `</a:t>
            </a:r>
            <a:r>
              <a:rPr lang="en-US" sz="1200" dirty="0" err="1"/>
              <a:t>id_organizatie</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nume_organizatie</a:t>
            </a:r>
            <a:r>
              <a:rPr lang="en-US" sz="1200" dirty="0"/>
              <a:t>` </a:t>
            </a:r>
            <a:r>
              <a:rPr lang="en-US" sz="1200" dirty="0" err="1"/>
              <a:t>varchar</a:t>
            </a:r>
            <a:r>
              <a:rPr lang="en-US" sz="1200" dirty="0"/>
              <a:t>(50</a:t>
            </a:r>
            <a:r>
              <a:rPr lang="en-US" sz="1200" dirty="0" smtClean="0"/>
              <a:t>),</a:t>
            </a:r>
            <a:endParaRPr lang="en-US" sz="1200" dirty="0"/>
          </a:p>
          <a:p>
            <a:r>
              <a:rPr lang="en-US" sz="1200" dirty="0" smtClean="0"/>
              <a:t>CONSTRAINT “</a:t>
            </a:r>
            <a:r>
              <a:rPr lang="en-US" sz="1200" dirty="0" err="1" smtClean="0"/>
              <a:t>organizatie_PK</a:t>
            </a:r>
            <a:r>
              <a:rPr lang="en-US" sz="1200" dirty="0" smtClean="0"/>
              <a:t>” </a:t>
            </a:r>
            <a:r>
              <a:rPr lang="en-US" sz="1200" dirty="0"/>
              <a:t>PRIMARY KEY (“</a:t>
            </a:r>
            <a:r>
              <a:rPr lang="en-US" sz="1200" dirty="0" err="1" smtClean="0"/>
              <a:t>id_organizatie</a:t>
            </a:r>
            <a:r>
              <a:rPr lang="en-US" sz="1200" dirty="0" smtClean="0"/>
              <a:t>”),</a:t>
            </a:r>
          </a:p>
          <a:p>
            <a:r>
              <a:rPr lang="en-US" sz="1200" dirty="0" smtClean="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564904"/>
            <a:ext cx="6373992" cy="19771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661248"/>
          </a:xfrm>
        </p:spPr>
        <p:txBody>
          <a:bodyPr>
            <a:normAutofit fontScale="92500"/>
          </a:bodyPr>
          <a:lstStyle/>
          <a:p>
            <a:pPr>
              <a:buNone/>
            </a:pPr>
            <a:r>
              <a:rPr lang="ro-RO" sz="2000" dirty="0" smtClean="0"/>
              <a:t>	Guvernul României dorește să aibă o evidență a tuturor aeroporturilor din România. Despre un aeroport se cunoaște codul unic de identificare ICAO care este format din 4 caractere, litere sau cifre, numele aeroportului, adresa și alte descrieri.</a:t>
            </a:r>
          </a:p>
          <a:p>
            <a:pPr>
              <a:buNone/>
            </a:pPr>
            <a:r>
              <a:rPr lang="ro-RO" sz="2000" dirty="0" smtClean="0"/>
              <a:t>	Pe aeroport se află unul sau mai multe avioane. Despre un avion se cunoaște faptul că are un cod unic de înregistrare marcat pe parte din spate a avionului, numele modelului, și alte descrieri de ordin tehnic.</a:t>
            </a:r>
          </a:p>
          <a:p>
            <a:pPr>
              <a:buNone/>
            </a:pPr>
            <a:r>
              <a:rPr lang="ro-RO" sz="2000" dirty="0" smtClean="0"/>
              <a:t>	Avionul este construit de un producător despre care se cunoaște codul, numele companiei, adresa sediului central, telefon, email. Un producător construiește unul sau mai multe avioane. Avionul aparține unei companii aeriene. O companie aeriana deține unul sau mai multe avioane. Despre compania aeriana se cunoaște codul de identificare unic format din 3 litere, numele companiei, adresa sediului central, telefon, email. În aeroport se află pasageri. Despre un pasager se cunoaște seria pașaportului acestuia, numele, prenumele, adresa de domiciliu,telefon,email.</a:t>
            </a:r>
          </a:p>
          <a:p>
            <a:pPr>
              <a:buNone/>
            </a:pPr>
            <a:r>
              <a:rPr lang="ro-RO" sz="2000" dirty="0" smtClean="0"/>
              <a:t>	</a:t>
            </a:r>
            <a:endParaRPr lang="en-US" sz="2000" dirty="0"/>
          </a:p>
        </p:txBody>
      </p:sp>
      <p:sp>
        <p:nvSpPr>
          <p:cNvPr id="3" name="Title 2"/>
          <p:cNvSpPr>
            <a:spLocks noGrp="1"/>
          </p:cNvSpPr>
          <p:nvPr>
            <p:ph type="title"/>
          </p:nvPr>
        </p:nvSpPr>
        <p:spPr/>
        <p:txBody>
          <a:bodyPr/>
          <a:lstStyle/>
          <a:p>
            <a:r>
              <a:rPr lang="ro-RO" dirty="0" smtClean="0"/>
              <a:t>Scenariul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451667"/>
            <a:ext cx="7200800" cy="1631216"/>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ORGANIZATIE</a:t>
            </a:r>
          </a:p>
          <a:p>
            <a:endParaRPr lang="en-US" sz="1400" b="1" u="sng" dirty="0" smtClean="0"/>
          </a:p>
          <a:p>
            <a:r>
              <a:rPr lang="en-US" sz="1200" dirty="0"/>
              <a:t>INSERT INTO `</a:t>
            </a:r>
            <a:r>
              <a:rPr lang="en-US" sz="1200" dirty="0" err="1"/>
              <a:t>organizatie</a:t>
            </a:r>
            <a:r>
              <a:rPr lang="en-US" sz="1200" dirty="0"/>
              <a:t>` (`</a:t>
            </a:r>
            <a:r>
              <a:rPr lang="en-US" sz="1200" dirty="0" err="1"/>
              <a:t>id_organizatie</a:t>
            </a:r>
            <a:r>
              <a:rPr lang="en-US" sz="1200" dirty="0"/>
              <a:t>`, `</a:t>
            </a:r>
            <a:r>
              <a:rPr lang="en-US" sz="1200" dirty="0" err="1"/>
              <a:t>nume_organizatie</a:t>
            </a:r>
            <a:r>
              <a:rPr lang="en-US" sz="1200" dirty="0"/>
              <a:t>`) VALUES</a:t>
            </a:r>
          </a:p>
          <a:p>
            <a:r>
              <a:rPr lang="en-US" sz="1200" dirty="0"/>
              <a:t>(1, '</a:t>
            </a:r>
            <a:r>
              <a:rPr lang="en-US" sz="1200" dirty="0" err="1"/>
              <a:t>Humanitas</a:t>
            </a:r>
            <a:r>
              <a:rPr lang="en-US" sz="1200" dirty="0"/>
              <a:t>'),</a:t>
            </a:r>
          </a:p>
          <a:p>
            <a:r>
              <a:rPr lang="en-US" sz="1200" dirty="0"/>
              <a:t>(2, '</a:t>
            </a:r>
            <a:r>
              <a:rPr lang="en-US" sz="1200" dirty="0" err="1"/>
              <a:t>Crucea</a:t>
            </a:r>
            <a:r>
              <a:rPr lang="en-US" sz="1200" dirty="0"/>
              <a:t> Rosie'),</a:t>
            </a:r>
          </a:p>
          <a:p>
            <a:r>
              <a:rPr lang="en-US" sz="1200" dirty="0"/>
              <a:t>(3, '</a:t>
            </a:r>
            <a:r>
              <a:rPr lang="en-US" sz="1200" dirty="0" err="1"/>
              <a:t>Crucea</a:t>
            </a:r>
            <a:r>
              <a:rPr lang="en-US" sz="1200" dirty="0"/>
              <a:t> </a:t>
            </a:r>
            <a:r>
              <a:rPr lang="en-US" sz="1200" dirty="0" err="1"/>
              <a:t>Neagra</a:t>
            </a:r>
            <a:r>
              <a:rPr lang="en-US" sz="1200" dirty="0"/>
              <a:t>'),</a:t>
            </a:r>
          </a:p>
          <a:p>
            <a:r>
              <a:rPr lang="en-US" sz="1200" dirty="0"/>
              <a:t>(4, '</a:t>
            </a:r>
            <a:r>
              <a:rPr lang="en-US" sz="1200" dirty="0" err="1"/>
              <a:t>Cuvantul</a:t>
            </a:r>
            <a:r>
              <a:rPr lang="en-US" sz="1200" dirty="0"/>
              <a:t> Romania'),</a:t>
            </a:r>
          </a:p>
          <a:p>
            <a:r>
              <a:rPr lang="en-US" sz="1200" dirty="0"/>
              <a:t>(5, '</a:t>
            </a:r>
            <a:r>
              <a:rPr lang="en-US" sz="1200" dirty="0" err="1"/>
              <a:t>Scoala</a:t>
            </a:r>
            <a:r>
              <a:rPr lang="en-US" sz="1200" dirty="0"/>
              <a:t> </a:t>
            </a:r>
            <a:r>
              <a:rPr lang="en-US" sz="1200" dirty="0" err="1"/>
              <a:t>Centrala</a:t>
            </a:r>
            <a:r>
              <a:rPr lang="en-US" sz="1200"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082881"/>
            <a:ext cx="5112568" cy="4213029"/>
          </a:xfrm>
          <a:prstGeom prst="rect">
            <a:avLst/>
          </a:prstGeom>
        </p:spPr>
      </p:pic>
    </p:spTree>
    <p:extLst>
      <p:ext uri="{BB962C8B-B14F-4D97-AF65-F5344CB8AC3E}">
        <p14:creationId xmlns:p14="http://schemas.microsoft.com/office/powerpoint/2010/main" val="295917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7128792" cy="2123658"/>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PREMIU</a:t>
            </a:r>
          </a:p>
          <a:p>
            <a:endParaRPr lang="en-US" sz="1200" dirty="0" smtClean="0"/>
          </a:p>
          <a:p>
            <a:r>
              <a:rPr lang="en-US" sz="1200" dirty="0"/>
              <a:t>CREATE TABLE </a:t>
            </a:r>
            <a:r>
              <a:rPr lang="en-US" sz="1200" dirty="0" smtClean="0"/>
              <a:t>`</a:t>
            </a:r>
            <a:r>
              <a:rPr lang="en-US" sz="1200" dirty="0" err="1"/>
              <a:t>premiu</a:t>
            </a:r>
            <a:r>
              <a:rPr lang="en-US" sz="1200" dirty="0"/>
              <a:t>` (</a:t>
            </a:r>
          </a:p>
          <a:p>
            <a:r>
              <a:rPr lang="en-US" sz="1200" dirty="0"/>
              <a:t>  `</a:t>
            </a:r>
            <a:r>
              <a:rPr lang="en-US" sz="1200" dirty="0" err="1"/>
              <a:t>id_premiu</a:t>
            </a:r>
            <a:r>
              <a:rPr lang="en-US" sz="1200" dirty="0"/>
              <a:t>` </a:t>
            </a:r>
            <a:r>
              <a:rPr lang="en-US" sz="1200" dirty="0" err="1"/>
              <a:t>int</a:t>
            </a:r>
            <a:r>
              <a:rPr lang="en-US" sz="1200" dirty="0"/>
              <a:t>(2</a:t>
            </a:r>
            <a:r>
              <a:rPr lang="en-US" sz="1200" dirty="0" smtClean="0"/>
              <a:t>),</a:t>
            </a:r>
            <a:endParaRPr lang="en-US" sz="1200" dirty="0"/>
          </a:p>
          <a:p>
            <a:r>
              <a:rPr lang="en-US" sz="1200" dirty="0"/>
              <a:t>  `</a:t>
            </a:r>
            <a:r>
              <a:rPr lang="en-US" sz="1200" dirty="0" err="1"/>
              <a:t>id_punctaj</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nume_premiu</a:t>
            </a:r>
            <a:r>
              <a:rPr lang="en-US" sz="1200" dirty="0"/>
              <a:t>` </a:t>
            </a:r>
            <a:r>
              <a:rPr lang="en-US" sz="1200" dirty="0" err="1"/>
              <a:t>varchar</a:t>
            </a:r>
            <a:r>
              <a:rPr lang="en-US" sz="1200" dirty="0"/>
              <a:t>(50) </a:t>
            </a:r>
            <a:r>
              <a:rPr lang="en-US" sz="1200" dirty="0" smtClean="0"/>
              <a:t>,</a:t>
            </a:r>
          </a:p>
          <a:p>
            <a:r>
              <a:rPr lang="en-US" sz="1200" dirty="0" smtClean="0"/>
              <a:t>CONSTRAINT “</a:t>
            </a:r>
            <a:r>
              <a:rPr lang="en-US" sz="1200" dirty="0" err="1" smtClean="0"/>
              <a:t>premiu_PK</a:t>
            </a:r>
            <a:r>
              <a:rPr lang="en-US" sz="1200" dirty="0" smtClean="0"/>
              <a:t>” </a:t>
            </a:r>
            <a:r>
              <a:rPr lang="en-US" sz="1200" dirty="0"/>
              <a:t>PRIMARY KEY (“</a:t>
            </a:r>
            <a:r>
              <a:rPr lang="en-US" sz="1200" dirty="0" err="1" smtClean="0"/>
              <a:t>id_premiu</a:t>
            </a:r>
            <a:r>
              <a:rPr lang="en-US" sz="1200" dirty="0" smtClean="0"/>
              <a:t>”),</a:t>
            </a:r>
          </a:p>
          <a:p>
            <a:r>
              <a:rPr lang="en-US" sz="1200" dirty="0" smtClean="0"/>
              <a:t>) ;</a:t>
            </a:r>
          </a:p>
          <a:p>
            <a:endParaRPr lang="en-US" sz="1200" dirty="0" smtClean="0"/>
          </a:p>
          <a:p>
            <a:r>
              <a:rPr lang="en-US" sz="1200" dirty="0"/>
              <a:t>ALTER TABLE `</a:t>
            </a:r>
            <a:r>
              <a:rPr lang="en-US" sz="1200" dirty="0" err="1"/>
              <a:t>premiu</a:t>
            </a:r>
            <a:r>
              <a:rPr lang="en-US" sz="1200" dirty="0"/>
              <a:t>`</a:t>
            </a:r>
          </a:p>
          <a:p>
            <a:r>
              <a:rPr lang="en-US" sz="1200" dirty="0"/>
              <a:t>ADD CONSTRAINT `</a:t>
            </a:r>
            <a:r>
              <a:rPr lang="en-US" sz="1200" dirty="0" err="1"/>
              <a:t>p.p</a:t>
            </a:r>
            <a:r>
              <a:rPr lang="en-US" sz="1200" dirty="0"/>
              <a:t>` FOREIGN KEY (`</a:t>
            </a:r>
            <a:r>
              <a:rPr lang="en-US" sz="1200" dirty="0" err="1"/>
              <a:t>id_punctaj</a:t>
            </a:r>
            <a:r>
              <a:rPr lang="en-US" sz="1200" dirty="0"/>
              <a:t>`) REFERENCES `</a:t>
            </a:r>
            <a:r>
              <a:rPr lang="en-US" sz="1200" dirty="0" err="1"/>
              <a:t>punctaj</a:t>
            </a:r>
            <a:r>
              <a:rPr lang="en-US" sz="1200" dirty="0"/>
              <a:t>` (`</a:t>
            </a:r>
            <a:r>
              <a:rPr lang="en-US" sz="1200" dirty="0" err="1"/>
              <a:t>id_punctaj</a:t>
            </a:r>
            <a:r>
              <a:rPr lang="en-US"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013618"/>
            <a:ext cx="6461881" cy="25202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631216"/>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PREMIU</a:t>
            </a:r>
          </a:p>
          <a:p>
            <a:endParaRPr lang="en-US" sz="1400" b="1" u="sng" dirty="0" smtClean="0"/>
          </a:p>
          <a:p>
            <a:r>
              <a:rPr lang="en-US" sz="1200" dirty="0"/>
              <a:t>INSERT INTO `</a:t>
            </a:r>
            <a:r>
              <a:rPr lang="en-US" sz="1200" dirty="0" err="1"/>
              <a:t>premiu</a:t>
            </a:r>
            <a:r>
              <a:rPr lang="en-US" sz="1200" dirty="0"/>
              <a:t>` (`</a:t>
            </a:r>
            <a:r>
              <a:rPr lang="en-US" sz="1200" dirty="0" err="1"/>
              <a:t>id_premiu</a:t>
            </a:r>
            <a:r>
              <a:rPr lang="en-US" sz="1200" dirty="0"/>
              <a:t>`, `</a:t>
            </a:r>
            <a:r>
              <a:rPr lang="en-US" sz="1200" dirty="0" err="1"/>
              <a:t>id_punctaj</a:t>
            </a:r>
            <a:r>
              <a:rPr lang="en-US" sz="1200" dirty="0"/>
              <a:t>`, `</a:t>
            </a:r>
            <a:r>
              <a:rPr lang="en-US" sz="1200" dirty="0" err="1"/>
              <a:t>nume_premiu</a:t>
            </a:r>
            <a:r>
              <a:rPr lang="en-US" sz="1200" dirty="0"/>
              <a:t>`) VALUES</a:t>
            </a:r>
          </a:p>
          <a:p>
            <a:r>
              <a:rPr lang="en-US" sz="1200" dirty="0"/>
              <a:t>(1, 1, 'Laptop Toshiba'),</a:t>
            </a:r>
          </a:p>
          <a:p>
            <a:r>
              <a:rPr lang="it-IT" sz="1200" dirty="0"/>
              <a:t>(2, 2, 'Ghizdan cu bunatati'),</a:t>
            </a:r>
          </a:p>
          <a:p>
            <a:r>
              <a:rPr lang="it-IT" sz="1200" dirty="0"/>
              <a:t>(3, 3, 'Punga cu dulciuri'),</a:t>
            </a:r>
          </a:p>
          <a:p>
            <a:r>
              <a:rPr lang="en-US" sz="1200" dirty="0"/>
              <a:t>(4, 4, '</a:t>
            </a:r>
            <a:r>
              <a:rPr lang="en-US" sz="1200" dirty="0" err="1"/>
              <a:t>Breloc</a:t>
            </a:r>
            <a:r>
              <a:rPr lang="en-US" sz="1200" dirty="0"/>
              <a:t>'),</a:t>
            </a:r>
          </a:p>
          <a:p>
            <a:r>
              <a:rPr lang="en-US" sz="1200" dirty="0"/>
              <a:t>(5, 5, 'Diploma de </a:t>
            </a:r>
            <a:r>
              <a:rPr lang="en-US" sz="1200" dirty="0" err="1"/>
              <a:t>participare</a:t>
            </a:r>
            <a:r>
              <a:rPr lang="en-US" sz="1200"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82883"/>
            <a:ext cx="5782147" cy="4188642"/>
          </a:xfrm>
          <a:prstGeom prst="rect">
            <a:avLst/>
          </a:prstGeom>
        </p:spPr>
      </p:pic>
    </p:spTree>
    <p:extLst>
      <p:ext uri="{BB962C8B-B14F-4D97-AF65-F5344CB8AC3E}">
        <p14:creationId xmlns:p14="http://schemas.microsoft.com/office/powerpoint/2010/main" val="117223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9635"/>
            <a:ext cx="7128792" cy="2123658"/>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PUNCTAJ</a:t>
            </a:r>
          </a:p>
          <a:p>
            <a:endParaRPr lang="en-US" sz="1200" dirty="0" smtClean="0"/>
          </a:p>
          <a:p>
            <a:r>
              <a:rPr lang="en-US" sz="1200" dirty="0"/>
              <a:t>CREATE TABLE IF NOT EXISTS `</a:t>
            </a:r>
            <a:r>
              <a:rPr lang="en-US" sz="1200" dirty="0" err="1"/>
              <a:t>punctaj</a:t>
            </a:r>
            <a:r>
              <a:rPr lang="en-US" sz="1200" dirty="0"/>
              <a:t>` (</a:t>
            </a:r>
          </a:p>
          <a:p>
            <a:r>
              <a:rPr lang="en-US" sz="1200" dirty="0"/>
              <a:t>  `</a:t>
            </a:r>
            <a:r>
              <a:rPr lang="en-US" sz="1200" dirty="0" err="1"/>
              <a:t>id_punctaj</a:t>
            </a:r>
            <a:r>
              <a:rPr lang="en-US" sz="1200" dirty="0"/>
              <a:t>` </a:t>
            </a:r>
            <a:r>
              <a:rPr lang="en-US" sz="1200" dirty="0" err="1"/>
              <a:t>int</a:t>
            </a:r>
            <a:r>
              <a:rPr lang="en-US" sz="1200" dirty="0"/>
              <a:t>(3</a:t>
            </a:r>
            <a:r>
              <a:rPr lang="en-US" sz="1200" dirty="0" smtClean="0"/>
              <a:t>),</a:t>
            </a:r>
            <a:endParaRPr lang="en-US" sz="1200" dirty="0"/>
          </a:p>
          <a:p>
            <a:r>
              <a:rPr lang="en-US" sz="1200" dirty="0"/>
              <a:t>  `</a:t>
            </a:r>
            <a:r>
              <a:rPr lang="en-US" sz="1200" dirty="0" err="1"/>
              <a:t>id_etapa</a:t>
            </a:r>
            <a:r>
              <a:rPr lang="en-US" sz="1200" dirty="0"/>
              <a:t>` </a:t>
            </a:r>
            <a:r>
              <a:rPr lang="en-US" sz="1200" dirty="0" err="1"/>
              <a:t>int</a:t>
            </a:r>
            <a:r>
              <a:rPr lang="en-US" sz="1200" dirty="0"/>
              <a:t>(4) </a:t>
            </a:r>
            <a:r>
              <a:rPr lang="en-US" sz="1200" dirty="0" smtClean="0"/>
              <a:t>,</a:t>
            </a:r>
            <a:endParaRPr lang="en-US" sz="1200" dirty="0"/>
          </a:p>
          <a:p>
            <a:r>
              <a:rPr lang="en-US" sz="1200" dirty="0"/>
              <a:t>  `</a:t>
            </a:r>
            <a:r>
              <a:rPr lang="en-US" sz="1200" dirty="0" err="1"/>
              <a:t>nr_puncte</a:t>
            </a:r>
            <a:r>
              <a:rPr lang="en-US" sz="1200" dirty="0"/>
              <a:t>` </a:t>
            </a:r>
            <a:r>
              <a:rPr lang="en-US" sz="1200" dirty="0" err="1"/>
              <a:t>int</a:t>
            </a:r>
            <a:r>
              <a:rPr lang="en-US" sz="1200" dirty="0"/>
              <a:t>(3</a:t>
            </a:r>
            <a:r>
              <a:rPr lang="en-US" sz="1200" dirty="0" smtClean="0"/>
              <a:t>),</a:t>
            </a:r>
            <a:endParaRPr lang="en-US" sz="1200" dirty="0"/>
          </a:p>
          <a:p>
            <a:r>
              <a:rPr lang="en-US" sz="1200" dirty="0" smtClean="0"/>
              <a:t>CONSTRAINT “</a:t>
            </a:r>
            <a:r>
              <a:rPr lang="en-US" sz="1200" dirty="0" err="1" smtClean="0"/>
              <a:t>punctaj_PK</a:t>
            </a:r>
            <a:r>
              <a:rPr lang="en-US" sz="1200" dirty="0" smtClean="0"/>
              <a:t>” </a:t>
            </a:r>
            <a:r>
              <a:rPr lang="en-US" sz="1200" dirty="0"/>
              <a:t>PRIMARY KEY (“</a:t>
            </a:r>
            <a:r>
              <a:rPr lang="en-US" sz="1200" dirty="0" err="1" smtClean="0"/>
              <a:t>id_punctaj</a:t>
            </a:r>
            <a:r>
              <a:rPr lang="en-US" sz="1200" dirty="0" smtClean="0"/>
              <a:t>”),</a:t>
            </a:r>
          </a:p>
          <a:p>
            <a:r>
              <a:rPr lang="en-US" sz="1200" dirty="0" smtClean="0"/>
              <a:t>);</a:t>
            </a:r>
          </a:p>
          <a:p>
            <a:endParaRPr lang="en-US" sz="1200" dirty="0" smtClean="0"/>
          </a:p>
          <a:p>
            <a:r>
              <a:rPr lang="en-US" sz="1200" dirty="0"/>
              <a:t>ALTER TABLE `</a:t>
            </a:r>
            <a:r>
              <a:rPr lang="en-US" sz="1200" dirty="0" err="1"/>
              <a:t>punctaj</a:t>
            </a:r>
            <a:r>
              <a:rPr lang="en-US" sz="1200" dirty="0"/>
              <a:t>`</a:t>
            </a:r>
          </a:p>
          <a:p>
            <a:r>
              <a:rPr lang="en-US" sz="1200" dirty="0"/>
              <a:t>ADD CONSTRAINT `</a:t>
            </a:r>
            <a:r>
              <a:rPr lang="en-US" sz="1200" dirty="0" err="1"/>
              <a:t>p.e</a:t>
            </a:r>
            <a:r>
              <a:rPr lang="en-US" sz="1200" dirty="0"/>
              <a:t>` FOREIGN KEY (`</a:t>
            </a:r>
            <a:r>
              <a:rPr lang="en-US" sz="1200" dirty="0" err="1"/>
              <a:t>id_etapa</a:t>
            </a:r>
            <a:r>
              <a:rPr lang="en-US" sz="1200" dirty="0"/>
              <a:t>`) REFERENCES `</a:t>
            </a:r>
            <a:r>
              <a:rPr lang="en-US" sz="1200" dirty="0" err="1"/>
              <a:t>etapa</a:t>
            </a:r>
            <a:r>
              <a:rPr lang="en-US" sz="1200" dirty="0"/>
              <a:t>` (`</a:t>
            </a:r>
            <a:r>
              <a:rPr lang="en-US" sz="1200" dirty="0" err="1"/>
              <a:t>id_etapa</a:t>
            </a:r>
            <a:r>
              <a:rPr lang="en-US"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009849"/>
            <a:ext cx="6533642" cy="244827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451667"/>
            <a:ext cx="7200800" cy="1631216"/>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PUNCTAJ</a:t>
            </a:r>
          </a:p>
          <a:p>
            <a:endParaRPr lang="en-US" sz="1400" b="1" u="sng" dirty="0" smtClean="0"/>
          </a:p>
          <a:p>
            <a:r>
              <a:rPr lang="en-US" sz="1200" dirty="0"/>
              <a:t>INSERT INTO `</a:t>
            </a:r>
            <a:r>
              <a:rPr lang="en-US" sz="1200" dirty="0" err="1"/>
              <a:t>punctaj</a:t>
            </a:r>
            <a:r>
              <a:rPr lang="en-US" sz="1200" dirty="0"/>
              <a:t>` (`</a:t>
            </a:r>
            <a:r>
              <a:rPr lang="en-US" sz="1200" dirty="0" err="1"/>
              <a:t>id_punctaj</a:t>
            </a:r>
            <a:r>
              <a:rPr lang="en-US" sz="1200" dirty="0"/>
              <a:t>`, `</a:t>
            </a:r>
            <a:r>
              <a:rPr lang="en-US" sz="1200" dirty="0" err="1"/>
              <a:t>id_etapa</a:t>
            </a:r>
            <a:r>
              <a:rPr lang="en-US" sz="1200" dirty="0"/>
              <a:t>`, `</a:t>
            </a:r>
            <a:r>
              <a:rPr lang="en-US" sz="1200" dirty="0" err="1"/>
              <a:t>nr_puncte</a:t>
            </a:r>
            <a:r>
              <a:rPr lang="en-US" sz="1200" dirty="0"/>
              <a:t>`) VALUES</a:t>
            </a:r>
          </a:p>
          <a:p>
            <a:r>
              <a:rPr lang="en-US" sz="1200" dirty="0"/>
              <a:t>(1, 1, 100),</a:t>
            </a:r>
          </a:p>
          <a:p>
            <a:r>
              <a:rPr lang="en-US" sz="1200" dirty="0"/>
              <a:t>(2, 1, 80),</a:t>
            </a:r>
          </a:p>
          <a:p>
            <a:r>
              <a:rPr lang="en-US" sz="1200" dirty="0"/>
              <a:t>(3, 1, 75),</a:t>
            </a:r>
          </a:p>
          <a:p>
            <a:r>
              <a:rPr lang="en-US" sz="1200" dirty="0"/>
              <a:t>(4, 1, 60),</a:t>
            </a:r>
          </a:p>
          <a:p>
            <a:r>
              <a:rPr lang="en-US" sz="1200" dirty="0"/>
              <a:t>(5, 1, 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053926"/>
            <a:ext cx="5037800" cy="4213227"/>
          </a:xfrm>
          <a:prstGeom prst="rect">
            <a:avLst/>
          </a:prstGeom>
        </p:spPr>
      </p:pic>
    </p:spTree>
    <p:extLst>
      <p:ext uri="{BB962C8B-B14F-4D97-AF65-F5344CB8AC3E}">
        <p14:creationId xmlns:p14="http://schemas.microsoft.com/office/powerpoint/2010/main" val="271968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320" y="459635"/>
            <a:ext cx="7128792" cy="2308324"/>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SPONSOR</a:t>
            </a:r>
          </a:p>
          <a:p>
            <a:endParaRPr lang="en-US" sz="1200" dirty="0" smtClean="0"/>
          </a:p>
          <a:p>
            <a:r>
              <a:rPr lang="en-US" sz="1200" dirty="0"/>
              <a:t>CREATE </a:t>
            </a:r>
            <a:r>
              <a:rPr lang="en-US" sz="1200" dirty="0" smtClean="0"/>
              <a:t>TABLE `sponsor</a:t>
            </a:r>
            <a:r>
              <a:rPr lang="en-US" sz="1200" dirty="0"/>
              <a:t>` (</a:t>
            </a:r>
          </a:p>
          <a:p>
            <a:r>
              <a:rPr lang="en-US" sz="1200" dirty="0"/>
              <a:t>  `</a:t>
            </a:r>
            <a:r>
              <a:rPr lang="en-US" sz="1200" dirty="0" err="1"/>
              <a:t>id_sponsor</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id_concurs</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nume_sponsor</a:t>
            </a:r>
            <a:r>
              <a:rPr lang="en-US" sz="1200" dirty="0"/>
              <a:t>` </a:t>
            </a:r>
            <a:r>
              <a:rPr lang="en-US" sz="1200" dirty="0" err="1"/>
              <a:t>varchar</a:t>
            </a:r>
            <a:r>
              <a:rPr lang="en-US" sz="1200" dirty="0"/>
              <a:t>(50</a:t>
            </a:r>
            <a:r>
              <a:rPr lang="en-US" sz="1200" dirty="0" smtClean="0"/>
              <a:t>),</a:t>
            </a:r>
            <a:endParaRPr lang="en-US" sz="1200" dirty="0"/>
          </a:p>
          <a:p>
            <a:r>
              <a:rPr lang="en-US" sz="1200" dirty="0"/>
              <a:t>  `</a:t>
            </a:r>
            <a:r>
              <a:rPr lang="en-US" sz="1200" dirty="0" err="1"/>
              <a:t>suma_donata</a:t>
            </a:r>
            <a:r>
              <a:rPr lang="en-US" sz="1200" dirty="0"/>
              <a:t>` </a:t>
            </a:r>
            <a:r>
              <a:rPr lang="en-US" sz="1200" dirty="0" err="1" smtClean="0"/>
              <a:t>int</a:t>
            </a:r>
            <a:r>
              <a:rPr lang="en-US" sz="1200" dirty="0" smtClean="0"/>
              <a:t>(50),</a:t>
            </a:r>
          </a:p>
          <a:p>
            <a:r>
              <a:rPr lang="en-US" sz="1200" dirty="0" smtClean="0"/>
              <a:t>CONSTRAINT “</a:t>
            </a:r>
            <a:r>
              <a:rPr lang="en-US" sz="1200" dirty="0" err="1" smtClean="0"/>
              <a:t>sponsor_PK</a:t>
            </a:r>
            <a:r>
              <a:rPr lang="en-US" sz="1200" dirty="0" smtClean="0"/>
              <a:t>” </a:t>
            </a:r>
            <a:r>
              <a:rPr lang="en-US" sz="1200" dirty="0"/>
              <a:t>PRIMARY KEY (“</a:t>
            </a:r>
            <a:r>
              <a:rPr lang="en-US" sz="1200" dirty="0" err="1" smtClean="0"/>
              <a:t>id_sponsorj</a:t>
            </a:r>
            <a:r>
              <a:rPr lang="en-US" sz="1200" dirty="0" smtClean="0"/>
              <a:t>”),</a:t>
            </a:r>
          </a:p>
          <a:p>
            <a:r>
              <a:rPr lang="en-US" sz="1200" dirty="0" smtClean="0"/>
              <a:t>);</a:t>
            </a:r>
          </a:p>
          <a:p>
            <a:endParaRPr lang="en-US" sz="1200" dirty="0" smtClean="0"/>
          </a:p>
          <a:p>
            <a:r>
              <a:rPr lang="en-US" sz="1200" dirty="0"/>
              <a:t>ALTER TABLE `sponsor`</a:t>
            </a:r>
          </a:p>
          <a:p>
            <a:r>
              <a:rPr lang="en-US" sz="1200" dirty="0"/>
              <a:t>ADD CONSTRAINT `</a:t>
            </a:r>
            <a:r>
              <a:rPr lang="en-US" sz="1200" dirty="0" err="1"/>
              <a:t>s.c</a:t>
            </a:r>
            <a:r>
              <a:rPr lang="en-US" sz="1200" dirty="0"/>
              <a:t>` FOREIGN KEY (`</a:t>
            </a:r>
            <a:r>
              <a:rPr lang="en-US" sz="1200" dirty="0" err="1"/>
              <a:t>id_concurs</a:t>
            </a:r>
            <a:r>
              <a:rPr lang="en-US" sz="1200" dirty="0"/>
              <a:t>`) REFERENCES `concurs` (`</a:t>
            </a:r>
            <a:r>
              <a:rPr lang="en-US" sz="1200" dirty="0" err="1"/>
              <a:t>id_concurs</a:t>
            </a:r>
            <a:r>
              <a:rPr lang="en-US"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212976"/>
            <a:ext cx="6103413" cy="266429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7200800" cy="1815882"/>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SPONSOR</a:t>
            </a:r>
          </a:p>
          <a:p>
            <a:endParaRPr lang="en-US" sz="1400" b="1" u="sng" dirty="0" smtClean="0"/>
          </a:p>
          <a:p>
            <a:r>
              <a:rPr lang="en-US" sz="1200" dirty="0"/>
              <a:t>INSERT INTO `sponsor` (`</a:t>
            </a:r>
            <a:r>
              <a:rPr lang="en-US" sz="1200" dirty="0" err="1"/>
              <a:t>id_sponsor</a:t>
            </a:r>
            <a:r>
              <a:rPr lang="en-US" sz="1200" dirty="0"/>
              <a:t>`, `</a:t>
            </a:r>
            <a:r>
              <a:rPr lang="en-US" sz="1200" dirty="0" err="1"/>
              <a:t>id_concurs</a:t>
            </a:r>
            <a:r>
              <a:rPr lang="en-US" sz="1200" dirty="0"/>
              <a:t>`, `</a:t>
            </a:r>
            <a:r>
              <a:rPr lang="en-US" sz="1200" dirty="0" err="1"/>
              <a:t>nume_sponsor</a:t>
            </a:r>
            <a:r>
              <a:rPr lang="en-US" sz="1200" dirty="0"/>
              <a:t>`, `</a:t>
            </a:r>
            <a:r>
              <a:rPr lang="en-US" sz="1200" dirty="0" err="1"/>
              <a:t>suma_donata</a:t>
            </a:r>
            <a:r>
              <a:rPr lang="en-US" sz="1200" dirty="0"/>
              <a:t>`) VALUES</a:t>
            </a:r>
          </a:p>
          <a:p>
            <a:r>
              <a:rPr lang="de-DE" sz="1200" dirty="0"/>
              <a:t>(1, 1, 'kaufland romania', 50000),</a:t>
            </a:r>
          </a:p>
          <a:p>
            <a:r>
              <a:rPr lang="it-IT" sz="1200" dirty="0"/>
              <a:t>(2, 1, 'Cora romania', 3000),</a:t>
            </a:r>
          </a:p>
          <a:p>
            <a:r>
              <a:rPr lang="en-US" sz="1200" dirty="0"/>
              <a:t>(3, 3, '</a:t>
            </a:r>
            <a:r>
              <a:rPr lang="en-US" sz="1200" dirty="0" err="1"/>
              <a:t>Hochland</a:t>
            </a:r>
            <a:r>
              <a:rPr lang="en-US" sz="1200" dirty="0"/>
              <a:t>', 9999),</a:t>
            </a:r>
          </a:p>
          <a:p>
            <a:r>
              <a:rPr lang="en-US" sz="1200" dirty="0"/>
              <a:t>(4, 4, 'Twitch TV', 1337),</a:t>
            </a:r>
          </a:p>
          <a:p>
            <a:r>
              <a:rPr lang="en-US" sz="1200" dirty="0"/>
              <a:t>(5, 2, 'Jeep Romania',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781" y="2369051"/>
            <a:ext cx="6119643" cy="379625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29600" cy="1143000"/>
          </a:xfrm>
        </p:spPr>
        <p:txBody>
          <a:bodyPr anchor="ctr">
            <a:normAutofit fontScale="90000"/>
          </a:bodyPr>
          <a:lstStyle/>
          <a:p>
            <a:pPr algn="ctr"/>
            <a:r>
              <a:rPr lang="en-US" dirty="0" err="1" smtClean="0"/>
              <a:t>Actualizarea</a:t>
            </a:r>
            <a:r>
              <a:rPr lang="en-US" dirty="0" smtClean="0"/>
              <a:t> </a:t>
            </a:r>
            <a:r>
              <a:rPr lang="en-US" dirty="0" err="1" smtClean="0"/>
              <a:t>structurii</a:t>
            </a:r>
            <a:r>
              <a:rPr lang="en-US" dirty="0" smtClean="0"/>
              <a:t> </a:t>
            </a:r>
            <a:r>
              <a:rPr lang="en-US" dirty="0" err="1" smtClean="0"/>
              <a:t>tabelelelor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92066"/>
            <a:ext cx="5368777" cy="307777"/>
          </a:xfrm>
          <a:prstGeom prst="rect">
            <a:avLst/>
          </a:prstGeom>
          <a:noFill/>
        </p:spPr>
        <p:txBody>
          <a:bodyPr wrap="none" rtlCol="0">
            <a:spAutoFit/>
          </a:bodyPr>
          <a:lstStyle/>
          <a:p>
            <a:r>
              <a:rPr lang="ro-RO" sz="1400" dirty="0">
                <a:hlinkClick r:id="rId2"/>
              </a:rPr>
              <a:t>ALTER</a:t>
            </a:r>
            <a:r>
              <a:rPr lang="ro-RO" sz="1400" dirty="0"/>
              <a:t> </a:t>
            </a:r>
            <a:r>
              <a:rPr lang="ro-RO" sz="1400" dirty="0">
                <a:hlinkClick r:id="rId2"/>
              </a:rPr>
              <a:t>TABLE</a:t>
            </a:r>
            <a:r>
              <a:rPr lang="ro-RO" sz="1400" dirty="0"/>
              <a:t> `concurent` ADD `Mentiuni` </a:t>
            </a:r>
            <a:r>
              <a:rPr lang="ro-RO" sz="1400" dirty="0">
                <a:hlinkClick r:id="rId3"/>
              </a:rPr>
              <a:t>VARCHAR</a:t>
            </a:r>
            <a:r>
              <a:rPr lang="ro-RO" sz="1400" dirty="0"/>
              <a:t>(255</a:t>
            </a:r>
            <a:r>
              <a:rPr lang="ro-RO" sz="1400" dirty="0" smtClean="0"/>
              <a:t>);</a:t>
            </a:r>
            <a:endParaRPr lang="ro-RO" sz="1400" dirty="0"/>
          </a:p>
        </p:txBody>
      </p:sp>
      <p:sp>
        <p:nvSpPr>
          <p:cNvPr id="5" name="TextBox 4"/>
          <p:cNvSpPr txBox="1"/>
          <p:nvPr/>
        </p:nvSpPr>
        <p:spPr>
          <a:xfrm>
            <a:off x="323528" y="3429000"/>
            <a:ext cx="4104009" cy="307777"/>
          </a:xfrm>
          <a:prstGeom prst="rect">
            <a:avLst/>
          </a:prstGeom>
          <a:noFill/>
        </p:spPr>
        <p:txBody>
          <a:bodyPr wrap="none" rtlCol="0">
            <a:spAutoFit/>
          </a:bodyPr>
          <a:lstStyle/>
          <a:p>
            <a:r>
              <a:rPr lang="fr-FR" sz="1400" dirty="0">
                <a:hlinkClick r:id="rId2"/>
              </a:rPr>
              <a:t>ALTER</a:t>
            </a:r>
            <a:r>
              <a:rPr lang="fr-FR" sz="1400" dirty="0"/>
              <a:t> </a:t>
            </a:r>
            <a:r>
              <a:rPr lang="fr-FR" sz="1400" dirty="0">
                <a:hlinkClick r:id="rId2"/>
              </a:rPr>
              <a:t>TABLE</a:t>
            </a:r>
            <a:r>
              <a:rPr lang="fr-FR" sz="1400" dirty="0"/>
              <a:t> `</a:t>
            </a:r>
            <a:r>
              <a:rPr lang="fr-FR" sz="1400" dirty="0" err="1"/>
              <a:t>concurent</a:t>
            </a:r>
            <a:r>
              <a:rPr lang="fr-FR" sz="1400" dirty="0"/>
              <a:t>` DROP `</a:t>
            </a:r>
            <a:r>
              <a:rPr lang="fr-FR" sz="1400" dirty="0" err="1"/>
              <a:t>Mentiuni</a:t>
            </a:r>
            <a:r>
              <a:rPr lang="fr-FR" sz="1400" dirty="0"/>
              <a:t>`;</a:t>
            </a:r>
            <a:endParaRPr lang="ro-RO" sz="1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799843"/>
            <a:ext cx="5675238" cy="26291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983" y="3736776"/>
            <a:ext cx="4968552" cy="2614375"/>
          </a:xfrm>
          <a:prstGeom prst="rect">
            <a:avLst/>
          </a:prstGeom>
        </p:spPr>
      </p:pic>
    </p:spTree>
    <p:extLst>
      <p:ext uri="{BB962C8B-B14F-4D97-AF65-F5344CB8AC3E}">
        <p14:creationId xmlns:p14="http://schemas.microsoft.com/office/powerpoint/2010/main" val="399672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908720"/>
            <a:ext cx="6647974" cy="307777"/>
          </a:xfrm>
          <a:prstGeom prst="rect">
            <a:avLst/>
          </a:prstGeom>
          <a:noFill/>
        </p:spPr>
        <p:txBody>
          <a:bodyPr wrap="none" rtlCol="0">
            <a:spAutoFit/>
          </a:bodyPr>
          <a:lstStyle/>
          <a:p>
            <a:r>
              <a:rPr lang="fr-FR" sz="1400" dirty="0">
                <a:hlinkClick r:id="rId2"/>
              </a:rPr>
              <a:t>ALTER</a:t>
            </a:r>
            <a:r>
              <a:rPr lang="fr-FR" sz="1400" dirty="0"/>
              <a:t> </a:t>
            </a:r>
            <a:r>
              <a:rPr lang="fr-FR" sz="1400" dirty="0">
                <a:hlinkClick r:id="rId2"/>
              </a:rPr>
              <a:t>TABLE</a:t>
            </a:r>
            <a:r>
              <a:rPr lang="fr-FR" sz="1400" dirty="0"/>
              <a:t> `</a:t>
            </a:r>
            <a:r>
              <a:rPr lang="fr-FR" sz="1400" dirty="0" err="1"/>
              <a:t>concurent</a:t>
            </a:r>
            <a:r>
              <a:rPr lang="fr-FR" sz="1400" dirty="0"/>
              <a:t>` CHANGE `</a:t>
            </a:r>
            <a:r>
              <a:rPr lang="fr-FR" sz="1400" dirty="0" err="1"/>
              <a:t>id_concurent</a:t>
            </a:r>
            <a:r>
              <a:rPr lang="fr-FR" sz="1400" dirty="0"/>
              <a:t>` `</a:t>
            </a:r>
            <a:r>
              <a:rPr lang="fr-FR" sz="1400" dirty="0" err="1"/>
              <a:t>id_concurent</a:t>
            </a:r>
            <a:r>
              <a:rPr lang="fr-FR" sz="1400" dirty="0"/>
              <a:t>` </a:t>
            </a:r>
            <a:r>
              <a:rPr lang="fr-FR" sz="1400" dirty="0">
                <a:hlinkClick r:id="rId3"/>
              </a:rPr>
              <a:t>INT</a:t>
            </a:r>
            <a:r>
              <a:rPr lang="fr-FR" sz="1400" dirty="0"/>
              <a:t>(5</a:t>
            </a:r>
            <a:r>
              <a:rPr lang="fr-FR" sz="1400" dirty="0" smtClean="0"/>
              <a:t>);</a:t>
            </a:r>
            <a:endParaRPr lang="ro-RO" sz="1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286" y="1216496"/>
            <a:ext cx="5729970" cy="2284511"/>
          </a:xfrm>
          <a:prstGeom prst="rect">
            <a:avLst/>
          </a:prstGeom>
        </p:spPr>
      </p:pic>
    </p:spTree>
    <p:extLst>
      <p:ext uri="{BB962C8B-B14F-4D97-AF65-F5344CB8AC3E}">
        <p14:creationId xmlns:p14="http://schemas.microsoft.com/office/powerpoint/2010/main" val="193187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332656"/>
            <a:ext cx="8748464" cy="6336704"/>
          </a:xfrm>
        </p:spPr>
        <p:txBody>
          <a:bodyPr>
            <a:normAutofit lnSpcReduction="10000"/>
          </a:bodyPr>
          <a:lstStyle/>
          <a:p>
            <a:pPr>
              <a:buNone/>
            </a:pPr>
            <a:r>
              <a:rPr lang="ro-RO" sz="2000" dirty="0" smtClean="0"/>
              <a:t>	Aeroportul are în componența sa angajați. Despre un angajat se cunoaște codul, numele, prenumele, adresa, funcția pe care o ocupă, salariul, telefon, email și data angajării.</a:t>
            </a:r>
          </a:p>
          <a:p>
            <a:pPr>
              <a:buNone/>
            </a:pPr>
            <a:r>
              <a:rPr lang="ro-RO" sz="2000" dirty="0" smtClean="0"/>
              <a:t>	În aeroport întâlnim și magazine de tip duty-free. Despre acestea se cunosc codul, numele și descrierea fiecărui magazin.</a:t>
            </a:r>
          </a:p>
          <a:p>
            <a:pPr>
              <a:buNone/>
            </a:pPr>
            <a:r>
              <a:rPr lang="ro-RO" sz="2000" dirty="0" smtClean="0"/>
              <a:t>	Aeroportul dispune și de o firmă de catering care se ocupă de întreținerea sanitară și de aprovizionarea avionului cu alimente. Firma de catering are un cod, nume și descrierea operațiunilor. Firma de catering are un furnizor despre care se știe codul, numele și descrierea sa.</a:t>
            </a:r>
          </a:p>
          <a:p>
            <a:pPr>
              <a:buNone/>
            </a:pPr>
            <a:r>
              <a:rPr lang="ro-RO" sz="2000" dirty="0" smtClean="0"/>
              <a:t>	Aeroportul are contract și cu o firmă care se ocupă de furnizarea combustibilului avioanelor. Această firmă are un cod, un nume și un preț al combustibilului.</a:t>
            </a:r>
          </a:p>
          <a:p>
            <a:pPr>
              <a:buNone/>
            </a:pPr>
            <a:r>
              <a:rPr lang="ro-RO" sz="2000" dirty="0" smtClean="0"/>
              <a:t>	Pe aeroport au loc două mari evenimente ce-i vizează pe pasageri</a:t>
            </a:r>
            <a:r>
              <a:rPr lang="en-US" sz="2000" dirty="0" smtClean="0"/>
              <a:t>: </a:t>
            </a:r>
            <a:r>
              <a:rPr lang="ro-RO" sz="2000" dirty="0" smtClean="0"/>
              <a:t>plecările și sosirile. Despre plecare se cunoaște codul zborului, poarta de îmbarcare, ora de îmbarcare, ora plecării și tipul zborului. Despre destinația avionului se știe codul ICAO de identificare unică a aeroportului de desinație, numele, orașul, țara și o descriere a sa.</a:t>
            </a:r>
          </a:p>
          <a:p>
            <a:pPr>
              <a:buNone/>
            </a:pPr>
            <a:r>
              <a:rPr lang="ro-RO" sz="2000" dirty="0" smtClean="0"/>
              <a:t>	Despre sosirea avionului pe aeroport se cunoaște codul zborului, poarta de debarcare, ora de sosire.</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636912"/>
            <a:ext cx="8229600" cy="1143000"/>
          </a:xfrm>
        </p:spPr>
        <p:txBody>
          <a:bodyPr>
            <a:normAutofit fontScale="90000"/>
          </a:bodyPr>
          <a:lstStyle/>
          <a:p>
            <a:pPr algn="ctr"/>
            <a:r>
              <a:rPr lang="en-US" dirty="0" err="1" smtClean="0"/>
              <a:t>Modificarea</a:t>
            </a:r>
            <a:r>
              <a:rPr lang="en-US" dirty="0" smtClean="0"/>
              <a:t> </a:t>
            </a:r>
            <a:r>
              <a:rPr lang="en-US" dirty="0" err="1" smtClean="0"/>
              <a:t>datelor</a:t>
            </a:r>
            <a:r>
              <a:rPr lang="en-US" dirty="0" smtClean="0"/>
              <a:t> </a:t>
            </a:r>
            <a:r>
              <a:rPr lang="en-US" dirty="0" err="1" smtClean="0"/>
              <a:t>folosind</a:t>
            </a:r>
            <a:r>
              <a:rPr lang="en-US" dirty="0" smtClean="0"/>
              <a:t/>
            </a:r>
            <a:br>
              <a:rPr lang="en-US" dirty="0" smtClean="0"/>
            </a:br>
            <a:r>
              <a:rPr lang="en-US" dirty="0" smtClean="0"/>
              <a:t>UPDATE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0037" y="476672"/>
            <a:ext cx="8543925" cy="5409778"/>
          </a:xfrm>
          <a:prstGeom prst="rect">
            <a:avLst/>
          </a:prstGeom>
        </p:spPr>
      </p:pic>
    </p:spTree>
    <p:extLst>
      <p:ext uri="{BB962C8B-B14F-4D97-AF65-F5344CB8AC3E}">
        <p14:creationId xmlns:p14="http://schemas.microsoft.com/office/powerpoint/2010/main" val="298927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165" y="832356"/>
            <a:ext cx="7266733" cy="292388"/>
          </a:xfrm>
          <a:prstGeom prst="rect">
            <a:avLst/>
          </a:prstGeom>
          <a:noFill/>
        </p:spPr>
        <p:txBody>
          <a:bodyPr wrap="none" rtlCol="0">
            <a:spAutoFit/>
          </a:bodyPr>
          <a:lstStyle/>
          <a:p>
            <a:r>
              <a:rPr lang="fr-FR" sz="1300" dirty="0">
                <a:hlinkClick r:id="rId2"/>
              </a:rPr>
              <a:t>UPDATE</a:t>
            </a:r>
            <a:r>
              <a:rPr lang="fr-FR" sz="1300" dirty="0"/>
              <a:t> </a:t>
            </a:r>
            <a:r>
              <a:rPr lang="fr-FR" sz="1300" dirty="0" smtClean="0"/>
              <a:t>`</a:t>
            </a:r>
            <a:r>
              <a:rPr lang="fr-FR" sz="1300" dirty="0" err="1" smtClean="0"/>
              <a:t>concurs</a:t>
            </a:r>
            <a:r>
              <a:rPr lang="fr-FR" sz="1300" dirty="0"/>
              <a:t>` </a:t>
            </a:r>
            <a:r>
              <a:rPr lang="fr-FR" sz="1300" dirty="0">
                <a:hlinkClick r:id="rId3"/>
              </a:rPr>
              <a:t>SET</a:t>
            </a:r>
            <a:r>
              <a:rPr lang="fr-FR" sz="1300" dirty="0"/>
              <a:t> `</a:t>
            </a:r>
            <a:r>
              <a:rPr lang="fr-FR" sz="1300" dirty="0" err="1"/>
              <a:t>id_organizatie</a:t>
            </a:r>
            <a:r>
              <a:rPr lang="fr-FR" sz="1300" dirty="0"/>
              <a:t>` = '4' WHERE </a:t>
            </a:r>
            <a:r>
              <a:rPr lang="fr-FR" sz="1300" dirty="0" smtClean="0"/>
              <a:t>`</a:t>
            </a:r>
            <a:r>
              <a:rPr lang="fr-FR" sz="1300" dirty="0" err="1" smtClean="0"/>
              <a:t>nume_concurs</a:t>
            </a:r>
            <a:r>
              <a:rPr lang="fr-FR" sz="1300" dirty="0" smtClean="0"/>
              <a:t> LIKE </a:t>
            </a:r>
            <a:r>
              <a:rPr lang="en-US" sz="1300" dirty="0" smtClean="0"/>
              <a:t>‘Romania%’</a:t>
            </a:r>
            <a:r>
              <a:rPr lang="fr-FR" sz="1300" dirty="0" smtClean="0"/>
              <a:t>;</a:t>
            </a:r>
            <a:endParaRPr lang="ro-RO" sz="13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393573"/>
            <a:ext cx="6976304" cy="2160240"/>
          </a:xfrm>
          <a:prstGeom prst="rect">
            <a:avLst/>
          </a:prstGeom>
        </p:spPr>
      </p:pic>
    </p:spTree>
    <p:extLst>
      <p:ext uri="{BB962C8B-B14F-4D97-AF65-F5344CB8AC3E}">
        <p14:creationId xmlns:p14="http://schemas.microsoft.com/office/powerpoint/2010/main" val="2815404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548680"/>
            <a:ext cx="4786888" cy="738664"/>
          </a:xfrm>
          <a:prstGeom prst="rect">
            <a:avLst/>
          </a:prstGeom>
          <a:noFill/>
        </p:spPr>
        <p:txBody>
          <a:bodyPr wrap="none" rtlCol="0">
            <a:spAutoFit/>
          </a:bodyPr>
          <a:lstStyle/>
          <a:p>
            <a:r>
              <a:rPr lang="ro-RO" sz="1400" dirty="0">
                <a:hlinkClick r:id="rId2"/>
              </a:rPr>
              <a:t>UPDATE</a:t>
            </a:r>
            <a:r>
              <a:rPr lang="ro-RO" sz="1400" dirty="0"/>
              <a:t> </a:t>
            </a:r>
            <a:r>
              <a:rPr lang="en-US" sz="1400" dirty="0" smtClean="0"/>
              <a:t>`</a:t>
            </a:r>
            <a:r>
              <a:rPr lang="ro-RO" sz="1400" dirty="0" smtClean="0"/>
              <a:t>etapa</a:t>
            </a:r>
            <a:r>
              <a:rPr lang="ro-RO" sz="1400" dirty="0"/>
              <a:t>` </a:t>
            </a:r>
            <a:endParaRPr lang="en-US" sz="1400" dirty="0" smtClean="0"/>
          </a:p>
          <a:p>
            <a:r>
              <a:rPr lang="ro-RO" sz="1400" dirty="0" smtClean="0">
                <a:hlinkClick r:id="rId3"/>
              </a:rPr>
              <a:t>SET</a:t>
            </a:r>
            <a:r>
              <a:rPr lang="ro-RO" sz="1400" dirty="0" smtClean="0"/>
              <a:t> </a:t>
            </a:r>
            <a:r>
              <a:rPr lang="ro-RO" sz="1400" dirty="0"/>
              <a:t>`locatie` = 'Constanta', `data` = '2009-06-04' </a:t>
            </a:r>
            <a:endParaRPr lang="en-US" sz="1400" dirty="0" smtClean="0"/>
          </a:p>
          <a:p>
            <a:r>
              <a:rPr lang="ro-RO" sz="1400" dirty="0" smtClean="0"/>
              <a:t>WHERE </a:t>
            </a:r>
            <a:r>
              <a:rPr lang="en-US" sz="1400" dirty="0" smtClean="0"/>
              <a:t>`</a:t>
            </a:r>
            <a:r>
              <a:rPr lang="ro-RO" sz="1400" dirty="0" smtClean="0"/>
              <a:t>id_etapa</a:t>
            </a:r>
            <a:r>
              <a:rPr lang="ro-RO" sz="1400" dirty="0"/>
              <a:t>` = 5;</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814" y="1484784"/>
            <a:ext cx="6064465" cy="2005186"/>
          </a:xfrm>
          <a:prstGeom prst="rect">
            <a:avLst/>
          </a:prstGeom>
        </p:spPr>
      </p:pic>
    </p:spTree>
    <p:extLst>
      <p:ext uri="{BB962C8B-B14F-4D97-AF65-F5344CB8AC3E}">
        <p14:creationId xmlns:p14="http://schemas.microsoft.com/office/powerpoint/2010/main" val="258782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12" y="692696"/>
            <a:ext cx="3983783" cy="738664"/>
          </a:xfrm>
          <a:prstGeom prst="rect">
            <a:avLst/>
          </a:prstGeom>
          <a:noFill/>
        </p:spPr>
        <p:txBody>
          <a:bodyPr wrap="none" rtlCol="0">
            <a:spAutoFit/>
          </a:bodyPr>
          <a:lstStyle/>
          <a:p>
            <a:r>
              <a:rPr lang="ro-RO" sz="1400" dirty="0">
                <a:hlinkClick r:id="rId2"/>
              </a:rPr>
              <a:t>UPDATE</a:t>
            </a:r>
            <a:r>
              <a:rPr lang="ro-RO" sz="1400" dirty="0"/>
              <a:t> </a:t>
            </a:r>
            <a:r>
              <a:rPr lang="ro-RO" sz="1400" dirty="0" smtClean="0"/>
              <a:t>`sponsor</a:t>
            </a:r>
            <a:r>
              <a:rPr lang="ro-RO" sz="1400" dirty="0"/>
              <a:t>` </a:t>
            </a:r>
            <a:endParaRPr lang="en-US" sz="1400" dirty="0" smtClean="0"/>
          </a:p>
          <a:p>
            <a:r>
              <a:rPr lang="ro-RO" sz="1400" dirty="0" smtClean="0">
                <a:hlinkClick r:id="rId3"/>
              </a:rPr>
              <a:t>SET</a:t>
            </a:r>
            <a:r>
              <a:rPr lang="ro-RO" sz="1400" dirty="0" smtClean="0"/>
              <a:t> </a:t>
            </a:r>
            <a:r>
              <a:rPr lang="ro-RO" sz="1400" dirty="0"/>
              <a:t>`suma_donata` = '1000' </a:t>
            </a:r>
            <a:endParaRPr lang="en-US" sz="1400" dirty="0" smtClean="0"/>
          </a:p>
          <a:p>
            <a:r>
              <a:rPr lang="ro-RO" sz="1400" dirty="0" smtClean="0"/>
              <a:t>WHERE `</a:t>
            </a:r>
            <a:r>
              <a:rPr lang="en-US" sz="1400" dirty="0" err="1" smtClean="0"/>
              <a:t>nume_sponsor</a:t>
            </a:r>
            <a:r>
              <a:rPr lang="ro-RO" sz="1400" dirty="0" smtClean="0"/>
              <a:t>` =</a:t>
            </a:r>
            <a:r>
              <a:rPr lang="en-US" sz="1400" dirty="0" smtClean="0"/>
              <a:t> </a:t>
            </a:r>
            <a:r>
              <a:rPr lang="ro-RO" sz="1400" dirty="0" smtClean="0"/>
              <a:t>‘</a:t>
            </a:r>
            <a:r>
              <a:rPr lang="en-US" sz="1400" dirty="0" smtClean="0"/>
              <a:t>Jeep Romania</a:t>
            </a:r>
            <a:r>
              <a:rPr lang="ro-RO" sz="1400" dirty="0" smtClean="0"/>
              <a:t>' ;</a:t>
            </a:r>
            <a:endParaRPr lang="ro-RO" sz="1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1878054"/>
            <a:ext cx="7270978" cy="1982994"/>
          </a:xfrm>
          <a:prstGeom prst="rect">
            <a:avLst/>
          </a:prstGeom>
        </p:spPr>
      </p:pic>
    </p:spTree>
    <p:extLst>
      <p:ext uri="{BB962C8B-B14F-4D97-AF65-F5344CB8AC3E}">
        <p14:creationId xmlns:p14="http://schemas.microsoft.com/office/powerpoint/2010/main" val="226579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885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780928"/>
            <a:ext cx="8229600" cy="1143000"/>
          </a:xfrm>
        </p:spPr>
        <p:txBody>
          <a:bodyPr/>
          <a:lstStyle/>
          <a:p>
            <a:pPr algn="ctr"/>
            <a:r>
              <a:rPr lang="ro-RO" dirty="0" smtClean="0"/>
              <a:t>Exemple de interogări variate</a:t>
            </a:r>
            <a:endParaRPr lang="ro-RO"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404664"/>
            <a:ext cx="7427168" cy="1155584"/>
          </a:xfrm>
        </p:spPr>
        <p:txBody>
          <a:bodyPr/>
          <a:lstStyle/>
          <a:p>
            <a:pPr>
              <a:buNone/>
            </a:pPr>
            <a:r>
              <a:rPr lang="en-US" dirty="0" smtClean="0"/>
              <a:t>1) S</a:t>
            </a:r>
            <a:r>
              <a:rPr lang="ro-RO" dirty="0" smtClean="0"/>
              <a:t>ă se afișeze toate informațiile despre companiile aeriene.</a:t>
            </a:r>
            <a:endParaRPr lang="en-US" dirty="0" smtClean="0"/>
          </a:p>
          <a:p>
            <a:pPr>
              <a:buNone/>
            </a:pPr>
            <a:endParaRPr lang="en-US" dirty="0"/>
          </a:p>
        </p:txBody>
      </p:sp>
      <p:pic>
        <p:nvPicPr>
          <p:cNvPr id="5" name="Picture 4" descr="1.PNG"/>
          <p:cNvPicPr>
            <a:picLocks noChangeAspect="1"/>
          </p:cNvPicPr>
          <p:nvPr/>
        </p:nvPicPr>
        <p:blipFill>
          <a:blip r:embed="rId2" cstate="print"/>
          <a:stretch>
            <a:fillRect/>
          </a:stretch>
        </p:blipFill>
        <p:spPr>
          <a:xfrm>
            <a:off x="0" y="1268760"/>
            <a:ext cx="9144000" cy="558924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332656"/>
            <a:ext cx="8003232" cy="1299600"/>
          </a:xfrm>
        </p:spPr>
        <p:txBody>
          <a:bodyPr>
            <a:normAutofit lnSpcReduction="10000"/>
          </a:bodyPr>
          <a:lstStyle/>
          <a:p>
            <a:pPr>
              <a:buNone/>
            </a:pPr>
            <a:r>
              <a:rPr lang="en-US" dirty="0" smtClean="0"/>
              <a:t>2) S</a:t>
            </a:r>
            <a:r>
              <a:rPr lang="ro-RO" dirty="0" smtClean="0"/>
              <a:t>ă se afișeze numele, prenumele, adresa, telefonul și emailul angajaților ordonați crescător după nume.</a:t>
            </a:r>
            <a:endParaRPr lang="en-US" dirty="0"/>
          </a:p>
        </p:txBody>
      </p:sp>
      <p:pic>
        <p:nvPicPr>
          <p:cNvPr id="4" name="Picture 3" descr="2.PNG"/>
          <p:cNvPicPr>
            <a:picLocks noChangeAspect="1"/>
          </p:cNvPicPr>
          <p:nvPr/>
        </p:nvPicPr>
        <p:blipFill>
          <a:blip r:embed="rId2" cstate="print"/>
          <a:stretch>
            <a:fillRect/>
          </a:stretch>
        </p:blipFill>
        <p:spPr>
          <a:xfrm>
            <a:off x="539552" y="1503569"/>
            <a:ext cx="8064896" cy="535443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60648"/>
            <a:ext cx="8147248" cy="1011568"/>
          </a:xfrm>
        </p:spPr>
        <p:txBody>
          <a:bodyPr/>
          <a:lstStyle/>
          <a:p>
            <a:pPr>
              <a:buNone/>
            </a:pPr>
            <a:r>
              <a:rPr lang="en-US" dirty="0" smtClean="0"/>
              <a:t>3) S</a:t>
            </a:r>
            <a:r>
              <a:rPr lang="ro-RO" dirty="0" smtClean="0"/>
              <a:t>ă se afișeze toți angajații cu o vechime mai mare sau egală cu 5 ani.</a:t>
            </a:r>
            <a:endParaRPr lang="en-US" dirty="0"/>
          </a:p>
        </p:txBody>
      </p:sp>
      <p:pic>
        <p:nvPicPr>
          <p:cNvPr id="4" name="Picture 3" descr="3.PNG"/>
          <p:cNvPicPr>
            <a:picLocks noChangeAspect="1"/>
          </p:cNvPicPr>
          <p:nvPr/>
        </p:nvPicPr>
        <p:blipFill>
          <a:blip r:embed="rId2" cstate="print"/>
          <a:stretch>
            <a:fillRect/>
          </a:stretch>
        </p:blipFill>
        <p:spPr>
          <a:xfrm>
            <a:off x="0" y="1124744"/>
            <a:ext cx="9144000" cy="57332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2852936"/>
            <a:ext cx="8229600" cy="1143000"/>
          </a:xfrm>
        </p:spPr>
        <p:txBody>
          <a:bodyPr/>
          <a:lstStyle/>
          <a:p>
            <a:pPr algn="ctr"/>
            <a:r>
              <a:rPr lang="ro-RO" dirty="0" smtClean="0"/>
              <a:t>Diagrama conceptuală</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32656"/>
            <a:ext cx="8219256" cy="1083575"/>
          </a:xfrm>
        </p:spPr>
        <p:txBody>
          <a:bodyPr>
            <a:normAutofit fontScale="92500"/>
          </a:bodyPr>
          <a:lstStyle/>
          <a:p>
            <a:pPr>
              <a:buNone/>
            </a:pPr>
            <a:r>
              <a:rPr lang="ro-RO" dirty="0" smtClean="0"/>
              <a:t>4) Să se afișeze toate sosirile de pe aeroportul din Londra ordonate descrescător după ora sosirii.</a:t>
            </a:r>
            <a:endParaRPr lang="ro-RO" dirty="0"/>
          </a:p>
        </p:txBody>
      </p:sp>
      <p:pic>
        <p:nvPicPr>
          <p:cNvPr id="4" name="Picture 3" descr="4.PNG"/>
          <p:cNvPicPr>
            <a:picLocks noChangeAspect="1"/>
          </p:cNvPicPr>
          <p:nvPr/>
        </p:nvPicPr>
        <p:blipFill>
          <a:blip r:embed="rId2" cstate="print"/>
          <a:stretch>
            <a:fillRect/>
          </a:stretch>
        </p:blipFill>
        <p:spPr>
          <a:xfrm>
            <a:off x="323528" y="1124744"/>
            <a:ext cx="8640960" cy="573325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075240" cy="1011568"/>
          </a:xfrm>
        </p:spPr>
        <p:txBody>
          <a:bodyPr/>
          <a:lstStyle/>
          <a:p>
            <a:pPr>
              <a:buNone/>
            </a:pPr>
            <a:r>
              <a:rPr lang="en-US" dirty="0" smtClean="0"/>
              <a:t>5) S</a:t>
            </a:r>
            <a:r>
              <a:rPr lang="ro-RO" dirty="0" smtClean="0"/>
              <a:t>ă se afișeze plecările de pe aeroportul Otopeni cu direcția Frankfurt.</a:t>
            </a:r>
            <a:endParaRPr lang="en-US" dirty="0"/>
          </a:p>
        </p:txBody>
      </p:sp>
      <p:pic>
        <p:nvPicPr>
          <p:cNvPr id="4" name="Picture 3" descr="5.PNG"/>
          <p:cNvPicPr>
            <a:picLocks noChangeAspect="1"/>
          </p:cNvPicPr>
          <p:nvPr/>
        </p:nvPicPr>
        <p:blipFill>
          <a:blip r:embed="rId2" cstate="print"/>
          <a:stretch>
            <a:fillRect/>
          </a:stretch>
        </p:blipFill>
        <p:spPr>
          <a:xfrm>
            <a:off x="0" y="1124744"/>
            <a:ext cx="9144000" cy="573325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32656"/>
            <a:ext cx="8219256" cy="1371608"/>
          </a:xfrm>
        </p:spPr>
        <p:txBody>
          <a:bodyPr>
            <a:normAutofit fontScale="92500"/>
          </a:bodyPr>
          <a:lstStyle/>
          <a:p>
            <a:pPr>
              <a:buNone/>
            </a:pPr>
            <a:r>
              <a:rPr lang="en-US" dirty="0" smtClean="0"/>
              <a:t>6) S</a:t>
            </a:r>
            <a:r>
              <a:rPr lang="ro-RO" dirty="0" smtClean="0"/>
              <a:t>ă se afișeze salariul mediu</a:t>
            </a:r>
            <a:r>
              <a:rPr lang="en-US" dirty="0" smtClean="0"/>
              <a:t> </a:t>
            </a:r>
            <a:r>
              <a:rPr lang="ro-RO" dirty="0" smtClean="0"/>
              <a:t>și salariul maxim al angajaților corespunzător fiecărei funcții numai în cazul în care acesta depășește 4000 de euro.</a:t>
            </a:r>
            <a:endParaRPr lang="en-US" dirty="0"/>
          </a:p>
        </p:txBody>
      </p:sp>
      <p:pic>
        <p:nvPicPr>
          <p:cNvPr id="4" name="Picture 3" descr="6.PNG"/>
          <p:cNvPicPr>
            <a:picLocks noChangeAspect="1"/>
          </p:cNvPicPr>
          <p:nvPr/>
        </p:nvPicPr>
        <p:blipFill>
          <a:blip r:embed="rId2" cstate="print"/>
          <a:stretch>
            <a:fillRect/>
          </a:stretch>
        </p:blipFill>
        <p:spPr>
          <a:xfrm>
            <a:off x="1331640" y="1484784"/>
            <a:ext cx="6840760" cy="537321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19256" cy="1011568"/>
          </a:xfrm>
        </p:spPr>
        <p:txBody>
          <a:bodyPr/>
          <a:lstStyle/>
          <a:p>
            <a:pPr>
              <a:buNone/>
            </a:pPr>
            <a:r>
              <a:rPr lang="en-US" dirty="0" smtClean="0"/>
              <a:t>7)  S</a:t>
            </a:r>
            <a:r>
              <a:rPr lang="ro-RO" dirty="0" smtClean="0"/>
              <a:t>ă se afișeze pentru fiecare funcție numărul de angajați.</a:t>
            </a:r>
            <a:endParaRPr lang="en-US" dirty="0"/>
          </a:p>
        </p:txBody>
      </p:sp>
      <p:pic>
        <p:nvPicPr>
          <p:cNvPr id="4" name="Picture 3" descr="7.PNG"/>
          <p:cNvPicPr>
            <a:picLocks noChangeAspect="1"/>
          </p:cNvPicPr>
          <p:nvPr/>
        </p:nvPicPr>
        <p:blipFill>
          <a:blip r:embed="rId2" cstate="print"/>
          <a:stretch>
            <a:fillRect/>
          </a:stretch>
        </p:blipFill>
        <p:spPr>
          <a:xfrm>
            <a:off x="1835696" y="1135942"/>
            <a:ext cx="6408711" cy="572205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476672"/>
            <a:ext cx="8229600" cy="1296144"/>
          </a:xfrm>
        </p:spPr>
        <p:txBody>
          <a:bodyPr>
            <a:normAutofit lnSpcReduction="10000"/>
          </a:bodyPr>
          <a:lstStyle/>
          <a:p>
            <a:pPr>
              <a:buNone/>
            </a:pPr>
            <a:r>
              <a:rPr lang="en-US" dirty="0" smtClean="0"/>
              <a:t>8) S</a:t>
            </a:r>
            <a:r>
              <a:rPr lang="ro-RO" dirty="0" smtClean="0"/>
              <a:t>ă se afișeze angajații al căror salariu este mai mic de 5000 de euro și </a:t>
            </a:r>
            <a:r>
              <a:rPr lang="en-US" dirty="0" smtClean="0"/>
              <a:t>s</a:t>
            </a:r>
            <a:r>
              <a:rPr lang="ro-RO" dirty="0" smtClean="0"/>
              <a:t>ă se calculeze și afișeze o posibilă majorare cu 20%.</a:t>
            </a:r>
            <a:endParaRPr lang="en-US" dirty="0"/>
          </a:p>
        </p:txBody>
      </p:sp>
      <p:pic>
        <p:nvPicPr>
          <p:cNvPr id="9" name="Picture 8" descr="9.PNG"/>
          <p:cNvPicPr>
            <a:picLocks noChangeAspect="1"/>
          </p:cNvPicPr>
          <p:nvPr/>
        </p:nvPicPr>
        <p:blipFill>
          <a:blip r:embed="rId2" cstate="print"/>
          <a:stretch>
            <a:fillRect/>
          </a:stretch>
        </p:blipFill>
        <p:spPr>
          <a:xfrm>
            <a:off x="0" y="1700808"/>
            <a:ext cx="9144000" cy="515719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276872"/>
            <a:ext cx="8219256" cy="1803655"/>
          </a:xfrm>
        </p:spPr>
        <p:txBody>
          <a:bodyPr/>
          <a:lstStyle/>
          <a:p>
            <a:pPr>
              <a:buNone/>
            </a:pPr>
            <a:r>
              <a:rPr lang="ro-RO" dirty="0" smtClean="0"/>
              <a:t>9) Să se afișeze codul zborului, aeroportul de pe care avionul pleacă, ora de plecare, orașul de destinație și numele aeroportului de destinație  </a:t>
            </a:r>
            <a:endParaRPr lang="ro-RO"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None/>
            </a:pPr>
            <a:r>
              <a:rPr lang="ro-RO" dirty="0" smtClean="0"/>
              <a:t>10) Să se afișeze codul,numele, descrierea avioanelor precum și numele producătorului, numele companiei aeriene de care aparține avionul, și numele aeroportului în care sunt parcate avioanele companiilor aeriene. Afișarea se va face în ordinea alfabetică a companiilor aeriene.</a:t>
            </a:r>
            <a:endParaRPr lang="ro-RO"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2348880"/>
            <a:ext cx="8219256" cy="1368152"/>
          </a:xfrm>
        </p:spPr>
        <p:txBody>
          <a:bodyPr>
            <a:normAutofit/>
          </a:bodyPr>
          <a:lstStyle/>
          <a:p>
            <a:pPr>
              <a:buNone/>
            </a:pPr>
            <a:r>
              <a:rPr lang="en-US" dirty="0" smtClean="0"/>
              <a:t>11) S</a:t>
            </a:r>
            <a:r>
              <a:rPr lang="ro-RO" dirty="0" smtClean="0"/>
              <a:t>ă se afișeze toate firmele care operează în fiecare aeroport</a:t>
            </a:r>
            <a:r>
              <a:rPr lang="en-US" dirty="0" smtClean="0"/>
              <a:t> </a:t>
            </a:r>
            <a:r>
              <a:rPr lang="en-US" dirty="0" err="1" smtClean="0"/>
              <a:t>ordonate</a:t>
            </a:r>
            <a:r>
              <a:rPr lang="en-US" dirty="0" smtClean="0"/>
              <a:t> </a:t>
            </a:r>
            <a:r>
              <a:rPr lang="en-US" dirty="0" err="1" smtClean="0"/>
              <a:t>descrec</a:t>
            </a:r>
            <a:r>
              <a:rPr lang="ro-RO" dirty="0" smtClean="0"/>
              <a:t>ător după numele aeroportului.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332656"/>
            <a:ext cx="8229600" cy="1368152"/>
          </a:xfrm>
        </p:spPr>
        <p:txBody>
          <a:bodyPr>
            <a:normAutofit/>
          </a:bodyPr>
          <a:lstStyle/>
          <a:p>
            <a:pPr>
              <a:buNone/>
            </a:pPr>
            <a:r>
              <a:rPr lang="ro-RO" dirty="0" smtClean="0"/>
              <a:t>12) Să se afișeze informații despre toți pasagerii aflați pe aeroportul din Frankfurt</a:t>
            </a:r>
            <a:r>
              <a:rPr lang="en-US" dirty="0" smtClean="0"/>
              <a:t> </a:t>
            </a:r>
            <a:r>
              <a:rPr lang="ro-RO" dirty="0" smtClean="0"/>
              <a:t>ordonați crescător după nume.</a:t>
            </a:r>
            <a:endParaRPr lang="en-US" dirty="0"/>
          </a:p>
        </p:txBody>
      </p:sp>
      <p:pic>
        <p:nvPicPr>
          <p:cNvPr id="7" name="Picture 6" descr="12.PNG"/>
          <p:cNvPicPr>
            <a:picLocks noChangeAspect="1"/>
          </p:cNvPicPr>
          <p:nvPr/>
        </p:nvPicPr>
        <p:blipFill>
          <a:blip r:embed="rId2" cstate="print"/>
          <a:stretch>
            <a:fillRect/>
          </a:stretch>
        </p:blipFill>
        <p:spPr>
          <a:xfrm>
            <a:off x="683568" y="1556792"/>
            <a:ext cx="7920880" cy="530120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7544" y="2852936"/>
            <a:ext cx="8229600" cy="1143000"/>
          </a:xfrm>
        </p:spPr>
        <p:txBody>
          <a:bodyPr/>
          <a:lstStyle/>
          <a:p>
            <a:pPr algn="ctr"/>
            <a:r>
              <a:rPr lang="en-US" dirty="0" err="1" smtClean="0"/>
              <a:t>Crearea</a:t>
            </a:r>
            <a:r>
              <a:rPr lang="en-US" dirty="0" smtClean="0"/>
              <a:t> </a:t>
            </a:r>
            <a:r>
              <a:rPr lang="en-US" dirty="0" err="1" smtClean="0"/>
              <a:t>Tabelelor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4896544" cy="3046988"/>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CONCURENT</a:t>
            </a:r>
          </a:p>
          <a:p>
            <a:endParaRPr lang="en-US" sz="1200" dirty="0"/>
          </a:p>
          <a:p>
            <a:r>
              <a:rPr lang="en-US" sz="1200" dirty="0"/>
              <a:t>CREATE </a:t>
            </a:r>
            <a:r>
              <a:rPr lang="en-US" sz="1200" dirty="0" smtClean="0"/>
              <a:t>TABLE `</a:t>
            </a:r>
            <a:r>
              <a:rPr lang="en-US" sz="1200" dirty="0" err="1" smtClean="0"/>
              <a:t>concurent</a:t>
            </a:r>
            <a:r>
              <a:rPr lang="en-US" sz="1200" dirty="0"/>
              <a:t>` (</a:t>
            </a:r>
          </a:p>
          <a:p>
            <a:r>
              <a:rPr lang="en-US" sz="1200" dirty="0"/>
              <a:t>  `</a:t>
            </a:r>
            <a:r>
              <a:rPr lang="en-US" sz="1200" dirty="0" err="1"/>
              <a:t>id_concurent</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id_concurs</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a:t>
            </a:r>
            <a:r>
              <a:rPr lang="en-US" sz="1200" dirty="0"/>
              <a:t>` </a:t>
            </a:r>
            <a:r>
              <a:rPr lang="en-US" sz="1200" dirty="0" err="1"/>
              <a:t>varchar</a:t>
            </a:r>
            <a:r>
              <a:rPr lang="en-US" sz="1200" dirty="0"/>
              <a:t>(20</a:t>
            </a:r>
            <a:r>
              <a:rPr lang="en-US" sz="1200" dirty="0" smtClean="0"/>
              <a:t>),</a:t>
            </a:r>
            <a:endParaRPr lang="en-US" sz="1200" dirty="0"/>
          </a:p>
          <a:p>
            <a:r>
              <a:rPr lang="en-US" sz="1200" dirty="0"/>
              <a:t>  ` </a:t>
            </a:r>
            <a:r>
              <a:rPr lang="en-US" sz="1200" dirty="0" err="1"/>
              <a:t>prenume</a:t>
            </a:r>
            <a:r>
              <a:rPr lang="en-US" sz="1200" dirty="0"/>
              <a:t>` </a:t>
            </a:r>
            <a:r>
              <a:rPr lang="en-US" sz="1200" dirty="0" err="1"/>
              <a:t>varchar</a:t>
            </a:r>
            <a:r>
              <a:rPr lang="en-US" sz="1200" dirty="0"/>
              <a:t>(20</a:t>
            </a:r>
            <a:r>
              <a:rPr lang="en-US" sz="1200" dirty="0" smtClean="0"/>
              <a:t>),</a:t>
            </a:r>
            <a:endParaRPr lang="en-US" sz="1200" dirty="0"/>
          </a:p>
          <a:p>
            <a:r>
              <a:rPr lang="en-US" sz="1200" dirty="0"/>
              <a:t>  `</a:t>
            </a:r>
            <a:r>
              <a:rPr lang="en-US" sz="1200" dirty="0" err="1"/>
              <a:t>varsta</a:t>
            </a:r>
            <a:r>
              <a:rPr lang="en-US" sz="1200" dirty="0"/>
              <a:t>` </a:t>
            </a:r>
            <a:r>
              <a:rPr lang="en-US" sz="1200" dirty="0" err="1"/>
              <a:t>int</a:t>
            </a:r>
            <a:r>
              <a:rPr lang="en-US" sz="1200" dirty="0"/>
              <a:t>(2) NOT NULL,</a:t>
            </a:r>
          </a:p>
          <a:p>
            <a:r>
              <a:rPr lang="en-US" sz="1200" dirty="0"/>
              <a:t>  `</a:t>
            </a:r>
            <a:r>
              <a:rPr lang="en-US" sz="1200" dirty="0" err="1"/>
              <a:t>unit_invatamant</a:t>
            </a:r>
            <a:r>
              <a:rPr lang="en-US" sz="1200" dirty="0"/>
              <a:t>` </a:t>
            </a:r>
            <a:r>
              <a:rPr lang="en-US" sz="1200" dirty="0" err="1"/>
              <a:t>varchar</a:t>
            </a:r>
            <a:r>
              <a:rPr lang="en-US" sz="1200" dirty="0"/>
              <a:t>(40</a:t>
            </a:r>
            <a:r>
              <a:rPr lang="en-US" sz="1200" dirty="0" smtClean="0"/>
              <a:t>),</a:t>
            </a:r>
            <a:endParaRPr lang="en-US" sz="1200" dirty="0"/>
          </a:p>
          <a:p>
            <a:r>
              <a:rPr lang="en-US" sz="1200" dirty="0"/>
              <a:t>  `e-mail` </a:t>
            </a:r>
            <a:r>
              <a:rPr lang="en-US" sz="1200" dirty="0" err="1"/>
              <a:t>varchar</a:t>
            </a:r>
            <a:r>
              <a:rPr lang="en-US" sz="1200" dirty="0"/>
              <a:t>(50</a:t>
            </a:r>
            <a:r>
              <a:rPr lang="en-US" sz="1200" dirty="0" smtClean="0"/>
              <a:t>),</a:t>
            </a:r>
          </a:p>
          <a:p>
            <a:r>
              <a:rPr lang="en-US" sz="1200" dirty="0" smtClean="0"/>
              <a:t>CONSTRAINT “</a:t>
            </a:r>
            <a:r>
              <a:rPr lang="en-US" sz="1200" dirty="0" err="1" smtClean="0"/>
              <a:t>concurent_PK</a:t>
            </a:r>
            <a:r>
              <a:rPr lang="en-US" sz="1200" dirty="0" smtClean="0"/>
              <a:t>” PRIMARY KEY (“</a:t>
            </a:r>
            <a:r>
              <a:rPr lang="en-US" sz="1200" dirty="0" err="1" smtClean="0"/>
              <a:t>id_concurent</a:t>
            </a:r>
            <a:r>
              <a:rPr lang="en-US" sz="1200" dirty="0" smtClean="0"/>
              <a:t>”)</a:t>
            </a:r>
          </a:p>
          <a:p>
            <a:r>
              <a:rPr lang="en-US" sz="1200" dirty="0" smtClean="0"/>
              <a:t>);</a:t>
            </a:r>
          </a:p>
          <a:p>
            <a:endParaRPr lang="en-US" sz="1200" dirty="0"/>
          </a:p>
          <a:p>
            <a:r>
              <a:rPr lang="en-US" sz="1200" dirty="0"/>
              <a:t>ALTER TABLE `</a:t>
            </a:r>
            <a:r>
              <a:rPr lang="en-US" sz="1200" dirty="0" err="1"/>
              <a:t>concurent</a:t>
            </a:r>
            <a:r>
              <a:rPr lang="en-US" sz="1200" dirty="0"/>
              <a:t>`</a:t>
            </a:r>
          </a:p>
          <a:p>
            <a:r>
              <a:rPr lang="en-US" sz="1200" dirty="0"/>
              <a:t>ADD CONSTRAINT </a:t>
            </a:r>
            <a:r>
              <a:rPr lang="en-US" sz="1200" dirty="0" smtClean="0"/>
              <a:t>`</a:t>
            </a:r>
            <a:r>
              <a:rPr lang="en-US" sz="1200" dirty="0" err="1" smtClean="0"/>
              <a:t>c.c</a:t>
            </a:r>
            <a:r>
              <a:rPr lang="en-US" sz="1200" dirty="0" smtClean="0"/>
              <a:t>` </a:t>
            </a:r>
            <a:r>
              <a:rPr lang="en-US" sz="1200" dirty="0"/>
              <a:t>FOREIGN KEY (`</a:t>
            </a:r>
            <a:r>
              <a:rPr lang="en-US" sz="1200" dirty="0" err="1"/>
              <a:t>id_concurs</a:t>
            </a:r>
            <a:r>
              <a:rPr lang="en-US" sz="1200" dirty="0"/>
              <a:t>`) </a:t>
            </a:r>
            <a:endParaRPr lang="en-US" sz="1200" dirty="0" smtClean="0"/>
          </a:p>
          <a:p>
            <a:r>
              <a:rPr lang="en-US" sz="1200" dirty="0" smtClean="0"/>
              <a:t>REFERENCES </a:t>
            </a:r>
            <a:r>
              <a:rPr lang="en-US" sz="1200" dirty="0"/>
              <a:t>`concurs` (`</a:t>
            </a:r>
            <a:r>
              <a:rPr lang="en-US" sz="1200" dirty="0" err="1"/>
              <a:t>id_concurs</a:t>
            </a:r>
            <a:r>
              <a:rPr lang="en-US"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498655"/>
            <a:ext cx="5732512" cy="315519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1667"/>
            <a:ext cx="7200800" cy="1785104"/>
          </a:xfrm>
          <a:prstGeom prst="rect">
            <a:avLst/>
          </a:prstGeom>
          <a:noFill/>
        </p:spPr>
        <p:txBody>
          <a:bodyPr wrap="square" rtlCol="0">
            <a:spAutoFit/>
          </a:bodyPr>
          <a:lstStyle/>
          <a:p>
            <a:r>
              <a:rPr lang="en-US" sz="1400" b="1" u="sng" dirty="0" err="1" smtClean="0"/>
              <a:t>Inserarea</a:t>
            </a:r>
            <a:r>
              <a:rPr lang="en-US" sz="1400" b="1" u="sng" dirty="0" smtClean="0"/>
              <a:t> </a:t>
            </a:r>
            <a:r>
              <a:rPr lang="en-US" sz="1400" b="1" u="sng" dirty="0" err="1" smtClean="0"/>
              <a:t>informatiilor</a:t>
            </a:r>
            <a:r>
              <a:rPr lang="en-US" sz="1400" b="1" u="sng" dirty="0" smtClean="0"/>
              <a:t> in </a:t>
            </a:r>
            <a:r>
              <a:rPr lang="en-US" sz="1400" b="1" u="sng" dirty="0" err="1" smtClean="0"/>
              <a:t>tabelului</a:t>
            </a:r>
            <a:r>
              <a:rPr lang="en-US" sz="1400" b="1" u="sng" dirty="0" smtClean="0"/>
              <a:t> CONCURENT</a:t>
            </a:r>
          </a:p>
          <a:p>
            <a:endParaRPr lang="en-US" sz="1200" dirty="0"/>
          </a:p>
          <a:p>
            <a:r>
              <a:rPr lang="fr-FR" sz="1200" dirty="0"/>
              <a:t>INSERT INTO `</a:t>
            </a:r>
            <a:r>
              <a:rPr lang="fr-FR" sz="1200" dirty="0" err="1"/>
              <a:t>concurent</a:t>
            </a:r>
            <a:r>
              <a:rPr lang="fr-FR" sz="1200" dirty="0"/>
              <a:t>` (`</a:t>
            </a:r>
            <a:r>
              <a:rPr lang="fr-FR" sz="1200" dirty="0" err="1"/>
              <a:t>id_concurent</a:t>
            </a:r>
            <a:r>
              <a:rPr lang="fr-FR" sz="1200" dirty="0"/>
              <a:t>`, `</a:t>
            </a:r>
            <a:r>
              <a:rPr lang="fr-FR" sz="1200" dirty="0" err="1"/>
              <a:t>id_concurs</a:t>
            </a:r>
            <a:r>
              <a:rPr lang="fr-FR" sz="1200" dirty="0"/>
              <a:t>`, `</a:t>
            </a:r>
            <a:r>
              <a:rPr lang="fr-FR" sz="1200" dirty="0" err="1"/>
              <a:t>nume</a:t>
            </a:r>
            <a:r>
              <a:rPr lang="fr-FR" sz="1200" dirty="0"/>
              <a:t>`, ` </a:t>
            </a:r>
            <a:r>
              <a:rPr lang="fr-FR" sz="1200" dirty="0" err="1"/>
              <a:t>prenume</a:t>
            </a:r>
            <a:r>
              <a:rPr lang="fr-FR" sz="1200" dirty="0"/>
              <a:t>`, `</a:t>
            </a:r>
            <a:r>
              <a:rPr lang="fr-FR" sz="1200" dirty="0" err="1"/>
              <a:t>varsta</a:t>
            </a:r>
            <a:r>
              <a:rPr lang="fr-FR" sz="1200" dirty="0"/>
              <a:t>`, `</a:t>
            </a:r>
            <a:r>
              <a:rPr lang="fr-FR" sz="1200" dirty="0" err="1"/>
              <a:t>unit_invatamant</a:t>
            </a:r>
            <a:r>
              <a:rPr lang="fr-FR" sz="1200" dirty="0"/>
              <a:t>`, `e-mail`) VALUES</a:t>
            </a:r>
          </a:p>
          <a:p>
            <a:r>
              <a:rPr lang="en-US" sz="1200" dirty="0"/>
              <a:t>(1, 1, '</a:t>
            </a:r>
            <a:r>
              <a:rPr lang="en-US" sz="1200" dirty="0" err="1"/>
              <a:t>Braumdsad</a:t>
            </a:r>
            <a:r>
              <a:rPr lang="en-US" sz="1200" dirty="0"/>
              <a:t>', 'Alexander', 19, '</a:t>
            </a:r>
            <a:r>
              <a:rPr lang="en-US" sz="1200" dirty="0" err="1"/>
              <a:t>Scoala</a:t>
            </a:r>
            <a:r>
              <a:rPr lang="en-US" sz="1200" dirty="0"/>
              <a:t> </a:t>
            </a:r>
            <a:r>
              <a:rPr lang="en-US" sz="1200" dirty="0" err="1"/>
              <a:t>Centrala</a:t>
            </a:r>
            <a:r>
              <a:rPr lang="en-US" sz="1200" dirty="0"/>
              <a:t> </a:t>
            </a:r>
            <a:r>
              <a:rPr lang="en-US" sz="1200" dirty="0" err="1"/>
              <a:t>Bucuresti</a:t>
            </a:r>
            <a:r>
              <a:rPr lang="en-US" sz="1200" dirty="0"/>
              <a:t>', 'br.alex@gmail.com'),</a:t>
            </a:r>
          </a:p>
          <a:p>
            <a:r>
              <a:rPr lang="en-US" sz="1200" dirty="0"/>
              <a:t>(2, 2, '</a:t>
            </a:r>
            <a:r>
              <a:rPr lang="en-US" sz="1200" dirty="0" err="1"/>
              <a:t>Ivanesh</a:t>
            </a:r>
            <a:r>
              <a:rPr lang="en-US" sz="1200" dirty="0"/>
              <a:t>', '</a:t>
            </a:r>
            <a:r>
              <a:rPr lang="en-US" sz="1200" dirty="0" err="1"/>
              <a:t>Andreea</a:t>
            </a:r>
            <a:r>
              <a:rPr lang="en-US" sz="1200" dirty="0"/>
              <a:t>', 20, '</a:t>
            </a:r>
            <a:r>
              <a:rPr lang="en-US" sz="1200" dirty="0" err="1"/>
              <a:t>Facultatea</a:t>
            </a:r>
            <a:r>
              <a:rPr lang="en-US" sz="1200" dirty="0"/>
              <a:t> de </a:t>
            </a:r>
            <a:r>
              <a:rPr lang="en-US" sz="1200" dirty="0" err="1"/>
              <a:t>Litere</a:t>
            </a:r>
            <a:r>
              <a:rPr lang="en-US" sz="1200" dirty="0"/>
              <a:t>', 'iv.andresh@yahoo.com'),</a:t>
            </a:r>
          </a:p>
          <a:p>
            <a:r>
              <a:rPr lang="en-US" sz="1200" dirty="0"/>
              <a:t>(3, 4, '</a:t>
            </a:r>
            <a:r>
              <a:rPr lang="en-US" sz="1200" dirty="0" err="1"/>
              <a:t>Bondrila</a:t>
            </a:r>
            <a:r>
              <a:rPr lang="en-US" sz="1200" dirty="0"/>
              <a:t>', 'Gabriel', 9, '</a:t>
            </a:r>
            <a:r>
              <a:rPr lang="en-US" sz="1200" dirty="0" err="1"/>
              <a:t>Facultatea</a:t>
            </a:r>
            <a:r>
              <a:rPr lang="en-US" sz="1200" dirty="0"/>
              <a:t> de Mate-Info', 'val.oare@yahoo.com'),</a:t>
            </a:r>
          </a:p>
          <a:p>
            <a:r>
              <a:rPr lang="en-US" sz="1200" dirty="0"/>
              <a:t>(4, 3, '</a:t>
            </a:r>
            <a:r>
              <a:rPr lang="en-US" sz="1200" dirty="0" err="1"/>
              <a:t>Lorus</a:t>
            </a:r>
            <a:r>
              <a:rPr lang="en-US" sz="1200" dirty="0"/>
              <a:t>', 'Andrei', 16, '</a:t>
            </a:r>
            <a:r>
              <a:rPr lang="en-US" sz="1200" dirty="0" err="1"/>
              <a:t>Liceul</a:t>
            </a:r>
            <a:r>
              <a:rPr lang="en-US" sz="1200" dirty="0"/>
              <a:t> </a:t>
            </a:r>
            <a:r>
              <a:rPr lang="en-US" sz="1200" dirty="0" err="1"/>
              <a:t>Mihai</a:t>
            </a:r>
            <a:r>
              <a:rPr lang="en-US" sz="1200" dirty="0"/>
              <a:t> </a:t>
            </a:r>
            <a:r>
              <a:rPr lang="en-US" sz="1200" dirty="0" err="1"/>
              <a:t>Eminescu</a:t>
            </a:r>
            <a:r>
              <a:rPr lang="en-US" sz="1200" dirty="0"/>
              <a:t>', 'Log.an@dacialiterara.ro'),</a:t>
            </a:r>
          </a:p>
          <a:p>
            <a:r>
              <a:rPr lang="en-US" sz="1200" dirty="0"/>
              <a:t>(5, 4, '</a:t>
            </a:r>
            <a:r>
              <a:rPr lang="en-US" sz="1200" dirty="0" err="1"/>
              <a:t>Iridicut</a:t>
            </a:r>
            <a:r>
              <a:rPr lang="en-US" sz="1200" dirty="0"/>
              <a:t>', '</a:t>
            </a:r>
            <a:r>
              <a:rPr lang="en-US" sz="1200" dirty="0" err="1"/>
              <a:t>Matei</a:t>
            </a:r>
            <a:r>
              <a:rPr lang="en-US" sz="1200" dirty="0"/>
              <a:t>', 16, '</a:t>
            </a:r>
            <a:r>
              <a:rPr lang="en-US" sz="1200" dirty="0" err="1"/>
              <a:t>Liceul</a:t>
            </a:r>
            <a:r>
              <a:rPr lang="en-US" sz="1200" dirty="0"/>
              <a:t> </a:t>
            </a:r>
            <a:r>
              <a:rPr lang="en-US" sz="1200" dirty="0" err="1"/>
              <a:t>Militar</a:t>
            </a:r>
            <a:r>
              <a:rPr lang="en-US" sz="1200" dirty="0"/>
              <a:t> </a:t>
            </a:r>
            <a:r>
              <a:rPr lang="en-US" sz="1200" dirty="0" err="1"/>
              <a:t>Sfantul</a:t>
            </a:r>
            <a:r>
              <a:rPr lang="en-US" sz="1200" dirty="0"/>
              <a:t> </a:t>
            </a:r>
            <a:r>
              <a:rPr lang="en-US" sz="1200" dirty="0" err="1"/>
              <a:t>Anghel</a:t>
            </a:r>
            <a:r>
              <a:rPr lang="en-US" sz="1200" dirty="0"/>
              <a:t>', 'Irid_mati@abcd.ro');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2254349"/>
            <a:ext cx="8705850" cy="3514725"/>
          </a:xfrm>
          <a:prstGeom prst="rect">
            <a:avLst/>
          </a:prstGeom>
        </p:spPr>
      </p:pic>
    </p:spTree>
    <p:extLst>
      <p:ext uri="{BB962C8B-B14F-4D97-AF65-F5344CB8AC3E}">
        <p14:creationId xmlns:p14="http://schemas.microsoft.com/office/powerpoint/2010/main" val="157114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1667"/>
            <a:ext cx="8352928" cy="2492990"/>
          </a:xfrm>
          <a:prstGeom prst="rect">
            <a:avLst/>
          </a:prstGeom>
          <a:noFill/>
        </p:spPr>
        <p:txBody>
          <a:bodyPr wrap="square" rtlCol="0">
            <a:spAutoFit/>
          </a:bodyPr>
          <a:lstStyle/>
          <a:p>
            <a:r>
              <a:rPr lang="en-US" sz="1200" b="1" u="sng" dirty="0" err="1" smtClean="0"/>
              <a:t>Crearea</a:t>
            </a:r>
            <a:r>
              <a:rPr lang="en-US" sz="1200" b="1" u="sng" dirty="0" smtClean="0"/>
              <a:t> </a:t>
            </a:r>
            <a:r>
              <a:rPr lang="en-US" sz="1200" b="1" u="sng" dirty="0" err="1" smtClean="0"/>
              <a:t>tabelului</a:t>
            </a:r>
            <a:r>
              <a:rPr lang="en-US" sz="1200" b="1" u="sng" dirty="0" smtClean="0"/>
              <a:t> CONCURS</a:t>
            </a:r>
          </a:p>
          <a:p>
            <a:endParaRPr lang="en-US" sz="1200" dirty="0"/>
          </a:p>
          <a:p>
            <a:r>
              <a:rPr lang="en-US" sz="1200" dirty="0"/>
              <a:t>CREATE TABLE </a:t>
            </a:r>
            <a:r>
              <a:rPr lang="en-US" sz="1200" dirty="0" smtClean="0"/>
              <a:t>`concurs</a:t>
            </a:r>
            <a:r>
              <a:rPr lang="en-US" sz="1200" dirty="0"/>
              <a:t>` (</a:t>
            </a:r>
          </a:p>
          <a:p>
            <a:r>
              <a:rPr lang="en-US" sz="1200" dirty="0"/>
              <a:t>  `</a:t>
            </a:r>
            <a:r>
              <a:rPr lang="en-US" sz="1200" dirty="0" err="1"/>
              <a:t>id_concurs</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id_organizatie</a:t>
            </a:r>
            <a:r>
              <a:rPr lang="en-US" sz="1200" dirty="0"/>
              <a:t>` </a:t>
            </a:r>
            <a:r>
              <a:rPr lang="en-US" sz="1200" dirty="0" err="1"/>
              <a:t>int</a:t>
            </a:r>
            <a:r>
              <a:rPr lang="en-US" sz="1200" dirty="0"/>
              <a:t>(4</a:t>
            </a:r>
            <a:r>
              <a:rPr lang="en-US" sz="1200" dirty="0" smtClean="0"/>
              <a:t>),</a:t>
            </a:r>
            <a:endParaRPr lang="en-US" sz="1200" dirty="0"/>
          </a:p>
          <a:p>
            <a:r>
              <a:rPr lang="en-US" sz="1200" dirty="0"/>
              <a:t>  `</a:t>
            </a:r>
            <a:r>
              <a:rPr lang="en-US" sz="1200" dirty="0" err="1"/>
              <a:t>nume_concurs</a:t>
            </a:r>
            <a:r>
              <a:rPr lang="en-US" sz="1200" dirty="0"/>
              <a:t>` </a:t>
            </a:r>
            <a:r>
              <a:rPr lang="en-US" sz="1200" dirty="0" err="1"/>
              <a:t>varchar</a:t>
            </a:r>
            <a:r>
              <a:rPr lang="en-US" sz="1200" dirty="0"/>
              <a:t>(25</a:t>
            </a:r>
            <a:r>
              <a:rPr lang="en-US" sz="1200" dirty="0" smtClean="0"/>
              <a:t>),</a:t>
            </a:r>
          </a:p>
          <a:p>
            <a:r>
              <a:rPr lang="en-US" sz="1200" dirty="0"/>
              <a:t>CONSTRAINT “</a:t>
            </a:r>
            <a:r>
              <a:rPr lang="en-US" sz="1200" dirty="0" err="1" smtClean="0"/>
              <a:t>concurs_PK</a:t>
            </a:r>
            <a:r>
              <a:rPr lang="en-US" sz="1200" dirty="0" smtClean="0"/>
              <a:t>” </a:t>
            </a:r>
            <a:r>
              <a:rPr lang="en-US" sz="1200" dirty="0"/>
              <a:t>PRIMARY KEY (“</a:t>
            </a:r>
            <a:r>
              <a:rPr lang="en-US" sz="1200" dirty="0" err="1" smtClean="0"/>
              <a:t>id_concurs</a:t>
            </a:r>
            <a:r>
              <a:rPr lang="en-US" sz="1200" dirty="0" smtClean="0"/>
              <a:t>”)</a:t>
            </a:r>
            <a:endParaRPr lang="en-US" sz="1200" dirty="0"/>
          </a:p>
          <a:p>
            <a:endParaRPr lang="en-US" sz="1200" dirty="0" smtClean="0"/>
          </a:p>
          <a:p>
            <a:r>
              <a:rPr lang="en-US" sz="1200" dirty="0" smtClean="0"/>
              <a:t>) ;</a:t>
            </a:r>
          </a:p>
          <a:p>
            <a:endParaRPr lang="en-US" sz="1200" dirty="0" smtClean="0"/>
          </a:p>
          <a:p>
            <a:r>
              <a:rPr lang="en-US" sz="1200" dirty="0"/>
              <a:t>ALTER TABLE `concurs`</a:t>
            </a:r>
          </a:p>
          <a:p>
            <a:r>
              <a:rPr lang="en-US" sz="1200" dirty="0"/>
              <a:t>ADD CONSTRAINT `</a:t>
            </a:r>
            <a:r>
              <a:rPr lang="en-US" sz="1200" dirty="0" err="1"/>
              <a:t>o.c</a:t>
            </a:r>
            <a:r>
              <a:rPr lang="en-US" sz="1200" dirty="0"/>
              <a:t>` FOREIGN KEY (`</a:t>
            </a:r>
            <a:r>
              <a:rPr lang="en-US" sz="1200" dirty="0" err="1"/>
              <a:t>id_organizatie</a:t>
            </a:r>
            <a:r>
              <a:rPr lang="en-US" sz="1200" dirty="0"/>
              <a:t>`) REFERENCES `</a:t>
            </a:r>
            <a:r>
              <a:rPr lang="en-US" sz="1200" dirty="0" err="1"/>
              <a:t>organizatie</a:t>
            </a:r>
            <a:r>
              <a:rPr lang="en-US" sz="1200" dirty="0"/>
              <a:t>` (`</a:t>
            </a:r>
            <a:r>
              <a:rPr lang="en-US" sz="1200" dirty="0" err="1"/>
              <a:t>id_organizatie</a:t>
            </a:r>
            <a:r>
              <a:rPr lang="en-US" sz="1200" dirty="0" smtClean="0"/>
              <a:t>`);</a:t>
            </a:r>
          </a:p>
          <a:p>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584" y="3429000"/>
            <a:ext cx="6278045" cy="23159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1780</TotalTime>
  <Words>1708</Words>
  <Application>Microsoft Office PowerPoint</Application>
  <PresentationFormat>On-screen Show (4:3)</PresentationFormat>
  <Paragraphs>238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Concourse</vt:lpstr>
      <vt:lpstr>PROIECT BAZE DE DATE</vt:lpstr>
      <vt:lpstr>Scenariul</vt:lpstr>
      <vt:lpstr>PowerPoint Presentation</vt:lpstr>
      <vt:lpstr>Diagrama conceptuală</vt:lpstr>
      <vt:lpstr>PowerPoint Presentation</vt:lpstr>
      <vt:lpstr>Crearea Tabelelor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Actualizarea structurii tabelelelor </vt:lpstr>
      <vt:lpstr>PowerPoint Presentation</vt:lpstr>
      <vt:lpstr>PowerPoint Presentation</vt:lpstr>
      <vt:lpstr>Modificarea datelor folosind UPDATE</vt:lpstr>
      <vt:lpstr>PowerPoint Presentation</vt:lpstr>
      <vt:lpstr>PowerPoint Presentation</vt:lpstr>
      <vt:lpstr>PowerPoint Presentation</vt:lpstr>
      <vt:lpstr>PowerPoint Presentation</vt:lpstr>
      <vt:lpstr>PowerPoint Presentation</vt:lpstr>
      <vt:lpstr>Exemple de interogări variate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BAZE DE DATE</dc:title>
  <dc:creator>catalin cata</dc:creator>
  <cp:lastModifiedBy>Voicu George</cp:lastModifiedBy>
  <cp:revision>250</cp:revision>
  <dcterms:created xsi:type="dcterms:W3CDTF">2014-05-11T20:49:42Z</dcterms:created>
  <dcterms:modified xsi:type="dcterms:W3CDTF">2015-01-06T14:19:28Z</dcterms:modified>
</cp:coreProperties>
</file>