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409" r:id="rId9"/>
    <p:sldId id="263" r:id="rId10"/>
    <p:sldId id="410" r:id="rId11"/>
    <p:sldId id="264" r:id="rId12"/>
    <p:sldId id="411" r:id="rId13"/>
    <p:sldId id="265" r:id="rId14"/>
    <p:sldId id="412" r:id="rId15"/>
    <p:sldId id="266" r:id="rId16"/>
    <p:sldId id="413" r:id="rId17"/>
    <p:sldId id="267" r:id="rId18"/>
    <p:sldId id="414" r:id="rId19"/>
    <p:sldId id="268" r:id="rId20"/>
    <p:sldId id="415" r:id="rId21"/>
    <p:sldId id="269" r:id="rId22"/>
    <p:sldId id="416" r:id="rId23"/>
    <p:sldId id="270" r:id="rId24"/>
    <p:sldId id="417" r:id="rId25"/>
    <p:sldId id="271" r:id="rId26"/>
    <p:sldId id="272" r:id="rId27"/>
    <p:sldId id="275" r:id="rId28"/>
    <p:sldId id="420" r:id="rId29"/>
    <p:sldId id="419" r:id="rId30"/>
    <p:sldId id="371" r:id="rId31"/>
    <p:sldId id="423" r:id="rId32"/>
    <p:sldId id="422" r:id="rId33"/>
    <p:sldId id="421" r:id="rId34"/>
    <p:sldId id="424" r:id="rId35"/>
    <p:sldId id="425" r:id="rId36"/>
    <p:sldId id="390" r:id="rId37"/>
    <p:sldId id="391" r:id="rId38"/>
    <p:sldId id="392" r:id="rId39"/>
    <p:sldId id="393" r:id="rId40"/>
    <p:sldId id="426" r:id="rId41"/>
    <p:sldId id="427" r:id="rId42"/>
    <p:sldId id="428" r:id="rId43"/>
    <p:sldId id="42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45EB-2F41-41A0-997D-A9BD21494A90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0D008C5-84C3-42FF-82BF-4645680E85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45EB-2F41-41A0-997D-A9BD21494A90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08C5-84C3-42FF-82BF-4645680E8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45EB-2F41-41A0-997D-A9BD21494A90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08C5-84C3-42FF-82BF-4645680E8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45EB-2F41-41A0-997D-A9BD21494A90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08C5-84C3-42FF-82BF-4645680E85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45EB-2F41-41A0-997D-A9BD21494A90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0D008C5-84C3-42FF-82BF-4645680E8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45EB-2F41-41A0-997D-A9BD21494A90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08C5-84C3-42FF-82BF-4645680E85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45EB-2F41-41A0-997D-A9BD21494A90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08C5-84C3-42FF-82BF-4645680E85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45EB-2F41-41A0-997D-A9BD21494A90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08C5-84C3-42FF-82BF-4645680E8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45EB-2F41-41A0-997D-A9BD21494A90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08C5-84C3-42FF-82BF-4645680E8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45EB-2F41-41A0-997D-A9BD21494A90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008C5-84C3-42FF-82BF-4645680E85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145EB-2F41-41A0-997D-A9BD21494A90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0D008C5-84C3-42FF-82BF-4645680E856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71145EB-2F41-41A0-997D-A9BD21494A90}" type="datetimeFigureOut">
              <a:rPr lang="en-US" smtClean="0"/>
              <a:pPr/>
              <a:t>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0D008C5-84C3-42FF-82BF-4645680E85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%3A%2F%2Fdev.mysql.com%2Fdoc%2Frefman%2F5.5%2Fen%2Fstring-types.html" TargetMode="External"/><Relationship Id="rId2" Type="http://schemas.openxmlformats.org/officeDocument/2006/relationships/hyperlink" Target="http://localhost/phpmyadmin/url.php?url=http%3A%2F%2Fdev.mysql.com%2Fdoc%2Frefman%2F5.5%2Fen%2Falter-tab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%3A%2F%2Fdev.mysql.com%2Fdoc%2Frefman%2F5.5%2Fen%2Fnumeric-types.html" TargetMode="External"/><Relationship Id="rId2" Type="http://schemas.openxmlformats.org/officeDocument/2006/relationships/hyperlink" Target="http://localhost/phpmyadmin/url.php?url=http%3A%2F%2Fdev.mysql.com%2Fdoc%2Frefman%2F5.5%2Fen%2Falter-tab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%3A%2F%2Fdev.mysql.com%2Fdoc%2Frefman%2F5.5%2Fen%2Fset.html" TargetMode="External"/><Relationship Id="rId2" Type="http://schemas.openxmlformats.org/officeDocument/2006/relationships/hyperlink" Target="http://localhost/phpmyadmin/url.php?url=http%3A%2F%2Fdev.mysql.com%2Fdoc%2Frefman%2F5.5%2Fen%2Fupd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%3A%2F%2Fdev.mysql.com%2Fdoc%2Frefman%2F5.5%2Fen%2Fset.html" TargetMode="External"/><Relationship Id="rId2" Type="http://schemas.openxmlformats.org/officeDocument/2006/relationships/hyperlink" Target="http://localhost/phpmyadmin/url.php?url=http%3A%2F%2Fdev.mysql.com%2Fdoc%2Frefman%2F5.5%2Fen%2Fupd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%3A%2F%2Fdev.mysql.com%2Fdoc%2Frefman%2F5.5%2Fen%2Fset.html" TargetMode="External"/><Relationship Id="rId2" Type="http://schemas.openxmlformats.org/officeDocument/2006/relationships/hyperlink" Target="http://localhost/phpmyadmin/url.php?url=http%3A%2F%2Fdev.mysql.com%2Fdoc%2Frefman%2F5.5%2Fen%2Fupd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hpmyadmin/url.php?url=http%3A%2F%2Fdev.mysql.com%2Fdoc%2Frefman%2F5.5%2Fen%2Fset.html" TargetMode="External"/><Relationship Id="rId2" Type="http://schemas.openxmlformats.org/officeDocument/2006/relationships/hyperlink" Target="http://localhost/phpmyadmin/url.php?url=http%3A%2F%2Fdev.mysql.com%2Fdoc%2Frefman%2F5.5%2Fen%2Fupd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356992"/>
            <a:ext cx="7772400" cy="1199704"/>
          </a:xfrm>
        </p:spPr>
        <p:txBody>
          <a:bodyPr/>
          <a:lstStyle/>
          <a:p>
            <a:pPr algn="ctr"/>
            <a:r>
              <a:rPr lang="ro-RO" dirty="0" smtClean="0"/>
              <a:t>B</a:t>
            </a:r>
            <a:r>
              <a:rPr lang="en-US" dirty="0" err="1" smtClean="0"/>
              <a:t>aza</a:t>
            </a:r>
            <a:r>
              <a:rPr lang="en-US" dirty="0" smtClean="0"/>
              <a:t> de date a </a:t>
            </a:r>
            <a:r>
              <a:rPr lang="en-US" dirty="0" err="1" smtClean="0"/>
              <a:t>unui</a:t>
            </a:r>
            <a:r>
              <a:rPr lang="en-US" dirty="0" smtClean="0"/>
              <a:t> concurs de </a:t>
            </a:r>
            <a:r>
              <a:rPr lang="en-US" dirty="0" err="1" smtClean="0"/>
              <a:t>dictie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44824"/>
            <a:ext cx="7772400" cy="1305490"/>
          </a:xfrm>
        </p:spPr>
        <p:txBody>
          <a:bodyPr/>
          <a:lstStyle/>
          <a:p>
            <a:pPr algn="ctr"/>
            <a:r>
              <a:rPr lang="ro-RO" dirty="0" smtClean="0"/>
              <a:t>PROIECT BAZE DE DATE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8640"/>
            <a:ext cx="5517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UNIVERSITATEA DIN </a:t>
            </a:r>
            <a:r>
              <a:rPr lang="ro-RO" dirty="0" smtClean="0"/>
              <a:t>BUCUREȘTI</a:t>
            </a:r>
          </a:p>
          <a:p>
            <a:r>
              <a:rPr lang="ro-RO" dirty="0" smtClean="0"/>
              <a:t>FACULTATEA DE MATEMATICĂ ȘI INFORMATICĂ</a:t>
            </a:r>
          </a:p>
          <a:p>
            <a:r>
              <a:rPr lang="ro-RO" dirty="0" smtClean="0"/>
              <a:t>DEPARTAMENTUL DE TEHNOLOGII</a:t>
            </a:r>
          </a:p>
          <a:p>
            <a:r>
              <a:rPr lang="ro-RO" dirty="0" smtClean="0"/>
              <a:t>SPECIALIZAREA TEHNOLOGIA INFORMAȚIEI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12979" y="5949280"/>
            <a:ext cx="3921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 smtClean="0"/>
              <a:t>STUDENT</a:t>
            </a:r>
            <a:r>
              <a:rPr lang="en-US" dirty="0" smtClean="0"/>
              <a:t>:</a:t>
            </a:r>
            <a:r>
              <a:rPr lang="ro-RO" dirty="0" smtClean="0"/>
              <a:t> </a:t>
            </a:r>
            <a:r>
              <a:rPr lang="en-US" dirty="0" err="1" smtClean="0"/>
              <a:t>Voicu</a:t>
            </a:r>
            <a:r>
              <a:rPr lang="en-US" dirty="0" smtClean="0"/>
              <a:t> George-</a:t>
            </a:r>
            <a:r>
              <a:rPr lang="en-US" dirty="0" err="1" smtClean="0"/>
              <a:t>Valentin</a:t>
            </a:r>
            <a:endParaRPr lang="ro-RO" dirty="0" smtClean="0"/>
          </a:p>
          <a:p>
            <a:r>
              <a:rPr lang="ro-RO" dirty="0" smtClean="0"/>
              <a:t>GRUPA</a:t>
            </a:r>
            <a:r>
              <a:rPr lang="en-US" dirty="0" smtClean="0"/>
              <a:t>:</a:t>
            </a:r>
            <a:r>
              <a:rPr lang="ro-RO" dirty="0" smtClean="0"/>
              <a:t> 251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27251" y="4653136"/>
            <a:ext cx="563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</a:t>
            </a:r>
            <a:r>
              <a:rPr lang="ro-RO" dirty="0" smtClean="0"/>
              <a:t>OORDONATOR</a:t>
            </a:r>
            <a:r>
              <a:rPr lang="en-US" dirty="0" smtClean="0"/>
              <a:t> </a:t>
            </a:r>
            <a:r>
              <a:rPr lang="ro-RO" dirty="0" smtClean="0"/>
              <a:t>ȘTIINȚIFIC</a:t>
            </a:r>
            <a:r>
              <a:rPr lang="en-US" dirty="0" smtClean="0"/>
              <a:t>:</a:t>
            </a:r>
            <a:r>
              <a:rPr lang="ro-RO" dirty="0" smtClean="0"/>
              <a:t> POPESCU CRISTIANA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51667"/>
            <a:ext cx="7200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/>
              <a:t>Inserarea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informatiilor</a:t>
            </a:r>
            <a:r>
              <a:rPr lang="en-US" sz="1400" b="1" u="sng" dirty="0" smtClean="0"/>
              <a:t> in </a:t>
            </a:r>
            <a:r>
              <a:rPr lang="en-US" sz="1400" b="1" u="sng" dirty="0" err="1" smtClean="0"/>
              <a:t>tabelului</a:t>
            </a:r>
            <a:r>
              <a:rPr lang="en-US" sz="1400" b="1" u="sng" dirty="0" smtClean="0"/>
              <a:t> CONCURS</a:t>
            </a:r>
          </a:p>
          <a:p>
            <a:endParaRPr lang="en-US" sz="1200" dirty="0"/>
          </a:p>
          <a:p>
            <a:r>
              <a:rPr lang="en-US" sz="1200" dirty="0"/>
              <a:t>INSERT INTO `concurs` (`</a:t>
            </a:r>
            <a:r>
              <a:rPr lang="en-US" sz="1200" dirty="0" err="1"/>
              <a:t>id_concurs</a:t>
            </a:r>
            <a:r>
              <a:rPr lang="en-US" sz="1200" dirty="0"/>
              <a:t>`, `</a:t>
            </a:r>
            <a:r>
              <a:rPr lang="en-US" sz="1200" dirty="0" err="1"/>
              <a:t>id_organizatie</a:t>
            </a:r>
            <a:r>
              <a:rPr lang="en-US" sz="1200" dirty="0"/>
              <a:t>`, `</a:t>
            </a:r>
            <a:r>
              <a:rPr lang="en-US" sz="1200" dirty="0" err="1"/>
              <a:t>nume_concurs</a:t>
            </a:r>
            <a:r>
              <a:rPr lang="en-US" sz="1200" dirty="0"/>
              <a:t>`) VALUES</a:t>
            </a:r>
          </a:p>
          <a:p>
            <a:r>
              <a:rPr lang="en-US" sz="1200" dirty="0"/>
              <a:t>(1, 1, 'Lumina </a:t>
            </a:r>
            <a:r>
              <a:rPr lang="en-US" sz="1200" dirty="0" err="1"/>
              <a:t>cuvantului</a:t>
            </a:r>
            <a:r>
              <a:rPr lang="en-US" sz="1200" dirty="0"/>
              <a:t>'),</a:t>
            </a:r>
          </a:p>
          <a:p>
            <a:r>
              <a:rPr lang="en-US" sz="1200" dirty="0"/>
              <a:t>(2, 1, 'Romania, </a:t>
            </a:r>
            <a:r>
              <a:rPr lang="en-US" sz="1200" dirty="0" err="1"/>
              <a:t>tara</a:t>
            </a:r>
            <a:r>
              <a:rPr lang="en-US" sz="1200" dirty="0"/>
              <a:t> </a:t>
            </a:r>
            <a:r>
              <a:rPr lang="en-US" sz="1200" dirty="0" err="1"/>
              <a:t>talentelor</a:t>
            </a:r>
            <a:r>
              <a:rPr lang="en-US" sz="1200" dirty="0"/>
              <a:t>'),</a:t>
            </a:r>
          </a:p>
          <a:p>
            <a:r>
              <a:rPr lang="fi-FI" sz="1200" dirty="0"/>
              <a:t>(3, 3, 'Lumina cuvantului v4'),</a:t>
            </a:r>
          </a:p>
          <a:p>
            <a:r>
              <a:rPr lang="fi-FI" sz="1200" dirty="0"/>
              <a:t>(4, 4, 'Lumina cuvantului v5'),</a:t>
            </a:r>
          </a:p>
          <a:p>
            <a:r>
              <a:rPr lang="fi-FI" sz="1200" dirty="0"/>
              <a:t>(5, 5, 'Lumina cuvantului v69');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058893"/>
            <a:ext cx="6264696" cy="42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51667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Crearea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tabelului</a:t>
            </a:r>
            <a:r>
              <a:rPr lang="en-US" sz="1200" b="1" u="sng" dirty="0" smtClean="0"/>
              <a:t> DATA</a:t>
            </a:r>
          </a:p>
          <a:p>
            <a:endParaRPr lang="en-US" sz="1200" dirty="0"/>
          </a:p>
          <a:p>
            <a:r>
              <a:rPr lang="en-US" sz="1200" dirty="0"/>
              <a:t>CREATE </a:t>
            </a:r>
            <a:r>
              <a:rPr lang="en-US" sz="1200" dirty="0" smtClean="0"/>
              <a:t>TABLE `data</a:t>
            </a:r>
            <a:r>
              <a:rPr lang="en-US" sz="1200" dirty="0"/>
              <a:t>` (</a:t>
            </a:r>
          </a:p>
          <a:p>
            <a:r>
              <a:rPr lang="en-US" sz="1200" dirty="0"/>
              <a:t>  `data` </a:t>
            </a:r>
            <a:r>
              <a:rPr lang="en-US" sz="1200" dirty="0" smtClean="0"/>
              <a:t>date,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ora</a:t>
            </a:r>
            <a:r>
              <a:rPr lang="en-US" sz="1200" dirty="0"/>
              <a:t>` time(4</a:t>
            </a:r>
            <a:r>
              <a:rPr lang="en-US" sz="1200" dirty="0" smtClean="0"/>
              <a:t>),</a:t>
            </a:r>
          </a:p>
          <a:p>
            <a:r>
              <a:rPr lang="en-US" sz="1200" dirty="0"/>
              <a:t>CONSTRAINT </a:t>
            </a:r>
            <a:r>
              <a:rPr lang="en-US" sz="1200" dirty="0" smtClean="0"/>
              <a:t>“</a:t>
            </a:r>
            <a:r>
              <a:rPr lang="en-US" sz="1200" dirty="0" err="1" smtClean="0"/>
              <a:t>data_PK</a:t>
            </a:r>
            <a:r>
              <a:rPr lang="en-US" sz="1200" dirty="0" smtClean="0"/>
              <a:t>”  PRIMARY </a:t>
            </a:r>
            <a:r>
              <a:rPr lang="en-US" sz="1200" dirty="0"/>
              <a:t>KEY </a:t>
            </a:r>
            <a:r>
              <a:rPr lang="en-US" sz="1200" dirty="0" smtClean="0"/>
              <a:t>(“data”)</a:t>
            </a:r>
          </a:p>
          <a:p>
            <a:r>
              <a:rPr lang="en-US" sz="1200" dirty="0" smtClean="0"/>
              <a:t>) 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2276872"/>
            <a:ext cx="5610842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51667"/>
            <a:ext cx="7200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/>
              <a:t>Inserarea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informatiilor</a:t>
            </a:r>
            <a:r>
              <a:rPr lang="en-US" sz="1400" b="1" u="sng" dirty="0" smtClean="0"/>
              <a:t> in </a:t>
            </a:r>
            <a:r>
              <a:rPr lang="en-US" sz="1400" b="1" u="sng" dirty="0" err="1" smtClean="0"/>
              <a:t>tabelului</a:t>
            </a:r>
            <a:r>
              <a:rPr lang="en-US" sz="1400" b="1" u="sng" dirty="0" smtClean="0"/>
              <a:t> DATA</a:t>
            </a:r>
          </a:p>
          <a:p>
            <a:endParaRPr lang="en-US" sz="1200" dirty="0"/>
          </a:p>
          <a:p>
            <a:r>
              <a:rPr lang="it-IT" sz="1200" dirty="0"/>
              <a:t>INSERT INTO `data` (`data`, `ora`) VALUES</a:t>
            </a:r>
          </a:p>
          <a:p>
            <a:r>
              <a:rPr lang="en-US" sz="1200" dirty="0"/>
              <a:t>('2007-08-04', '20:00:00.0000'),</a:t>
            </a:r>
          </a:p>
          <a:p>
            <a:r>
              <a:rPr lang="en-US" sz="1200" dirty="0"/>
              <a:t>('2009-06-04', '14:00:00.0000'),</a:t>
            </a:r>
          </a:p>
          <a:p>
            <a:r>
              <a:rPr lang="en-US" sz="1200" dirty="0"/>
              <a:t>('2009-06-20', '07:00:00.0000'),</a:t>
            </a:r>
          </a:p>
          <a:p>
            <a:r>
              <a:rPr lang="en-US" sz="1200" dirty="0"/>
              <a:t>('2013-12-25', '11:00:00.0000'),</a:t>
            </a:r>
          </a:p>
          <a:p>
            <a:r>
              <a:rPr lang="en-US" sz="1200" dirty="0"/>
              <a:t>('2014-08-08', '09:00:00.0000');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2052104"/>
            <a:ext cx="5040560" cy="44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1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667"/>
            <a:ext cx="64087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Crearea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tabelului</a:t>
            </a:r>
            <a:r>
              <a:rPr lang="en-US" sz="1200" b="1" u="sng" dirty="0" smtClean="0"/>
              <a:t> ETAPA</a:t>
            </a:r>
          </a:p>
          <a:p>
            <a:endParaRPr lang="en-US" sz="1200" dirty="0"/>
          </a:p>
          <a:p>
            <a:r>
              <a:rPr lang="en-US" sz="1200" dirty="0"/>
              <a:t>CREATE TABLE </a:t>
            </a:r>
            <a:r>
              <a:rPr lang="en-US" sz="1200" dirty="0" smtClean="0"/>
              <a:t>`</a:t>
            </a:r>
            <a:r>
              <a:rPr lang="en-US" sz="1200" dirty="0" err="1"/>
              <a:t>etapa</a:t>
            </a:r>
            <a:r>
              <a:rPr lang="en-US" sz="1200" dirty="0"/>
              <a:t>` (</a:t>
            </a:r>
          </a:p>
          <a:p>
            <a:r>
              <a:rPr lang="en-US" sz="1200" dirty="0"/>
              <a:t>  `</a:t>
            </a:r>
            <a:r>
              <a:rPr lang="en-US" sz="1200" dirty="0" err="1"/>
              <a:t>id_etapa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(4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locatie</a:t>
            </a:r>
            <a:r>
              <a:rPr lang="en-US" sz="1200" dirty="0"/>
              <a:t>` </a:t>
            </a:r>
            <a:r>
              <a:rPr lang="en-US" sz="1200" dirty="0" err="1"/>
              <a:t>varchar</a:t>
            </a:r>
            <a:r>
              <a:rPr lang="en-US" sz="1200" dirty="0"/>
              <a:t>(50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`data` </a:t>
            </a:r>
            <a:r>
              <a:rPr lang="en-US" sz="1200" dirty="0" smtClean="0"/>
              <a:t>date,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tip_etapa</a:t>
            </a:r>
            <a:r>
              <a:rPr lang="en-US" sz="1200" dirty="0"/>
              <a:t>` </a:t>
            </a:r>
            <a:r>
              <a:rPr lang="en-US" sz="1200" dirty="0" err="1"/>
              <a:t>varchar</a:t>
            </a:r>
            <a:r>
              <a:rPr lang="en-US" sz="1200" dirty="0"/>
              <a:t>(10</a:t>
            </a:r>
            <a:r>
              <a:rPr lang="en-US" sz="1200" dirty="0" smtClean="0"/>
              <a:t>),</a:t>
            </a:r>
          </a:p>
          <a:p>
            <a:r>
              <a:rPr lang="en-US" sz="1200" dirty="0"/>
              <a:t>CONSTRAINT </a:t>
            </a:r>
            <a:r>
              <a:rPr lang="en-US" sz="1200" dirty="0" smtClean="0"/>
              <a:t>“</a:t>
            </a:r>
            <a:r>
              <a:rPr lang="en-US" sz="1200" dirty="0" err="1" smtClean="0"/>
              <a:t>etapa_PK</a:t>
            </a:r>
            <a:r>
              <a:rPr lang="en-US" sz="1200" dirty="0" smtClean="0"/>
              <a:t>” </a:t>
            </a:r>
            <a:r>
              <a:rPr lang="en-US" sz="1200" dirty="0"/>
              <a:t>PRIMARY KEY (“</a:t>
            </a:r>
            <a:r>
              <a:rPr lang="en-US" sz="1200" dirty="0" err="1" smtClean="0"/>
              <a:t>id_etapa</a:t>
            </a:r>
            <a:r>
              <a:rPr lang="en-US" sz="1200" dirty="0" smtClean="0"/>
              <a:t>”),</a:t>
            </a:r>
          </a:p>
          <a:p>
            <a:r>
              <a:rPr lang="en-US" sz="1200" dirty="0" smtClean="0"/>
              <a:t>) ;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/>
              <a:t>ALTER TABLE `</a:t>
            </a:r>
            <a:r>
              <a:rPr lang="en-US" sz="1200" dirty="0" err="1"/>
              <a:t>etapa</a:t>
            </a:r>
            <a:r>
              <a:rPr lang="en-US" sz="1200" dirty="0"/>
              <a:t>`</a:t>
            </a:r>
          </a:p>
          <a:p>
            <a:r>
              <a:rPr lang="en-US" sz="1200" dirty="0"/>
              <a:t>ADD CONSTRAINT `</a:t>
            </a:r>
            <a:r>
              <a:rPr lang="en-US" sz="1200" dirty="0" err="1"/>
              <a:t>e.d</a:t>
            </a:r>
            <a:r>
              <a:rPr lang="en-US" sz="1200" dirty="0"/>
              <a:t>` FOREIGN KEY (`data`) REFERENCES `data` (`data`),</a:t>
            </a:r>
          </a:p>
          <a:p>
            <a:r>
              <a:rPr lang="en-US" sz="1200" dirty="0"/>
              <a:t>ADD CONSTRAINT `</a:t>
            </a:r>
            <a:r>
              <a:rPr lang="en-US" sz="1200" dirty="0" err="1"/>
              <a:t>e.l</a:t>
            </a:r>
            <a:r>
              <a:rPr lang="en-US" sz="1200" dirty="0"/>
              <a:t>` FOREIGN KEY (`</a:t>
            </a:r>
            <a:r>
              <a:rPr lang="en-US" sz="1200" dirty="0" err="1"/>
              <a:t>locatie</a:t>
            </a:r>
            <a:r>
              <a:rPr lang="en-US" sz="1200" dirty="0"/>
              <a:t>`) REFERENCES `</a:t>
            </a:r>
            <a:r>
              <a:rPr lang="en-US" sz="1200" dirty="0" err="1"/>
              <a:t>locatie</a:t>
            </a:r>
            <a:r>
              <a:rPr lang="en-US" sz="1200" dirty="0"/>
              <a:t>` (`</a:t>
            </a:r>
            <a:r>
              <a:rPr lang="en-US" sz="1200" dirty="0" err="1"/>
              <a:t>oras</a:t>
            </a:r>
            <a:r>
              <a:rPr lang="en-US" sz="1200" dirty="0"/>
              <a:t>`);</a:t>
            </a:r>
          </a:p>
          <a:p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29321"/>
            <a:ext cx="5688632" cy="2566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51667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/>
              <a:t>Inserarea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informatiilor</a:t>
            </a:r>
            <a:r>
              <a:rPr lang="en-US" sz="1400" b="1" u="sng" dirty="0" smtClean="0"/>
              <a:t> in </a:t>
            </a:r>
            <a:r>
              <a:rPr lang="en-US" sz="1400" b="1" u="sng" dirty="0" err="1" smtClean="0"/>
              <a:t>tabelului</a:t>
            </a:r>
            <a:r>
              <a:rPr lang="en-US" sz="1400" b="1" u="sng" dirty="0" smtClean="0"/>
              <a:t> ETAPA</a:t>
            </a:r>
          </a:p>
          <a:p>
            <a:endParaRPr lang="en-US" sz="1400" b="1" u="sng" dirty="0" smtClean="0"/>
          </a:p>
          <a:p>
            <a:r>
              <a:rPr lang="en-US" sz="1200" dirty="0"/>
              <a:t>INSERT INTO `</a:t>
            </a:r>
            <a:r>
              <a:rPr lang="en-US" sz="1200" dirty="0" err="1"/>
              <a:t>etapa</a:t>
            </a:r>
            <a:r>
              <a:rPr lang="en-US" sz="1200" dirty="0"/>
              <a:t>` (`</a:t>
            </a:r>
            <a:r>
              <a:rPr lang="en-US" sz="1200" dirty="0" err="1"/>
              <a:t>id_etapa</a:t>
            </a:r>
            <a:r>
              <a:rPr lang="en-US" sz="1200" dirty="0"/>
              <a:t>`, `</a:t>
            </a:r>
            <a:r>
              <a:rPr lang="en-US" sz="1200" dirty="0" err="1"/>
              <a:t>locatie</a:t>
            </a:r>
            <a:r>
              <a:rPr lang="en-US" sz="1200" dirty="0"/>
              <a:t>`, `data`, `</a:t>
            </a:r>
            <a:r>
              <a:rPr lang="en-US" sz="1200" dirty="0" err="1"/>
              <a:t>tip_etapa</a:t>
            </a:r>
            <a:r>
              <a:rPr lang="en-US" sz="1200" dirty="0"/>
              <a:t>`) VALUES</a:t>
            </a:r>
          </a:p>
          <a:p>
            <a:r>
              <a:rPr lang="en-US" sz="1200" dirty="0"/>
              <a:t>(1, '</a:t>
            </a:r>
            <a:r>
              <a:rPr lang="en-US" sz="1200" dirty="0" err="1"/>
              <a:t>Bucuresti</a:t>
            </a:r>
            <a:r>
              <a:rPr lang="en-US" sz="1200" dirty="0"/>
              <a:t>', '2007-08-04', '</a:t>
            </a:r>
            <a:r>
              <a:rPr lang="en-US" sz="1200" dirty="0" err="1"/>
              <a:t>Scoala</a:t>
            </a:r>
            <a:r>
              <a:rPr lang="en-US" sz="1200" dirty="0"/>
              <a:t>'),</a:t>
            </a:r>
          </a:p>
          <a:p>
            <a:r>
              <a:rPr lang="en-US" sz="1200" dirty="0"/>
              <a:t>(2, 'Brasov', '2007-08-04', '</a:t>
            </a:r>
            <a:r>
              <a:rPr lang="en-US" sz="1200" dirty="0" err="1"/>
              <a:t>Locala</a:t>
            </a:r>
            <a:r>
              <a:rPr lang="en-US" sz="1200" dirty="0"/>
              <a:t>'),</a:t>
            </a:r>
          </a:p>
          <a:p>
            <a:r>
              <a:rPr lang="en-US" sz="1200" dirty="0"/>
              <a:t>(3, 'Timisoara', '2007-08-04', 'Sector'),</a:t>
            </a:r>
          </a:p>
          <a:p>
            <a:r>
              <a:rPr lang="en-US" sz="1200" dirty="0"/>
              <a:t>(4, 'Constanta', '2007-08-04', '</a:t>
            </a:r>
            <a:r>
              <a:rPr lang="en-US" sz="1200" dirty="0" err="1"/>
              <a:t>Municipiu</a:t>
            </a:r>
            <a:r>
              <a:rPr lang="en-US" sz="1200" dirty="0"/>
              <a:t>'),</a:t>
            </a:r>
          </a:p>
          <a:p>
            <a:r>
              <a:rPr lang="en-US" sz="1200" dirty="0"/>
              <a:t>(5, '</a:t>
            </a:r>
            <a:r>
              <a:rPr lang="en-US" sz="1200" dirty="0" err="1"/>
              <a:t>Bucuresti</a:t>
            </a:r>
            <a:r>
              <a:rPr lang="en-US" sz="1200" dirty="0"/>
              <a:t>', '2007-08-04', 'Tara');</a:t>
            </a:r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80" y="2242361"/>
            <a:ext cx="5381774" cy="39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56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667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Crearea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tabelului</a:t>
            </a:r>
            <a:r>
              <a:rPr lang="en-US" sz="1200" b="1" u="sng" dirty="0" smtClean="0"/>
              <a:t> JURIU</a:t>
            </a:r>
          </a:p>
          <a:p>
            <a:endParaRPr lang="en-US" sz="1200" dirty="0"/>
          </a:p>
          <a:p>
            <a:r>
              <a:rPr lang="en-US" sz="1200" dirty="0"/>
              <a:t>CREATE TABLE </a:t>
            </a:r>
            <a:r>
              <a:rPr lang="en-US" sz="1200" dirty="0" smtClean="0"/>
              <a:t>`</a:t>
            </a:r>
            <a:r>
              <a:rPr lang="en-US" sz="1200" dirty="0" err="1"/>
              <a:t>juriu</a:t>
            </a:r>
            <a:r>
              <a:rPr lang="en-US" sz="1200" dirty="0"/>
              <a:t>` (</a:t>
            </a:r>
          </a:p>
          <a:p>
            <a:r>
              <a:rPr lang="en-US" sz="1200" dirty="0"/>
              <a:t>  `</a:t>
            </a:r>
            <a:r>
              <a:rPr lang="en-US" sz="1200" dirty="0" err="1"/>
              <a:t>id_juriu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(2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id_concurs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(4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nume</a:t>
            </a:r>
            <a:r>
              <a:rPr lang="en-US" sz="1200" dirty="0"/>
              <a:t>` </a:t>
            </a:r>
            <a:r>
              <a:rPr lang="en-US" sz="1200" dirty="0" err="1"/>
              <a:t>varchar</a:t>
            </a:r>
            <a:r>
              <a:rPr lang="en-US" sz="1200" dirty="0"/>
              <a:t>(20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prenume</a:t>
            </a:r>
            <a:r>
              <a:rPr lang="en-US" sz="1200" dirty="0"/>
              <a:t>` </a:t>
            </a:r>
            <a:r>
              <a:rPr lang="en-US" sz="1200" dirty="0" err="1"/>
              <a:t>varchar</a:t>
            </a:r>
            <a:r>
              <a:rPr lang="en-US" sz="1200" dirty="0"/>
              <a:t>(20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telefon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(10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`email` </a:t>
            </a:r>
            <a:r>
              <a:rPr lang="en-US" sz="1200" dirty="0" err="1"/>
              <a:t>varchar</a:t>
            </a:r>
            <a:r>
              <a:rPr lang="en-US" sz="1200" dirty="0"/>
              <a:t>(50</a:t>
            </a:r>
            <a:r>
              <a:rPr lang="en-US" sz="1200" dirty="0" smtClean="0"/>
              <a:t>),</a:t>
            </a:r>
          </a:p>
          <a:p>
            <a:r>
              <a:rPr lang="en-US" sz="1200" dirty="0"/>
              <a:t>CONSTRAINT </a:t>
            </a:r>
            <a:r>
              <a:rPr lang="en-US" sz="1200" dirty="0" smtClean="0"/>
              <a:t>“</a:t>
            </a:r>
            <a:r>
              <a:rPr lang="en-US" sz="1200" dirty="0" err="1" smtClean="0"/>
              <a:t>juriu_PK</a:t>
            </a:r>
            <a:r>
              <a:rPr lang="en-US" sz="1200" dirty="0" smtClean="0"/>
              <a:t>” </a:t>
            </a:r>
            <a:r>
              <a:rPr lang="en-US" sz="1200" dirty="0"/>
              <a:t>PRIMARY KEY (“</a:t>
            </a:r>
            <a:r>
              <a:rPr lang="en-US" sz="1200" dirty="0" err="1" smtClean="0"/>
              <a:t>id_juriu</a:t>
            </a:r>
            <a:r>
              <a:rPr lang="en-US" sz="1200" dirty="0" smtClean="0"/>
              <a:t>”),</a:t>
            </a:r>
          </a:p>
          <a:p>
            <a:r>
              <a:rPr lang="en-US" sz="1200" dirty="0" smtClean="0"/>
              <a:t>) ;</a:t>
            </a:r>
          </a:p>
          <a:p>
            <a:endParaRPr lang="en-US" sz="1200" dirty="0" smtClean="0"/>
          </a:p>
          <a:p>
            <a:r>
              <a:rPr lang="en-US" sz="1200" dirty="0"/>
              <a:t>ALTER TABLE `</a:t>
            </a:r>
            <a:r>
              <a:rPr lang="en-US" sz="1200" dirty="0" err="1"/>
              <a:t>juriu</a:t>
            </a:r>
            <a:r>
              <a:rPr lang="en-US" sz="1200" dirty="0"/>
              <a:t>`</a:t>
            </a:r>
          </a:p>
          <a:p>
            <a:r>
              <a:rPr lang="en-US" sz="1200" dirty="0"/>
              <a:t>ADD CONSTRAINT `</a:t>
            </a:r>
            <a:r>
              <a:rPr lang="en-US" sz="1200" dirty="0" err="1"/>
              <a:t>j.c</a:t>
            </a:r>
            <a:r>
              <a:rPr lang="en-US" sz="1200" dirty="0"/>
              <a:t>` FOREIGN KEY (`</a:t>
            </a:r>
            <a:r>
              <a:rPr lang="en-US" sz="1200" dirty="0" err="1"/>
              <a:t>id_concurs</a:t>
            </a:r>
            <a:r>
              <a:rPr lang="en-US" sz="1200" dirty="0"/>
              <a:t>`) REFERENCES `concurs` (`</a:t>
            </a:r>
            <a:r>
              <a:rPr lang="en-US" sz="1200" dirty="0" err="1"/>
              <a:t>id_concurs</a:t>
            </a:r>
            <a:r>
              <a:rPr lang="en-US" sz="1200" dirty="0"/>
              <a:t>`);</a:t>
            </a:r>
          </a:p>
          <a:p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29" y="3140968"/>
            <a:ext cx="5466595" cy="3233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51667"/>
            <a:ext cx="7200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/>
              <a:t>Inserarea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informatiilor</a:t>
            </a:r>
            <a:r>
              <a:rPr lang="en-US" sz="1400" b="1" u="sng" dirty="0" smtClean="0"/>
              <a:t> in </a:t>
            </a:r>
            <a:r>
              <a:rPr lang="en-US" sz="1400" b="1" u="sng" dirty="0" err="1" smtClean="0"/>
              <a:t>tabelului</a:t>
            </a:r>
            <a:r>
              <a:rPr lang="en-US" sz="1400" b="1" u="sng" dirty="0" smtClean="0"/>
              <a:t> JURIU</a:t>
            </a:r>
          </a:p>
          <a:p>
            <a:endParaRPr lang="en-US" sz="1400" b="1" u="sng" dirty="0" smtClean="0"/>
          </a:p>
          <a:p>
            <a:r>
              <a:rPr lang="en-US" sz="1200" dirty="0"/>
              <a:t>INSERT INTO `</a:t>
            </a:r>
            <a:r>
              <a:rPr lang="en-US" sz="1200" dirty="0" err="1"/>
              <a:t>juriu</a:t>
            </a:r>
            <a:r>
              <a:rPr lang="en-US" sz="1200" dirty="0"/>
              <a:t>` (`</a:t>
            </a:r>
            <a:r>
              <a:rPr lang="en-US" sz="1200" dirty="0" err="1"/>
              <a:t>id_juriu</a:t>
            </a:r>
            <a:r>
              <a:rPr lang="en-US" sz="1200" dirty="0"/>
              <a:t>`, `</a:t>
            </a:r>
            <a:r>
              <a:rPr lang="en-US" sz="1200" dirty="0" err="1"/>
              <a:t>id_concurs</a:t>
            </a:r>
            <a:r>
              <a:rPr lang="en-US" sz="1200" dirty="0"/>
              <a:t>`, `</a:t>
            </a:r>
            <a:r>
              <a:rPr lang="en-US" sz="1200" dirty="0" err="1"/>
              <a:t>nume</a:t>
            </a:r>
            <a:r>
              <a:rPr lang="en-US" sz="1200" dirty="0"/>
              <a:t>`, `</a:t>
            </a:r>
            <a:r>
              <a:rPr lang="en-US" sz="1200" dirty="0" err="1"/>
              <a:t>prenume</a:t>
            </a:r>
            <a:r>
              <a:rPr lang="en-US" sz="1200" dirty="0"/>
              <a:t>`, `</a:t>
            </a:r>
            <a:r>
              <a:rPr lang="en-US" sz="1200" dirty="0" err="1"/>
              <a:t>telefon</a:t>
            </a:r>
            <a:r>
              <a:rPr lang="en-US" sz="1200" dirty="0"/>
              <a:t>`, `email`) VALUES</a:t>
            </a:r>
          </a:p>
          <a:p>
            <a:r>
              <a:rPr lang="pt-BR" sz="1200" dirty="0"/>
              <a:t>(1, 1, 'Protopopescu', 'Mihai', 743938423, 'pr.mihai@mail.com'),</a:t>
            </a:r>
          </a:p>
          <a:p>
            <a:r>
              <a:rPr lang="nb-NO" sz="1200" dirty="0"/>
              <a:t>(2, 2, 'Topor', 'Andrei', 743873241, 't.a@mail.com'),</a:t>
            </a:r>
          </a:p>
          <a:p>
            <a:r>
              <a:rPr lang="pl-PL" sz="1200" dirty="0"/>
              <a:t>(3, 3, 'Ulise', 'Daniel', 743324852, 'ul.dan@gmail.com'),</a:t>
            </a:r>
          </a:p>
          <a:p>
            <a:r>
              <a:rPr lang="en-US" sz="1200" dirty="0"/>
              <a:t>(4, 3, 'Salami', 'Andrei', 743342182, 'sala.and@mail.com'),</a:t>
            </a:r>
          </a:p>
          <a:p>
            <a:r>
              <a:rPr lang="en-US" sz="1200" dirty="0"/>
              <a:t>(5, 5, '</a:t>
            </a:r>
            <a:r>
              <a:rPr lang="en-US" sz="1200" dirty="0" err="1"/>
              <a:t>Andreiecu</a:t>
            </a:r>
            <a:r>
              <a:rPr lang="en-US" sz="1200" dirty="0"/>
              <a:t>', '</a:t>
            </a:r>
            <a:r>
              <a:rPr lang="en-US" sz="1200" dirty="0" err="1"/>
              <a:t>Mihai</a:t>
            </a:r>
            <a:r>
              <a:rPr lang="en-US" sz="1200" dirty="0"/>
              <a:t>', 743283492, 'andr.mih@mihai.com');</a:t>
            </a:r>
          </a:p>
          <a:p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15" y="2452215"/>
            <a:ext cx="69056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776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667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Crearea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tabelului</a:t>
            </a:r>
            <a:r>
              <a:rPr lang="en-US" sz="1200" b="1" u="sng" dirty="0" smtClean="0"/>
              <a:t> LOCATIE</a:t>
            </a:r>
          </a:p>
          <a:p>
            <a:endParaRPr lang="en-US" sz="1200" dirty="0"/>
          </a:p>
          <a:p>
            <a:r>
              <a:rPr lang="en-US" sz="1200" dirty="0"/>
              <a:t>CREATE TABLE </a:t>
            </a:r>
            <a:r>
              <a:rPr lang="en-US" sz="1200" dirty="0" smtClean="0"/>
              <a:t>`</a:t>
            </a:r>
            <a:r>
              <a:rPr lang="en-US" sz="1200" dirty="0" err="1"/>
              <a:t>locatie</a:t>
            </a:r>
            <a:r>
              <a:rPr lang="en-US" sz="1200" dirty="0"/>
              <a:t>` (</a:t>
            </a:r>
          </a:p>
          <a:p>
            <a:r>
              <a:rPr lang="en-US" sz="1200" dirty="0"/>
              <a:t>  `</a:t>
            </a:r>
            <a:r>
              <a:rPr lang="en-US" sz="1200" dirty="0" err="1"/>
              <a:t>oras</a:t>
            </a:r>
            <a:r>
              <a:rPr lang="en-US" sz="1200" dirty="0"/>
              <a:t>` </a:t>
            </a:r>
            <a:r>
              <a:rPr lang="en-US" sz="1200" dirty="0" err="1"/>
              <a:t>varchar</a:t>
            </a:r>
            <a:r>
              <a:rPr lang="en-US" sz="1200" dirty="0"/>
              <a:t>(20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adresa</a:t>
            </a:r>
            <a:r>
              <a:rPr lang="en-US" sz="1200" dirty="0"/>
              <a:t>` </a:t>
            </a:r>
            <a:r>
              <a:rPr lang="en-US" sz="1200" dirty="0" err="1"/>
              <a:t>varchar</a:t>
            </a:r>
            <a:r>
              <a:rPr lang="en-US" sz="1200" dirty="0"/>
              <a:t>(150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tara</a:t>
            </a:r>
            <a:r>
              <a:rPr lang="en-US" sz="1200" dirty="0"/>
              <a:t>` </a:t>
            </a:r>
            <a:r>
              <a:rPr lang="en-US" sz="1200" dirty="0" err="1"/>
              <a:t>varchar</a:t>
            </a:r>
            <a:r>
              <a:rPr lang="en-US" sz="1200" dirty="0"/>
              <a:t>(50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 smtClean="0"/>
              <a:t>CONSTRAINT “</a:t>
            </a:r>
            <a:r>
              <a:rPr lang="en-US" sz="1200" dirty="0" err="1" smtClean="0"/>
              <a:t>locatie_PK</a:t>
            </a:r>
            <a:r>
              <a:rPr lang="en-US" sz="1200" dirty="0" smtClean="0"/>
              <a:t>” </a:t>
            </a:r>
            <a:r>
              <a:rPr lang="en-US" sz="1200" dirty="0"/>
              <a:t>PRIMARY KEY </a:t>
            </a:r>
            <a:r>
              <a:rPr lang="en-US" sz="1200" dirty="0" smtClean="0"/>
              <a:t>(“</a:t>
            </a:r>
            <a:r>
              <a:rPr lang="en-US" sz="1200" dirty="0" err="1" smtClean="0"/>
              <a:t>oras</a:t>
            </a:r>
            <a:r>
              <a:rPr lang="en-US" sz="1200" dirty="0" smtClean="0"/>
              <a:t>”),</a:t>
            </a:r>
          </a:p>
          <a:p>
            <a:r>
              <a:rPr lang="en-US" sz="1200" dirty="0" smtClean="0"/>
              <a:t>) 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38" y="3140968"/>
            <a:ext cx="5640036" cy="21682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51667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/>
              <a:t>Inserarea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informatiilor</a:t>
            </a:r>
            <a:r>
              <a:rPr lang="en-US" sz="1400" b="1" u="sng" dirty="0" smtClean="0"/>
              <a:t> in </a:t>
            </a:r>
            <a:r>
              <a:rPr lang="en-US" sz="1400" b="1" u="sng" dirty="0" err="1" smtClean="0"/>
              <a:t>tabelului</a:t>
            </a:r>
            <a:r>
              <a:rPr lang="en-US" sz="1400" b="1" u="sng" dirty="0" smtClean="0"/>
              <a:t> LOCATIE</a:t>
            </a:r>
          </a:p>
          <a:p>
            <a:endParaRPr lang="en-US" sz="1400" b="1" u="sng" dirty="0" smtClean="0"/>
          </a:p>
          <a:p>
            <a:r>
              <a:rPr lang="en-US" sz="1200" dirty="0"/>
              <a:t>INSERT INTO `</a:t>
            </a:r>
            <a:r>
              <a:rPr lang="en-US" sz="1200" dirty="0" err="1"/>
              <a:t>locatie</a:t>
            </a:r>
            <a:r>
              <a:rPr lang="en-US" sz="1200" dirty="0"/>
              <a:t>` (`</a:t>
            </a:r>
            <a:r>
              <a:rPr lang="en-US" sz="1200" dirty="0" err="1"/>
              <a:t>oras</a:t>
            </a:r>
            <a:r>
              <a:rPr lang="en-US" sz="1200" dirty="0"/>
              <a:t>`, `</a:t>
            </a:r>
            <a:r>
              <a:rPr lang="en-US" sz="1200" dirty="0" err="1"/>
              <a:t>adresa</a:t>
            </a:r>
            <a:r>
              <a:rPr lang="en-US" sz="1200" dirty="0"/>
              <a:t>`, `</a:t>
            </a:r>
            <a:r>
              <a:rPr lang="en-US" sz="1200" dirty="0" err="1"/>
              <a:t>tara</a:t>
            </a:r>
            <a:r>
              <a:rPr lang="en-US" sz="1200" dirty="0"/>
              <a:t>`) VALUES</a:t>
            </a:r>
          </a:p>
          <a:p>
            <a:r>
              <a:rPr lang="en-US" sz="1200" dirty="0"/>
              <a:t>('Brasov', 'Str. </a:t>
            </a:r>
            <a:r>
              <a:rPr lang="en-US" sz="1200" dirty="0" err="1"/>
              <a:t>Lalelelor</a:t>
            </a:r>
            <a:r>
              <a:rPr lang="en-US" sz="1200" dirty="0"/>
              <a:t> nr.23', 'Romania'),</a:t>
            </a:r>
          </a:p>
          <a:p>
            <a:r>
              <a:rPr lang="en-US" sz="1200" dirty="0"/>
              <a:t>('</a:t>
            </a:r>
            <a:r>
              <a:rPr lang="en-US" sz="1200" dirty="0" err="1"/>
              <a:t>Bucuresti</a:t>
            </a:r>
            <a:r>
              <a:rPr lang="en-US" sz="1200" dirty="0"/>
              <a:t>', '</a:t>
            </a:r>
            <a:r>
              <a:rPr lang="en-US" sz="1200" dirty="0" err="1"/>
              <a:t>STR.toporistelor</a:t>
            </a:r>
            <a:r>
              <a:rPr lang="en-US" sz="1200" dirty="0"/>
              <a:t> nr.4', 'Romania'),</a:t>
            </a:r>
          </a:p>
          <a:p>
            <a:r>
              <a:rPr lang="en-US" sz="1200" dirty="0"/>
              <a:t>('Constanta', 'Str. </a:t>
            </a:r>
            <a:r>
              <a:rPr lang="en-US" sz="1200" dirty="0" err="1"/>
              <a:t>Baltii</a:t>
            </a:r>
            <a:r>
              <a:rPr lang="en-US" sz="1200" dirty="0"/>
              <a:t> nr. 56', 'Romania'),</a:t>
            </a:r>
          </a:p>
          <a:p>
            <a:r>
              <a:rPr lang="it-IT" sz="1200" dirty="0"/>
              <a:t>('Galati', 'Str. Domneasca nr.5', 'Romania'),</a:t>
            </a:r>
          </a:p>
          <a:p>
            <a:r>
              <a:rPr lang="en-US" sz="1200" dirty="0"/>
              <a:t>('Timisoara', 'Str. </a:t>
            </a:r>
            <a:r>
              <a:rPr lang="en-US" sz="1200" dirty="0" err="1"/>
              <a:t>Ardealului</a:t>
            </a:r>
            <a:r>
              <a:rPr lang="en-US" sz="1200" dirty="0"/>
              <a:t> nr.5', 'Romania</a:t>
            </a:r>
            <a:r>
              <a:rPr lang="en-US" sz="1200" dirty="0" smtClean="0"/>
              <a:t>');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082883"/>
            <a:ext cx="5400600" cy="431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56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667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Crearea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tabelului</a:t>
            </a:r>
            <a:r>
              <a:rPr lang="en-US" sz="1200" b="1" u="sng" dirty="0" smtClean="0"/>
              <a:t> ORGANIZATIE</a:t>
            </a:r>
          </a:p>
          <a:p>
            <a:endParaRPr lang="en-US" sz="1200" dirty="0"/>
          </a:p>
          <a:p>
            <a:r>
              <a:rPr lang="en-US" sz="1200" dirty="0"/>
              <a:t>CREATE TABLE </a:t>
            </a:r>
            <a:r>
              <a:rPr lang="en-US" sz="1200" dirty="0" smtClean="0"/>
              <a:t>`</a:t>
            </a:r>
            <a:r>
              <a:rPr lang="en-US" sz="1200" dirty="0" err="1" smtClean="0"/>
              <a:t>organizatie</a:t>
            </a:r>
            <a:r>
              <a:rPr lang="en-US" sz="1200" dirty="0"/>
              <a:t>` (</a:t>
            </a:r>
          </a:p>
          <a:p>
            <a:r>
              <a:rPr lang="en-US" sz="1200" dirty="0"/>
              <a:t>  `</a:t>
            </a:r>
            <a:r>
              <a:rPr lang="en-US" sz="1200" dirty="0" err="1"/>
              <a:t>id_organizatie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(4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nume_organizatie</a:t>
            </a:r>
            <a:r>
              <a:rPr lang="en-US" sz="1200" dirty="0"/>
              <a:t>` </a:t>
            </a:r>
            <a:r>
              <a:rPr lang="en-US" sz="1200" dirty="0" err="1"/>
              <a:t>varchar</a:t>
            </a:r>
            <a:r>
              <a:rPr lang="en-US" sz="1200" dirty="0"/>
              <a:t>(50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 smtClean="0"/>
              <a:t>CONSTRAINT “</a:t>
            </a:r>
            <a:r>
              <a:rPr lang="en-US" sz="1200" dirty="0" err="1" smtClean="0"/>
              <a:t>organizatie_PK</a:t>
            </a:r>
            <a:r>
              <a:rPr lang="en-US" sz="1200" dirty="0" smtClean="0"/>
              <a:t>” </a:t>
            </a:r>
            <a:r>
              <a:rPr lang="en-US" sz="1200" dirty="0"/>
              <a:t>PRIMARY KEY (“</a:t>
            </a:r>
            <a:r>
              <a:rPr lang="en-US" sz="1200" dirty="0" err="1" smtClean="0"/>
              <a:t>id_organizatie</a:t>
            </a:r>
            <a:r>
              <a:rPr lang="en-US" sz="1200" dirty="0" smtClean="0"/>
              <a:t>”),</a:t>
            </a:r>
          </a:p>
          <a:p>
            <a:r>
              <a:rPr lang="en-US" sz="1200" dirty="0" smtClean="0"/>
              <a:t>) 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564904"/>
            <a:ext cx="6373992" cy="1977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4000" dirty="0" smtClean="0"/>
              <a:t>Scenariu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56612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O </a:t>
            </a:r>
            <a:r>
              <a:rPr lang="en-US" sz="2000" dirty="0" err="1" smtClean="0"/>
              <a:t>organizatie</a:t>
            </a:r>
            <a:r>
              <a:rPr lang="en-US" sz="2000" dirty="0" smtClean="0"/>
              <a:t> de </a:t>
            </a:r>
            <a:r>
              <a:rPr lang="en-US" sz="2000" dirty="0" err="1" smtClean="0"/>
              <a:t>literatura</a:t>
            </a:r>
            <a:r>
              <a:rPr lang="en-US" sz="2000" dirty="0" smtClean="0"/>
              <a:t> </a:t>
            </a:r>
            <a:r>
              <a:rPr lang="en-US" sz="2000" dirty="0" err="1" smtClean="0"/>
              <a:t>romana</a:t>
            </a:r>
            <a:r>
              <a:rPr lang="en-US" sz="2000" dirty="0" smtClean="0"/>
              <a:t> </a:t>
            </a:r>
            <a:r>
              <a:rPr lang="en-US" sz="2000" dirty="0" err="1" smtClean="0"/>
              <a:t>doreste</a:t>
            </a:r>
            <a:r>
              <a:rPr lang="en-US" sz="2000" dirty="0" smtClean="0"/>
              <a:t> </a:t>
            </a:r>
            <a:r>
              <a:rPr lang="en-US" sz="2000" dirty="0" err="1" smtClean="0"/>
              <a:t>sa</a:t>
            </a:r>
            <a:r>
              <a:rPr lang="en-US" sz="2000" dirty="0" smtClean="0"/>
              <a:t> </a:t>
            </a:r>
            <a:r>
              <a:rPr lang="en-US" sz="2000" dirty="0" err="1" smtClean="0"/>
              <a:t>organizeze</a:t>
            </a:r>
            <a:r>
              <a:rPr lang="en-US" sz="2000" dirty="0" smtClean="0"/>
              <a:t> un concurs de </a:t>
            </a:r>
            <a:r>
              <a:rPr lang="en-US" sz="2000" dirty="0" err="1" smtClean="0"/>
              <a:t>dictie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err="1" smtClean="0"/>
              <a:t>Concursul</a:t>
            </a:r>
            <a:r>
              <a:rPr lang="en-US" sz="2000" dirty="0" smtClean="0"/>
              <a:t> are un id de concurs </a:t>
            </a:r>
            <a:r>
              <a:rPr lang="en-US" sz="2000" dirty="0" err="1" smtClean="0"/>
              <a:t>si</a:t>
            </a:r>
            <a:r>
              <a:rPr lang="en-US" sz="2000" dirty="0" smtClean="0"/>
              <a:t> o </a:t>
            </a:r>
            <a:r>
              <a:rPr lang="en-US" sz="2000" dirty="0" err="1" smtClean="0"/>
              <a:t>denumire</a:t>
            </a:r>
            <a:r>
              <a:rPr lang="en-US" sz="2000" dirty="0" smtClean="0"/>
              <a:t>. </a:t>
            </a:r>
            <a:r>
              <a:rPr lang="en-US" sz="2000" dirty="0" err="1" smtClean="0"/>
              <a:t>Concurentii</a:t>
            </a:r>
            <a:r>
              <a:rPr lang="en-US" sz="2000" dirty="0" smtClean="0"/>
              <a:t> care </a:t>
            </a:r>
            <a:r>
              <a:rPr lang="en-US" sz="2000" dirty="0" err="1" smtClean="0"/>
              <a:t>vor</a:t>
            </a:r>
            <a:r>
              <a:rPr lang="en-US" sz="2000" dirty="0" smtClean="0"/>
              <a:t> </a:t>
            </a:r>
            <a:r>
              <a:rPr lang="en-US" sz="2000" dirty="0" err="1" smtClean="0"/>
              <a:t>participa</a:t>
            </a:r>
            <a:r>
              <a:rPr lang="en-US" sz="2000" dirty="0" smtClean="0"/>
              <a:t> la concurs se </a:t>
            </a:r>
            <a:r>
              <a:rPr lang="en-US" sz="2000" dirty="0" err="1" smtClean="0"/>
              <a:t>vor</a:t>
            </a:r>
            <a:r>
              <a:rPr lang="en-US" sz="2000" dirty="0" smtClean="0"/>
              <a:t> </a:t>
            </a:r>
            <a:r>
              <a:rPr lang="en-US" sz="2000" dirty="0" err="1" smtClean="0"/>
              <a:t>identifica</a:t>
            </a:r>
            <a:r>
              <a:rPr lang="en-US" sz="2000" dirty="0" smtClean="0"/>
              <a:t> cu un id de </a:t>
            </a:r>
            <a:r>
              <a:rPr lang="en-US" sz="2000" dirty="0" err="1" smtClean="0"/>
              <a:t>concurent,nume,prenume,varsta,unitatea</a:t>
            </a:r>
            <a:r>
              <a:rPr lang="en-US" sz="2000" dirty="0" smtClean="0"/>
              <a:t> de </a:t>
            </a:r>
            <a:r>
              <a:rPr lang="en-US" sz="2000" dirty="0" err="1" smtClean="0"/>
              <a:t>invatamant</a:t>
            </a:r>
            <a:r>
              <a:rPr lang="en-US" sz="2000" dirty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e-mail.</a:t>
            </a:r>
          </a:p>
          <a:p>
            <a:pPr>
              <a:buNone/>
            </a:pPr>
            <a:r>
              <a:rPr lang="en-US" sz="2000" dirty="0" err="1" smtClean="0"/>
              <a:t>Concursul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avea</a:t>
            </a:r>
            <a:r>
              <a:rPr lang="en-US" sz="2000" dirty="0" smtClean="0"/>
              <a:t> de </a:t>
            </a:r>
            <a:r>
              <a:rPr lang="en-US" sz="2000" dirty="0" err="1" smtClean="0"/>
              <a:t>asemenea</a:t>
            </a:r>
            <a:r>
              <a:rPr lang="en-US" sz="2000" dirty="0" smtClean="0"/>
              <a:t> un </a:t>
            </a:r>
            <a:r>
              <a:rPr lang="en-US" sz="2000" dirty="0" err="1" smtClean="0"/>
              <a:t>Juriu</a:t>
            </a:r>
            <a:r>
              <a:rPr lang="en-US" sz="2000" dirty="0" smtClean="0"/>
              <a:t> care se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identifica</a:t>
            </a:r>
            <a:r>
              <a:rPr lang="en-US" sz="2000" dirty="0" smtClean="0"/>
              <a:t> cu un id , </a:t>
            </a:r>
            <a:r>
              <a:rPr lang="en-US" sz="2000" dirty="0" err="1" smtClean="0"/>
              <a:t>nume</a:t>
            </a:r>
            <a:r>
              <a:rPr lang="en-US" sz="2000" dirty="0" smtClean="0"/>
              <a:t>, </a:t>
            </a:r>
            <a:r>
              <a:rPr lang="en-US" sz="2000" dirty="0" err="1" smtClean="0"/>
              <a:t>prenume</a:t>
            </a:r>
            <a:r>
              <a:rPr lang="en-US" sz="2000" dirty="0" smtClean="0"/>
              <a:t>, </a:t>
            </a:r>
            <a:r>
              <a:rPr lang="en-US" sz="2000" dirty="0" err="1" smtClean="0"/>
              <a:t>telefon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e-mail.</a:t>
            </a:r>
          </a:p>
          <a:p>
            <a:pPr>
              <a:buNone/>
            </a:pPr>
            <a:r>
              <a:rPr lang="en-US" sz="2000" dirty="0" err="1" smtClean="0"/>
              <a:t>Concursul</a:t>
            </a:r>
            <a:r>
              <a:rPr lang="en-US" sz="2000" dirty="0" smtClean="0"/>
              <a:t>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putea</a:t>
            </a:r>
            <a:r>
              <a:rPr lang="en-US" sz="2000" dirty="0" smtClean="0"/>
              <a:t> </a:t>
            </a:r>
            <a:r>
              <a:rPr lang="en-US" sz="2000" dirty="0" err="1" smtClean="0"/>
              <a:t>avea</a:t>
            </a:r>
            <a:r>
              <a:rPr lang="en-US" sz="2000" dirty="0" smtClean="0"/>
              <a:t> de </a:t>
            </a:r>
            <a:r>
              <a:rPr lang="en-US" sz="2000" dirty="0" err="1" smtClean="0"/>
              <a:t>asemenea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sponsori</a:t>
            </a:r>
            <a:r>
              <a:rPr lang="en-US" sz="2000" dirty="0" smtClean="0"/>
              <a:t>. </a:t>
            </a:r>
            <a:r>
              <a:rPr lang="en-US" sz="2000" dirty="0" err="1" smtClean="0"/>
              <a:t>Fiecare</a:t>
            </a:r>
            <a:r>
              <a:rPr lang="en-US" sz="2000" dirty="0" smtClean="0"/>
              <a:t> sponsor se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identifica</a:t>
            </a:r>
            <a:r>
              <a:rPr lang="en-US" sz="2000" dirty="0" smtClean="0"/>
              <a:t> cu un id de sponsor, </a:t>
            </a:r>
            <a:r>
              <a:rPr lang="en-US" sz="2000" dirty="0" err="1" smtClean="0"/>
              <a:t>nume</a:t>
            </a:r>
            <a:r>
              <a:rPr lang="en-US" sz="2000" dirty="0" smtClean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suma</a:t>
            </a:r>
            <a:r>
              <a:rPr lang="en-US" sz="2000" dirty="0" smtClean="0"/>
              <a:t> de </a:t>
            </a:r>
            <a:r>
              <a:rPr lang="en-US" sz="2000" dirty="0" err="1" smtClean="0"/>
              <a:t>sponsorizare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err="1" smtClean="0"/>
              <a:t>Concursul</a:t>
            </a:r>
            <a:r>
              <a:rPr lang="en-US" sz="2000" dirty="0" smtClean="0"/>
              <a:t> se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desfasura</a:t>
            </a:r>
            <a:r>
              <a:rPr lang="en-US" sz="2000" dirty="0" smtClean="0"/>
              <a:t> </a:t>
            </a:r>
            <a:r>
              <a:rPr lang="en-US" sz="2000" dirty="0" err="1" smtClean="0"/>
              <a:t>intr</a:t>
            </a:r>
            <a:r>
              <a:rPr lang="en-US" sz="2000" dirty="0" smtClean="0"/>
              <a:t>-o </a:t>
            </a:r>
            <a:r>
              <a:rPr lang="en-US" sz="2000" dirty="0" err="1" smtClean="0"/>
              <a:t>locatie</a:t>
            </a:r>
            <a:r>
              <a:rPr lang="en-US" sz="2000" dirty="0" smtClean="0"/>
              <a:t> care se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identifica</a:t>
            </a:r>
            <a:r>
              <a:rPr lang="en-US" sz="2000" dirty="0" smtClean="0"/>
              <a:t> </a:t>
            </a:r>
            <a:r>
              <a:rPr lang="en-US" sz="2000" dirty="0" err="1" smtClean="0"/>
              <a:t>prin</a:t>
            </a:r>
            <a:r>
              <a:rPr lang="en-US" sz="2000" dirty="0" smtClean="0"/>
              <a:t> </a:t>
            </a:r>
            <a:r>
              <a:rPr lang="en-US" sz="2000" dirty="0" err="1" smtClean="0"/>
              <a:t>oras</a:t>
            </a:r>
            <a:r>
              <a:rPr lang="en-US" sz="2000" dirty="0" smtClean="0"/>
              <a:t>, </a:t>
            </a:r>
            <a:r>
              <a:rPr lang="en-US" sz="2000" dirty="0" err="1" smtClean="0"/>
              <a:t>adresa</a:t>
            </a:r>
            <a:r>
              <a:rPr lang="en-US" sz="2000" dirty="0"/>
              <a:t>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tara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In </a:t>
            </a:r>
            <a:r>
              <a:rPr lang="en-US" sz="2000" dirty="0" err="1" smtClean="0"/>
              <a:t>locatie</a:t>
            </a:r>
            <a:r>
              <a:rPr lang="en-US" sz="2000" dirty="0" smtClean="0"/>
              <a:t> se </a:t>
            </a:r>
            <a:r>
              <a:rPr lang="en-US" sz="2000" dirty="0" err="1" smtClean="0"/>
              <a:t>vor</a:t>
            </a:r>
            <a:r>
              <a:rPr lang="en-US" sz="2000" dirty="0" smtClean="0"/>
              <a:t> </a:t>
            </a:r>
            <a:r>
              <a:rPr lang="en-US" sz="2000" dirty="0" err="1" smtClean="0"/>
              <a:t>desfasura</a:t>
            </a:r>
            <a:r>
              <a:rPr lang="en-US" sz="2000" dirty="0" smtClean="0"/>
              <a:t> </a:t>
            </a:r>
            <a:r>
              <a:rPr lang="en-US" sz="2000" dirty="0" err="1" smtClean="0"/>
              <a:t>Etapele</a:t>
            </a:r>
            <a:r>
              <a:rPr lang="en-US" sz="2000" dirty="0" smtClean="0"/>
              <a:t> care se </a:t>
            </a:r>
            <a:r>
              <a:rPr lang="en-US" sz="2000" dirty="0" err="1" smtClean="0"/>
              <a:t>identifica</a:t>
            </a:r>
            <a:r>
              <a:rPr lang="en-US" sz="2000" dirty="0" smtClean="0"/>
              <a:t> </a:t>
            </a:r>
            <a:r>
              <a:rPr lang="en-US" sz="2000" dirty="0" err="1" smtClean="0"/>
              <a:t>prin</a:t>
            </a:r>
            <a:r>
              <a:rPr lang="en-US" sz="2000" dirty="0" smtClean="0"/>
              <a:t> id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tipul</a:t>
            </a:r>
            <a:r>
              <a:rPr lang="en-US" sz="2000" dirty="0" smtClean="0"/>
              <a:t> de </a:t>
            </a:r>
            <a:r>
              <a:rPr lang="en-US" sz="2000" dirty="0" err="1" smtClean="0"/>
              <a:t>etapa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451667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/>
              <a:t>Inserarea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informatiilor</a:t>
            </a:r>
            <a:r>
              <a:rPr lang="en-US" sz="1400" b="1" u="sng" dirty="0" smtClean="0"/>
              <a:t> in </a:t>
            </a:r>
            <a:r>
              <a:rPr lang="en-US" sz="1400" b="1" u="sng" dirty="0" err="1" smtClean="0"/>
              <a:t>tabelului</a:t>
            </a:r>
            <a:r>
              <a:rPr lang="en-US" sz="1400" b="1" u="sng" dirty="0" smtClean="0"/>
              <a:t> ORGANIZATIE</a:t>
            </a:r>
          </a:p>
          <a:p>
            <a:endParaRPr lang="en-US" sz="1400" b="1" u="sng" dirty="0" smtClean="0"/>
          </a:p>
          <a:p>
            <a:r>
              <a:rPr lang="en-US" sz="1200" dirty="0"/>
              <a:t>INSERT INTO `</a:t>
            </a:r>
            <a:r>
              <a:rPr lang="en-US" sz="1200" dirty="0" err="1"/>
              <a:t>organizatie</a:t>
            </a:r>
            <a:r>
              <a:rPr lang="en-US" sz="1200" dirty="0"/>
              <a:t>` (`</a:t>
            </a:r>
            <a:r>
              <a:rPr lang="en-US" sz="1200" dirty="0" err="1"/>
              <a:t>id_organizatie</a:t>
            </a:r>
            <a:r>
              <a:rPr lang="en-US" sz="1200" dirty="0"/>
              <a:t>`, `</a:t>
            </a:r>
            <a:r>
              <a:rPr lang="en-US" sz="1200" dirty="0" err="1"/>
              <a:t>nume_organizatie</a:t>
            </a:r>
            <a:r>
              <a:rPr lang="en-US" sz="1200" dirty="0"/>
              <a:t>`) VALUES</a:t>
            </a:r>
          </a:p>
          <a:p>
            <a:r>
              <a:rPr lang="en-US" sz="1200" dirty="0"/>
              <a:t>(1, '</a:t>
            </a:r>
            <a:r>
              <a:rPr lang="en-US" sz="1200" dirty="0" err="1"/>
              <a:t>Humanitas</a:t>
            </a:r>
            <a:r>
              <a:rPr lang="en-US" sz="1200" dirty="0"/>
              <a:t>'),</a:t>
            </a:r>
          </a:p>
          <a:p>
            <a:r>
              <a:rPr lang="en-US" sz="1200" dirty="0"/>
              <a:t>(2, '</a:t>
            </a:r>
            <a:r>
              <a:rPr lang="en-US" sz="1200" dirty="0" err="1"/>
              <a:t>Crucea</a:t>
            </a:r>
            <a:r>
              <a:rPr lang="en-US" sz="1200" dirty="0"/>
              <a:t> Rosie'),</a:t>
            </a:r>
          </a:p>
          <a:p>
            <a:r>
              <a:rPr lang="en-US" sz="1200" dirty="0"/>
              <a:t>(3, '</a:t>
            </a:r>
            <a:r>
              <a:rPr lang="en-US" sz="1200" dirty="0" err="1"/>
              <a:t>Crucea</a:t>
            </a:r>
            <a:r>
              <a:rPr lang="en-US" sz="1200" dirty="0"/>
              <a:t> </a:t>
            </a:r>
            <a:r>
              <a:rPr lang="en-US" sz="1200" dirty="0" err="1"/>
              <a:t>Neagra</a:t>
            </a:r>
            <a:r>
              <a:rPr lang="en-US" sz="1200" dirty="0"/>
              <a:t>'),</a:t>
            </a:r>
          </a:p>
          <a:p>
            <a:r>
              <a:rPr lang="en-US" sz="1200" dirty="0"/>
              <a:t>(4, '</a:t>
            </a:r>
            <a:r>
              <a:rPr lang="en-US" sz="1200" dirty="0" err="1"/>
              <a:t>Cuvantul</a:t>
            </a:r>
            <a:r>
              <a:rPr lang="en-US" sz="1200" dirty="0"/>
              <a:t> Romania'),</a:t>
            </a:r>
          </a:p>
          <a:p>
            <a:r>
              <a:rPr lang="en-US" sz="1200" dirty="0"/>
              <a:t>(5, '</a:t>
            </a:r>
            <a:r>
              <a:rPr lang="en-US" sz="1200" dirty="0" err="1"/>
              <a:t>Scoala</a:t>
            </a:r>
            <a:r>
              <a:rPr lang="en-US" sz="1200" dirty="0"/>
              <a:t> </a:t>
            </a:r>
            <a:r>
              <a:rPr lang="en-US" sz="1200" dirty="0" err="1"/>
              <a:t>Centrala</a:t>
            </a:r>
            <a:r>
              <a:rPr lang="en-US" sz="1200" dirty="0"/>
              <a:t>');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082881"/>
            <a:ext cx="5112568" cy="421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72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66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Crearea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tabelului</a:t>
            </a:r>
            <a:r>
              <a:rPr lang="en-US" sz="1200" b="1" u="sng" dirty="0" smtClean="0"/>
              <a:t> PREMIU</a:t>
            </a:r>
          </a:p>
          <a:p>
            <a:endParaRPr lang="en-US" sz="1200" dirty="0" smtClean="0"/>
          </a:p>
          <a:p>
            <a:r>
              <a:rPr lang="en-US" sz="1200" dirty="0"/>
              <a:t>CREATE TABLE </a:t>
            </a:r>
            <a:r>
              <a:rPr lang="en-US" sz="1200" dirty="0" smtClean="0"/>
              <a:t>`</a:t>
            </a:r>
            <a:r>
              <a:rPr lang="en-US" sz="1200" dirty="0" err="1"/>
              <a:t>premiu</a:t>
            </a:r>
            <a:r>
              <a:rPr lang="en-US" sz="1200" dirty="0"/>
              <a:t>` (</a:t>
            </a:r>
          </a:p>
          <a:p>
            <a:r>
              <a:rPr lang="en-US" sz="1200" dirty="0"/>
              <a:t>  `</a:t>
            </a:r>
            <a:r>
              <a:rPr lang="en-US" sz="1200" dirty="0" err="1"/>
              <a:t>id_premiu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(2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id_punctaj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(4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nume_premiu</a:t>
            </a:r>
            <a:r>
              <a:rPr lang="en-US" sz="1200" dirty="0"/>
              <a:t>` </a:t>
            </a:r>
            <a:r>
              <a:rPr lang="en-US" sz="1200" dirty="0" err="1"/>
              <a:t>varchar</a:t>
            </a:r>
            <a:r>
              <a:rPr lang="en-US" sz="1200" dirty="0"/>
              <a:t>(50) </a:t>
            </a:r>
            <a:r>
              <a:rPr lang="en-US" sz="1200" dirty="0" smtClean="0"/>
              <a:t>,</a:t>
            </a:r>
          </a:p>
          <a:p>
            <a:r>
              <a:rPr lang="en-US" sz="1200" dirty="0" smtClean="0"/>
              <a:t>CONSTRAINT “</a:t>
            </a:r>
            <a:r>
              <a:rPr lang="en-US" sz="1200" dirty="0" err="1" smtClean="0"/>
              <a:t>premiu_PK</a:t>
            </a:r>
            <a:r>
              <a:rPr lang="en-US" sz="1200" dirty="0" smtClean="0"/>
              <a:t>” </a:t>
            </a:r>
            <a:r>
              <a:rPr lang="en-US" sz="1200" dirty="0"/>
              <a:t>PRIMARY KEY (“</a:t>
            </a:r>
            <a:r>
              <a:rPr lang="en-US" sz="1200" dirty="0" err="1" smtClean="0"/>
              <a:t>id_premiu</a:t>
            </a:r>
            <a:r>
              <a:rPr lang="en-US" sz="1200" dirty="0" smtClean="0"/>
              <a:t>”),</a:t>
            </a:r>
          </a:p>
          <a:p>
            <a:r>
              <a:rPr lang="en-US" sz="1200" dirty="0" smtClean="0"/>
              <a:t>) ;</a:t>
            </a:r>
          </a:p>
          <a:p>
            <a:endParaRPr lang="en-US" sz="1200" dirty="0" smtClean="0"/>
          </a:p>
          <a:p>
            <a:r>
              <a:rPr lang="en-US" sz="1200" dirty="0"/>
              <a:t>ALTER TABLE `</a:t>
            </a:r>
            <a:r>
              <a:rPr lang="en-US" sz="1200" dirty="0" err="1"/>
              <a:t>premiu</a:t>
            </a:r>
            <a:r>
              <a:rPr lang="en-US" sz="1200" dirty="0"/>
              <a:t>`</a:t>
            </a:r>
          </a:p>
          <a:p>
            <a:r>
              <a:rPr lang="en-US" sz="1200" dirty="0"/>
              <a:t>ADD CONSTRAINT `</a:t>
            </a:r>
            <a:r>
              <a:rPr lang="en-US" sz="1200" dirty="0" err="1"/>
              <a:t>p.p</a:t>
            </a:r>
            <a:r>
              <a:rPr lang="en-US" sz="1200" dirty="0"/>
              <a:t>` FOREIGN KEY (`</a:t>
            </a:r>
            <a:r>
              <a:rPr lang="en-US" sz="1200" dirty="0" err="1"/>
              <a:t>id_punctaj</a:t>
            </a:r>
            <a:r>
              <a:rPr lang="en-US" sz="1200" dirty="0"/>
              <a:t>`) REFERENCES `</a:t>
            </a:r>
            <a:r>
              <a:rPr lang="en-US" sz="1200" dirty="0" err="1"/>
              <a:t>punctaj</a:t>
            </a:r>
            <a:r>
              <a:rPr lang="en-US" sz="1200" dirty="0"/>
              <a:t>` (`</a:t>
            </a:r>
            <a:r>
              <a:rPr lang="en-US" sz="1200" dirty="0" err="1"/>
              <a:t>id_punctaj</a:t>
            </a:r>
            <a:r>
              <a:rPr lang="en-US" sz="1200" dirty="0"/>
              <a:t>`);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13618"/>
            <a:ext cx="6461881" cy="2520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51667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/>
              <a:t>Inserarea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informatiilor</a:t>
            </a:r>
            <a:r>
              <a:rPr lang="en-US" sz="1400" b="1" u="sng" dirty="0" smtClean="0"/>
              <a:t> in </a:t>
            </a:r>
            <a:r>
              <a:rPr lang="en-US" sz="1400" b="1" u="sng" dirty="0" err="1" smtClean="0"/>
              <a:t>tabelului</a:t>
            </a:r>
            <a:r>
              <a:rPr lang="en-US" sz="1400" b="1" u="sng" dirty="0" smtClean="0"/>
              <a:t> PREMIU</a:t>
            </a:r>
          </a:p>
          <a:p>
            <a:endParaRPr lang="en-US" sz="1400" b="1" u="sng" dirty="0" smtClean="0"/>
          </a:p>
          <a:p>
            <a:r>
              <a:rPr lang="en-US" sz="1200" dirty="0"/>
              <a:t>INSERT INTO `</a:t>
            </a:r>
            <a:r>
              <a:rPr lang="en-US" sz="1200" dirty="0" err="1"/>
              <a:t>premiu</a:t>
            </a:r>
            <a:r>
              <a:rPr lang="en-US" sz="1200" dirty="0"/>
              <a:t>` (`</a:t>
            </a:r>
            <a:r>
              <a:rPr lang="en-US" sz="1200" dirty="0" err="1"/>
              <a:t>id_premiu</a:t>
            </a:r>
            <a:r>
              <a:rPr lang="en-US" sz="1200" dirty="0"/>
              <a:t>`, `</a:t>
            </a:r>
            <a:r>
              <a:rPr lang="en-US" sz="1200" dirty="0" err="1"/>
              <a:t>id_punctaj</a:t>
            </a:r>
            <a:r>
              <a:rPr lang="en-US" sz="1200" dirty="0"/>
              <a:t>`, `</a:t>
            </a:r>
            <a:r>
              <a:rPr lang="en-US" sz="1200" dirty="0" err="1"/>
              <a:t>nume_premiu</a:t>
            </a:r>
            <a:r>
              <a:rPr lang="en-US" sz="1200" dirty="0"/>
              <a:t>`) VALUES</a:t>
            </a:r>
          </a:p>
          <a:p>
            <a:r>
              <a:rPr lang="en-US" sz="1200" dirty="0"/>
              <a:t>(1, 1, 'Laptop Toshiba'),</a:t>
            </a:r>
          </a:p>
          <a:p>
            <a:r>
              <a:rPr lang="it-IT" sz="1200" dirty="0"/>
              <a:t>(2, 2, 'Ghizdan cu bunatati'),</a:t>
            </a:r>
          </a:p>
          <a:p>
            <a:r>
              <a:rPr lang="it-IT" sz="1200" dirty="0"/>
              <a:t>(3, 3, 'Punga cu dulciuri'),</a:t>
            </a:r>
          </a:p>
          <a:p>
            <a:r>
              <a:rPr lang="en-US" sz="1200" dirty="0"/>
              <a:t>(4, 4, '</a:t>
            </a:r>
            <a:r>
              <a:rPr lang="en-US" sz="1200" dirty="0" err="1"/>
              <a:t>Breloc</a:t>
            </a:r>
            <a:r>
              <a:rPr lang="en-US" sz="1200" dirty="0"/>
              <a:t>'),</a:t>
            </a:r>
          </a:p>
          <a:p>
            <a:r>
              <a:rPr lang="en-US" sz="1200" dirty="0"/>
              <a:t>(5, 5, 'Diploma de </a:t>
            </a:r>
            <a:r>
              <a:rPr lang="en-US" sz="1200" dirty="0" err="1"/>
              <a:t>participare</a:t>
            </a:r>
            <a:r>
              <a:rPr lang="en-US" sz="1200" dirty="0"/>
              <a:t>');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082883"/>
            <a:ext cx="5782147" cy="41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37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9635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Crearea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tabelului</a:t>
            </a:r>
            <a:r>
              <a:rPr lang="en-US" sz="1200" b="1" u="sng" dirty="0" smtClean="0"/>
              <a:t> PUNCTAJ</a:t>
            </a:r>
          </a:p>
          <a:p>
            <a:endParaRPr lang="en-US" sz="1200" dirty="0" smtClean="0"/>
          </a:p>
          <a:p>
            <a:r>
              <a:rPr lang="en-US" sz="1200" dirty="0"/>
              <a:t>CREATE TABLE IF NOT EXISTS `</a:t>
            </a:r>
            <a:r>
              <a:rPr lang="en-US" sz="1200" dirty="0" err="1"/>
              <a:t>punctaj</a:t>
            </a:r>
            <a:r>
              <a:rPr lang="en-US" sz="1200" dirty="0"/>
              <a:t>` (</a:t>
            </a:r>
          </a:p>
          <a:p>
            <a:r>
              <a:rPr lang="en-US" sz="1200" dirty="0"/>
              <a:t>  `</a:t>
            </a:r>
            <a:r>
              <a:rPr lang="en-US" sz="1200" dirty="0" err="1"/>
              <a:t>id_punctaj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(3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id_etapa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(4) </a:t>
            </a:r>
            <a:r>
              <a:rPr lang="en-US" sz="1200" dirty="0" smtClean="0"/>
              <a:t>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nr_puncte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(3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 smtClean="0"/>
              <a:t>CONSTRAINT “</a:t>
            </a:r>
            <a:r>
              <a:rPr lang="en-US" sz="1200" dirty="0" err="1" smtClean="0"/>
              <a:t>punctaj_PK</a:t>
            </a:r>
            <a:r>
              <a:rPr lang="en-US" sz="1200" dirty="0" smtClean="0"/>
              <a:t>” </a:t>
            </a:r>
            <a:r>
              <a:rPr lang="en-US" sz="1200" dirty="0"/>
              <a:t>PRIMARY KEY (“</a:t>
            </a:r>
            <a:r>
              <a:rPr lang="en-US" sz="1200" dirty="0" err="1" smtClean="0"/>
              <a:t>id_punctaj</a:t>
            </a:r>
            <a:r>
              <a:rPr lang="en-US" sz="1200" dirty="0" smtClean="0"/>
              <a:t>”),</a:t>
            </a:r>
          </a:p>
          <a:p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r>
              <a:rPr lang="en-US" sz="1200" dirty="0"/>
              <a:t>ALTER TABLE `</a:t>
            </a:r>
            <a:r>
              <a:rPr lang="en-US" sz="1200" dirty="0" err="1"/>
              <a:t>punctaj</a:t>
            </a:r>
            <a:r>
              <a:rPr lang="en-US" sz="1200" dirty="0"/>
              <a:t>`</a:t>
            </a:r>
          </a:p>
          <a:p>
            <a:r>
              <a:rPr lang="en-US" sz="1200" dirty="0"/>
              <a:t>ADD CONSTRAINT `</a:t>
            </a:r>
            <a:r>
              <a:rPr lang="en-US" sz="1200" dirty="0" err="1"/>
              <a:t>p.e</a:t>
            </a:r>
            <a:r>
              <a:rPr lang="en-US" sz="1200" dirty="0"/>
              <a:t>` FOREIGN KEY (`</a:t>
            </a:r>
            <a:r>
              <a:rPr lang="en-US" sz="1200" dirty="0" err="1"/>
              <a:t>id_etapa</a:t>
            </a:r>
            <a:r>
              <a:rPr lang="en-US" sz="1200" dirty="0"/>
              <a:t>`) REFERENCES `</a:t>
            </a:r>
            <a:r>
              <a:rPr lang="en-US" sz="1200" dirty="0" err="1"/>
              <a:t>etapa</a:t>
            </a:r>
            <a:r>
              <a:rPr lang="en-US" sz="1200" dirty="0"/>
              <a:t>` (`</a:t>
            </a:r>
            <a:r>
              <a:rPr lang="en-US" sz="1200" dirty="0" err="1"/>
              <a:t>id_etapa</a:t>
            </a:r>
            <a:r>
              <a:rPr lang="en-US" sz="1200" dirty="0"/>
              <a:t>`);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009849"/>
            <a:ext cx="6533642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451667"/>
            <a:ext cx="72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/>
              <a:t>Inserarea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informatiilor</a:t>
            </a:r>
            <a:r>
              <a:rPr lang="en-US" sz="1400" b="1" u="sng" dirty="0" smtClean="0"/>
              <a:t> in </a:t>
            </a:r>
            <a:r>
              <a:rPr lang="en-US" sz="1400" b="1" u="sng" dirty="0" err="1" smtClean="0"/>
              <a:t>tabelului</a:t>
            </a:r>
            <a:r>
              <a:rPr lang="en-US" sz="1400" b="1" u="sng" dirty="0" smtClean="0"/>
              <a:t> PUNCTAJ</a:t>
            </a:r>
          </a:p>
          <a:p>
            <a:endParaRPr lang="en-US" sz="1400" b="1" u="sng" dirty="0" smtClean="0"/>
          </a:p>
          <a:p>
            <a:r>
              <a:rPr lang="en-US" sz="1200" dirty="0"/>
              <a:t>INSERT INTO `</a:t>
            </a:r>
            <a:r>
              <a:rPr lang="en-US" sz="1200" dirty="0" err="1"/>
              <a:t>punctaj</a:t>
            </a:r>
            <a:r>
              <a:rPr lang="en-US" sz="1200" dirty="0"/>
              <a:t>` (`</a:t>
            </a:r>
            <a:r>
              <a:rPr lang="en-US" sz="1200" dirty="0" err="1"/>
              <a:t>id_punctaj</a:t>
            </a:r>
            <a:r>
              <a:rPr lang="en-US" sz="1200" dirty="0"/>
              <a:t>`, `</a:t>
            </a:r>
            <a:r>
              <a:rPr lang="en-US" sz="1200" dirty="0" err="1"/>
              <a:t>id_etapa</a:t>
            </a:r>
            <a:r>
              <a:rPr lang="en-US" sz="1200" dirty="0"/>
              <a:t>`, `</a:t>
            </a:r>
            <a:r>
              <a:rPr lang="en-US" sz="1200" dirty="0" err="1"/>
              <a:t>nr_puncte</a:t>
            </a:r>
            <a:r>
              <a:rPr lang="en-US" sz="1200" dirty="0"/>
              <a:t>`) VALUES</a:t>
            </a:r>
          </a:p>
          <a:p>
            <a:r>
              <a:rPr lang="en-US" sz="1200" dirty="0"/>
              <a:t>(1, 1, 100),</a:t>
            </a:r>
          </a:p>
          <a:p>
            <a:r>
              <a:rPr lang="en-US" sz="1200" dirty="0"/>
              <a:t>(2, 1, 80),</a:t>
            </a:r>
          </a:p>
          <a:p>
            <a:r>
              <a:rPr lang="en-US" sz="1200" dirty="0"/>
              <a:t>(3, 1, 75),</a:t>
            </a:r>
          </a:p>
          <a:p>
            <a:r>
              <a:rPr lang="en-US" sz="1200" dirty="0"/>
              <a:t>(4, 1, 60),</a:t>
            </a:r>
          </a:p>
          <a:p>
            <a:r>
              <a:rPr lang="en-US" sz="1200" dirty="0"/>
              <a:t>(5, 1, 0);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053926"/>
            <a:ext cx="5037800" cy="421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8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320" y="459635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Crearea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tabelului</a:t>
            </a:r>
            <a:r>
              <a:rPr lang="en-US" sz="1200" b="1" u="sng" dirty="0" smtClean="0"/>
              <a:t> SPONSOR</a:t>
            </a:r>
          </a:p>
          <a:p>
            <a:endParaRPr lang="en-US" sz="1200" dirty="0" smtClean="0"/>
          </a:p>
          <a:p>
            <a:r>
              <a:rPr lang="en-US" sz="1200" dirty="0"/>
              <a:t>CREATE </a:t>
            </a:r>
            <a:r>
              <a:rPr lang="en-US" sz="1200" dirty="0" smtClean="0"/>
              <a:t>TABLE `sponsor</a:t>
            </a:r>
            <a:r>
              <a:rPr lang="en-US" sz="1200" dirty="0"/>
              <a:t>` (</a:t>
            </a:r>
          </a:p>
          <a:p>
            <a:r>
              <a:rPr lang="en-US" sz="1200" dirty="0"/>
              <a:t>  `</a:t>
            </a:r>
            <a:r>
              <a:rPr lang="en-US" sz="1200" dirty="0" err="1"/>
              <a:t>id_sponsor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(4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id_concurs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(4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nume_sponsor</a:t>
            </a:r>
            <a:r>
              <a:rPr lang="en-US" sz="1200" dirty="0"/>
              <a:t>` </a:t>
            </a:r>
            <a:r>
              <a:rPr lang="en-US" sz="1200" dirty="0" err="1"/>
              <a:t>varchar</a:t>
            </a:r>
            <a:r>
              <a:rPr lang="en-US" sz="1200" dirty="0"/>
              <a:t>(50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suma_donata</a:t>
            </a:r>
            <a:r>
              <a:rPr lang="en-US" sz="1200" dirty="0"/>
              <a:t>` </a:t>
            </a:r>
            <a:r>
              <a:rPr lang="en-US" sz="1200" dirty="0" err="1" smtClean="0"/>
              <a:t>int</a:t>
            </a:r>
            <a:r>
              <a:rPr lang="en-US" sz="1200" dirty="0" smtClean="0"/>
              <a:t>(50),</a:t>
            </a:r>
          </a:p>
          <a:p>
            <a:r>
              <a:rPr lang="en-US" sz="1200" dirty="0" smtClean="0"/>
              <a:t>CONSTRAINT “</a:t>
            </a:r>
            <a:r>
              <a:rPr lang="en-US" sz="1200" dirty="0" err="1" smtClean="0"/>
              <a:t>sponsor_PK</a:t>
            </a:r>
            <a:r>
              <a:rPr lang="en-US" sz="1200" dirty="0" smtClean="0"/>
              <a:t>” </a:t>
            </a:r>
            <a:r>
              <a:rPr lang="en-US" sz="1200" dirty="0"/>
              <a:t>PRIMARY KEY (“</a:t>
            </a:r>
            <a:r>
              <a:rPr lang="en-US" sz="1200" dirty="0" err="1" smtClean="0"/>
              <a:t>id_sponsorj</a:t>
            </a:r>
            <a:r>
              <a:rPr lang="en-US" sz="1200" dirty="0" smtClean="0"/>
              <a:t>”),</a:t>
            </a:r>
          </a:p>
          <a:p>
            <a:r>
              <a:rPr lang="en-US" sz="1200" dirty="0" smtClean="0"/>
              <a:t>);</a:t>
            </a:r>
          </a:p>
          <a:p>
            <a:endParaRPr lang="en-US" sz="1200" dirty="0" smtClean="0"/>
          </a:p>
          <a:p>
            <a:r>
              <a:rPr lang="en-US" sz="1200" dirty="0"/>
              <a:t>ALTER TABLE `sponsor`</a:t>
            </a:r>
          </a:p>
          <a:p>
            <a:r>
              <a:rPr lang="en-US" sz="1200" dirty="0"/>
              <a:t>ADD CONSTRAINT `</a:t>
            </a:r>
            <a:r>
              <a:rPr lang="en-US" sz="1200" dirty="0" err="1"/>
              <a:t>s.c</a:t>
            </a:r>
            <a:r>
              <a:rPr lang="en-US" sz="1200" dirty="0"/>
              <a:t>` FOREIGN KEY (`</a:t>
            </a:r>
            <a:r>
              <a:rPr lang="en-US" sz="1200" dirty="0" err="1"/>
              <a:t>id_concurs</a:t>
            </a:r>
            <a:r>
              <a:rPr lang="en-US" sz="1200" dirty="0"/>
              <a:t>`) REFERENCES `concurs` (`</a:t>
            </a:r>
            <a:r>
              <a:rPr lang="en-US" sz="1200" dirty="0" err="1"/>
              <a:t>id_concurs</a:t>
            </a:r>
            <a:r>
              <a:rPr lang="en-US" sz="1200" dirty="0"/>
              <a:t>`);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12976"/>
            <a:ext cx="6103413" cy="26642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667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/>
              <a:t>Inserarea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informatiilor</a:t>
            </a:r>
            <a:r>
              <a:rPr lang="en-US" sz="1400" b="1" u="sng" dirty="0" smtClean="0"/>
              <a:t> in </a:t>
            </a:r>
            <a:r>
              <a:rPr lang="en-US" sz="1400" b="1" u="sng" dirty="0" err="1" smtClean="0"/>
              <a:t>tabelului</a:t>
            </a:r>
            <a:r>
              <a:rPr lang="en-US" sz="1400" b="1" u="sng" dirty="0" smtClean="0"/>
              <a:t> SPONSOR</a:t>
            </a:r>
          </a:p>
          <a:p>
            <a:endParaRPr lang="en-US" sz="1400" b="1" u="sng" dirty="0" smtClean="0"/>
          </a:p>
          <a:p>
            <a:r>
              <a:rPr lang="en-US" sz="1200" dirty="0"/>
              <a:t>INSERT INTO `sponsor` (`</a:t>
            </a:r>
            <a:r>
              <a:rPr lang="en-US" sz="1200" dirty="0" err="1"/>
              <a:t>id_sponsor</a:t>
            </a:r>
            <a:r>
              <a:rPr lang="en-US" sz="1200" dirty="0"/>
              <a:t>`, `</a:t>
            </a:r>
            <a:r>
              <a:rPr lang="en-US" sz="1200" dirty="0" err="1"/>
              <a:t>id_concurs</a:t>
            </a:r>
            <a:r>
              <a:rPr lang="en-US" sz="1200" dirty="0"/>
              <a:t>`, `</a:t>
            </a:r>
            <a:r>
              <a:rPr lang="en-US" sz="1200" dirty="0" err="1"/>
              <a:t>nume_sponsor</a:t>
            </a:r>
            <a:r>
              <a:rPr lang="en-US" sz="1200" dirty="0"/>
              <a:t>`, `</a:t>
            </a:r>
            <a:r>
              <a:rPr lang="en-US" sz="1200" dirty="0" err="1"/>
              <a:t>suma_donata</a:t>
            </a:r>
            <a:r>
              <a:rPr lang="en-US" sz="1200" dirty="0"/>
              <a:t>`) VALUES</a:t>
            </a:r>
          </a:p>
          <a:p>
            <a:r>
              <a:rPr lang="de-DE" sz="1200" dirty="0"/>
              <a:t>(1, 1, 'kaufland romania', 50000),</a:t>
            </a:r>
          </a:p>
          <a:p>
            <a:r>
              <a:rPr lang="it-IT" sz="1200" dirty="0"/>
              <a:t>(2, 1, 'Cora romania', 3000),</a:t>
            </a:r>
          </a:p>
          <a:p>
            <a:r>
              <a:rPr lang="en-US" sz="1200" dirty="0"/>
              <a:t>(3, 3, '</a:t>
            </a:r>
            <a:r>
              <a:rPr lang="en-US" sz="1200" dirty="0" err="1"/>
              <a:t>Hochland</a:t>
            </a:r>
            <a:r>
              <a:rPr lang="en-US" sz="1200" dirty="0"/>
              <a:t>', 9999),</a:t>
            </a:r>
          </a:p>
          <a:p>
            <a:r>
              <a:rPr lang="en-US" sz="1200" dirty="0"/>
              <a:t>(4, 4, 'Twitch TV', 1337),</a:t>
            </a:r>
          </a:p>
          <a:p>
            <a:r>
              <a:rPr lang="en-US" sz="1200" dirty="0"/>
              <a:t>(5, 2, 'Jeep Romania', 1);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81" y="2369051"/>
            <a:ext cx="6119643" cy="3796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068960"/>
            <a:ext cx="82296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err="1" smtClean="0"/>
              <a:t>Actualizarea</a:t>
            </a:r>
            <a:r>
              <a:rPr lang="en-US" dirty="0" smtClean="0"/>
              <a:t> </a:t>
            </a:r>
            <a:r>
              <a:rPr lang="en-US" dirty="0" err="1" smtClean="0"/>
              <a:t>structurii</a:t>
            </a:r>
            <a:r>
              <a:rPr lang="en-US" dirty="0" smtClean="0"/>
              <a:t> </a:t>
            </a:r>
            <a:r>
              <a:rPr lang="en-US" dirty="0" err="1" smtClean="0"/>
              <a:t>tabelelelor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492066"/>
            <a:ext cx="5368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hlinkClick r:id="rId2"/>
              </a:rPr>
              <a:t>ALTER</a:t>
            </a:r>
            <a:r>
              <a:rPr lang="ro-RO" sz="1400" dirty="0"/>
              <a:t> </a:t>
            </a:r>
            <a:r>
              <a:rPr lang="ro-RO" sz="1400" dirty="0">
                <a:hlinkClick r:id="rId2"/>
              </a:rPr>
              <a:t>TABLE</a:t>
            </a:r>
            <a:r>
              <a:rPr lang="ro-RO" sz="1400" dirty="0"/>
              <a:t> `concurent` ADD `Mentiuni` </a:t>
            </a:r>
            <a:r>
              <a:rPr lang="ro-RO" sz="1400" dirty="0">
                <a:hlinkClick r:id="rId3"/>
              </a:rPr>
              <a:t>VARCHAR</a:t>
            </a:r>
            <a:r>
              <a:rPr lang="ro-RO" sz="1400" dirty="0"/>
              <a:t>(255</a:t>
            </a:r>
            <a:r>
              <a:rPr lang="ro-RO" sz="1400" dirty="0" smtClean="0"/>
              <a:t>);</a:t>
            </a:r>
            <a:endParaRPr lang="ro-RO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429000"/>
            <a:ext cx="4104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2"/>
              </a:rPr>
              <a:t>ALTER</a:t>
            </a:r>
            <a:r>
              <a:rPr lang="fr-FR" sz="1400" dirty="0"/>
              <a:t> </a:t>
            </a:r>
            <a:r>
              <a:rPr lang="fr-FR" sz="1400" dirty="0">
                <a:hlinkClick r:id="rId2"/>
              </a:rPr>
              <a:t>TABLE</a:t>
            </a:r>
            <a:r>
              <a:rPr lang="fr-FR" sz="1400" dirty="0"/>
              <a:t> `</a:t>
            </a:r>
            <a:r>
              <a:rPr lang="fr-FR" sz="1400" dirty="0" err="1"/>
              <a:t>concurent</a:t>
            </a:r>
            <a:r>
              <a:rPr lang="fr-FR" sz="1400" dirty="0"/>
              <a:t>` DROP `</a:t>
            </a:r>
            <a:r>
              <a:rPr lang="fr-FR" sz="1400" dirty="0" err="1"/>
              <a:t>Mentiuni</a:t>
            </a:r>
            <a:r>
              <a:rPr lang="fr-FR" sz="1400" dirty="0"/>
              <a:t>`;</a:t>
            </a:r>
            <a:endParaRPr lang="ro-RO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799843"/>
            <a:ext cx="5675238" cy="26291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83" y="3736776"/>
            <a:ext cx="4968552" cy="26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28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908720"/>
            <a:ext cx="6647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2"/>
              </a:rPr>
              <a:t>ALTER</a:t>
            </a:r>
            <a:r>
              <a:rPr lang="fr-FR" sz="1400" dirty="0"/>
              <a:t> </a:t>
            </a:r>
            <a:r>
              <a:rPr lang="fr-FR" sz="1400" dirty="0">
                <a:hlinkClick r:id="rId2"/>
              </a:rPr>
              <a:t>TABLE</a:t>
            </a:r>
            <a:r>
              <a:rPr lang="fr-FR" sz="1400" dirty="0"/>
              <a:t> `</a:t>
            </a:r>
            <a:r>
              <a:rPr lang="fr-FR" sz="1400" dirty="0" err="1"/>
              <a:t>concurent</a:t>
            </a:r>
            <a:r>
              <a:rPr lang="fr-FR" sz="1400" dirty="0"/>
              <a:t>` CHANGE `</a:t>
            </a:r>
            <a:r>
              <a:rPr lang="fr-FR" sz="1400" dirty="0" err="1"/>
              <a:t>id_concurent</a:t>
            </a:r>
            <a:r>
              <a:rPr lang="fr-FR" sz="1400" dirty="0"/>
              <a:t>` `</a:t>
            </a:r>
            <a:r>
              <a:rPr lang="fr-FR" sz="1400" dirty="0" err="1"/>
              <a:t>id_concurent</a:t>
            </a:r>
            <a:r>
              <a:rPr lang="fr-FR" sz="1400" dirty="0"/>
              <a:t>` </a:t>
            </a:r>
            <a:r>
              <a:rPr lang="fr-FR" sz="1400" dirty="0">
                <a:hlinkClick r:id="rId3"/>
              </a:rPr>
              <a:t>INT</a:t>
            </a:r>
            <a:r>
              <a:rPr lang="fr-FR" sz="1400" dirty="0"/>
              <a:t>(5</a:t>
            </a:r>
            <a:r>
              <a:rPr lang="fr-FR" sz="1400" dirty="0" smtClean="0"/>
              <a:t>);</a:t>
            </a:r>
            <a:endParaRPr lang="ro-RO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86" y="1216496"/>
            <a:ext cx="5729970" cy="228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7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395536" y="332656"/>
            <a:ext cx="8748464" cy="63367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err="1" smtClean="0"/>
              <a:t>Etapa</a:t>
            </a:r>
            <a:r>
              <a:rPr lang="en-US" sz="2000" dirty="0" smtClean="0"/>
              <a:t> are o data care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identificata</a:t>
            </a:r>
            <a:r>
              <a:rPr lang="en-US" sz="2000" dirty="0" smtClean="0"/>
              <a:t> </a:t>
            </a:r>
            <a:r>
              <a:rPr lang="en-US" sz="2000" dirty="0" err="1" smtClean="0"/>
              <a:t>prin</a:t>
            </a:r>
            <a:r>
              <a:rPr lang="en-US" sz="2000" dirty="0" smtClean="0"/>
              <a:t> data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ora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err="1" smtClean="0"/>
              <a:t>Etapa</a:t>
            </a:r>
            <a:r>
              <a:rPr lang="en-US" sz="2000" dirty="0" smtClean="0"/>
              <a:t> are de </a:t>
            </a:r>
            <a:r>
              <a:rPr lang="en-US" sz="2000" dirty="0" err="1" smtClean="0"/>
              <a:t>asemenea</a:t>
            </a:r>
            <a:r>
              <a:rPr lang="en-US" sz="2000" dirty="0" smtClean="0"/>
              <a:t> un </a:t>
            </a:r>
            <a:r>
              <a:rPr lang="en-US" sz="2000" dirty="0" err="1" smtClean="0"/>
              <a:t>punctaj</a:t>
            </a:r>
            <a:r>
              <a:rPr lang="en-US" sz="2000" dirty="0" smtClean="0"/>
              <a:t> </a:t>
            </a:r>
            <a:r>
              <a:rPr lang="en-US" sz="2000" dirty="0" err="1" smtClean="0"/>
              <a:t>identificat</a:t>
            </a:r>
            <a:r>
              <a:rPr lang="en-US" sz="2000" dirty="0" smtClean="0"/>
              <a:t> </a:t>
            </a:r>
            <a:r>
              <a:rPr lang="en-US" sz="2000" dirty="0" err="1" smtClean="0"/>
              <a:t>prin</a:t>
            </a:r>
            <a:r>
              <a:rPr lang="en-US" sz="2000" dirty="0" smtClean="0"/>
              <a:t> id </a:t>
            </a:r>
            <a:r>
              <a:rPr lang="en-US" sz="2000" dirty="0" err="1" smtClean="0"/>
              <a:t>si</a:t>
            </a:r>
            <a:r>
              <a:rPr lang="en-US" sz="2000" dirty="0" smtClean="0"/>
              <a:t> </a:t>
            </a:r>
            <a:r>
              <a:rPr lang="en-US" sz="2000" dirty="0" err="1" smtClean="0"/>
              <a:t>numarul</a:t>
            </a:r>
            <a:r>
              <a:rPr lang="en-US" sz="2000" dirty="0" smtClean="0"/>
              <a:t> de </a:t>
            </a:r>
            <a:r>
              <a:rPr lang="en-US" sz="2000" dirty="0" err="1" smtClean="0"/>
              <a:t>puncte</a:t>
            </a:r>
            <a:r>
              <a:rPr lang="en-US" sz="2000" dirty="0" smtClean="0"/>
              <a:t> </a:t>
            </a:r>
            <a:r>
              <a:rPr lang="en-US" sz="2000" dirty="0" err="1" smtClean="0"/>
              <a:t>aferente</a:t>
            </a:r>
            <a:r>
              <a:rPr lang="en-US" sz="2000" dirty="0" smtClean="0"/>
              <a:t> </a:t>
            </a:r>
            <a:r>
              <a:rPr lang="en-US" sz="2000" dirty="0" err="1" smtClean="0"/>
              <a:t>punctajului</a:t>
            </a:r>
            <a:r>
              <a:rPr lang="en-US" sz="2000" dirty="0" smtClean="0"/>
              <a:t> </a:t>
            </a:r>
            <a:r>
              <a:rPr lang="en-US" sz="2000" dirty="0" err="1" smtClean="0"/>
              <a:t>primit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 smtClean="0"/>
              <a:t>De </a:t>
            </a:r>
            <a:r>
              <a:rPr lang="en-US" sz="2000" dirty="0" err="1" smtClean="0"/>
              <a:t>asemenea</a:t>
            </a:r>
            <a:r>
              <a:rPr lang="en-US" sz="2000" dirty="0" smtClean="0"/>
              <a:t> in </a:t>
            </a:r>
            <a:r>
              <a:rPr lang="en-US" sz="2000" dirty="0" err="1" smtClean="0"/>
              <a:t>functie</a:t>
            </a:r>
            <a:r>
              <a:rPr lang="en-US" sz="2000" dirty="0" smtClean="0"/>
              <a:t> de id-</a:t>
            </a:r>
            <a:r>
              <a:rPr lang="en-US" sz="2000" dirty="0" err="1" smtClean="0"/>
              <a:t>ul</a:t>
            </a:r>
            <a:r>
              <a:rPr lang="en-US" sz="2000" dirty="0" smtClean="0"/>
              <a:t> </a:t>
            </a:r>
            <a:r>
              <a:rPr lang="en-US" sz="2000" dirty="0" err="1" smtClean="0"/>
              <a:t>punctajului</a:t>
            </a:r>
            <a:r>
              <a:rPr lang="en-US" sz="2000" dirty="0" smtClean="0"/>
              <a:t> se </a:t>
            </a:r>
            <a:r>
              <a:rPr lang="en-US" sz="2000" dirty="0" err="1" smtClean="0"/>
              <a:t>va</a:t>
            </a:r>
            <a:r>
              <a:rPr lang="en-US" sz="2000" dirty="0" smtClean="0"/>
              <a:t> </a:t>
            </a:r>
            <a:r>
              <a:rPr lang="en-US" sz="2000" dirty="0" err="1" smtClean="0"/>
              <a:t>acorda</a:t>
            </a:r>
            <a:r>
              <a:rPr lang="en-US" sz="2000" dirty="0" smtClean="0"/>
              <a:t> </a:t>
            </a:r>
            <a:r>
              <a:rPr lang="en-US" sz="2000" dirty="0" err="1" smtClean="0"/>
              <a:t>unul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multe</a:t>
            </a:r>
            <a:r>
              <a:rPr lang="en-US" sz="2000" dirty="0" smtClean="0"/>
              <a:t> </a:t>
            </a:r>
            <a:r>
              <a:rPr lang="en-US" sz="2000" dirty="0" err="1" smtClean="0"/>
              <a:t>premii</a:t>
            </a:r>
            <a:r>
              <a:rPr lang="en-US" sz="2000" dirty="0"/>
              <a:t>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263691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Modificarea</a:t>
            </a:r>
            <a:r>
              <a:rPr lang="en-US" dirty="0" smtClean="0"/>
              <a:t> </a:t>
            </a:r>
            <a:r>
              <a:rPr lang="en-US" dirty="0" err="1" smtClean="0"/>
              <a:t>datelor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UPDATE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037" y="476672"/>
            <a:ext cx="8543925" cy="540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76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7165" y="832356"/>
            <a:ext cx="72667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dirty="0">
                <a:hlinkClick r:id="rId2"/>
              </a:rPr>
              <a:t>UPDATE</a:t>
            </a:r>
            <a:r>
              <a:rPr lang="fr-FR" sz="1300" dirty="0"/>
              <a:t> </a:t>
            </a:r>
            <a:r>
              <a:rPr lang="fr-FR" sz="1300" dirty="0" smtClean="0"/>
              <a:t>`</a:t>
            </a:r>
            <a:r>
              <a:rPr lang="fr-FR" sz="1300" dirty="0" err="1" smtClean="0"/>
              <a:t>concurs</a:t>
            </a:r>
            <a:r>
              <a:rPr lang="fr-FR" sz="1300" dirty="0"/>
              <a:t>` </a:t>
            </a:r>
            <a:r>
              <a:rPr lang="fr-FR" sz="1300" dirty="0">
                <a:hlinkClick r:id="rId3"/>
              </a:rPr>
              <a:t>SET</a:t>
            </a:r>
            <a:r>
              <a:rPr lang="fr-FR" sz="1300" dirty="0"/>
              <a:t> `</a:t>
            </a:r>
            <a:r>
              <a:rPr lang="fr-FR" sz="1300" dirty="0" err="1"/>
              <a:t>id_organizatie</a:t>
            </a:r>
            <a:r>
              <a:rPr lang="fr-FR" sz="1300" dirty="0"/>
              <a:t>` = '4' WHERE </a:t>
            </a:r>
            <a:r>
              <a:rPr lang="fr-FR" sz="1300" dirty="0" smtClean="0"/>
              <a:t>`</a:t>
            </a:r>
            <a:r>
              <a:rPr lang="fr-FR" sz="1300" dirty="0" err="1" smtClean="0"/>
              <a:t>nume_concurs</a:t>
            </a:r>
            <a:r>
              <a:rPr lang="fr-FR" sz="1300" dirty="0" smtClean="0"/>
              <a:t> LIKE </a:t>
            </a:r>
            <a:r>
              <a:rPr lang="en-US" sz="1300" dirty="0" smtClean="0"/>
              <a:t>‘Romania%’</a:t>
            </a:r>
            <a:r>
              <a:rPr lang="fr-FR" sz="1300" dirty="0" smtClean="0"/>
              <a:t>;</a:t>
            </a:r>
            <a:endParaRPr lang="ro-RO" sz="13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93573"/>
            <a:ext cx="697630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04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5616" y="548680"/>
            <a:ext cx="47868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hlinkClick r:id="rId2"/>
              </a:rPr>
              <a:t>UPDATE</a:t>
            </a:r>
            <a:r>
              <a:rPr lang="ro-RO" sz="1400" dirty="0"/>
              <a:t> </a:t>
            </a:r>
            <a:r>
              <a:rPr lang="en-US" sz="1400" dirty="0" smtClean="0"/>
              <a:t>`</a:t>
            </a:r>
            <a:r>
              <a:rPr lang="ro-RO" sz="1400" dirty="0" smtClean="0"/>
              <a:t>etapa</a:t>
            </a:r>
            <a:r>
              <a:rPr lang="ro-RO" sz="1400" dirty="0"/>
              <a:t>` </a:t>
            </a:r>
            <a:endParaRPr lang="en-US" sz="1400" dirty="0" smtClean="0"/>
          </a:p>
          <a:p>
            <a:r>
              <a:rPr lang="ro-RO" sz="1400" dirty="0" smtClean="0">
                <a:hlinkClick r:id="rId3"/>
              </a:rPr>
              <a:t>SET</a:t>
            </a:r>
            <a:r>
              <a:rPr lang="ro-RO" sz="1400" dirty="0" smtClean="0"/>
              <a:t> </a:t>
            </a:r>
            <a:r>
              <a:rPr lang="ro-RO" sz="1400" dirty="0"/>
              <a:t>`locatie` = 'Constanta', `data` = '2009-06-04' </a:t>
            </a:r>
            <a:endParaRPr lang="en-US" sz="1400" dirty="0" smtClean="0"/>
          </a:p>
          <a:p>
            <a:r>
              <a:rPr lang="ro-RO" sz="1400" dirty="0" smtClean="0"/>
              <a:t>WHERE </a:t>
            </a:r>
            <a:r>
              <a:rPr lang="en-US" sz="1400" dirty="0" smtClean="0"/>
              <a:t>`</a:t>
            </a:r>
            <a:r>
              <a:rPr lang="ro-RO" sz="1400" dirty="0" smtClean="0"/>
              <a:t>id_etapa</a:t>
            </a:r>
            <a:r>
              <a:rPr lang="ro-RO" sz="1400" dirty="0"/>
              <a:t>` = 5;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14" y="1484784"/>
            <a:ext cx="6064465" cy="20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21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692696"/>
            <a:ext cx="3983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hlinkClick r:id="rId2"/>
              </a:rPr>
              <a:t>UPDATE</a:t>
            </a:r>
            <a:r>
              <a:rPr lang="ro-RO" sz="1400" dirty="0"/>
              <a:t> </a:t>
            </a:r>
            <a:r>
              <a:rPr lang="ro-RO" sz="1400" dirty="0" smtClean="0"/>
              <a:t>`sponsor</a:t>
            </a:r>
            <a:r>
              <a:rPr lang="ro-RO" sz="1400" dirty="0"/>
              <a:t>` </a:t>
            </a:r>
            <a:endParaRPr lang="en-US" sz="1400" dirty="0" smtClean="0"/>
          </a:p>
          <a:p>
            <a:r>
              <a:rPr lang="ro-RO" sz="1400" dirty="0" smtClean="0">
                <a:hlinkClick r:id="rId3"/>
              </a:rPr>
              <a:t>SET</a:t>
            </a:r>
            <a:r>
              <a:rPr lang="ro-RO" sz="1400" dirty="0" smtClean="0"/>
              <a:t> </a:t>
            </a:r>
            <a:r>
              <a:rPr lang="ro-RO" sz="1400" dirty="0"/>
              <a:t>`suma_donata` = '1000' </a:t>
            </a:r>
            <a:endParaRPr lang="en-US" sz="1400" dirty="0" smtClean="0"/>
          </a:p>
          <a:p>
            <a:r>
              <a:rPr lang="ro-RO" sz="1400" dirty="0" smtClean="0"/>
              <a:t>WHERE `</a:t>
            </a:r>
            <a:r>
              <a:rPr lang="en-US" sz="1400" dirty="0" err="1" smtClean="0"/>
              <a:t>nume_sponsor</a:t>
            </a:r>
            <a:r>
              <a:rPr lang="ro-RO" sz="1400" dirty="0" smtClean="0"/>
              <a:t>` =</a:t>
            </a:r>
            <a:r>
              <a:rPr lang="en-US" sz="1400" dirty="0" smtClean="0"/>
              <a:t> </a:t>
            </a:r>
            <a:r>
              <a:rPr lang="ro-RO" sz="1400" dirty="0" smtClean="0"/>
              <a:t>‘</a:t>
            </a:r>
            <a:r>
              <a:rPr lang="en-US" sz="1400" dirty="0" smtClean="0"/>
              <a:t>Jeep Romania</a:t>
            </a:r>
            <a:r>
              <a:rPr lang="ro-RO" sz="1400" dirty="0" smtClean="0"/>
              <a:t>' ;</a:t>
            </a:r>
            <a:endParaRPr lang="ro-RO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78054"/>
            <a:ext cx="7270978" cy="19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96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776" y="1052736"/>
            <a:ext cx="3557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hlinkClick r:id="rId2"/>
              </a:rPr>
              <a:t>UPDATE</a:t>
            </a:r>
            <a:r>
              <a:rPr lang="ro-RO" sz="1400" dirty="0"/>
              <a:t> </a:t>
            </a:r>
            <a:r>
              <a:rPr lang="ro-RO" sz="1400" dirty="0" smtClean="0"/>
              <a:t>`locatie</a:t>
            </a:r>
            <a:r>
              <a:rPr lang="ro-RO" sz="1400" dirty="0"/>
              <a:t>` </a:t>
            </a:r>
            <a:endParaRPr lang="en-US" sz="1400" dirty="0" smtClean="0"/>
          </a:p>
          <a:p>
            <a:r>
              <a:rPr lang="ro-RO" sz="1400" dirty="0" smtClean="0">
                <a:hlinkClick r:id="rId3"/>
              </a:rPr>
              <a:t>SET</a:t>
            </a:r>
            <a:r>
              <a:rPr lang="ro-RO" sz="1400" dirty="0" smtClean="0"/>
              <a:t> </a:t>
            </a:r>
            <a:r>
              <a:rPr lang="ro-RO" sz="1400" dirty="0"/>
              <a:t>`adresa` = 'Str. Balttoacei nr. 56' </a:t>
            </a:r>
            <a:endParaRPr lang="en-US" sz="1400" dirty="0" smtClean="0"/>
          </a:p>
          <a:p>
            <a:r>
              <a:rPr lang="ro-RO" sz="1400" dirty="0" smtClean="0"/>
              <a:t>WHERE `oras</a:t>
            </a:r>
            <a:r>
              <a:rPr lang="ro-RO" sz="1400" dirty="0"/>
              <a:t>` = 'Constanta';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734" y="2276872"/>
            <a:ext cx="6272206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85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pPr algn="ctr"/>
            <a:r>
              <a:rPr lang="ro-RO" dirty="0" smtClean="0"/>
              <a:t>Exemple de interogări variate</a:t>
            </a:r>
            <a:endParaRPr 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61900"/>
            <a:ext cx="3124200" cy="339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4" y="261900"/>
            <a:ext cx="5019675" cy="3467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05064"/>
            <a:ext cx="5991225" cy="2686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6" y="404664"/>
            <a:ext cx="3524250" cy="2181225"/>
          </a:xfrm>
          <a:prstGeom prst="rect">
            <a:avLst/>
          </a:prstGeom>
        </p:spPr>
      </p:pic>
      <p:pic>
        <p:nvPicPr>
          <p:cNvPr id="1026" name="Picture 2" descr="C:\Users\Voicu\Desktop\BD\inter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04664"/>
            <a:ext cx="44481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oicu\Desktop\BD\inter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927" y="3232806"/>
            <a:ext cx="693420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Voicu\Desktop\BD\inter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6162676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Voicu\Desktop\BD\inter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26" y="3501555"/>
            <a:ext cx="70104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1560" y="2852936"/>
            <a:ext cx="8229600" cy="1143000"/>
          </a:xfrm>
        </p:spPr>
        <p:txBody>
          <a:bodyPr/>
          <a:lstStyle/>
          <a:p>
            <a:pPr algn="ctr"/>
            <a:r>
              <a:rPr lang="ro-RO" dirty="0" smtClean="0"/>
              <a:t>Diagrama conceptuală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Voicu\Desktop\BD\inter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64" y="233389"/>
            <a:ext cx="47339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Voicu\Desktop\BD\inter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539" y="3040596"/>
            <a:ext cx="6886576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03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Voicu\Desktop\BD\inter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7158"/>
            <a:ext cx="650557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Voicu\Desktop\BD\inter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61073"/>
            <a:ext cx="561022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876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Voicu\Desktop\BD\inter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23" y="332656"/>
            <a:ext cx="60102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Voicu\Desktop\BD\inter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23" y="3429000"/>
            <a:ext cx="7143751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964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Voicu\Desktop\BD\inter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2736"/>
            <a:ext cx="6219826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8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pPr algn="ctr"/>
            <a:r>
              <a:rPr lang="en-US" dirty="0" err="1" smtClean="0"/>
              <a:t>Crearea</a:t>
            </a:r>
            <a:r>
              <a:rPr lang="en-US" dirty="0" smtClean="0"/>
              <a:t> </a:t>
            </a:r>
            <a:r>
              <a:rPr lang="en-US" dirty="0" err="1" smtClean="0"/>
              <a:t>Tabelelor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667"/>
            <a:ext cx="48965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Crearea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tabelului</a:t>
            </a:r>
            <a:r>
              <a:rPr lang="en-US" sz="1200" b="1" u="sng" dirty="0" smtClean="0"/>
              <a:t> CONCURENT</a:t>
            </a:r>
          </a:p>
          <a:p>
            <a:endParaRPr lang="en-US" sz="1200" dirty="0"/>
          </a:p>
          <a:p>
            <a:r>
              <a:rPr lang="en-US" sz="1200" dirty="0"/>
              <a:t>CREATE </a:t>
            </a:r>
            <a:r>
              <a:rPr lang="en-US" sz="1200" dirty="0" smtClean="0"/>
              <a:t>TABLE `</a:t>
            </a:r>
            <a:r>
              <a:rPr lang="en-US" sz="1200" dirty="0" err="1" smtClean="0"/>
              <a:t>concurent</a:t>
            </a:r>
            <a:r>
              <a:rPr lang="en-US" sz="1200" dirty="0"/>
              <a:t>` (</a:t>
            </a:r>
          </a:p>
          <a:p>
            <a:r>
              <a:rPr lang="en-US" sz="1200" dirty="0"/>
              <a:t>  `</a:t>
            </a:r>
            <a:r>
              <a:rPr lang="en-US" sz="1200" dirty="0" err="1"/>
              <a:t>id_concurent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(4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id_concurs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(4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nume</a:t>
            </a:r>
            <a:r>
              <a:rPr lang="en-US" sz="1200" dirty="0"/>
              <a:t>` </a:t>
            </a:r>
            <a:r>
              <a:rPr lang="en-US" sz="1200" dirty="0" err="1"/>
              <a:t>varchar</a:t>
            </a:r>
            <a:r>
              <a:rPr lang="en-US" sz="1200" dirty="0"/>
              <a:t>(20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 </a:t>
            </a:r>
            <a:r>
              <a:rPr lang="en-US" sz="1200" dirty="0" err="1"/>
              <a:t>prenume</a:t>
            </a:r>
            <a:r>
              <a:rPr lang="en-US" sz="1200" dirty="0"/>
              <a:t>` </a:t>
            </a:r>
            <a:r>
              <a:rPr lang="en-US" sz="1200" dirty="0" err="1"/>
              <a:t>varchar</a:t>
            </a:r>
            <a:r>
              <a:rPr lang="en-US" sz="1200" dirty="0"/>
              <a:t>(20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varsta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(2) NOT NULL,</a:t>
            </a:r>
          </a:p>
          <a:p>
            <a:r>
              <a:rPr lang="en-US" sz="1200" dirty="0"/>
              <a:t>  `</a:t>
            </a:r>
            <a:r>
              <a:rPr lang="en-US" sz="1200" dirty="0" err="1"/>
              <a:t>unit_invatamant</a:t>
            </a:r>
            <a:r>
              <a:rPr lang="en-US" sz="1200" dirty="0"/>
              <a:t>` </a:t>
            </a:r>
            <a:r>
              <a:rPr lang="en-US" sz="1200" dirty="0" err="1"/>
              <a:t>varchar</a:t>
            </a:r>
            <a:r>
              <a:rPr lang="en-US" sz="1200" dirty="0"/>
              <a:t>(40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`e-mail` </a:t>
            </a:r>
            <a:r>
              <a:rPr lang="en-US" sz="1200" dirty="0" err="1"/>
              <a:t>varchar</a:t>
            </a:r>
            <a:r>
              <a:rPr lang="en-US" sz="1200" dirty="0"/>
              <a:t>(50</a:t>
            </a:r>
            <a:r>
              <a:rPr lang="en-US" sz="1200" dirty="0" smtClean="0"/>
              <a:t>),</a:t>
            </a:r>
          </a:p>
          <a:p>
            <a:r>
              <a:rPr lang="en-US" sz="1200" dirty="0" smtClean="0"/>
              <a:t>CONSTRAINT “</a:t>
            </a:r>
            <a:r>
              <a:rPr lang="en-US" sz="1200" dirty="0" err="1" smtClean="0"/>
              <a:t>concurent_PK</a:t>
            </a:r>
            <a:r>
              <a:rPr lang="en-US" sz="1200" dirty="0" smtClean="0"/>
              <a:t>” PRIMARY KEY (“</a:t>
            </a:r>
            <a:r>
              <a:rPr lang="en-US" sz="1200" dirty="0" err="1" smtClean="0"/>
              <a:t>id_concurent</a:t>
            </a:r>
            <a:r>
              <a:rPr lang="en-US" sz="1200" dirty="0" smtClean="0"/>
              <a:t>”)</a:t>
            </a:r>
          </a:p>
          <a:p>
            <a:r>
              <a:rPr lang="en-US" sz="1200" dirty="0" smtClean="0"/>
              <a:t>);</a:t>
            </a:r>
          </a:p>
          <a:p>
            <a:endParaRPr lang="en-US" sz="1200" dirty="0"/>
          </a:p>
          <a:p>
            <a:r>
              <a:rPr lang="en-US" sz="1200" dirty="0"/>
              <a:t>ALTER TABLE `</a:t>
            </a:r>
            <a:r>
              <a:rPr lang="en-US" sz="1200" dirty="0" err="1"/>
              <a:t>concurent</a:t>
            </a:r>
            <a:r>
              <a:rPr lang="en-US" sz="1200" dirty="0"/>
              <a:t>`</a:t>
            </a:r>
          </a:p>
          <a:p>
            <a:r>
              <a:rPr lang="en-US" sz="1200" dirty="0"/>
              <a:t>ADD CONSTRAINT </a:t>
            </a:r>
            <a:r>
              <a:rPr lang="en-US" sz="1200" dirty="0" smtClean="0"/>
              <a:t>`</a:t>
            </a:r>
            <a:r>
              <a:rPr lang="en-US" sz="1200" dirty="0" err="1" smtClean="0"/>
              <a:t>c.c</a:t>
            </a:r>
            <a:r>
              <a:rPr lang="en-US" sz="1200" dirty="0" smtClean="0"/>
              <a:t>` </a:t>
            </a:r>
            <a:r>
              <a:rPr lang="en-US" sz="1200" dirty="0"/>
              <a:t>FOREIGN KEY (`</a:t>
            </a:r>
            <a:r>
              <a:rPr lang="en-US" sz="1200" dirty="0" err="1"/>
              <a:t>id_concurs</a:t>
            </a:r>
            <a:r>
              <a:rPr lang="en-US" sz="1200" dirty="0"/>
              <a:t>`) </a:t>
            </a:r>
            <a:endParaRPr lang="en-US" sz="1200" dirty="0" smtClean="0"/>
          </a:p>
          <a:p>
            <a:r>
              <a:rPr lang="en-US" sz="1200" dirty="0" smtClean="0"/>
              <a:t>REFERENCES </a:t>
            </a:r>
            <a:r>
              <a:rPr lang="en-US" sz="1200" dirty="0"/>
              <a:t>`concurs` (`</a:t>
            </a:r>
            <a:r>
              <a:rPr lang="en-US" sz="1200" dirty="0" err="1"/>
              <a:t>id_concurs</a:t>
            </a:r>
            <a:r>
              <a:rPr lang="en-US" sz="1200" dirty="0"/>
              <a:t>`);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498655"/>
            <a:ext cx="5732512" cy="31551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51667"/>
            <a:ext cx="7200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err="1" smtClean="0"/>
              <a:t>Inserarea</a:t>
            </a:r>
            <a:r>
              <a:rPr lang="en-US" sz="1400" b="1" u="sng" dirty="0" smtClean="0"/>
              <a:t> </a:t>
            </a:r>
            <a:r>
              <a:rPr lang="en-US" sz="1400" b="1" u="sng" dirty="0" err="1" smtClean="0"/>
              <a:t>informatiilor</a:t>
            </a:r>
            <a:r>
              <a:rPr lang="en-US" sz="1400" b="1" u="sng" dirty="0" smtClean="0"/>
              <a:t> in </a:t>
            </a:r>
            <a:r>
              <a:rPr lang="en-US" sz="1400" b="1" u="sng" dirty="0" err="1" smtClean="0"/>
              <a:t>tabelului</a:t>
            </a:r>
            <a:r>
              <a:rPr lang="en-US" sz="1400" b="1" u="sng" dirty="0" smtClean="0"/>
              <a:t> CONCURENT</a:t>
            </a:r>
          </a:p>
          <a:p>
            <a:endParaRPr lang="en-US" sz="1200" dirty="0"/>
          </a:p>
          <a:p>
            <a:r>
              <a:rPr lang="fr-FR" sz="1200" dirty="0"/>
              <a:t>INSERT INTO `</a:t>
            </a:r>
            <a:r>
              <a:rPr lang="fr-FR" sz="1200" dirty="0" err="1"/>
              <a:t>concurent</a:t>
            </a:r>
            <a:r>
              <a:rPr lang="fr-FR" sz="1200" dirty="0"/>
              <a:t>` (`</a:t>
            </a:r>
            <a:r>
              <a:rPr lang="fr-FR" sz="1200" dirty="0" err="1"/>
              <a:t>id_concurent</a:t>
            </a:r>
            <a:r>
              <a:rPr lang="fr-FR" sz="1200" dirty="0"/>
              <a:t>`, `</a:t>
            </a:r>
            <a:r>
              <a:rPr lang="fr-FR" sz="1200" dirty="0" err="1"/>
              <a:t>id_concurs</a:t>
            </a:r>
            <a:r>
              <a:rPr lang="fr-FR" sz="1200" dirty="0"/>
              <a:t>`, `</a:t>
            </a:r>
            <a:r>
              <a:rPr lang="fr-FR" sz="1200" dirty="0" err="1"/>
              <a:t>nume</a:t>
            </a:r>
            <a:r>
              <a:rPr lang="fr-FR" sz="1200" dirty="0"/>
              <a:t>`, ` </a:t>
            </a:r>
            <a:r>
              <a:rPr lang="fr-FR" sz="1200" dirty="0" err="1"/>
              <a:t>prenume</a:t>
            </a:r>
            <a:r>
              <a:rPr lang="fr-FR" sz="1200" dirty="0"/>
              <a:t>`, `</a:t>
            </a:r>
            <a:r>
              <a:rPr lang="fr-FR" sz="1200" dirty="0" err="1"/>
              <a:t>varsta</a:t>
            </a:r>
            <a:r>
              <a:rPr lang="fr-FR" sz="1200" dirty="0"/>
              <a:t>`, `</a:t>
            </a:r>
            <a:r>
              <a:rPr lang="fr-FR" sz="1200" dirty="0" err="1"/>
              <a:t>unit_invatamant</a:t>
            </a:r>
            <a:r>
              <a:rPr lang="fr-FR" sz="1200" dirty="0"/>
              <a:t>`, `e-mail`) VALUES</a:t>
            </a:r>
          </a:p>
          <a:p>
            <a:r>
              <a:rPr lang="en-US" sz="1200" dirty="0"/>
              <a:t>(1, 1, '</a:t>
            </a:r>
            <a:r>
              <a:rPr lang="en-US" sz="1200" dirty="0" err="1"/>
              <a:t>Braumdsad</a:t>
            </a:r>
            <a:r>
              <a:rPr lang="en-US" sz="1200" dirty="0"/>
              <a:t>', 'Alexander', 19, '</a:t>
            </a:r>
            <a:r>
              <a:rPr lang="en-US" sz="1200" dirty="0" err="1"/>
              <a:t>Scoala</a:t>
            </a:r>
            <a:r>
              <a:rPr lang="en-US" sz="1200" dirty="0"/>
              <a:t> </a:t>
            </a:r>
            <a:r>
              <a:rPr lang="en-US" sz="1200" dirty="0" err="1"/>
              <a:t>Centrala</a:t>
            </a:r>
            <a:r>
              <a:rPr lang="en-US" sz="1200" dirty="0"/>
              <a:t> </a:t>
            </a:r>
            <a:r>
              <a:rPr lang="en-US" sz="1200" dirty="0" err="1"/>
              <a:t>Bucuresti</a:t>
            </a:r>
            <a:r>
              <a:rPr lang="en-US" sz="1200" dirty="0"/>
              <a:t>', 'br.alex@gmail.com'),</a:t>
            </a:r>
          </a:p>
          <a:p>
            <a:r>
              <a:rPr lang="en-US" sz="1200" dirty="0"/>
              <a:t>(2, 2, '</a:t>
            </a:r>
            <a:r>
              <a:rPr lang="en-US" sz="1200" dirty="0" err="1"/>
              <a:t>Ivanesh</a:t>
            </a:r>
            <a:r>
              <a:rPr lang="en-US" sz="1200" dirty="0"/>
              <a:t>', '</a:t>
            </a:r>
            <a:r>
              <a:rPr lang="en-US" sz="1200" dirty="0" err="1"/>
              <a:t>Andreea</a:t>
            </a:r>
            <a:r>
              <a:rPr lang="en-US" sz="1200" dirty="0"/>
              <a:t>', 20, '</a:t>
            </a:r>
            <a:r>
              <a:rPr lang="en-US" sz="1200" dirty="0" err="1"/>
              <a:t>Facultatea</a:t>
            </a:r>
            <a:r>
              <a:rPr lang="en-US" sz="1200" dirty="0"/>
              <a:t> de </a:t>
            </a:r>
            <a:r>
              <a:rPr lang="en-US" sz="1200" dirty="0" err="1"/>
              <a:t>Litere</a:t>
            </a:r>
            <a:r>
              <a:rPr lang="en-US" sz="1200" dirty="0"/>
              <a:t>', 'iv.andresh@yahoo.com'),</a:t>
            </a:r>
          </a:p>
          <a:p>
            <a:r>
              <a:rPr lang="en-US" sz="1200" dirty="0"/>
              <a:t>(3, 4, '</a:t>
            </a:r>
            <a:r>
              <a:rPr lang="en-US" sz="1200" dirty="0" err="1"/>
              <a:t>Bondrila</a:t>
            </a:r>
            <a:r>
              <a:rPr lang="en-US" sz="1200" dirty="0"/>
              <a:t>', 'Gabriel', 9, '</a:t>
            </a:r>
            <a:r>
              <a:rPr lang="en-US" sz="1200" dirty="0" err="1"/>
              <a:t>Facultatea</a:t>
            </a:r>
            <a:r>
              <a:rPr lang="en-US" sz="1200" dirty="0"/>
              <a:t> de Mate-Info', 'val.oare@yahoo.com'),</a:t>
            </a:r>
          </a:p>
          <a:p>
            <a:r>
              <a:rPr lang="en-US" sz="1200" dirty="0"/>
              <a:t>(4, 3, '</a:t>
            </a:r>
            <a:r>
              <a:rPr lang="en-US" sz="1200" dirty="0" err="1"/>
              <a:t>Lorus</a:t>
            </a:r>
            <a:r>
              <a:rPr lang="en-US" sz="1200" dirty="0"/>
              <a:t>', 'Andrei', 16, '</a:t>
            </a:r>
            <a:r>
              <a:rPr lang="en-US" sz="1200" dirty="0" err="1"/>
              <a:t>Liceul</a:t>
            </a:r>
            <a:r>
              <a:rPr lang="en-US" sz="1200" dirty="0"/>
              <a:t> </a:t>
            </a:r>
            <a:r>
              <a:rPr lang="en-US" sz="1200" dirty="0" err="1"/>
              <a:t>Mihai</a:t>
            </a:r>
            <a:r>
              <a:rPr lang="en-US" sz="1200" dirty="0"/>
              <a:t> </a:t>
            </a:r>
            <a:r>
              <a:rPr lang="en-US" sz="1200" dirty="0" err="1"/>
              <a:t>Eminescu</a:t>
            </a:r>
            <a:r>
              <a:rPr lang="en-US" sz="1200" dirty="0"/>
              <a:t>', 'Log.an@dacialiterara.ro'),</a:t>
            </a:r>
          </a:p>
          <a:p>
            <a:r>
              <a:rPr lang="en-US" sz="1200" dirty="0"/>
              <a:t>(5, 4, '</a:t>
            </a:r>
            <a:r>
              <a:rPr lang="en-US" sz="1200" dirty="0" err="1"/>
              <a:t>Iridicut</a:t>
            </a:r>
            <a:r>
              <a:rPr lang="en-US" sz="1200" dirty="0"/>
              <a:t>', '</a:t>
            </a:r>
            <a:r>
              <a:rPr lang="en-US" sz="1200" dirty="0" err="1"/>
              <a:t>Matei</a:t>
            </a:r>
            <a:r>
              <a:rPr lang="en-US" sz="1200" dirty="0"/>
              <a:t>', 16, '</a:t>
            </a:r>
            <a:r>
              <a:rPr lang="en-US" sz="1200" dirty="0" err="1"/>
              <a:t>Liceul</a:t>
            </a:r>
            <a:r>
              <a:rPr lang="en-US" sz="1200" dirty="0"/>
              <a:t> </a:t>
            </a:r>
            <a:r>
              <a:rPr lang="en-US" sz="1200" dirty="0" err="1"/>
              <a:t>Militar</a:t>
            </a:r>
            <a:r>
              <a:rPr lang="en-US" sz="1200" dirty="0"/>
              <a:t> </a:t>
            </a:r>
            <a:r>
              <a:rPr lang="en-US" sz="1200" dirty="0" err="1"/>
              <a:t>Sfantul</a:t>
            </a:r>
            <a:r>
              <a:rPr lang="en-US" sz="1200" dirty="0"/>
              <a:t> </a:t>
            </a:r>
            <a:r>
              <a:rPr lang="en-US" sz="1200" dirty="0" err="1"/>
              <a:t>Anghel</a:t>
            </a:r>
            <a:r>
              <a:rPr lang="en-US" sz="1200" dirty="0"/>
              <a:t>', 'Irid_mati@abcd.ro');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2" y="2420888"/>
            <a:ext cx="87058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4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51667"/>
            <a:ext cx="83529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err="1" smtClean="0"/>
              <a:t>Crearea</a:t>
            </a:r>
            <a:r>
              <a:rPr lang="en-US" sz="1200" b="1" u="sng" dirty="0" smtClean="0"/>
              <a:t> </a:t>
            </a:r>
            <a:r>
              <a:rPr lang="en-US" sz="1200" b="1" u="sng" dirty="0" err="1" smtClean="0"/>
              <a:t>tabelului</a:t>
            </a:r>
            <a:r>
              <a:rPr lang="en-US" sz="1200" b="1" u="sng" dirty="0" smtClean="0"/>
              <a:t> CONCURS</a:t>
            </a:r>
          </a:p>
          <a:p>
            <a:endParaRPr lang="en-US" sz="1200" dirty="0"/>
          </a:p>
          <a:p>
            <a:r>
              <a:rPr lang="en-US" sz="1200" dirty="0"/>
              <a:t>CREATE TABLE </a:t>
            </a:r>
            <a:r>
              <a:rPr lang="en-US" sz="1200" dirty="0" smtClean="0"/>
              <a:t>`concurs</a:t>
            </a:r>
            <a:r>
              <a:rPr lang="en-US" sz="1200" dirty="0"/>
              <a:t>` (</a:t>
            </a:r>
          </a:p>
          <a:p>
            <a:r>
              <a:rPr lang="en-US" sz="1200" dirty="0"/>
              <a:t>  `</a:t>
            </a:r>
            <a:r>
              <a:rPr lang="en-US" sz="1200" dirty="0" err="1"/>
              <a:t>id_concurs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(4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id_organizatie</a:t>
            </a:r>
            <a:r>
              <a:rPr lang="en-US" sz="1200" dirty="0"/>
              <a:t>` </a:t>
            </a:r>
            <a:r>
              <a:rPr lang="en-US" sz="1200" dirty="0" err="1"/>
              <a:t>int</a:t>
            </a:r>
            <a:r>
              <a:rPr lang="en-US" sz="1200" dirty="0"/>
              <a:t>(4</a:t>
            </a:r>
            <a:r>
              <a:rPr lang="en-US" sz="1200" dirty="0" smtClean="0"/>
              <a:t>),</a:t>
            </a:r>
            <a:endParaRPr lang="en-US" sz="1200" dirty="0"/>
          </a:p>
          <a:p>
            <a:r>
              <a:rPr lang="en-US" sz="1200" dirty="0"/>
              <a:t>  `</a:t>
            </a:r>
            <a:r>
              <a:rPr lang="en-US" sz="1200" dirty="0" err="1"/>
              <a:t>nume_concurs</a:t>
            </a:r>
            <a:r>
              <a:rPr lang="en-US" sz="1200" dirty="0"/>
              <a:t>` </a:t>
            </a:r>
            <a:r>
              <a:rPr lang="en-US" sz="1200" dirty="0" err="1"/>
              <a:t>varchar</a:t>
            </a:r>
            <a:r>
              <a:rPr lang="en-US" sz="1200" dirty="0"/>
              <a:t>(25</a:t>
            </a:r>
            <a:r>
              <a:rPr lang="en-US" sz="1200" dirty="0" smtClean="0"/>
              <a:t>),</a:t>
            </a:r>
          </a:p>
          <a:p>
            <a:r>
              <a:rPr lang="en-US" sz="1200" dirty="0"/>
              <a:t>CONSTRAINT “</a:t>
            </a:r>
            <a:r>
              <a:rPr lang="en-US" sz="1200" dirty="0" err="1" smtClean="0"/>
              <a:t>concurs_PK</a:t>
            </a:r>
            <a:r>
              <a:rPr lang="en-US" sz="1200" dirty="0" smtClean="0"/>
              <a:t>” </a:t>
            </a:r>
            <a:r>
              <a:rPr lang="en-US" sz="1200" dirty="0"/>
              <a:t>PRIMARY KEY (“</a:t>
            </a:r>
            <a:r>
              <a:rPr lang="en-US" sz="1200" dirty="0" err="1" smtClean="0"/>
              <a:t>id_concurs</a:t>
            </a:r>
            <a:r>
              <a:rPr lang="en-US" sz="1200" dirty="0" smtClean="0"/>
              <a:t>”)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) ;</a:t>
            </a:r>
          </a:p>
          <a:p>
            <a:endParaRPr lang="en-US" sz="1200" dirty="0" smtClean="0"/>
          </a:p>
          <a:p>
            <a:r>
              <a:rPr lang="en-US" sz="1200" dirty="0"/>
              <a:t>ALTER TABLE `concurs`</a:t>
            </a:r>
          </a:p>
          <a:p>
            <a:r>
              <a:rPr lang="en-US" sz="1200" dirty="0"/>
              <a:t>ADD CONSTRAINT `</a:t>
            </a:r>
            <a:r>
              <a:rPr lang="en-US" sz="1200" dirty="0" err="1"/>
              <a:t>o.c</a:t>
            </a:r>
            <a:r>
              <a:rPr lang="en-US" sz="1200" dirty="0"/>
              <a:t>` FOREIGN KEY (`</a:t>
            </a:r>
            <a:r>
              <a:rPr lang="en-US" sz="1200" dirty="0" err="1"/>
              <a:t>id_organizatie</a:t>
            </a:r>
            <a:r>
              <a:rPr lang="en-US" sz="1200" dirty="0"/>
              <a:t>`) REFERENCES `</a:t>
            </a:r>
            <a:r>
              <a:rPr lang="en-US" sz="1200" dirty="0" err="1"/>
              <a:t>organizatie</a:t>
            </a:r>
            <a:r>
              <a:rPr lang="en-US" sz="1200" dirty="0"/>
              <a:t>` (`</a:t>
            </a:r>
            <a:r>
              <a:rPr lang="en-US" sz="1200" dirty="0" err="1"/>
              <a:t>id_organizatie</a:t>
            </a:r>
            <a:r>
              <a:rPr lang="en-US" sz="1200" dirty="0" smtClean="0"/>
              <a:t>`);</a:t>
            </a:r>
          </a:p>
          <a:p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84" y="3429000"/>
            <a:ext cx="6278045" cy="2315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1872</TotalTime>
  <Words>1635</Words>
  <Application>Microsoft Office PowerPoint</Application>
  <PresentationFormat>On-screen Show (4:3)</PresentationFormat>
  <Paragraphs>228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Equity</vt:lpstr>
      <vt:lpstr>PROIECT BAZE DE DATE</vt:lpstr>
      <vt:lpstr>Scenariu</vt:lpstr>
      <vt:lpstr>PowerPoint Presentation</vt:lpstr>
      <vt:lpstr>Diagrama conceptuală</vt:lpstr>
      <vt:lpstr>PowerPoint Presentation</vt:lpstr>
      <vt:lpstr>Crearea Tabelelor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Actualizarea structurii tabelelelor </vt:lpstr>
      <vt:lpstr>PowerPoint Presentation</vt:lpstr>
      <vt:lpstr>PowerPoint Presentation</vt:lpstr>
      <vt:lpstr>Modificarea datelor folosind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Exemple de interogări variate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BAZE DE DATE</dc:title>
  <dc:creator>catalin cata</dc:creator>
  <cp:lastModifiedBy>Voicu George</cp:lastModifiedBy>
  <cp:revision>254</cp:revision>
  <dcterms:created xsi:type="dcterms:W3CDTF">2014-05-11T20:49:42Z</dcterms:created>
  <dcterms:modified xsi:type="dcterms:W3CDTF">2015-01-06T15:50:57Z</dcterms:modified>
</cp:coreProperties>
</file>