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71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2ED69-2F82-499A-96A4-7CA49AFA49D9}" v="2" dt="2021-12-16T09:41:30.113"/>
    <p1510:client id="{301456E7-AE65-4C2D-A8CC-0686019DC826}" v="2" dt="2021-12-11T17:36:40.359"/>
    <p1510:client id="{7A8D9FB0-DB3B-4ED1-B185-F657B8F1A347}" v="3" dt="2021-12-04T12:40:16.540"/>
    <p1510:client id="{8FD4199B-0314-4D42-85EE-BEB63E7CDC7B}" v="3" dt="2021-11-17T15:00:11.623"/>
    <p1510:client id="{A8850D13-E7CC-43D1-9B50-EE332D17681D}" v="1" dt="2021-12-05T16:13:00.485"/>
    <p1510:client id="{A9B0C085-1609-4F94-81E8-9D68C0E9A078}" v="3" dt="2021-12-16T09:58:22.107"/>
    <p1510:client id="{ADB9211A-AA6B-4B71-A7B4-1DFFD65DB5CE}" v="14" dt="2021-12-12T16:04:32.457"/>
    <p1510:client id="{C6AED531-4A9A-4FCD-942A-F1E0107F9A02}" v="1" dt="2021-11-16T06:14:03.843"/>
    <p1510:client id="{CE9C4A41-B406-4A95-895D-19B16DA0FFA8}" v="2" dt="2021-12-14T13:24:15.652"/>
    <p1510:client id="{DAAB4347-8BEA-4377-A5F1-EF14C720ED30}" v="19" dt="2021-12-16T09:42:05.936"/>
    <p1510:client id="{E3DCBF1A-7239-47C1-9F74-A75C636F81D0}" v="1" dt="2021-11-22T09:27:26.259"/>
    <p1510:client id="{F08E5003-BEC5-49B2-B22B-F6888BD42782}" v="1" dt="2021-11-20T22:45:19.227"/>
    <p1510:client id="{F4EBE70F-351A-440C-AFE6-BCCA93E0F808}" v="1" dt="2021-12-17T07:07:3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microsoft.com/office/2016/11/relationships/changesInfo" Target="changesInfos/changesInfo1.xml"/><Relationship Id="rId7" Type="http://schemas.openxmlformats.org/officeDocument/2006/relationships/slide" Target="slides/slide1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Madalin  Ciocan" userId="S::andrei-madalin.ciocan@s.unibuc.ro::ce514f5b-e763-4ced-8fec-41ab3b427eb0" providerId="AD" clId="Web-{C6AED531-4A9A-4FCD-942A-F1E0107F9A02}"/>
    <pc:docChg chg="modSld">
      <pc:chgData name="Andrei Madalin  Ciocan" userId="S::andrei-madalin.ciocan@s.unibuc.ro::ce514f5b-e763-4ced-8fec-41ab3b427eb0" providerId="AD" clId="Web-{C6AED531-4A9A-4FCD-942A-F1E0107F9A02}" dt="2021-11-16T06:14:03.843" v="0" actId="1076"/>
      <pc:docMkLst>
        <pc:docMk/>
      </pc:docMkLst>
      <pc:sldChg chg="modSp">
        <pc:chgData name="Andrei Madalin  Ciocan" userId="S::andrei-madalin.ciocan@s.unibuc.ro::ce514f5b-e763-4ced-8fec-41ab3b427eb0" providerId="AD" clId="Web-{C6AED531-4A9A-4FCD-942A-F1E0107F9A02}" dt="2021-11-16T06:14:03.843" v="0" actId="1076"/>
        <pc:sldMkLst>
          <pc:docMk/>
          <pc:sldMk cId="0" sldId="297"/>
        </pc:sldMkLst>
        <pc:picChg chg="mod">
          <ac:chgData name="Andrei Madalin  Ciocan" userId="S::andrei-madalin.ciocan@s.unibuc.ro::ce514f5b-e763-4ced-8fec-41ab3b427eb0" providerId="AD" clId="Web-{C6AED531-4A9A-4FCD-942A-F1E0107F9A02}" dt="2021-11-16T06:14:03.843" v="0" actId="1076"/>
          <ac:picMkLst>
            <pc:docMk/>
            <pc:sldMk cId="0" sldId="297"/>
            <ac:picMk id="250" creationId="{00000000-0000-0000-0000-000000000000}"/>
          </ac:picMkLst>
        </pc:picChg>
      </pc:sldChg>
    </pc:docChg>
  </pc:docChgLst>
  <pc:docChgLst>
    <pc:chgData name="Ruxandra   Firan" userId="S::ruxandra.firan@s.unibuc.ro::fa67fc6d-707d-41b3-b269-951ef79b7f81" providerId="AD" clId="Web-{8FD4199B-0314-4D42-85EE-BEB63E7CDC7B}"/>
    <pc:docChg chg="modSld">
      <pc:chgData name="Ruxandra   Firan" userId="S::ruxandra.firan@s.unibuc.ro::fa67fc6d-707d-41b3-b269-951ef79b7f81" providerId="AD" clId="Web-{8FD4199B-0314-4D42-85EE-BEB63E7CDC7B}" dt="2021-11-17T15:00:11.623" v="2" actId="20577"/>
      <pc:docMkLst>
        <pc:docMk/>
      </pc:docMkLst>
      <pc:sldChg chg="modSp">
        <pc:chgData name="Ruxandra   Firan" userId="S::ruxandra.firan@s.unibuc.ro::fa67fc6d-707d-41b3-b269-951ef79b7f81" providerId="AD" clId="Web-{8FD4199B-0314-4D42-85EE-BEB63E7CDC7B}" dt="2021-11-17T15:00:11.623" v="2" actId="20577"/>
        <pc:sldMkLst>
          <pc:docMk/>
          <pc:sldMk cId="0" sldId="299"/>
        </pc:sldMkLst>
        <pc:spChg chg="mod">
          <ac:chgData name="Ruxandra   Firan" userId="S::ruxandra.firan@s.unibuc.ro::fa67fc6d-707d-41b3-b269-951ef79b7f81" providerId="AD" clId="Web-{8FD4199B-0314-4D42-85EE-BEB63E7CDC7B}" dt="2021-11-17T15:00:11.623" v="2" actId="20577"/>
          <ac:spMkLst>
            <pc:docMk/>
            <pc:sldMk cId="0" sldId="299"/>
            <ac:spMk id="254" creationId="{00000000-0000-0000-0000-000000000000}"/>
          </ac:spMkLst>
        </pc:spChg>
      </pc:sldChg>
    </pc:docChg>
  </pc:docChgLst>
  <pc:docChgLst>
    <pc:chgData name="Rares Andrei  Sandru" userId="S::rares-andrei.sandru@s.unibuc.ro::4addb034-9f59-4992-9edb-0baf3fd509f0" providerId="AD" clId="Web-{CE9C4A41-B406-4A95-895D-19B16DA0FFA8}"/>
    <pc:docChg chg="modSld">
      <pc:chgData name="Rares Andrei  Sandru" userId="S::rares-andrei.sandru@s.unibuc.ro::4addb034-9f59-4992-9edb-0baf3fd509f0" providerId="AD" clId="Web-{CE9C4A41-B406-4A95-895D-19B16DA0FFA8}" dt="2021-12-14T13:24:15.636" v="0" actId="20577"/>
      <pc:docMkLst>
        <pc:docMk/>
      </pc:docMkLst>
      <pc:sldChg chg="modSp">
        <pc:chgData name="Rares Andrei  Sandru" userId="S::rares-andrei.sandru@s.unibuc.ro::4addb034-9f59-4992-9edb-0baf3fd509f0" providerId="AD" clId="Web-{CE9C4A41-B406-4A95-895D-19B16DA0FFA8}" dt="2021-12-14T13:24:15.636" v="0" actId="20577"/>
        <pc:sldMkLst>
          <pc:docMk/>
          <pc:sldMk cId="0" sldId="256"/>
        </pc:sldMkLst>
        <pc:spChg chg="mod">
          <ac:chgData name="Rares Andrei  Sandru" userId="S::rares-andrei.sandru@s.unibuc.ro::4addb034-9f59-4992-9edb-0baf3fd509f0" providerId="AD" clId="Web-{CE9C4A41-B406-4A95-895D-19B16DA0FFA8}" dt="2021-12-14T13:24:15.636" v="0" actId="20577"/>
          <ac:spMkLst>
            <pc:docMk/>
            <pc:sldMk cId="0" sldId="256"/>
            <ac:spMk id="135" creationId="{00000000-0000-0000-0000-000000000000}"/>
          </ac:spMkLst>
        </pc:spChg>
      </pc:sldChg>
    </pc:docChg>
  </pc:docChgLst>
  <pc:docChgLst>
    <pc:chgData name="Marian   Matea" userId="S::marian.matea@s.unibuc.ro::c4c9a8d3-d9c7-4b1f-9ddc-98477bc405c0" providerId="AD" clId="Web-{A8850D13-E7CC-43D1-9B50-EE332D17681D}"/>
    <pc:docChg chg="modSld">
      <pc:chgData name="Marian   Matea" userId="S::marian.matea@s.unibuc.ro::c4c9a8d3-d9c7-4b1f-9ddc-98477bc405c0" providerId="AD" clId="Web-{A8850D13-E7CC-43D1-9B50-EE332D17681D}" dt="2021-12-05T16:13:00.485" v="0" actId="1076"/>
      <pc:docMkLst>
        <pc:docMk/>
      </pc:docMkLst>
      <pc:sldChg chg="modSp">
        <pc:chgData name="Marian   Matea" userId="S::marian.matea@s.unibuc.ro::c4c9a8d3-d9c7-4b1f-9ddc-98477bc405c0" providerId="AD" clId="Web-{A8850D13-E7CC-43D1-9B50-EE332D17681D}" dt="2021-12-05T16:13:00.485" v="0" actId="1076"/>
        <pc:sldMkLst>
          <pc:docMk/>
          <pc:sldMk cId="0" sldId="272"/>
        </pc:sldMkLst>
        <pc:spChg chg="mod">
          <ac:chgData name="Marian   Matea" userId="S::marian.matea@s.unibuc.ro::c4c9a8d3-d9c7-4b1f-9ddc-98477bc405c0" providerId="AD" clId="Web-{A8850D13-E7CC-43D1-9B50-EE332D17681D}" dt="2021-12-05T16:13:00.485" v="0" actId="1076"/>
          <ac:spMkLst>
            <pc:docMk/>
            <pc:sldMk cId="0" sldId="272"/>
            <ac:spMk id="175" creationId="{00000000-0000-0000-0000-000000000000}"/>
          </ac:spMkLst>
        </pc:spChg>
      </pc:sldChg>
    </pc:docChg>
  </pc:docChgLst>
  <pc:docChgLst>
    <pc:chgData name="Alexandru Gabriel  Nicorescu" userId="S::alexandru-gabriel.nicorescu@s.unibuc.ro::b1803418-425f-4ee4-ac78-f02a9ae22576" providerId="AD" clId="Web-{301456E7-AE65-4C2D-A8CC-0686019DC826}"/>
    <pc:docChg chg="modSld">
      <pc:chgData name="Alexandru Gabriel  Nicorescu" userId="S::alexandru-gabriel.nicorescu@s.unibuc.ro::b1803418-425f-4ee4-ac78-f02a9ae22576" providerId="AD" clId="Web-{301456E7-AE65-4C2D-A8CC-0686019DC826}" dt="2021-12-11T17:36:40.359" v="1" actId="1076"/>
      <pc:docMkLst>
        <pc:docMk/>
      </pc:docMkLst>
      <pc:sldChg chg="modSp">
        <pc:chgData name="Alexandru Gabriel  Nicorescu" userId="S::alexandru-gabriel.nicorescu@s.unibuc.ro::b1803418-425f-4ee4-ac78-f02a9ae22576" providerId="AD" clId="Web-{301456E7-AE65-4C2D-A8CC-0686019DC826}" dt="2021-12-11T17:36:40.359" v="1" actId="1076"/>
        <pc:sldMkLst>
          <pc:docMk/>
          <pc:sldMk cId="0" sldId="257"/>
        </pc:sldMkLst>
        <pc:spChg chg="mod">
          <ac:chgData name="Alexandru Gabriel  Nicorescu" userId="S::alexandru-gabriel.nicorescu@s.unibuc.ro::b1803418-425f-4ee4-ac78-f02a9ae22576" providerId="AD" clId="Web-{301456E7-AE65-4C2D-A8CC-0686019DC826}" dt="2021-12-11T17:36:40.359" v="1" actId="1076"/>
          <ac:spMkLst>
            <pc:docMk/>
            <pc:sldMk cId="0" sldId="257"/>
            <ac:spMk id="137" creationId="{00000000-0000-0000-0000-000000000000}"/>
          </ac:spMkLst>
        </pc:spChg>
      </pc:sldChg>
    </pc:docChg>
  </pc:docChgLst>
  <pc:docChgLst>
    <pc:chgData name="Iulian Gabriel  Matache" userId="S::iulian-gabriel.matache@s.unibuc.ro::2be8a7d3-872d-4530-89b0-54eaf8ca5cb0" providerId="AD" clId="Web-{A9B0C085-1609-4F94-81E8-9D68C0E9A078}"/>
    <pc:docChg chg="modSld">
      <pc:chgData name="Iulian Gabriel  Matache" userId="S::iulian-gabriel.matache@s.unibuc.ro::2be8a7d3-872d-4530-89b0-54eaf8ca5cb0" providerId="AD" clId="Web-{A9B0C085-1609-4F94-81E8-9D68C0E9A078}" dt="2021-12-16T09:58:22.107" v="2" actId="20577"/>
      <pc:docMkLst>
        <pc:docMk/>
      </pc:docMkLst>
      <pc:sldChg chg="modSp">
        <pc:chgData name="Iulian Gabriel  Matache" userId="S::iulian-gabriel.matache@s.unibuc.ro::2be8a7d3-872d-4530-89b0-54eaf8ca5cb0" providerId="AD" clId="Web-{A9B0C085-1609-4F94-81E8-9D68C0E9A078}" dt="2021-12-16T09:58:22.107" v="2" actId="20577"/>
        <pc:sldMkLst>
          <pc:docMk/>
          <pc:sldMk cId="0" sldId="257"/>
        </pc:sldMkLst>
        <pc:spChg chg="mod">
          <ac:chgData name="Iulian Gabriel  Matache" userId="S::iulian-gabriel.matache@s.unibuc.ro::2be8a7d3-872d-4530-89b0-54eaf8ca5cb0" providerId="AD" clId="Web-{A9B0C085-1609-4F94-81E8-9D68C0E9A078}" dt="2021-12-16T09:58:22.107" v="2" actId="20577"/>
          <ac:spMkLst>
            <pc:docMk/>
            <pc:sldMk cId="0" sldId="257"/>
            <ac:spMk id="137" creationId="{00000000-0000-0000-0000-000000000000}"/>
          </ac:spMkLst>
        </pc:spChg>
      </pc:sldChg>
    </pc:docChg>
  </pc:docChgLst>
  <pc:docChgLst>
    <pc:chgData name="Andreea   Gurzu" userId="S::andreea.gurzu@s.unibuc.ro::dcbb35c9-95b4-46f3-907e-f5335b5270e6" providerId="AD" clId="Web-{1382ED69-2F82-499A-96A4-7CA49AFA49D9}"/>
    <pc:docChg chg="modSld">
      <pc:chgData name="Andreea   Gurzu" userId="S::andreea.gurzu@s.unibuc.ro::dcbb35c9-95b4-46f3-907e-f5335b5270e6" providerId="AD" clId="Web-{1382ED69-2F82-499A-96A4-7CA49AFA49D9}" dt="2021-12-16T09:41:30.097" v="1"/>
      <pc:docMkLst>
        <pc:docMk/>
      </pc:docMkLst>
      <pc:sldChg chg="addSp modSp">
        <pc:chgData name="Andreea   Gurzu" userId="S::andreea.gurzu@s.unibuc.ro::dcbb35c9-95b4-46f3-907e-f5335b5270e6" providerId="AD" clId="Web-{1382ED69-2F82-499A-96A4-7CA49AFA49D9}" dt="2021-12-16T09:41:30.097" v="1"/>
        <pc:sldMkLst>
          <pc:docMk/>
          <pc:sldMk cId="0" sldId="264"/>
        </pc:sldMkLst>
        <pc:spChg chg="add">
          <ac:chgData name="Andreea   Gurzu" userId="S::andreea.gurzu@s.unibuc.ro::dcbb35c9-95b4-46f3-907e-f5335b5270e6" providerId="AD" clId="Web-{1382ED69-2F82-499A-96A4-7CA49AFA49D9}" dt="2021-12-16T09:41:30.097" v="1"/>
          <ac:spMkLst>
            <pc:docMk/>
            <pc:sldMk cId="0" sldId="264"/>
            <ac:spMk id="2" creationId="{DBA0EBAC-08FA-49D2-AE42-BC1B2D0AA4AA}"/>
          </ac:spMkLst>
        </pc:spChg>
        <pc:spChg chg="mod">
          <ac:chgData name="Andreea   Gurzu" userId="S::andreea.gurzu@s.unibuc.ro::dcbb35c9-95b4-46f3-907e-f5335b5270e6" providerId="AD" clId="Web-{1382ED69-2F82-499A-96A4-7CA49AFA49D9}" dt="2021-12-16T09:40:02.627" v="0" actId="1076"/>
          <ac:spMkLst>
            <pc:docMk/>
            <pc:sldMk cId="0" sldId="264"/>
            <ac:spMk id="158" creationId="{00000000-0000-0000-0000-000000000000}"/>
          </ac:spMkLst>
        </pc:spChg>
      </pc:sldChg>
    </pc:docChg>
  </pc:docChgLst>
  <pc:docChgLst>
    <pc:chgData name="Andreea   Gurzu" userId="S::andreea.gurzu@s.unibuc.ro::dcbb35c9-95b4-46f3-907e-f5335b5270e6" providerId="AD" clId="Web-{DAAB4347-8BEA-4377-A5F1-EF14C720ED30}"/>
    <pc:docChg chg="modSld">
      <pc:chgData name="Andreea   Gurzu" userId="S::andreea.gurzu@s.unibuc.ro::dcbb35c9-95b4-46f3-907e-f5335b5270e6" providerId="AD" clId="Web-{DAAB4347-8BEA-4377-A5F1-EF14C720ED30}" dt="2021-12-16T09:42:04.358" v="8" actId="20577"/>
      <pc:docMkLst>
        <pc:docMk/>
      </pc:docMkLst>
      <pc:sldChg chg="modSp">
        <pc:chgData name="Andreea   Gurzu" userId="S::andreea.gurzu@s.unibuc.ro::dcbb35c9-95b4-46f3-907e-f5335b5270e6" providerId="AD" clId="Web-{DAAB4347-8BEA-4377-A5F1-EF14C720ED30}" dt="2021-12-16T09:42:04.358" v="8" actId="20577"/>
        <pc:sldMkLst>
          <pc:docMk/>
          <pc:sldMk cId="0" sldId="264"/>
        </pc:sldMkLst>
        <pc:spChg chg="mod">
          <ac:chgData name="Andreea   Gurzu" userId="S::andreea.gurzu@s.unibuc.ro::dcbb35c9-95b4-46f3-907e-f5335b5270e6" providerId="AD" clId="Web-{DAAB4347-8BEA-4377-A5F1-EF14C720ED30}" dt="2021-12-16T09:42:04.358" v="8" actId="20577"/>
          <ac:spMkLst>
            <pc:docMk/>
            <pc:sldMk cId="0" sldId="264"/>
            <ac:spMk id="2" creationId="{DBA0EBAC-08FA-49D2-AE42-BC1B2D0AA4AA}"/>
          </ac:spMkLst>
        </pc:spChg>
      </pc:sldChg>
    </pc:docChg>
  </pc:docChgLst>
  <pc:docChgLst>
    <pc:chgData name="Ioan Tudor Alexandru Anghel" userId="S::ioan-tudor.anghel@s.unibuc.ro::c904ae03-1c23-4401-b4dc-bf9c286d3076" providerId="AD" clId="Web-{7A8D9FB0-DB3B-4ED1-B185-F657B8F1A347}"/>
    <pc:docChg chg="modSld">
      <pc:chgData name="Ioan Tudor Alexandru Anghel" userId="S::ioan-tudor.anghel@s.unibuc.ro::c904ae03-1c23-4401-b4dc-bf9c286d3076" providerId="AD" clId="Web-{7A8D9FB0-DB3B-4ED1-B185-F657B8F1A347}" dt="2021-12-04T12:40:16.540" v="2" actId="1076"/>
      <pc:docMkLst>
        <pc:docMk/>
      </pc:docMkLst>
      <pc:sldChg chg="modSp">
        <pc:chgData name="Ioan Tudor Alexandru Anghel" userId="S::ioan-tudor.anghel@s.unibuc.ro::c904ae03-1c23-4401-b4dc-bf9c286d3076" providerId="AD" clId="Web-{7A8D9FB0-DB3B-4ED1-B185-F657B8F1A347}" dt="2021-12-04T12:40:16.540" v="2" actId="1076"/>
        <pc:sldMkLst>
          <pc:docMk/>
          <pc:sldMk cId="0" sldId="311"/>
        </pc:sldMkLst>
        <pc:picChg chg="mod">
          <ac:chgData name="Ioan Tudor Alexandru Anghel" userId="S::ioan-tudor.anghel@s.unibuc.ro::c904ae03-1c23-4401-b4dc-bf9c286d3076" providerId="AD" clId="Web-{7A8D9FB0-DB3B-4ED1-B185-F657B8F1A347}" dt="2021-12-04T12:40:16.540" v="2" actId="1076"/>
          <ac:picMkLst>
            <pc:docMk/>
            <pc:sldMk cId="0" sldId="311"/>
            <ac:picMk id="289" creationId="{00000000-0000-0000-0000-000000000000}"/>
          </ac:picMkLst>
        </pc:picChg>
      </pc:sldChg>
    </pc:docChg>
  </pc:docChgLst>
  <pc:docChgLst>
    <pc:chgData name="Ana Maria  Puscasu" userId="S::ana-maria.puscasu@s.unibuc.ro::6146a44c-86ff-43f3-bf20-90640541443d" providerId="AD" clId="Web-{ADB9211A-AA6B-4B71-A7B4-1DFFD65DB5CE}"/>
    <pc:docChg chg="modSld">
      <pc:chgData name="Ana Maria  Puscasu" userId="S::ana-maria.puscasu@s.unibuc.ro::6146a44c-86ff-43f3-bf20-90640541443d" providerId="AD" clId="Web-{ADB9211A-AA6B-4B71-A7B4-1DFFD65DB5CE}" dt="2021-12-12T16:04:32.457" v="13" actId="20577"/>
      <pc:docMkLst>
        <pc:docMk/>
      </pc:docMkLst>
      <pc:sldChg chg="modSp">
        <pc:chgData name="Ana Maria  Puscasu" userId="S::ana-maria.puscasu@s.unibuc.ro::6146a44c-86ff-43f3-bf20-90640541443d" providerId="AD" clId="Web-{ADB9211A-AA6B-4B71-A7B4-1DFFD65DB5CE}" dt="2021-12-12T16:04:32.457" v="13" actId="20577"/>
        <pc:sldMkLst>
          <pc:docMk/>
          <pc:sldMk cId="0" sldId="273"/>
        </pc:sldMkLst>
        <pc:spChg chg="mod">
          <ac:chgData name="Ana Maria  Puscasu" userId="S::ana-maria.puscasu@s.unibuc.ro::6146a44c-86ff-43f3-bf20-90640541443d" providerId="AD" clId="Web-{ADB9211A-AA6B-4B71-A7B4-1DFFD65DB5CE}" dt="2021-12-12T16:04:32.457" v="13" actId="20577"/>
          <ac:spMkLst>
            <pc:docMk/>
            <pc:sldMk cId="0" sldId="273"/>
            <ac:spMk id="177" creationId="{00000000-0000-0000-0000-000000000000}"/>
          </ac:spMkLst>
        </pc:spChg>
      </pc:sldChg>
    </pc:docChg>
  </pc:docChgLst>
  <pc:docChgLst>
    <pc:chgData name="Maria Antonia  Ungureanu" userId="S::maria-antonia.ungureanu@s.unibuc.ro::7a2abc4b-a441-42ad-8d6e-a1ce84073447" providerId="AD" clId="Web-{F08E5003-BEC5-49B2-B22B-F6888BD42782}"/>
    <pc:docChg chg="modSld">
      <pc:chgData name="Maria Antonia  Ungureanu" userId="S::maria-antonia.ungureanu@s.unibuc.ro::7a2abc4b-a441-42ad-8d6e-a1ce84073447" providerId="AD" clId="Web-{F08E5003-BEC5-49B2-B22B-F6888BD42782}" dt="2021-11-20T22:45:19.227" v="0" actId="14100"/>
      <pc:docMkLst>
        <pc:docMk/>
      </pc:docMkLst>
      <pc:sldChg chg="modSp">
        <pc:chgData name="Maria Antonia  Ungureanu" userId="S::maria-antonia.ungureanu@s.unibuc.ro::7a2abc4b-a441-42ad-8d6e-a1ce84073447" providerId="AD" clId="Web-{F08E5003-BEC5-49B2-B22B-F6888BD42782}" dt="2021-11-20T22:45:19.227" v="0" actId="14100"/>
        <pc:sldMkLst>
          <pc:docMk/>
          <pc:sldMk cId="0" sldId="267"/>
        </pc:sldMkLst>
        <pc:spChg chg="mod">
          <ac:chgData name="Maria Antonia  Ungureanu" userId="S::maria-antonia.ungureanu@s.unibuc.ro::7a2abc4b-a441-42ad-8d6e-a1ce84073447" providerId="AD" clId="Web-{F08E5003-BEC5-49B2-B22B-F6888BD42782}" dt="2021-11-20T22:45:19.227" v="0" actId="14100"/>
          <ac:spMkLst>
            <pc:docMk/>
            <pc:sldMk cId="0" sldId="267"/>
            <ac:spMk id="165" creationId="{00000000-0000-0000-0000-000000000000}"/>
          </ac:spMkLst>
        </pc:spChg>
      </pc:sldChg>
    </pc:docChg>
  </pc:docChgLst>
  <pc:docChgLst>
    <pc:chgData name="Smaranda   Andronic" userId="S::smaranda.andronic@s.unibuc.ro::99f97c86-182e-417c-afd0-043aea4401b8" providerId="AD" clId="Web-{E3DCBF1A-7239-47C1-9F74-A75C636F81D0}"/>
    <pc:docChg chg="modSld">
      <pc:chgData name="Smaranda   Andronic" userId="S::smaranda.andronic@s.unibuc.ro::99f97c86-182e-417c-afd0-043aea4401b8" providerId="AD" clId="Web-{E3DCBF1A-7239-47C1-9F74-A75C636F81D0}" dt="2021-11-22T09:27:26.259" v="0" actId="1076"/>
      <pc:docMkLst>
        <pc:docMk/>
      </pc:docMkLst>
      <pc:sldChg chg="modSp">
        <pc:chgData name="Smaranda   Andronic" userId="S::smaranda.andronic@s.unibuc.ro::99f97c86-182e-417c-afd0-043aea4401b8" providerId="AD" clId="Web-{E3DCBF1A-7239-47C1-9F74-A75C636F81D0}" dt="2021-11-22T09:27:26.259" v="0" actId="1076"/>
        <pc:sldMkLst>
          <pc:docMk/>
          <pc:sldMk cId="0" sldId="308"/>
        </pc:sldMkLst>
        <pc:picChg chg="mod">
          <ac:chgData name="Smaranda   Andronic" userId="S::smaranda.andronic@s.unibuc.ro::99f97c86-182e-417c-afd0-043aea4401b8" providerId="AD" clId="Web-{E3DCBF1A-7239-47C1-9F74-A75C636F81D0}" dt="2021-11-22T09:27:26.259" v="0" actId="1076"/>
          <ac:picMkLst>
            <pc:docMk/>
            <pc:sldMk cId="0" sldId="308"/>
            <ac:picMk id="279" creationId="{00000000-0000-0000-0000-000000000000}"/>
          </ac:picMkLst>
        </pc:picChg>
      </pc:sldChg>
    </pc:docChg>
  </pc:docChgLst>
  <pc:docChgLst>
    <pc:chgData name="Razvan   Caruntu" userId="S::razvan.caruntu@s.unibuc.ro::c0df9ccb-3efc-46b3-8bb2-2ca85abf12c2" providerId="AD" clId="Web-{F4EBE70F-351A-440C-AFE6-BCCA93E0F808}"/>
    <pc:docChg chg="modSld">
      <pc:chgData name="Razvan   Caruntu" userId="S::razvan.caruntu@s.unibuc.ro::c0df9ccb-3efc-46b3-8bb2-2ca85abf12c2" providerId="AD" clId="Web-{F4EBE70F-351A-440C-AFE6-BCCA93E0F808}" dt="2021-12-17T07:07:33.367" v="0"/>
      <pc:docMkLst>
        <pc:docMk/>
      </pc:docMkLst>
      <pc:sldChg chg="modSp">
        <pc:chgData name="Razvan   Caruntu" userId="S::razvan.caruntu@s.unibuc.ro::c0df9ccb-3efc-46b3-8bb2-2ca85abf12c2" providerId="AD" clId="Web-{F4EBE70F-351A-440C-AFE6-BCCA93E0F808}" dt="2021-12-17T07:07:33.367" v="0"/>
        <pc:sldMkLst>
          <pc:docMk/>
          <pc:sldMk cId="0" sldId="306"/>
        </pc:sldMkLst>
        <pc:graphicFrameChg chg="modGraphic">
          <ac:chgData name="Razvan   Caruntu" userId="S::razvan.caruntu@s.unibuc.ro::c0df9ccb-3efc-46b3-8bb2-2ca85abf12c2" providerId="AD" clId="Web-{F4EBE70F-351A-440C-AFE6-BCCA93E0F808}" dt="2021-12-17T07:07:33.367" v="0"/>
          <ac:graphicFrameMkLst>
            <pc:docMk/>
            <pc:sldMk cId="0" sldId="306"/>
            <ac:graphicFrameMk id="27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7292A2A-93F0-4A10-908D-BF714598FE8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140FCD-27C4-407F-847B-0414C3571BB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DB9181A-8E17-48EB-BD6B-CC5A8885FB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http://marconi.unitbv.ro/aut/cpp/aut/Lab%2003/Lab3.pdf</a:t>
            </a: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8BEB21-5594-45E2-BDE5-33AA24B88DA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90484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352480" y="160956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290484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352480" y="4140720"/>
            <a:ext cx="233064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20040"/>
            <a:ext cx="72385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484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66640" y="414072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66640" y="1609560"/>
            <a:ext cx="35323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140720"/>
            <a:ext cx="7238520" cy="23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14">
              <a:alphaModFix amt="43000"/>
            </a:blip>
            <a:tile/>
          </a:blipFill>
          <a:ln>
            <a:noFill/>
          </a:ln>
          <a:effectLst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4245840" y="6558120"/>
            <a:ext cx="2001960" cy="22644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pPr>
              <a:lnSpc>
                <a:spcPct val="100000"/>
              </a:lnSpc>
            </a:pPr>
            <a:fld id="{996C4456-2332-436E-A51C-570FB1173B74}" type="datetime">
              <a:rPr lang="en-US" sz="1000" b="0" strike="noStrike" spc="-1">
                <a:solidFill>
                  <a:srgbClr val="B13F9A"/>
                </a:solidFill>
                <a:latin typeface="Trebuchet MS"/>
              </a:rPr>
              <a:t>12/16/2021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57200" y="6558120"/>
            <a:ext cx="3657240" cy="22824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251400" y="6556320"/>
            <a:ext cx="587880" cy="228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C090ECA-DC21-40D0-9941-0A6572B73F9C}" type="slidenum">
              <a:rPr lang="en-US" sz="1100" b="0" strike="noStrike" spc="-1">
                <a:solidFill>
                  <a:srgbClr val="B13F9A"/>
                </a:solidFill>
                <a:latin typeface="Trebuchet MS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>
            <a:off x="8152560" y="0"/>
            <a:ext cx="990360" cy="6857640"/>
          </a:xfrm>
          <a:prstGeom prst="rect">
            <a:avLst/>
          </a:prstGeom>
          <a:blipFill rotWithShape="0">
            <a:blip r:embed="rId14">
              <a:alphaModFix amt="43000"/>
            </a:blip>
            <a:tile/>
          </a:blipFill>
          <a:ln>
            <a:noFill/>
          </a:ln>
          <a:effectLst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8520" cy="1142640"/>
          </a:xfrm>
          <a:prstGeom prst="rect">
            <a:avLst/>
          </a:prstGeom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FDF2E8"/>
                </a:solidFill>
                <a:latin typeface="Trebuchet MS"/>
              </a:rPr>
              <a:t>Click to edit Master title style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9560"/>
            <a:ext cx="7238520" cy="4845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Click to edit Master text styles</a:t>
            </a: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F9B639"/>
              </a:buClr>
              <a:buSzPct val="80000"/>
              <a:buFont typeface="Wingdings 2" charset="2"/>
              <a:buChar char=""/>
            </a:pPr>
            <a:r>
              <a:rPr lang="en-US" sz="2300" b="0" strike="noStrike" spc="-1">
                <a:solidFill>
                  <a:srgbClr val="6F6F6F"/>
                </a:solidFill>
                <a:latin typeface="Trebuchet MS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6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Third level</a:t>
            </a:r>
            <a:endParaRPr lang="en-US" sz="2000" b="0" strike="noStrike" spc="-1">
              <a:solidFill>
                <a:srgbClr val="6F6F6F"/>
              </a:solidFill>
              <a:latin typeface="Trebuchet MS"/>
            </a:endParaRPr>
          </a:p>
          <a:p>
            <a:pPr marL="1005840" lvl="3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1280160" lvl="4" indent="-228240">
              <a:lnSpc>
                <a:spcPct val="100000"/>
              </a:lnSpc>
              <a:spcBef>
                <a:spcPts val="400"/>
              </a:spcBef>
              <a:buClr>
                <a:srgbClr val="F9B639"/>
              </a:buClr>
              <a:buSzPct val="70000"/>
              <a:buFont typeface="Wingdings" charset="2"/>
              <a:buChar char=""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Fifth level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45840" y="6558120"/>
            <a:ext cx="2001960" cy="22644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pPr>
              <a:lnSpc>
                <a:spcPct val="100000"/>
              </a:lnSpc>
            </a:pPr>
            <a:fld id="{0EE99866-22F9-4413-9884-AF6BD239A593}" type="datetime">
              <a:rPr lang="en-US" sz="1000" b="0" strike="noStrike" spc="-1">
                <a:solidFill>
                  <a:srgbClr val="B13F9A"/>
                </a:solidFill>
                <a:latin typeface="Trebuchet MS"/>
              </a:rPr>
              <a:t>12/16/2021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7200" y="6558120"/>
            <a:ext cx="3657240" cy="22824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251400" y="6556320"/>
            <a:ext cx="587880" cy="228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024F8CE-A4DF-4232-8B1D-9EE54368DA3A}" type="slidenum">
              <a:rPr lang="en-US" sz="1100" b="0" strike="noStrike" spc="-1">
                <a:solidFill>
                  <a:srgbClr val="B13F9A"/>
                </a:solidFill>
                <a:latin typeface="Trebuchet MS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pic>
        <p:nvPicPr>
          <p:cNvPr id="48" name="Picture 6" descr="matrix.jpeg"/>
          <p:cNvPicPr/>
          <p:nvPr/>
        </p:nvPicPr>
        <p:blipFill>
          <a:blip r:embed="rId15"/>
          <a:srcRect r="91135" b="-21"/>
          <a:stretch/>
        </p:blipFill>
        <p:spPr>
          <a:xfrm>
            <a:off x="-52920" y="0"/>
            <a:ext cx="309600" cy="2342160"/>
          </a:xfrm>
          <a:prstGeom prst="rect">
            <a:avLst/>
          </a:prstGeom>
          <a:ln>
            <a:noFill/>
          </a:ln>
        </p:spPr>
      </p:pic>
      <p:pic>
        <p:nvPicPr>
          <p:cNvPr id="49" name="Picture 7" descr="matrix.jpeg"/>
          <p:cNvPicPr/>
          <p:nvPr/>
        </p:nvPicPr>
        <p:blipFill>
          <a:blip r:embed="rId15"/>
          <a:srcRect r="91135" b="-21"/>
          <a:stretch/>
        </p:blipFill>
        <p:spPr>
          <a:xfrm>
            <a:off x="-55440" y="2303280"/>
            <a:ext cx="309600" cy="2342160"/>
          </a:xfrm>
          <a:prstGeom prst="rect">
            <a:avLst/>
          </a:prstGeom>
          <a:ln>
            <a:noFill/>
          </a:ln>
        </p:spPr>
      </p:pic>
      <p:pic>
        <p:nvPicPr>
          <p:cNvPr id="50" name="Picture 8" descr="matrix.jpeg"/>
          <p:cNvPicPr/>
          <p:nvPr/>
        </p:nvPicPr>
        <p:blipFill>
          <a:blip r:embed="rId15"/>
          <a:srcRect r="91135" b="-21"/>
          <a:stretch/>
        </p:blipFill>
        <p:spPr>
          <a:xfrm>
            <a:off x="-52920" y="4616280"/>
            <a:ext cx="309600" cy="23421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84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2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Seventh Outline Level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C1FEA1E-2210-4BCF-A629-B03B967E86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2880" y="5011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FF"/>
                </a:solidFill>
                <a:latin typeface="Andalus"/>
              </a:rPr>
              <a:t>Programarea calculatoarelor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82880" y="3226756"/>
            <a:ext cx="8229240" cy="815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 algn="ctr">
              <a:spcBef>
                <a:spcPts val="601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 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Cursul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9760" y="1215000"/>
            <a:ext cx="8890200" cy="27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Varianta modularizata: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compilez fiecare fisier (modul) în parte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7">
                <a:solidFill>
                  <a:srgbClr val="000000"/>
                </a:solidFill>
                <a:latin typeface="Calibri (Body)"/>
              </a:rPr>
              <a:t>gcc –c  prog_aux.c     =&gt;   produce prog_aux.o</a:t>
            </a:r>
            <a:endParaRPr lang="en-US" sz="20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7">
                <a:solidFill>
                  <a:srgbClr val="000000"/>
                </a:solidFill>
                <a:latin typeface="Calibri (Body)"/>
              </a:rPr>
              <a:t>gcc –c prog_aux2.c      =&gt;   produce prog_aux2.o</a:t>
            </a:r>
            <a:endParaRPr lang="en-US" sz="20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7">
                <a:solidFill>
                  <a:srgbClr val="000000"/>
                </a:solidFill>
                <a:latin typeface="Calibri (Body)"/>
              </a:rPr>
              <a:t>gcc –c program.c      =&gt;   produce program.o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Link-editez codul obiect (am nevoie ca “program.c” 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să  știe unde găsește funcțiile auxiliare)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7">
                <a:solidFill>
                  <a:srgbClr val="000000"/>
                </a:solidFill>
                <a:latin typeface="Calibri (Body)"/>
              </a:rPr>
              <a:t>gcc prog_aux.o prog_aux2.o program.o –o prog_final</a:t>
            </a:r>
            <a:endParaRPr lang="en-US" sz="2000" b="0" strike="noStrike" spc="-1"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600" b="0" strike="noStrike" spc="-7">
                <a:solidFill>
                  <a:srgbClr val="000000"/>
                </a:solidFill>
                <a:latin typeface="Calibri (Body)"/>
              </a:rPr>
              <a:t>produce fisierul executabil prog_final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Cuprinsul cursului de azi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06280" y="1600200"/>
            <a:ext cx="8826120" cy="52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Etapele realizării unui program C.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Directive de preprocesare. Macrodefiniții.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Funcții de citire/scriere.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77000" y="10584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Preprocesare în limbajul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76092" y="914400"/>
            <a:ext cx="8524988" cy="53937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reprocesarea</a:t>
            </a:r>
            <a:r>
              <a:rPr lang="en-US" sz="2400" b="0" strike="noStrike" spc="7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ap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na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nte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7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procesu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9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compi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are a codului sursă (fișier text editat într-un editor și salvat cu extensia .c).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pre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roces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rea</a:t>
            </a:r>
            <a:r>
              <a:rPr lang="en-US" sz="2400" b="0" strike="noStrike" spc="18">
                <a:solidFill>
                  <a:srgbClr val="000000"/>
                </a:solidFill>
                <a:latin typeface="Calibri (Body)"/>
              </a:rPr>
              <a:t> codului sursă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as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g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ră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includ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e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rea</a:t>
            </a:r>
            <a:r>
              <a:rPr lang="en-US" sz="1800" b="0" strike="noStrike" spc="-41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c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o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n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ț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inutului</a:t>
            </a:r>
            <a:r>
              <a:rPr lang="en-US" sz="1800" b="0" strike="noStrike" spc="-32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fișier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e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lor</a:t>
            </a:r>
            <a:r>
              <a:rPr lang="en-US" sz="1800" b="0" strike="noStrike" spc="-26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(de</a:t>
            </a:r>
            <a:r>
              <a:rPr lang="en-US" sz="1800" b="0" strike="noStrike" spc="-32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obi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c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ei</a:t>
            </a:r>
            <a:r>
              <a:rPr lang="en-US" sz="1800" b="0" strike="noStrike" spc="-15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a </a:t>
            </a:r>
            <a:r>
              <a:rPr lang="en-US" sz="1800" b="0" strike="noStrike" spc="-12">
                <a:solidFill>
                  <a:srgbClr val="6F6F6F"/>
                </a:solidFill>
                <a:latin typeface="Calibri (Body)"/>
              </a:rPr>
              <a:t>f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ișie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r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elor </a:t>
            </a:r>
            <a:r>
              <a:rPr lang="en-US" sz="1800" b="0" i="1" strike="noStrike" spc="-1">
                <a:solidFill>
                  <a:srgbClr val="6F6F6F"/>
                </a:solidFill>
                <a:latin typeface="Calibri (Body)"/>
              </a:rPr>
              <a:t>heade</a:t>
            </a:r>
            <a:r>
              <a:rPr lang="en-US" sz="1800" b="0" i="1" strike="noStrike" spc="4">
                <a:solidFill>
                  <a:srgbClr val="6F6F6F"/>
                </a:solidFill>
                <a:latin typeface="Calibri (Body)"/>
              </a:rPr>
              <a:t>r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6F6F6F"/>
                </a:solidFill>
                <a:latin typeface="Calibri (Body)"/>
              </a:rPr>
              <a:t>d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efinirea</a:t>
            </a:r>
            <a:r>
              <a:rPr lang="en-US" sz="1800" b="0" strike="noStrike" spc="32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6F6F6F"/>
                </a:solidFill>
                <a:latin typeface="Calibri (Body)"/>
              </a:rPr>
              <a:t>d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e</a:t>
            </a:r>
            <a:r>
              <a:rPr lang="en-US" sz="1800" b="0" strike="noStrike" spc="38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macro</a:t>
            </a:r>
            <a:r>
              <a:rPr lang="en-US" sz="1800" b="0" strike="noStrike" spc="-7">
                <a:solidFill>
                  <a:srgbClr val="6F6F6F"/>
                </a:solidFill>
                <a:latin typeface="Calibri (Body)"/>
              </a:rPr>
              <a:t>uri (macrodefiniții)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compilarea</a:t>
            </a:r>
            <a:r>
              <a:rPr lang="en-US" sz="1800" b="0" strike="noStrike" spc="-32">
                <a:solidFill>
                  <a:srgbClr val="6F6F6F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c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o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ndi</a:t>
            </a:r>
            <a:r>
              <a:rPr lang="en-US" sz="1800" b="0" strike="noStrike" spc="4">
                <a:solidFill>
                  <a:srgbClr val="6F6F6F"/>
                </a:solidFill>
                <a:latin typeface="Calibri (Body)"/>
              </a:rPr>
              <a:t>ț</a:t>
            </a: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ionată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co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nstă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</a:t>
            </a:r>
            <a:r>
              <a:rPr lang="en-US" sz="2400" b="0" strike="noStrike" spc="-2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substituirea</a:t>
            </a:r>
            <a:r>
              <a:rPr lang="en-US" sz="2400" b="0" strike="noStrike" spc="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simbo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uri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or</a:t>
            </a:r>
            <a:r>
              <a:rPr lang="en-US" sz="2400" b="0" strike="noStrike" spc="38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codul sursă pe baza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irect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iv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9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preprocesare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di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rective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9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58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preproc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sare</a:t>
            </a:r>
            <a:r>
              <a:rPr lang="en-US" sz="2400" b="0" strike="noStrike" spc="7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su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6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prec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caracterul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z</a:t>
            </a:r>
            <a:r>
              <a:rPr lang="en-US" sz="2400" b="0" strike="noStrike" spc="-32">
                <a:solidFill>
                  <a:srgbClr val="3366FF"/>
                </a:solidFill>
                <a:latin typeface="Calibri (Body)"/>
              </a:rPr>
              <a:t> </a:t>
            </a:r>
            <a:r>
              <a:rPr lang="en-US" sz="2400" b="1" strike="noStrike" spc="-21">
                <a:solidFill>
                  <a:srgbClr val="3366FF"/>
                </a:solidFill>
                <a:latin typeface="Calibri (Body)"/>
              </a:rPr>
              <a:t>#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#include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146600"/>
            <a:ext cx="8543880" cy="521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copiază conținutul fișierului specificat în textul sursă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#include &lt;nume_fisier&gt;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caută nume_fisier</a:t>
            </a:r>
            <a:r>
              <a:rPr lang="en-US" sz="1800" b="0" strike="noStrike" spc="-41">
                <a:solidFill>
                  <a:srgbClr val="000000"/>
                </a:solidFill>
                <a:latin typeface="Calibri (Body)"/>
              </a:rPr>
              <a:t> în directorul unde se află fișierele din librăria standard instalată odată cu compilatorul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#include “nume_fisier”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caută nume_fisier</a:t>
            </a:r>
            <a:r>
              <a:rPr lang="en-US" sz="1800" b="0" strike="noStrike" spc="-41">
                <a:solidFill>
                  <a:srgbClr val="000000"/>
                </a:solidFill>
                <a:latin typeface="Calibri (Body)"/>
              </a:rPr>
              <a:t> în directorul curent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146600"/>
            <a:ext cx="781776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folosită pentru definirea (înlocuirea) constantelor simbolice și a macrourilor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de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fin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rea</a:t>
            </a:r>
            <a:r>
              <a:rPr lang="en-US" sz="2400" b="0" strike="noStrike" spc="8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8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1" strike="noStrike" spc="-12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1" strike="noStrike" spc="-12">
                <a:solidFill>
                  <a:srgbClr val="000000"/>
                </a:solidFill>
                <a:latin typeface="Calibri (Body)"/>
              </a:rPr>
              <a:t>s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tante</a:t>
            </a:r>
            <a:r>
              <a:rPr lang="en-US" sz="2400" b="1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simbolic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1" strike="noStrike" spc="4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est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58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caz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spe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8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al defi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iri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9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7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macro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ts val="2594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	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#def</a:t>
            </a:r>
            <a:r>
              <a:rPr lang="en-US" sz="2400" b="1" strike="noStrike" spc="4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 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  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ex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ts val="2594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355680" indent="-273960">
              <a:lnSpc>
                <a:spcPct val="100000"/>
              </a:lnSpc>
              <a:spcBef>
                <a:spcPts val="37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timpul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preproc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sării</a:t>
            </a:r>
            <a:r>
              <a:rPr lang="en-US" sz="2400" b="0" strike="noStrike" spc="2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num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1" strike="noStrike" spc="4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est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cu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6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cu</a:t>
            </a:r>
            <a:r>
              <a:rPr lang="en-US" sz="2400" b="0" strike="noStrike" spc="6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text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37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text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 poate să fie mai lung decât o linie, continuarea se poate face prin caracterul \ pus la sfârșitul liniei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text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 poate să lipsească, caz în care se definește o constantă vidă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146600"/>
            <a:ext cx="781776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Exemplu: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#define DEBUG_PRINT       printf( “ File %s line %d: \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					  “ x = %d, y = %d, z = %d ”, \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						__FILE__ , __LINE__ ,\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						x,y,z)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  …..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  x *=2;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  y += x;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  z = x * y;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  DEBUG_PRINT;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146600"/>
            <a:ext cx="765000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55680" indent="-273960">
              <a:lnSpc>
                <a:spcPct val="100000"/>
              </a:lnSpc>
              <a:spcBef>
                <a:spcPts val="37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înlocu</a:t>
            </a:r>
            <a:r>
              <a:rPr lang="en-US" sz="2400" b="0" strike="noStrike" spc="-2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rea</a:t>
            </a:r>
            <a:r>
              <a:rPr lang="en-US" sz="2400" b="0" strike="noStrike" spc="9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se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contin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ă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pâ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ă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 momentul în care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num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1" strike="noStrike" spc="4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nu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mai este 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finit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sau până la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sfârșitul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fișieru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ui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ts val="2571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ts val="2571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nu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țarea</a:t>
            </a:r>
            <a:r>
              <a:rPr lang="en-US" sz="2400" b="0" strike="noStrike" spc="-4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def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nir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2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une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tan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 simb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lic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4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se</a:t>
            </a:r>
            <a:r>
              <a:rPr lang="en-US" sz="2400" b="0" strike="noStrike" spc="38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poat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2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face</a:t>
            </a:r>
            <a:r>
              <a:rPr lang="en-US" sz="2400" b="0" strike="noStrike" spc="38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cu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dire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iv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4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#unde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f 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nume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16242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finirea</a:t>
            </a:r>
            <a:r>
              <a:rPr lang="en-US" sz="2400" b="0" strike="noStrike" spc="7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un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94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macr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	#defin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nu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me(lista-parametri) text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2">
                <a:solidFill>
                  <a:srgbClr val="000000"/>
                </a:solidFill>
                <a:latin typeface="Calibri (Body)"/>
              </a:rPr>
              <a:t>numele macro-ului este nume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2">
                <a:solidFill>
                  <a:srgbClr val="000000"/>
                </a:solidFill>
                <a:latin typeface="Calibri (Body)"/>
              </a:rPr>
              <a:t>lista de parametri este de ex.: </a:t>
            </a:r>
            <a:r>
              <a:rPr lang="en-US" sz="2000" b="1" strike="noStrike" spc="-12">
                <a:solidFill>
                  <a:srgbClr val="000000"/>
                </a:solidFill>
                <a:latin typeface="Calibri (Body)"/>
              </a:rPr>
              <a:t>p1, p2, …, pn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2">
                <a:solidFill>
                  <a:srgbClr val="000000"/>
                </a:solidFill>
                <a:latin typeface="Calibri (Body)"/>
              </a:rPr>
              <a:t>textul substituit este </a:t>
            </a:r>
            <a:r>
              <a:rPr lang="en-US" sz="2000" b="1" strike="noStrike" spc="-12">
                <a:solidFill>
                  <a:srgbClr val="000000"/>
                </a:solidFill>
                <a:latin typeface="Calibri (Body)"/>
              </a:rPr>
              <a:t>text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35568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rametrii formali sunt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substituiți</a:t>
            </a:r>
            <a:r>
              <a:rPr lang="en-US" sz="24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 cei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actua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în te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35568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p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8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macro-u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ui</a:t>
            </a:r>
            <a:r>
              <a:rPr lang="en-US" sz="2400" b="0" strike="noStrike" spc="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este s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milar</a:t>
            </a:r>
            <a:r>
              <a:rPr lang="en-US" sz="24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ap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43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un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4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funcții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355680">
              <a:lnSpc>
                <a:spcPct val="100000"/>
              </a:lnSpc>
              <a:spcBef>
                <a:spcPts val="405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u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me(p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_a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ctual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1,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p_actu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al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...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400" b="1" strike="noStrike" spc="-7">
                <a:solidFill>
                  <a:srgbClr val="000000"/>
                </a:solidFill>
                <a:latin typeface="Courier New"/>
              </a:rPr>
              <a:t>p_actu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al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n)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146600"/>
            <a:ext cx="780264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3685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spcBef>
                <a:spcPts val="601"/>
              </a:spcBef>
            </a:pPr>
            <a:r>
              <a:rPr lang="en-US" sz="2400" spc="-7">
                <a:solidFill>
                  <a:srgbClr val="000000"/>
                </a:solidFill>
                <a:latin typeface="Calibri (Body)"/>
              </a:rPr>
              <a:t>#define SQUARE(x)     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x * x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Daca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apelam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: SQUARE(5),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atunci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in program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preprocesorul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substituie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spcBef>
                <a:spcPts val="601"/>
              </a:spcBef>
            </a:pPr>
            <a:r>
              <a:rPr lang="en-US" sz="2400" spc="-7">
                <a:solidFill>
                  <a:srgbClr val="000000"/>
                </a:solidFill>
                <a:latin typeface="Calibri (Body)"/>
              </a:rPr>
              <a:t>      			    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5 * 5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Ce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afiseaza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programul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?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spcBef>
                <a:spcPts val="601"/>
              </a:spcBef>
            </a:pPr>
            <a:r>
              <a:rPr lang="en-US" sz="2400" spc="-7">
                <a:solidFill>
                  <a:srgbClr val="000000"/>
                </a:solidFill>
                <a:latin typeface="Calibri (Body)"/>
              </a:rPr>
              <a:t> 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a = 5;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spcBef>
                <a:spcPts val="601"/>
              </a:spcBef>
            </a:pPr>
            <a:r>
              <a:rPr lang="en-US" sz="2400" spc="-7">
                <a:solidFill>
                  <a:srgbClr val="000000"/>
                </a:solidFill>
                <a:latin typeface="Calibri (Body)"/>
              </a:rPr>
              <a:t> </a:t>
            </a: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printf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(“%d \n”, SQUARE( a++ ) ); //</a:t>
            </a:r>
            <a:r>
              <a:rPr lang="en-US" sz="2400" spc="-7">
                <a:solidFill>
                  <a:srgbClr val="000000"/>
                </a:solidFill>
                <a:latin typeface="Calibri (Body)"/>
              </a:rPr>
              <a:t> 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a++ * (a++)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146600"/>
            <a:ext cx="787860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SQUARE(x)     x * x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Daca apelam: SQUARE(5), atunci in program preprocesorul substituie: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    			     5 * 5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Ce afiseaza programul?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 a = 5;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 printf(“%d \n”, SQUARE( a + 1 ) );    //echivalent cu a+1*a+1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						//  deci =&gt; 11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724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158466"/>
                </a:solidFill>
                <a:latin typeface="Trebuchet MS"/>
              </a:rPr>
              <a:t>Programa cursului</a:t>
            </a:r>
            <a:endParaRPr lang="en-US" sz="3800" b="0" strike="noStrike" spc="-1">
              <a:solidFill>
                <a:srgbClr val="158466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96781" y="1116330"/>
            <a:ext cx="3659760" cy="5407920"/>
          </a:xfrm>
          <a:prstGeom prst="rect">
            <a:avLst/>
          </a:prstGeom>
          <a:noFill/>
          <a:ln w="28440">
            <a:solidFill>
              <a:srgbClr val="3366FF"/>
            </a:solidFill>
            <a:round/>
          </a:ln>
        </p:spPr>
        <p:txBody>
          <a:bodyPr lIns="90000" tIns="45000" rIns="90000" bIns="45000" anchor="t">
            <a:noAutofit/>
          </a:bodyPr>
          <a:lstStyle/>
          <a:p>
            <a:pPr marL="274320" indent="-273685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3000"/>
              <a:buFont typeface="Wingdings" charset="2"/>
              <a:buChar char=""/>
            </a:pPr>
            <a:r>
              <a:rPr lang="en-US" sz="1400" b="1" strike="noStrike" spc="-1" dirty="0" err="1">
                <a:solidFill>
                  <a:srgbClr val="000000"/>
                </a:solidFill>
                <a:latin typeface="Trebuchet MS"/>
              </a:rPr>
              <a:t>Introducere</a:t>
            </a:r>
            <a:endParaRPr lang="en-US" sz="1400" b="0" strike="noStrike" spc="-1" dirty="0" err="1">
              <a:solidFill>
                <a:srgbClr val="000000"/>
              </a:solidFill>
              <a:latin typeface="Trebuchet MS"/>
            </a:endParaRP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Algoritmi</a:t>
            </a:r>
          </a:p>
          <a:p>
            <a:pPr marL="520700" lvl="1" indent="-227965"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Limbaje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programare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en-US" sz="1200" spc="-1" dirty="0">
                <a:solidFill>
                  <a:srgbClr val="000000"/>
                </a:solidFill>
                <a:latin typeface="Trebuchet MS"/>
              </a:rPr>
              <a:t> </a:t>
            </a:r>
            <a:endParaRPr lang="en-US" sz="12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3000"/>
              <a:buFont typeface="Wingdings" charset="2"/>
              <a:buChar char=""/>
            </a:pPr>
            <a:r>
              <a:rPr lang="en-US" sz="1400" b="1" strike="noStrike" spc="-1" dirty="0" err="1">
                <a:solidFill>
                  <a:srgbClr val="000000"/>
                </a:solidFill>
                <a:latin typeface="Trebuchet MS"/>
              </a:rPr>
              <a:t>Fundamentele</a:t>
            </a:r>
            <a:r>
              <a:rPr lang="en-US" sz="1400" b="1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Trebuchet MS"/>
              </a:rPr>
              <a:t>limbajului</a:t>
            </a:r>
            <a:r>
              <a:rPr lang="en-US" sz="1400" b="1" strike="noStrike" spc="-1" dirty="0">
                <a:solidFill>
                  <a:srgbClr val="000000"/>
                </a:solidFill>
                <a:latin typeface="Trebuchet MS"/>
              </a:rPr>
              <a:t> C</a:t>
            </a:r>
            <a:endParaRPr lang="en-US" sz="14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Introducere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în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limbajul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C.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Structura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unui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program C.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Tipuri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date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fundamentale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Variabile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Constante.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Operatori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Expresii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Conversii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Tipuri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derivate de date: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tablouri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șiruri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caractere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structuri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uniuni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câmpuri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biți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enumerări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pointeri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Instrucțiuni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control</a:t>
            </a:r>
          </a:p>
          <a:p>
            <a:pPr marL="520700" lvl="1" indent="-227965"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Directive </a:t>
            </a:r>
            <a:r>
              <a:rPr lang="en-US" sz="1200" spc="-1" dirty="0">
                <a:solidFill>
                  <a:srgbClr val="000000"/>
                </a:solidFill>
                <a:latin typeface="Trebuchet MS"/>
              </a:rPr>
              <a:t>de 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preprocesare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Macrodefiniții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Funcții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citire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scriere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Etapele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realizării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unui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program C.</a:t>
            </a:r>
          </a:p>
          <a:p>
            <a:pPr marL="274320" indent="-273685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3000"/>
              <a:buFont typeface="Wingdings" charset="2"/>
              <a:buChar char=""/>
            </a:pPr>
            <a:r>
              <a:rPr lang="en-US" sz="1400" b="1" strike="noStrike" spc="-1" dirty="0" err="1">
                <a:solidFill>
                  <a:srgbClr val="000000"/>
                </a:solidFill>
                <a:latin typeface="Trebuchet MS"/>
              </a:rPr>
              <a:t>Fișiere</a:t>
            </a:r>
            <a:r>
              <a:rPr lang="en-US" sz="1400" b="1" strike="noStrike" spc="-1" dirty="0">
                <a:solidFill>
                  <a:srgbClr val="000000"/>
                </a:solidFill>
                <a:latin typeface="Trebuchet MS"/>
              </a:rPr>
              <a:t> text</a:t>
            </a:r>
            <a:endParaRPr lang="en-US" sz="14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80000"/>
              <a:buFont typeface="Wingdings" charset="2"/>
              <a:buChar char="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Funcții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specifice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manipulare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</a:p>
          <a:p>
            <a:pPr marL="274320" indent="-273685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3000"/>
              <a:buFont typeface="Wingdings" charset="2"/>
              <a:buChar char=""/>
            </a:pPr>
            <a:r>
              <a:rPr lang="en-US" sz="1400" b="1" strike="noStrike" spc="-1" dirty="0" err="1">
                <a:solidFill>
                  <a:srgbClr val="000000"/>
                </a:solidFill>
                <a:latin typeface="Trebuchet MS"/>
              </a:rPr>
              <a:t>Funcții</a:t>
            </a:r>
            <a:r>
              <a:rPr lang="en-US" sz="1400" b="1" strike="noStrike" spc="-1" dirty="0">
                <a:solidFill>
                  <a:srgbClr val="000000"/>
                </a:solidFill>
                <a:latin typeface="Trebuchet MS"/>
              </a:rPr>
              <a:t> (1)</a:t>
            </a:r>
            <a:endParaRPr lang="en-US" sz="14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571500" lvl="2" indent="-170815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0000"/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Declarare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și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definire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Apel. Metode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trasmitere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paramerilor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Pointeri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 la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Trebuchet MS"/>
              </a:rPr>
              <a:t>funcții</a:t>
            </a:r>
            <a:r>
              <a:rPr lang="en-US" sz="1200" b="0" strike="noStrike" spc="-1" dirty="0">
                <a:solidFill>
                  <a:srgbClr val="000000"/>
                </a:solidFill>
                <a:latin typeface="Trebuchet MS"/>
              </a:rPr>
              <a:t>.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4637160" y="1114560"/>
            <a:ext cx="3401640" cy="5369760"/>
          </a:xfrm>
          <a:prstGeom prst="rect">
            <a:avLst/>
          </a:prstGeom>
          <a:noFill/>
          <a:ln w="284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3366FF"/>
              </a:buClr>
              <a:buFont typeface="Wingdings" charset="2"/>
              <a:buChar char=""/>
            </a:pPr>
            <a:r>
              <a:rPr lang="en-US" sz="1400" b="1" strike="noStrike" spc="-1">
                <a:solidFill>
                  <a:srgbClr val="000000"/>
                </a:solidFill>
                <a:latin typeface="Trebuchet MS"/>
              </a:rPr>
              <a:t>Tablouri și pointeri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Legătura dintre tablouri și pointeri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Aritmetica pointerilor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Alocarea dinamică a memoriei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Clase de memorare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3366FF"/>
              </a:buClr>
              <a:buFont typeface="Wingdings" charset="2"/>
              <a:buChar char=""/>
            </a:pPr>
            <a:r>
              <a:rPr lang="en-US" sz="1400" b="1" strike="noStrike" spc="-1">
                <a:solidFill>
                  <a:srgbClr val="000000"/>
                </a:solidFill>
                <a:latin typeface="Trebuchet MS"/>
              </a:rPr>
              <a:t>Șiruri de caractere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Funcții specifice de manipulare.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 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3366FF"/>
              </a:buClr>
              <a:buFont typeface="Wingdings" charset="2"/>
              <a:buChar char=""/>
            </a:pPr>
            <a:r>
              <a:rPr lang="en-US" sz="1400" b="1" strike="noStrike" spc="-1">
                <a:solidFill>
                  <a:srgbClr val="000000"/>
                </a:solidFill>
                <a:latin typeface="Trebuchet MS"/>
              </a:rPr>
              <a:t>Fișiere binare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Funcții specifice de manipulare.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3366FF"/>
              </a:buClr>
              <a:buFont typeface="Wingdings" charset="2"/>
              <a:buChar char=""/>
            </a:pPr>
            <a:r>
              <a:rPr lang="en-US" sz="1400" b="1" strike="noStrike" spc="-1">
                <a:solidFill>
                  <a:srgbClr val="000000"/>
                </a:solidFill>
                <a:latin typeface="Trebuchet MS"/>
              </a:rPr>
              <a:t>Structuri de date complexe și autoreferite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Definire și utilizare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3366FF"/>
              </a:buClr>
              <a:buFont typeface="Wingdings" charset="2"/>
              <a:buChar char=""/>
            </a:pPr>
            <a:r>
              <a:rPr lang="en-US" sz="1400" b="1" strike="noStrike" spc="-1">
                <a:solidFill>
                  <a:srgbClr val="000000"/>
                </a:solidFill>
                <a:latin typeface="Trebuchet MS"/>
              </a:rPr>
              <a:t>Funcții (2)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Funcții cu număr variabil de argumente.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241"/>
              </a:spcBef>
              <a:buClr>
                <a:srgbClr val="3366FF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Trebuchet MS"/>
              </a:rPr>
              <a:t>Preluarea argumentelor funcției main din linia de comandă.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48680" y="4008240"/>
            <a:ext cx="617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  <a:effectLst>
            <a:outerShdw blurRad="50800" dist="2484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148680" y="4297680"/>
            <a:ext cx="617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  <a:effectLst>
            <a:outerShdw blurRad="50800" dist="2484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148680" y="4449960"/>
            <a:ext cx="617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  <a:effectLst>
            <a:outerShdw blurRad="50800" dist="2484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Corectie: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SQUARE(x)     (x) * (x)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Cand apelam: printf(“%d \n”, SQUARE( a + 1 )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Preprocesorul inlocuieste: printf(“%d \n”, ( a + 1 )*( a + 1 )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DOUBLE(x)     ( x ) + ( x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Ce afiseaza programul?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 a = 5;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printf(“%d \n”, 10 * DOUBLE( a ) );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DOUBLE(x)     ( x ) + ( x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Ce afiseaza programul?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 a = 5;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printf(“%d \n”, 10 * DOUBLE( a ) );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//Echivalent cu: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a = 5;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printf(“%d \n”, 10 * ( a ) + ( a ) ); // =&gt; 55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Corectie: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DOUBLE(x)     ( ( x ) + ( x )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Toate macro-urile care evalueaza expresii numerice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necesita parantezare in aceasta maniera pentru 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a evita interactiuni nedorite cu alti operatori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Directiva #define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146600"/>
            <a:ext cx="757404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invocarea</a:t>
            </a:r>
            <a:r>
              <a:rPr lang="en-US" sz="2400" b="0" strike="noStrike" spc="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unu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8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macr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1" strike="noStrike" spc="6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presupu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8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înlocu</a:t>
            </a:r>
            <a:r>
              <a:rPr lang="en-US" sz="2400" b="0" strike="noStrike" spc="-2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rea</a:t>
            </a:r>
            <a:r>
              <a:rPr lang="en-US" sz="2400" b="0" strike="noStrike" spc="8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ap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10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cu 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te</a:t>
            </a:r>
            <a:r>
              <a:rPr lang="en-US" sz="2400" b="0" strike="noStrike" spc="-32">
                <a:solidFill>
                  <a:srgbClr val="000000"/>
                </a:solidFill>
                <a:latin typeface="Calibri (Body)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tul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acr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-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8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respectiv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 generează</a:t>
            </a:r>
            <a:r>
              <a:rPr lang="en-US" sz="2400" b="0" strike="noStrike" spc="-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ast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f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el</a:t>
            </a:r>
            <a:r>
              <a:rPr lang="en-US" sz="2400" b="0" strike="noStrike" spc="-2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instru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țiu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3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la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eca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3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v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oca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3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și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3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sunt 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ulterio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2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mpilate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se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mandă</a:t>
            </a:r>
            <a:r>
              <a:rPr lang="en-US" sz="2400" b="0" strike="noStrike" spc="-5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f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utilizarea</a:t>
            </a:r>
            <a:r>
              <a:rPr lang="en-US" sz="2400" b="0" strike="noStrike" spc="-26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doar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pentru</a:t>
            </a:r>
            <a:r>
              <a:rPr lang="en-US" sz="2400" b="0" strike="noStrike" spc="-4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lcule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simple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parametrul</a:t>
            </a:r>
            <a:r>
              <a:rPr lang="en-US" sz="2400" b="0" strike="noStrike" spc="-3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s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te</a:t>
            </a:r>
            <a:r>
              <a:rPr lang="en-US" sz="2400" b="0" strike="noStrike" spc="-3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înlocuit</a:t>
            </a:r>
            <a:r>
              <a:rPr lang="en-US" sz="2400" b="0" strike="noStrike" spc="-2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cu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te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tul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res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z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ă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tor pa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ametr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lui</a:t>
            </a:r>
            <a:r>
              <a:rPr lang="en-US" sz="2400" b="0" strike="noStrike" spc="-3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a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tual,</a:t>
            </a:r>
            <a:r>
              <a:rPr lang="en-US" sz="2400" b="0" strike="noStrike" spc="-4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c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o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res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on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ența</a:t>
            </a:r>
            <a:r>
              <a:rPr lang="en-US" sz="2400" b="0" strike="noStrike" spc="-5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fi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nd pur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po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z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ițională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355680" indent="-273960">
              <a:lnSpc>
                <a:spcPts val="2591"/>
              </a:lnSpc>
              <a:spcBef>
                <a:spcPts val="23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92">
                <a:solidFill>
                  <a:srgbClr val="000000"/>
                </a:solidFill>
                <a:latin typeface="Calibri (Body)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impul de procesare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este mai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scurt când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se util</a:t>
            </a:r>
            <a:r>
              <a:rPr lang="en-US" sz="2400" b="0" strike="noStrike" spc="-15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zează macro-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ur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63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ap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u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8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funcției</a:t>
            </a:r>
            <a:r>
              <a:rPr lang="en-US" sz="2400" b="0" strike="noStrike" spc="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nec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sită</a:t>
            </a:r>
            <a:r>
              <a:rPr lang="en-US" sz="2400" b="0" strike="noStrike" spc="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timp su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p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2400" b="0" strike="noStrike" spc="-12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mentar)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Ce afiseaza 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programul?  </a:t>
            </a: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2820600" y="1459800"/>
            <a:ext cx="4509720" cy="4995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Ce afiseaza 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programul?  </a:t>
            </a:r>
          </a:p>
        </p:txBody>
      </p:sp>
      <p:pic>
        <p:nvPicPr>
          <p:cNvPr id="195" name="Picture 3"/>
          <p:cNvPicPr/>
          <p:nvPr/>
        </p:nvPicPr>
        <p:blipFill>
          <a:blip r:embed="rId2"/>
          <a:stretch/>
        </p:blipFill>
        <p:spPr>
          <a:xfrm>
            <a:off x="2820600" y="1459800"/>
            <a:ext cx="4509720" cy="4995360"/>
          </a:xfrm>
          <a:prstGeom prst="rect">
            <a:avLst/>
          </a:prstGeom>
          <a:ln w="9360">
            <a:noFill/>
          </a:ln>
        </p:spPr>
      </p:pic>
      <p:pic>
        <p:nvPicPr>
          <p:cNvPr id="196" name="Picture 2"/>
          <p:cNvPicPr/>
          <p:nvPr/>
        </p:nvPicPr>
        <p:blipFill>
          <a:blip r:embed="rId3"/>
          <a:stretch/>
        </p:blipFill>
        <p:spPr>
          <a:xfrm>
            <a:off x="457200" y="5283000"/>
            <a:ext cx="7512840" cy="1027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 </a:t>
            </a:r>
          </a:p>
        </p:txBody>
      </p:sp>
      <p:pic>
        <p:nvPicPr>
          <p:cNvPr id="199" name="Picture 2"/>
          <p:cNvPicPr/>
          <p:nvPr/>
        </p:nvPicPr>
        <p:blipFill>
          <a:blip r:embed="rId2"/>
          <a:stretch/>
        </p:blipFill>
        <p:spPr>
          <a:xfrm>
            <a:off x="1932480" y="1609560"/>
            <a:ext cx="4203360" cy="4667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 </a:t>
            </a:r>
          </a:p>
        </p:txBody>
      </p:sp>
      <p:pic>
        <p:nvPicPr>
          <p:cNvPr id="202" name="Picture 2"/>
          <p:cNvPicPr/>
          <p:nvPr/>
        </p:nvPicPr>
        <p:blipFill>
          <a:blip r:embed="rId2"/>
          <a:stretch/>
        </p:blipFill>
        <p:spPr>
          <a:xfrm>
            <a:off x="1932480" y="1609560"/>
            <a:ext cx="4203360" cy="4667040"/>
          </a:xfrm>
          <a:prstGeom prst="rect">
            <a:avLst/>
          </a:prstGeom>
          <a:ln w="9360">
            <a:noFill/>
          </a:ln>
        </p:spPr>
      </p:pic>
      <p:pic>
        <p:nvPicPr>
          <p:cNvPr id="203" name="Picture 3"/>
          <p:cNvPicPr/>
          <p:nvPr/>
        </p:nvPicPr>
        <p:blipFill>
          <a:blip r:embed="rId3"/>
          <a:stretch/>
        </p:blipFill>
        <p:spPr>
          <a:xfrm>
            <a:off x="705240" y="5216400"/>
            <a:ext cx="6698520" cy="1059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 </a:t>
            </a:r>
          </a:p>
        </p:txBody>
      </p:sp>
      <p:pic>
        <p:nvPicPr>
          <p:cNvPr id="206" name="Picture 3"/>
          <p:cNvPicPr/>
          <p:nvPr/>
        </p:nvPicPr>
        <p:blipFill>
          <a:blip r:embed="rId2"/>
          <a:stretch/>
        </p:blipFill>
        <p:spPr>
          <a:xfrm>
            <a:off x="1749600" y="1609560"/>
            <a:ext cx="5203800" cy="4845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Cuprinsul cursului de azi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06280" y="1600200"/>
            <a:ext cx="8826120" cy="52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Etapele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realizării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unui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program C.</a:t>
            </a: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endParaRPr lang="en-US" sz="2800" b="0" strike="noStrike" spc="-1">
              <a:solidFill>
                <a:srgbClr val="A6A6A6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Directive de </a:t>
            </a:r>
            <a:r>
              <a:rPr lang="en-US" sz="2800" b="0" strike="noStrike" spc="-1" err="1">
                <a:solidFill>
                  <a:srgbClr val="A6A6A6"/>
                </a:solidFill>
                <a:latin typeface="Trebuchet MS"/>
              </a:rPr>
              <a:t>preprocesare</a:t>
            </a: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. </a:t>
            </a:r>
            <a:r>
              <a:rPr lang="en-US" sz="2800" b="0" strike="noStrike" spc="-1" err="1">
                <a:solidFill>
                  <a:srgbClr val="A6A6A6"/>
                </a:solidFill>
                <a:latin typeface="Trebuchet MS"/>
              </a:rPr>
              <a:t>Macrodefiniții</a:t>
            </a: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.</a:t>
            </a:r>
            <a:endParaRPr lang="en-US" sz="2800" spc="-1">
              <a:solidFill>
                <a:srgbClr val="00000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endParaRPr lang="en-US" sz="2800" b="0" strike="noStrike" spc="-1">
              <a:solidFill>
                <a:srgbClr val="A6A6A6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 err="1">
                <a:solidFill>
                  <a:srgbClr val="A6A6A6"/>
                </a:solidFill>
                <a:latin typeface="Trebuchet MS"/>
              </a:rPr>
              <a:t>Funcții</a:t>
            </a: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 de </a:t>
            </a:r>
            <a:r>
              <a:rPr lang="en-US" sz="2800" b="0" strike="noStrike" spc="-1" err="1">
                <a:solidFill>
                  <a:srgbClr val="A6A6A6"/>
                </a:solidFill>
                <a:latin typeface="Trebuchet MS"/>
              </a:rPr>
              <a:t>citire</a:t>
            </a: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/</a:t>
            </a:r>
            <a:r>
              <a:rPr lang="en-US" sz="2800" b="0" strike="noStrike" spc="-1" err="1">
                <a:solidFill>
                  <a:srgbClr val="A6A6A6"/>
                </a:solidFill>
                <a:latin typeface="Trebuchet MS"/>
              </a:rPr>
              <a:t>scriere</a:t>
            </a: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365760"/>
            <a:ext cx="7238520" cy="6397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 </a:t>
            </a:r>
          </a:p>
        </p:txBody>
      </p:sp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1863000" y="1371600"/>
            <a:ext cx="4994640" cy="526428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2"/>
          <p:cNvPicPr/>
          <p:nvPr/>
        </p:nvPicPr>
        <p:blipFill>
          <a:blip r:embed="rId3"/>
          <a:stretch/>
        </p:blipFill>
        <p:spPr>
          <a:xfrm>
            <a:off x="935280" y="5186160"/>
            <a:ext cx="7342920" cy="1269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320040"/>
            <a:ext cx="723852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Exemple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9560"/>
            <a:ext cx="7238520" cy="48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>
                <a:solidFill>
                  <a:srgbClr val="000000"/>
                </a:solidFill>
                <a:latin typeface="Trebuchet MS"/>
              </a:rPr>
              <a:t> </a:t>
            </a: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1152720" y="2021040"/>
            <a:ext cx="6543000" cy="4196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Macro versus Functii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1146600"/>
            <a:ext cx="768060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Avantaj macro-uri: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Exista operatii pe care functiile nu le pot indeplini.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De exemplu: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MALLOC( n, type )    \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	( (type *) malloc ( ( n ) * sizeof ( type ) )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Apel: pi = MALLOC( 25, int );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Macro versus Functii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7" err="1">
                <a:solidFill>
                  <a:srgbClr val="000000"/>
                </a:solidFill>
                <a:latin typeface="Calibri (Body)"/>
              </a:rPr>
              <a:t>Dezavantaj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 macro-</a:t>
            </a:r>
            <a:r>
              <a:rPr lang="en-US" sz="2400" b="1" strike="noStrike" spc="-7" err="1">
                <a:solidFill>
                  <a:srgbClr val="000000"/>
                </a:solidFill>
                <a:latin typeface="Calibri (Body)"/>
              </a:rPr>
              <a:t>uri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: </a:t>
            </a:r>
            <a:r>
              <a:rPr lang="en-US" sz="2400" b="1" strike="noStrike" spc="-7" err="1">
                <a:solidFill>
                  <a:srgbClr val="000000"/>
                </a:solidFill>
                <a:latin typeface="Calibri (Body)"/>
              </a:rPr>
              <a:t>Efecte</a:t>
            </a:r>
            <a:r>
              <a:rPr lang="en-US" sz="2400" b="1" strike="noStrike" spc="-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400" b="1" strike="noStrike" spc="-7" err="1">
                <a:solidFill>
                  <a:srgbClr val="000000"/>
                </a:solidFill>
                <a:latin typeface="Calibri (Body)"/>
              </a:rPr>
              <a:t>secundare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#define MAX( a , b )     ( ( a ) &gt; ( b ) ) ? ( a ) : ( b 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…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x = 5; y = 8;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z = MAX( x++ , y++ ) 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Printf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(“x = %d, y = %d, z = %d ”,x , y , z );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spc="-7">
                <a:solidFill>
                  <a:srgbClr val="000000"/>
                </a:solidFill>
                <a:latin typeface="Calibri (Body)"/>
              </a:rPr>
              <a:t>((x++) &gt; (y++))?(x++)</a:t>
            </a:r>
            <a:r>
              <a:rPr lang="en-US" sz="2400" spc="-7">
                <a:solidFill>
                  <a:srgbClr val="000000"/>
                </a:solidFill>
                <a:latin typeface="Calibri (Body)"/>
                <a:sym typeface="Wingdings" panose="05000000000000000000" pitchFamily="2" charset="2"/>
              </a:rPr>
              <a:t>:(y++)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7" err="1">
                <a:solidFill>
                  <a:srgbClr val="000000"/>
                </a:solidFill>
                <a:latin typeface="Calibri (Body)"/>
              </a:rPr>
              <a:t>Afisare</a:t>
            </a: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: x = 6, y = 10, z = 9 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Macro versus Functii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20" name="Table 3"/>
          <p:cNvGraphicFramePr/>
          <p:nvPr/>
        </p:nvGraphicFramePr>
        <p:xfrm>
          <a:off x="868680" y="1397160"/>
          <a:ext cx="6751080" cy="4876800"/>
        </p:xfrm>
        <a:graphic>
          <a:graphicData uri="http://schemas.openxmlformats.org/drawingml/2006/table">
            <a:tbl>
              <a:tblPr/>
              <a:tblGrid>
                <a:gridCol w="172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Proprietate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Macro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Functie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Dimensiune cod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Codul macro-ului este introdus in program la fiecare apel (program in crestere)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Codul functiei apare o singura data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Viteza executie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Foarte rapid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Timp aditional dat de apel/return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Evaluare argumente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Argumente evaluate cu fiecare folosire in cadrul macro-ului; pot aparea efecte secundare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Argumente evaluate o singura data (inainte de apel); nu apar efecte secundare ale datorate evaluarilor multiple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Tip argumente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Macro-urile nu au tip; functioneaza cu orice tip de argument compatibile cu operatiile efectuate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Argumentele au tipuri: sunt necesare functii diferite pentru tipuri diferite de argumente, chiar daca functiile executa acelasi task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2" name="Picture 2" descr="Screen Shot 2017-11-01 at 19.11.00.png"/>
          <p:cNvPicPr/>
          <p:nvPr/>
        </p:nvPicPr>
        <p:blipFill>
          <a:blip r:embed="rId2"/>
          <a:stretch/>
        </p:blipFill>
        <p:spPr>
          <a:xfrm>
            <a:off x="1066680" y="1148400"/>
            <a:ext cx="6733800" cy="570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facilitează dezvoltarea dar în special testarea codului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directivele care pot fi utilizate: #if, #ifdef, #ifndef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directiva 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#if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und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r</a:t>
            </a:r>
            <a:r>
              <a:rPr lang="en-US" sz="2000" b="1" strike="noStrike" spc="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tan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</a:t>
            </a:r>
            <a:r>
              <a:rPr lang="en-US" sz="20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ca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poate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aluată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 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ă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tre</a:t>
            </a:r>
            <a:r>
              <a:rPr lang="en-US" sz="20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prep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oce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1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,</a:t>
            </a:r>
            <a:r>
              <a:rPr lang="en-US" sz="20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nt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țiuni</a:t>
            </a:r>
            <a:r>
              <a:rPr lang="en-US" sz="20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 s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dacă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exp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r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ste</a:t>
            </a:r>
            <a:r>
              <a:rPr lang="en-US" sz="2000" b="0" strike="noStrike" spc="1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z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ro</a:t>
            </a:r>
            <a:r>
              <a:rPr lang="en-US" sz="2000" b="0" strike="noStrike" spc="29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atun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ci</a:t>
            </a:r>
            <a:r>
              <a:rPr lang="en-US" sz="2000" b="0" strike="noStrike" spc="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tiv</a:t>
            </a:r>
            <a:r>
              <a:rPr lang="en-US" sz="20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1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compilate,</a:t>
            </a:r>
            <a:r>
              <a:rPr lang="en-US" sz="2000" b="0" strike="noStrike" spc="9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al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fel</a:t>
            </a:r>
            <a:r>
              <a:rPr lang="en-US" sz="2000" b="0" strike="noStrike" spc="49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nu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m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0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0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compilat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și pro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es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continuă dupa</a:t>
            </a:r>
            <a:r>
              <a:rPr lang="en-US" sz="20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648880" y="2474640"/>
            <a:ext cx="1321200" cy="974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expr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049360" y="2455920"/>
            <a:ext cx="1473480" cy="641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000" b="1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expr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049360" y="3105360"/>
            <a:ext cx="2670480" cy="9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#else  (#elif)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64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text2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directiva 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#ifdef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unde</a:t>
            </a:r>
            <a:r>
              <a:rPr lang="en-US" sz="2000" b="0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 constantă</a:t>
            </a:r>
            <a:r>
              <a:rPr lang="en-US" sz="20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testată</a:t>
            </a:r>
            <a:r>
              <a:rPr lang="en-US" sz="20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 către prep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sor</a:t>
            </a:r>
            <a:r>
              <a:rPr lang="en-US" sz="20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da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ă,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nt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ț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iuni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cod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su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să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dacă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atunci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2000" b="1" strike="noStrike" spc="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tiv</a:t>
            </a:r>
            <a:r>
              <a:rPr lang="en-US" sz="20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1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mpilate,</a:t>
            </a:r>
            <a:r>
              <a:rPr lang="en-US" sz="20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alt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f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0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numa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000" b="0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mpilat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și pro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rea</a:t>
            </a:r>
            <a:r>
              <a:rPr lang="en-US" sz="20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ntinuă dupa</a:t>
            </a:r>
            <a:r>
              <a:rPr lang="en-US" sz="20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197160" y="1690200"/>
            <a:ext cx="2057400" cy="9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fdef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5714280" y="1671480"/>
            <a:ext cx="2140200" cy="63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fdef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5714280" y="2321280"/>
            <a:ext cx="1473480" cy="9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#else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64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text2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  Exemplu lab:  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35" name="Picture 4"/>
          <p:cNvPicPr/>
          <p:nvPr/>
        </p:nvPicPr>
        <p:blipFill>
          <a:blip r:embed="rId2"/>
          <a:stretch/>
        </p:blipFill>
        <p:spPr>
          <a:xfrm>
            <a:off x="612000" y="1802160"/>
            <a:ext cx="7312320" cy="4186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directiva 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#ifndef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unde</a:t>
            </a:r>
            <a:r>
              <a:rPr lang="en-US" sz="2000" b="0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 constantă</a:t>
            </a:r>
            <a:r>
              <a:rPr lang="en-US" sz="20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testată</a:t>
            </a:r>
            <a:r>
              <a:rPr lang="en-US" sz="20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 către prep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sor</a:t>
            </a:r>
            <a:r>
              <a:rPr lang="en-US" sz="20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da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 NU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ă,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nt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ț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iuni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cod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su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să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dacă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NU 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ă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atunci</a:t>
            </a:r>
            <a:r>
              <a:rPr lang="en-US" sz="2000" b="0" strike="noStrike" spc="-1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2000" b="1" strike="noStrike" spc="3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p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ec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tiv</a:t>
            </a:r>
            <a:r>
              <a:rPr lang="en-US" sz="20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1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u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mpilate,</a:t>
            </a:r>
            <a:r>
              <a:rPr lang="en-US" sz="2000" b="0" strike="noStrike" spc="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alt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f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0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Arial"/>
              </a:rPr>
              <a:t>numa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000" b="0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2</a:t>
            </a:r>
            <a:r>
              <a:rPr lang="en-US" sz="2000" b="1" strike="noStrike" spc="43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</a:t>
            </a:r>
            <a:r>
              <a:rPr lang="en-US" sz="20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mpilat</a:t>
            </a:r>
            <a:r>
              <a:rPr lang="en-US" sz="20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și pro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s</a:t>
            </a:r>
            <a:r>
              <a:rPr lang="en-US" sz="2000" b="0" strike="noStrike" spc="-12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rea</a:t>
            </a:r>
            <a:r>
              <a:rPr lang="en-US" sz="20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0" strike="noStrike" spc="4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ntinuă dupa</a:t>
            </a:r>
            <a:r>
              <a:rPr lang="en-US" sz="2000" b="0" strike="noStrike" spc="3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197160" y="1690200"/>
            <a:ext cx="2057400" cy="9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fndef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714280" y="1671480"/>
            <a:ext cx="2140200" cy="63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#i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</a:rPr>
              <a:t>fndef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nume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714280" y="2321280"/>
            <a:ext cx="1473480" cy="9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ct val="100000"/>
              </a:lnSpc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#else</a:t>
            </a:r>
            <a:endParaRPr lang="en-US" sz="2000" b="0" strike="noStrike" spc="-1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164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text2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6"/>
              </a:spcBef>
            </a:pPr>
            <a:r>
              <a:rPr lang="en-US" sz="2000" b="1" strike="noStrike" spc="-7">
                <a:solidFill>
                  <a:srgbClr val="000000"/>
                </a:solidFill>
                <a:latin typeface="Courier New"/>
              </a:rPr>
              <a:t>#endif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5" name="Content Placeholder 2" descr="Screen Shot 2017-11-01 at 13.13.57.png"/>
          <p:cNvPicPr/>
          <p:nvPr/>
        </p:nvPicPr>
        <p:blipFill>
          <a:blip r:embed="rId2"/>
          <a:srcRect t="-333" b="-1543"/>
          <a:stretch/>
        </p:blipFill>
        <p:spPr>
          <a:xfrm>
            <a:off x="457200" y="1139400"/>
            <a:ext cx="7401600" cy="563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146600"/>
            <a:ext cx="792432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directivele 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#ifdef</a:t>
            </a:r>
            <a:r>
              <a:rPr lang="en-US" sz="19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și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#ifndef</a:t>
            </a:r>
            <a:r>
              <a:rPr lang="en-US" sz="19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u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n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f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l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ite</a:t>
            </a:r>
            <a:r>
              <a:rPr lang="en-US" sz="22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d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ob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c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pentru</a:t>
            </a:r>
            <a:r>
              <a:rPr lang="en-US" sz="2200" b="0" strike="noStrike" spc="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evita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incluz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iunea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32">
                <a:solidFill>
                  <a:srgbClr val="000000"/>
                </a:solidFill>
                <a:latin typeface="Arial"/>
              </a:rPr>
              <a:t>m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ult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plă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modulelor</a:t>
            </a:r>
            <a:r>
              <a:rPr lang="en-US" sz="22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în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programarea</a:t>
            </a:r>
            <a:r>
              <a:rPr lang="en-US" sz="2200" b="0" strike="noStrike" spc="29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32">
                <a:solidFill>
                  <a:srgbClr val="000000"/>
                </a:solidFill>
                <a:latin typeface="Arial"/>
              </a:rPr>
              <a:t>m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odu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ară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fișier antet “a.h”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fișier antet “b.h”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5">
                <a:solidFill>
                  <a:srgbClr val="000000"/>
                </a:solidFill>
                <a:latin typeface="Arial"/>
              </a:rPr>
              <a:t>include pe “a.h”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main include “a.h” și “b.h”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43" name="Picture 1" descr="Screen Shot 2017-11-01 at 19.38.45.png"/>
          <p:cNvPicPr/>
          <p:nvPr/>
        </p:nvPicPr>
        <p:blipFill>
          <a:blip r:embed="rId2"/>
          <a:stretch/>
        </p:blipFill>
        <p:spPr>
          <a:xfrm>
            <a:off x="4127760" y="2059200"/>
            <a:ext cx="4770000" cy="457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18288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Compilarea condiționată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005840"/>
            <a:ext cx="7939800" cy="58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directivele 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#ifdef</a:t>
            </a:r>
            <a:r>
              <a:rPr lang="en-US" sz="19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și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#ifndef</a:t>
            </a:r>
            <a:r>
              <a:rPr lang="en-US" sz="19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u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n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t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f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l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ite</a:t>
            </a:r>
            <a:r>
              <a:rPr lang="en-US" sz="2200" b="0" strike="noStrike" spc="5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d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21">
                <a:solidFill>
                  <a:srgbClr val="000000"/>
                </a:solidFill>
                <a:latin typeface="Arial"/>
              </a:rPr>
              <a:t>ob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c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pentru</a:t>
            </a:r>
            <a:r>
              <a:rPr lang="en-US" sz="2200" b="0" strike="noStrike" spc="7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2200" b="0" strike="noStrike" spc="58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evita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incluz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iunea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32">
                <a:solidFill>
                  <a:srgbClr val="000000"/>
                </a:solidFill>
                <a:latin typeface="Arial"/>
              </a:rPr>
              <a:t>m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ult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plă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modulelor</a:t>
            </a:r>
            <a:r>
              <a:rPr lang="en-US" sz="22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în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programarea</a:t>
            </a:r>
            <a:r>
              <a:rPr lang="en-US" sz="2200" b="0" strike="noStrike" spc="29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32">
                <a:solidFill>
                  <a:srgbClr val="000000"/>
                </a:solidFill>
                <a:latin typeface="Arial"/>
              </a:rPr>
              <a:t>m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odu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ară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fișier antet “a.h”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fișier antet “b.h”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la</a:t>
            </a:r>
            <a:r>
              <a:rPr lang="en-US" sz="24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începutul</a:t>
            </a:r>
            <a:r>
              <a:rPr lang="en-US" sz="24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fiecă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r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ui</a:t>
            </a:r>
            <a:r>
              <a:rPr lang="en-US" sz="24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fișier</a:t>
            </a:r>
            <a:r>
              <a:rPr lang="en-US" sz="2400" b="0" strike="noStrike" spc="29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i="1" strike="noStrike" spc="-12">
                <a:solidFill>
                  <a:srgbClr val="000000"/>
                </a:solidFill>
                <a:latin typeface="Arial"/>
              </a:rPr>
              <a:t>header</a:t>
            </a:r>
            <a:r>
              <a:rPr lang="en-US" sz="2400" b="0" i="1" strike="noStrike" spc="7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se</a:t>
            </a:r>
            <a:r>
              <a:rPr lang="en-US" sz="24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practică</a:t>
            </a:r>
            <a:r>
              <a:rPr lang="en-US" sz="24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de</a:t>
            </a:r>
            <a:r>
              <a:rPr lang="en-US" sz="24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obicei</a:t>
            </a:r>
            <a:r>
              <a:rPr lang="en-US" sz="24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o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astfel</a:t>
            </a:r>
            <a:r>
              <a:rPr lang="en-US" sz="24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de</a:t>
            </a:r>
            <a:r>
              <a:rPr lang="en-US" sz="2400" b="0" strike="noStrike" spc="-12">
                <a:solidFill>
                  <a:srgbClr val="000000"/>
                </a:solidFill>
                <a:latin typeface="Arial"/>
              </a:rPr>
              <a:t> secven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ț</a:t>
            </a:r>
            <a:r>
              <a:rPr lang="en-US" sz="2400" b="0" strike="noStrike" spc="-15">
                <a:solidFill>
                  <a:srgbClr val="000000"/>
                </a:solidFill>
                <a:latin typeface="Arial"/>
              </a:rPr>
              <a:t>ă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84280">
              <a:lnSpc>
                <a:spcPts val="2220"/>
              </a:lnSpc>
              <a:spcBef>
                <a:spcPts val="434"/>
              </a:spcBef>
            </a:pP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#ifndef</a:t>
            </a:r>
            <a:r>
              <a:rPr lang="en-US" sz="2400" b="1" strike="noStrike" spc="-15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2400" b="1" strike="noStrike" spc="-26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2400" b="1" strike="noStrike" spc="-21">
                <a:solidFill>
                  <a:srgbClr val="000000"/>
                </a:solidFill>
                <a:latin typeface="Courier New"/>
              </a:rPr>
              <a:t>OD</a:t>
            </a:r>
            <a:r>
              <a:rPr lang="en-US" sz="2400" b="1" strike="noStrike" spc="-12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_A_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84280">
              <a:lnSpc>
                <a:spcPts val="2106"/>
              </a:lnSpc>
              <a:spcBef>
                <a:spcPts val="601"/>
              </a:spcBef>
            </a:pP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</a:t>
            </a:r>
            <a:r>
              <a:rPr lang="en-US" sz="2400" b="1" strike="noStrike" spc="-21">
                <a:solidFill>
                  <a:srgbClr val="000000"/>
                </a:solidFill>
                <a:latin typeface="Courier New"/>
              </a:rPr>
              <a:t>de</a:t>
            </a:r>
            <a:r>
              <a:rPr lang="en-US" sz="2400" b="1" strike="noStrike" spc="-12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400" b="1" strike="noStrike" spc="-21">
                <a:solidFill>
                  <a:srgbClr val="000000"/>
                </a:solidFill>
                <a:latin typeface="Courier New"/>
              </a:rPr>
              <a:t>in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2400" b="1" strike="noStrike" spc="-26">
                <a:solidFill>
                  <a:srgbClr val="000000"/>
                </a:solidFill>
                <a:latin typeface="Courier New"/>
              </a:rPr>
              <a:t>M</a:t>
            </a:r>
            <a:r>
              <a:rPr lang="en-US" sz="2400" b="1" strike="noStrike" spc="-21">
                <a:solidFill>
                  <a:srgbClr val="000000"/>
                </a:solidFill>
                <a:latin typeface="Courier New"/>
              </a:rPr>
              <a:t>OD</a:t>
            </a:r>
            <a:r>
              <a:rPr lang="en-US" sz="2400" b="1" strike="noStrike" spc="-12">
                <a:solidFill>
                  <a:srgbClr val="000000"/>
                </a:solidFill>
                <a:latin typeface="Courier New"/>
              </a:rPr>
              <a:t>UL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_A_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84280">
              <a:lnSpc>
                <a:spcPts val="2166"/>
              </a:lnSpc>
              <a:spcBef>
                <a:spcPts val="601"/>
              </a:spcBef>
            </a:pP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...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84280">
              <a:lnSpc>
                <a:spcPct val="100000"/>
              </a:lnSpc>
              <a:spcBef>
                <a:spcPts val="74"/>
              </a:spcBef>
            </a:pP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#endif</a:t>
            </a:r>
            <a:r>
              <a:rPr lang="en-US" sz="2400" b="1" strike="noStrike" spc="-15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/*</a:t>
            </a:r>
            <a:r>
              <a:rPr lang="en-US" sz="2400" b="1" strike="noStrike" spc="-15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1" strike="noStrike" spc="-15">
                <a:solidFill>
                  <a:srgbClr val="000000"/>
                </a:solidFill>
                <a:latin typeface="Courier New"/>
              </a:rPr>
              <a:t>_MODUL_A_</a:t>
            </a:r>
            <a:r>
              <a:rPr lang="en-US" sz="2400" b="1" strike="noStrike" spc="-15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1" strike="noStrike" spc="-21">
                <a:solidFill>
                  <a:srgbClr val="000000"/>
                </a:solidFill>
                <a:latin typeface="Courier New"/>
              </a:rPr>
              <a:t>*/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18288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Macro-uri predefinite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00584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5568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-26">
                <a:solidFill>
                  <a:srgbClr val="000000"/>
                </a:solidFill>
                <a:latin typeface="Arial"/>
              </a:rPr>
              <a:t>x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stă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o</a:t>
            </a:r>
            <a:r>
              <a:rPr lang="en-US" sz="22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ser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de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macro-uri</a:t>
            </a:r>
            <a:r>
              <a:rPr lang="en-US" sz="22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predefinite</a:t>
            </a:r>
            <a:r>
              <a:rPr lang="en-US" sz="22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care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5">
                <a:solidFill>
                  <a:srgbClr val="000000"/>
                </a:solidFill>
                <a:latin typeface="Arial"/>
              </a:rPr>
              <a:t>nu</a:t>
            </a:r>
            <a:r>
              <a:rPr lang="en-US" sz="22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trebuie</a:t>
            </a:r>
            <a:r>
              <a:rPr lang="en-US" sz="22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</a:rPr>
              <a:t>re/definite: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74440" y="1569600"/>
            <a:ext cx="2068560" cy="17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2256"/>
              </a:lnSpc>
            </a:pPr>
            <a:r>
              <a:rPr lang="en-US" sz="1900" b="0" u="heavy" strike="noStrike" spc="-12">
                <a:solidFill>
                  <a:srgbClr val="3366FF"/>
                </a:solidFill>
                <a:uFillTx/>
                <a:latin typeface="Arial"/>
              </a:rPr>
              <a:t>__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DAT</a:t>
            </a:r>
            <a:r>
              <a:rPr lang="en-US" sz="1900" b="1" strike="noStrike" spc="-15">
                <a:solidFill>
                  <a:srgbClr val="3366FF"/>
                </a:solidFill>
                <a:latin typeface="Courier New"/>
              </a:rPr>
              <a:t>E__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5"/>
              </a:lnSpc>
            </a:pPr>
            <a:r>
              <a:rPr lang="en-US" sz="1900" b="0" u="heavy" strike="noStrike" spc="-12">
                <a:solidFill>
                  <a:srgbClr val="3366FF"/>
                </a:solidFill>
                <a:uFillTx/>
                <a:latin typeface="Arial"/>
              </a:rPr>
              <a:t>__</a:t>
            </a: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C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DE</a:t>
            </a: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C</a:t>
            </a:r>
            <a:r>
              <a:rPr lang="en-US" sz="1900" b="1" strike="noStrike" spc="-26">
                <a:solidFill>
                  <a:srgbClr val="3366FF"/>
                </a:solidFill>
                <a:latin typeface="Courier New"/>
              </a:rPr>
              <a:t>L__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0"/>
              </a:lnSpc>
            </a:pPr>
            <a:r>
              <a:rPr lang="en-US" sz="1900" b="0" u="heavy" strike="noStrike" spc="-12">
                <a:solidFill>
                  <a:srgbClr val="3366FF"/>
                </a:solidFill>
                <a:uFillTx/>
                <a:latin typeface="Arial"/>
              </a:rPr>
              <a:t>__</a:t>
            </a:r>
            <a:r>
              <a:rPr lang="en-US" sz="1900" b="1" strike="noStrike" spc="-15">
                <a:solidFill>
                  <a:srgbClr val="3366FF"/>
                </a:solidFill>
                <a:latin typeface="Courier New"/>
              </a:rPr>
              <a:t>STDC__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5"/>
              </a:lnSpc>
            </a:pPr>
            <a:r>
              <a:rPr lang="en-US" sz="1900" b="0" u="heavy" strike="noStrike" spc="-12">
                <a:solidFill>
                  <a:srgbClr val="3366FF"/>
                </a:solidFill>
                <a:uFillTx/>
                <a:latin typeface="Arial"/>
              </a:rPr>
              <a:t>__</a:t>
            </a: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F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IL</a:t>
            </a: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E</a:t>
            </a:r>
            <a:r>
              <a:rPr lang="en-US" sz="1900" b="1" u="heavy" strike="noStrike" spc="-15">
                <a:solidFill>
                  <a:srgbClr val="3366FF"/>
                </a:solidFill>
                <a:uFillTx/>
                <a:latin typeface="Courier New"/>
              </a:rPr>
              <a:t>__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5"/>
              </a:lnSpc>
            </a:pPr>
            <a:r>
              <a:rPr lang="en-US" sz="1900" b="0" u="heavy" strike="noStrike" spc="-12">
                <a:solidFill>
                  <a:srgbClr val="3366FF"/>
                </a:solidFill>
                <a:uFillTx/>
                <a:latin typeface="Arial"/>
              </a:rPr>
              <a:t>__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FUN</a:t>
            </a:r>
            <a:r>
              <a:rPr lang="en-US" sz="1900" b="1" strike="noStrike" spc="-15">
                <a:solidFill>
                  <a:srgbClr val="3366FF"/>
                </a:solidFill>
                <a:latin typeface="Courier New"/>
              </a:rPr>
              <a:t>C</a:t>
            </a:r>
            <a:r>
              <a:rPr lang="en-US" sz="1900" b="1" strike="noStrike" spc="-32">
                <a:solidFill>
                  <a:srgbClr val="3366FF"/>
                </a:solidFill>
                <a:latin typeface="Courier New"/>
              </a:rPr>
              <a:t>T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IO</a:t>
            </a:r>
            <a:r>
              <a:rPr lang="en-US" sz="1900" b="1" strike="noStrike" spc="-26">
                <a:solidFill>
                  <a:srgbClr val="3366FF"/>
                </a:solidFill>
                <a:latin typeface="Courier New"/>
              </a:rPr>
              <a:t>N__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51"/>
              </a:lnSpc>
            </a:pP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__L</a:t>
            </a:r>
            <a:r>
              <a:rPr lang="en-US" sz="1900" b="1" strike="noStrike" spc="-21">
                <a:solidFill>
                  <a:srgbClr val="3366FF"/>
                </a:solidFill>
                <a:latin typeface="Courier New"/>
              </a:rPr>
              <a:t>IN</a:t>
            </a:r>
            <a:r>
              <a:rPr lang="en-US" sz="1900" b="1" strike="noStrike" spc="-12">
                <a:solidFill>
                  <a:srgbClr val="3366FF"/>
                </a:solidFill>
                <a:latin typeface="Courier New"/>
              </a:rPr>
              <a:t>E__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3167640" y="1556280"/>
            <a:ext cx="5553360" cy="17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2600">
              <a:lnSpc>
                <a:spcPts val="2256"/>
              </a:lnSpc>
            </a:pP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data</a:t>
            </a:r>
            <a:r>
              <a:rPr lang="en-US" sz="19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co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m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pilă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rii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5"/>
              </a:lnSpc>
            </a:pP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a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pelu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l</a:t>
            </a:r>
            <a:r>
              <a:rPr lang="en-US" sz="1900" b="0" strike="noStrike" spc="29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func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ț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iei</a:t>
            </a:r>
            <a:r>
              <a:rPr lang="en-US" sz="19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u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rm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ă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r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ește</a:t>
            </a:r>
            <a:r>
              <a:rPr lang="en-US" sz="19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conven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ț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iile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C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20"/>
              </a:lnSpc>
              <a:spcBef>
                <a:spcPts val="96"/>
              </a:spcBef>
            </a:pP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d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efinit</a:t>
            </a:r>
            <a:r>
              <a:rPr lang="en-US" sz="19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d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acă</a:t>
            </a:r>
            <a:r>
              <a:rPr lang="en-US" sz="1900" b="0" strike="noStrike" spc="9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tre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b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uie</a:t>
            </a:r>
            <a:r>
              <a:rPr lang="en-US" sz="1900" b="0" strike="noStrike" spc="24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respectate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strict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re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g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ulile</a:t>
            </a:r>
            <a:r>
              <a:rPr lang="en-US" sz="19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ANSI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C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 numele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co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m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plet</a:t>
            </a:r>
            <a:r>
              <a:rPr lang="en-US" sz="19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al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fișierului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cu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r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nt</a:t>
            </a:r>
            <a:r>
              <a:rPr lang="en-US" sz="19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co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m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pilat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140"/>
              </a:lnSpc>
            </a:pP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num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ele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func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ț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iei</a:t>
            </a:r>
            <a:r>
              <a:rPr lang="en-US" sz="1900" b="0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curente</a:t>
            </a:r>
            <a:endParaRPr lang="en-US" sz="1900" b="0" strike="noStrike" spc="-1">
              <a:latin typeface="Arial"/>
            </a:endParaRPr>
          </a:p>
          <a:p>
            <a:pPr marL="12600">
              <a:lnSpc>
                <a:spcPts val="2251"/>
              </a:lnSpc>
            </a:pP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n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um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ă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r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ul</a:t>
            </a:r>
            <a:r>
              <a:rPr lang="en-US" sz="1900" b="0" strike="noStrike" spc="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liniei</a:t>
            </a:r>
            <a:r>
              <a:rPr lang="en-US" sz="1900" b="0" strike="noStrike" spc="18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cu</a:t>
            </a:r>
            <a:r>
              <a:rPr lang="en-US" sz="1900" b="0" strike="noStrike" spc="-7">
                <a:solidFill>
                  <a:srgbClr val="000000"/>
                </a:solidFill>
                <a:latin typeface="Arial"/>
              </a:rPr>
              <a:t>r</a:t>
            </a:r>
            <a:r>
              <a:rPr lang="en-US" sz="1900" b="0" strike="noStrike" spc="-15">
                <a:solidFill>
                  <a:srgbClr val="000000"/>
                </a:solidFill>
                <a:latin typeface="Arial"/>
              </a:rPr>
              <a:t>e</a:t>
            </a:r>
            <a:r>
              <a:rPr lang="en-US" sz="1900" b="0" strike="noStrike" spc="-12">
                <a:solidFill>
                  <a:srgbClr val="000000"/>
                </a:solidFill>
                <a:latin typeface="Arial"/>
              </a:rPr>
              <a:t>nte</a:t>
            </a:r>
            <a:endParaRPr lang="en-US" sz="1900" b="0" strike="noStrike" spc="-1">
              <a:latin typeface="Arial"/>
            </a:endParaRPr>
          </a:p>
        </p:txBody>
      </p:sp>
      <p:pic>
        <p:nvPicPr>
          <p:cNvPr id="250" name="Picture 6" descr="Screen shot 2016-10-26 at 11.53.07 PM.png"/>
          <p:cNvPicPr/>
          <p:nvPr/>
        </p:nvPicPr>
        <p:blipFill>
          <a:blip r:embed="rId2"/>
          <a:stretch/>
        </p:blipFill>
        <p:spPr>
          <a:xfrm>
            <a:off x="1071027" y="3340549"/>
            <a:ext cx="6228720" cy="351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b="1" strike="noStrike" cap="all" spc="-1">
                <a:solidFill>
                  <a:srgbClr val="000000"/>
                </a:solidFill>
                <a:latin typeface="Trebuchet MS"/>
              </a:rPr>
              <a:t>Cuprinsul cursului de azi</a:t>
            </a:r>
            <a:endParaRPr lang="en-US" sz="3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06280" y="1600200"/>
            <a:ext cx="8826120" cy="52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Etapele realizării unui program C.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A6A6A6"/>
                </a:solidFill>
                <a:latin typeface="Trebuchet MS"/>
              </a:rPr>
              <a:t>Directive de preprocesare. Macrodefiniții.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Trebuchet MS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Funcții de citire/scriere.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560" y="197280"/>
            <a:ext cx="822924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 de citire și scriere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206280" y="914400"/>
            <a:ext cx="8266680" cy="579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74320" indent="-273685"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operații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2800" b="1" strike="noStrike" spc="-1" err="1">
                <a:solidFill>
                  <a:srgbClr val="000000"/>
                </a:solidFill>
                <a:latin typeface="Trebuchet MS"/>
              </a:rPr>
              <a:t>citire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și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trike="noStrike" spc="-1" err="1">
                <a:solidFill>
                  <a:srgbClr val="000000"/>
                </a:solidFill>
                <a:latin typeface="Trebuchet MS"/>
              </a:rPr>
              <a:t>scriere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în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C: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 </a:t>
            </a:r>
            <a:endParaRPr lang="en-US"/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de la </a:t>
            </a:r>
            <a:r>
              <a:rPr lang="en-US" sz="2400" b="1" strike="noStrike" spc="-1" err="1">
                <a:solidFill>
                  <a:srgbClr val="000000"/>
                </a:solidFill>
                <a:latin typeface="Trebuchet MS"/>
              </a:rPr>
              <a:t>tastatură</a:t>
            </a: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(stdin)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și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la </a:t>
            </a:r>
            <a:r>
              <a:rPr lang="en-US" sz="2400" b="1" strike="noStrike" spc="-1" err="1">
                <a:solidFill>
                  <a:srgbClr val="000000"/>
                </a:solidFill>
                <a:latin typeface="Trebuchet MS"/>
              </a:rPr>
              <a:t>ecran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stdout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 err="1">
                <a:solidFill>
                  <a:srgbClr val="000000"/>
                </a:solidFill>
                <a:latin typeface="Trebuchet MS"/>
              </a:rPr>
              <a:t>prin</a:t>
            </a: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1" strike="noStrike" spc="-1" err="1">
                <a:solidFill>
                  <a:srgbClr val="000000"/>
                </a:solidFill>
                <a:latin typeface="Trebuchet MS"/>
              </a:rPr>
              <a:t>fișiere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efectuate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cu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ajutorul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funcțiilor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de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bibliotecă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685"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funcții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rebuchet MS"/>
              </a:rPr>
              <a:t>pentru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err="1">
                <a:solidFill>
                  <a:srgbClr val="000000"/>
                </a:solidFill>
                <a:latin typeface="Trebuchet MS"/>
              </a:rPr>
              <a:t>citirea</a:t>
            </a:r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 de la </a:t>
            </a:r>
            <a:r>
              <a:rPr lang="en-US" sz="2800" b="1" strike="noStrike" spc="-1" err="1">
                <a:solidFill>
                  <a:srgbClr val="000000"/>
                </a:solidFill>
                <a:latin typeface="Trebuchet MS"/>
              </a:rPr>
              <a:t>tastatură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rebuchet MS"/>
              </a:rPr>
              <a:t>și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trike="noStrike" spc="-1" err="1">
                <a:solidFill>
                  <a:srgbClr val="000000"/>
                </a:solidFill>
                <a:latin typeface="Trebuchet MS"/>
              </a:rPr>
              <a:t>scrierea</a:t>
            </a:r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 la </a:t>
            </a:r>
            <a:r>
              <a:rPr lang="en-US" sz="2800" b="1" strike="noStrike" spc="-1" err="1">
                <a:solidFill>
                  <a:srgbClr val="000000"/>
                </a:solidFill>
                <a:latin typeface="Trebuchet MS"/>
              </a:rPr>
              <a:t>ecran</a:t>
            </a:r>
            <a:endParaRPr lang="en-US" sz="2800" b="0" strike="noStrike" spc="-1" err="1">
              <a:solidFill>
                <a:srgbClr val="000000"/>
              </a:solidFill>
              <a:latin typeface="Trebuchet MS"/>
            </a:endParaRP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fără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formatare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getchar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putchar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putch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gets, puts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cu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formatare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scanf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printf</a:t>
            </a:r>
          </a:p>
          <a:p>
            <a:pPr marL="520700" lvl="1" indent="-227965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incluse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în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bibliotecile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stdio.h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getchar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putchar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gets, puts,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scanf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)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sau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conio.h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getche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Trebuchet MS"/>
              </a:rPr>
              <a:t>putch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758825" lvl="2" indent="-227965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CODE::BLOCKS nu include </a:t>
            </a:r>
            <a:r>
              <a:rPr lang="en-US" sz="2000" b="0" strike="noStrike" spc="-1" err="1">
                <a:solidFill>
                  <a:srgbClr val="000000"/>
                </a:solidFill>
                <a:latin typeface="Trebuchet MS"/>
              </a:rPr>
              <a:t>biblioteca</a:t>
            </a: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latin typeface="Trebuchet MS"/>
              </a:rPr>
              <a:t>conio.h</a:t>
            </a:r>
            <a:endParaRPr lang="en-US" sz="2000" b="0" strike="noStrike" spc="-1" err="1">
              <a:solidFill>
                <a:srgbClr val="6F6F6F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88720"/>
            <a:ext cx="8229240" cy="62568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Funcțiile getchar și putchar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206280" y="914400"/>
            <a:ext cx="8083800" cy="579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operații de </a:t>
            </a:r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citire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și </a:t>
            </a:r>
            <a:r>
              <a:rPr lang="en-US" sz="2800" b="1" strike="noStrike" spc="-1">
                <a:solidFill>
                  <a:srgbClr val="000000"/>
                </a:solidFill>
                <a:latin typeface="Trebuchet MS"/>
              </a:rPr>
              <a:t>scriere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 a caracterelor: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int getchar(void)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- citește un caracter de la tastatură. Așteaptă până este apasată o 	tastă și returnează valoarea  sa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tasta apăsată are imediat ecou pe ecran.</a:t>
            </a: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int putchar(int c)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- scrie un caracter pe ecran în poziția curentă a cursorului</a:t>
            </a:r>
          </a:p>
          <a:p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fișierul antet pentru aceste funcții este </a:t>
            </a: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stdio.h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Funcțiile gets și puts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206280" y="1202760"/>
            <a:ext cx="8068680" cy="579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7500"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</a:rPr>
              <a:t>operații de </a:t>
            </a:r>
            <a:r>
              <a:rPr lang="en-US" sz="3000" b="1" strike="noStrike" spc="-1">
                <a:solidFill>
                  <a:srgbClr val="000000"/>
                </a:solidFill>
                <a:latin typeface="Trebuchet MS"/>
              </a:rPr>
              <a:t>citire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</a:rPr>
              <a:t> și </a:t>
            </a:r>
            <a:r>
              <a:rPr lang="en-US" sz="3000" b="1" strike="noStrike" spc="-1">
                <a:solidFill>
                  <a:srgbClr val="000000"/>
                </a:solidFill>
                <a:latin typeface="Trebuchet MS"/>
              </a:rPr>
              <a:t>scriere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</a:rPr>
              <a:t> a șirurilor de caractere</a:t>
            </a:r>
            <a:r>
              <a:rPr lang="en-US" sz="2800" b="0" strike="noStrike" spc="-1">
                <a:solidFill>
                  <a:srgbClr val="000000"/>
                </a:solidFill>
                <a:latin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char *gets(char *s)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 – citește caractere din 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Calibri (Body)"/>
              </a:rPr>
              <a:t>stdin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 si le depune în zona de date de la adresa s, până la apăsarea  tastei Enter. În șir, tastei Enter îi va corespunde caracterul '\0'. 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latin typeface="Calibri (Body)"/>
              </a:rPr>
              <a:t>dacă operația de citire reușește, funcția întoarce adresa șirului, altfel valoarea NULL ( = 0 ).</a:t>
            </a:r>
            <a:endParaRPr lang="en-US" sz="2000" b="0" strike="noStrike" spc="-1">
              <a:solidFill>
                <a:srgbClr val="6F6F6F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int puts(const char *s)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 – scrie pe ecran șirul de la adresa s sau o constantă șir de caractere și apoi trece la linie nouă.</a:t>
            </a: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latin typeface="Trebuchet MS"/>
              </a:rPr>
              <a:t>dacă operația de scriere reușește, funcția întoarce ultimul caracter, altfel valoarea EOF (-1).</a:t>
            </a:r>
            <a:endParaRPr lang="en-US" sz="2000" b="0" strike="noStrike" spc="-1">
              <a:solidFill>
                <a:srgbClr val="6F6F6F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</a:rPr>
              <a:t>fișierul antet pentru aceste funcții este </a:t>
            </a: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stdio.h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Funcțiile gets și puts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206280" y="1202760"/>
            <a:ext cx="905868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3366FF"/>
                </a:solidFill>
                <a:latin typeface="Trebuchet MS"/>
              </a:rPr>
              <a:t>exemplu:</a:t>
            </a:r>
            <a:endParaRPr lang="en-US" sz="28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6" name="Picture 5" descr="Screen shot 2015-11-11 at 9.37.13 PM.png"/>
          <p:cNvPicPr/>
          <p:nvPr/>
        </p:nvPicPr>
        <p:blipFill>
          <a:blip r:embed="rId2"/>
          <a:stretch/>
        </p:blipFill>
        <p:spPr>
          <a:xfrm>
            <a:off x="344520" y="1803960"/>
            <a:ext cx="5663880" cy="3644640"/>
          </a:xfrm>
          <a:prstGeom prst="rect">
            <a:avLst/>
          </a:prstGeom>
          <a:ln>
            <a:noFill/>
          </a:ln>
        </p:spPr>
      </p:pic>
      <p:pic>
        <p:nvPicPr>
          <p:cNvPr id="267" name="Picture 6" descr="Screen shot 2015-11-11 at 9.37.05 PM.png"/>
          <p:cNvPicPr/>
          <p:nvPr/>
        </p:nvPicPr>
        <p:blipFill>
          <a:blip r:embed="rId3"/>
          <a:stretch/>
        </p:blipFill>
        <p:spPr>
          <a:xfrm>
            <a:off x="3494160" y="4642560"/>
            <a:ext cx="5028840" cy="16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ro-RO" sz="4000" b="1" strike="noStrike" cap="all" spc="-1">
                <a:solidFill>
                  <a:srgbClr val="000000"/>
                </a:solidFill>
                <a:latin typeface="Trebuchet MS"/>
              </a:rPr>
              <a:t>Dezavantajele</a:t>
            </a: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000" b="1" strike="noStrike" cap="all" spc="-1" err="1">
                <a:solidFill>
                  <a:srgbClr val="000000"/>
                </a:solidFill>
                <a:latin typeface="Trebuchet MS"/>
              </a:rPr>
              <a:t>funcți</a:t>
            </a:r>
            <a:r>
              <a:rPr lang="ro-RO" sz="4000" b="1" strike="noStrike" cap="all" spc="-1">
                <a:solidFill>
                  <a:srgbClr val="000000"/>
                </a:solidFill>
                <a:latin typeface="Trebuchet MS"/>
              </a:rPr>
              <a:t>ei</a:t>
            </a: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 gets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06280" y="1277640"/>
            <a:ext cx="811440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char *gets(char *s)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primeste ca input numai un buffer (s), nu stim dimensiunea lui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problema de buffer overflow: citim in s mai mult decat dimensiunea lui, gets nu ne impiedica, scrie datele in alta parte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folositi fgets: 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char *fgets(char *s, int size,  FILE *stream)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fgets(buffer, sizeof(buffer), stdin);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in standardul C11 functia gets este eliminata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Funcțiile printf și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funcții de citire (scanf) și scriere (printf) cu formatare;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specifică conversia datelor de la reprezentarea externă în reprezentarea internă (scanf) și invers (printf);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%[flags][width][.precision][length]specifier </a:t>
            </a: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Trebuchet MS"/>
              </a:rPr>
              <a:t>detalii aici: </a:t>
            </a:r>
            <a:r>
              <a:rPr lang="en-US" sz="2000" b="0" u="sng" strike="noStrike" spc="-1">
                <a:solidFill>
                  <a:srgbClr val="FFDE66"/>
                </a:solidFill>
                <a:uFillTx/>
                <a:latin typeface="Trebuchet MS"/>
                <a:hlinkClick r:id="rId2"/>
              </a:rPr>
              <a:t>http://www.cplusplus.com/reference/cstdio/printf/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94120" y="27432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99144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2400" b="0" strike="noStrike" spc="-7">
                <a:solidFill>
                  <a:srgbClr val="000000"/>
                </a:solidFill>
                <a:latin typeface="Calibri (Body)"/>
              </a:rPr>
              <a:t>se parcurg următoarele etape pentru obținerea unui cod executabil: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editarea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 codului</a:t>
            </a:r>
            <a:r>
              <a:rPr lang="en-US" sz="1800" b="0" strike="noStrike" spc="-86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sursă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salvarea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fișierului cu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extensia</a:t>
            </a:r>
            <a:r>
              <a:rPr lang="en-US" sz="1800" b="0" strike="noStrike" spc="-13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i="1" strike="noStrike" spc="4">
                <a:solidFill>
                  <a:srgbClr val="000000"/>
                </a:solidFill>
                <a:latin typeface="Calibri (Body)"/>
              </a:rPr>
              <a:t>.c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preprocesarea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efectuarea directivelor de</a:t>
            </a:r>
            <a:r>
              <a:rPr lang="en-US" sz="1800" b="0" strike="noStrike" spc="-46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preprocesare (</a:t>
            </a:r>
            <a:r>
              <a:rPr lang="en-US" sz="1800" b="1" strike="noStrike" spc="-7">
                <a:solidFill>
                  <a:srgbClr val="000000"/>
                </a:solidFill>
                <a:latin typeface="Calibri (Body)"/>
              </a:rPr>
              <a:t>#include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sz="1800" b="1" strike="noStrike" spc="-7">
                <a:solidFill>
                  <a:srgbClr val="000000"/>
                </a:solidFill>
                <a:latin typeface="Calibri (Body)"/>
              </a:rPr>
              <a:t>#define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)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ca un editor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– modifică și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adaugă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la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codul</a:t>
            </a:r>
            <a:r>
              <a:rPr lang="en-US" sz="1800" b="0" strike="noStrike" spc="-14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sursă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compilarea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2">
                <a:solidFill>
                  <a:srgbClr val="000000"/>
                </a:solidFill>
                <a:latin typeface="Calibri (Body)"/>
              </a:rPr>
              <a:t>verificarea</a:t>
            </a:r>
            <a:r>
              <a:rPr lang="en-US" sz="1800" b="0" strike="noStrike" spc="-8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sintaxei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codul este tradus din cod de nivel înalt în limbaj de asamblare 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asamblarea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2">
                <a:solidFill>
                  <a:srgbClr val="000000"/>
                </a:solidFill>
                <a:latin typeface="Calibri (Body)"/>
              </a:rPr>
              <a:t>transformare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în cod obiect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(limbaj mașină)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cu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extensia</a:t>
            </a:r>
            <a:r>
              <a:rPr lang="en-US" sz="1800" b="0" strike="noStrike" spc="-14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alibri (Body)"/>
              </a:rPr>
              <a:t>.o, .obj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1005840" lvl="3" indent="-228240">
              <a:lnSpc>
                <a:spcPct val="100000"/>
              </a:lnSpc>
              <a:spcBef>
                <a:spcPts val="36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nu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este încă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executabil</a:t>
            </a:r>
            <a:r>
              <a:rPr lang="en-US" sz="1800" b="0" strike="noStrike" spc="-126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!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l</a:t>
            </a: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ink-editarea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 (editarea</a:t>
            </a:r>
            <a:r>
              <a:rPr lang="en-US" sz="1800" b="0" strike="noStrike" spc="-86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legăturilor)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combinarea codului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obiect cu alte coduri obiect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(al bibliotecilor</a:t>
            </a:r>
            <a:r>
              <a:rPr lang="en-US" sz="1800" b="0" strike="noStrike" spc="-17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asociate fișierelor</a:t>
            </a:r>
            <a:r>
              <a:rPr lang="en-US" sz="1800" b="0" strike="noStrike" spc="-114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header)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12">
                <a:solidFill>
                  <a:srgbClr val="000000"/>
                </a:solidFill>
                <a:latin typeface="Calibri (Body)"/>
              </a:rPr>
              <a:t>transformarea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adreselor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simbolice în adrese</a:t>
            </a:r>
            <a:r>
              <a:rPr lang="en-US" sz="1800" b="0" strike="noStrike" spc="-15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reale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Funcțiile printf și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%[flags][width][.precision][length]</a:t>
            </a:r>
            <a:r>
              <a:rPr lang="en-US" sz="2000" b="0" strike="noStrike" spc="-1">
                <a:solidFill>
                  <a:srgbClr val="FF0000"/>
                </a:solidFill>
                <a:latin typeface="Trebuchet MS"/>
              </a:rPr>
              <a:t>specifier</a:t>
            </a: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74" name="Table 3"/>
          <p:cNvGraphicFramePr/>
          <p:nvPr>
            <p:extLst>
              <p:ext uri="{D42A27DB-BD31-4B8C-83A1-F6EECF244321}">
                <p14:modId xmlns:p14="http://schemas.microsoft.com/office/powerpoint/2010/main" val="3861180685"/>
              </p:ext>
            </p:extLst>
          </p:nvPr>
        </p:nvGraphicFramePr>
        <p:xfrm>
          <a:off x="1117080" y="2331720"/>
          <a:ext cx="5925960" cy="4084320"/>
        </p:xfrm>
        <a:graphic>
          <a:graphicData uri="http://schemas.openxmlformats.org/drawingml/2006/table">
            <a:tbl>
              <a:tblPr/>
              <a:tblGrid>
                <a:gridCol w="186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Specificator de format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Reprezentare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83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%c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caracter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șir de caractere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%d, %i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întreg în zecimal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%u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întreg în zecimal fără semn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întreg în octal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întreg în hexazecimal fără semn (litere mici)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întreg în hexazecimal fără semn (litere mari)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număr real în virgulă mobilă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%e, %E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notație științifică – o cifră la parte întreagă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%ld, %li, %lu, %lo, %lx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cu semnificațiile de mai sus, pentru întregi lungi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%p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pointer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printf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206280" y="1202760"/>
            <a:ext cx="84801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prototipul funcției: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1" i="1" strike="noStrike" spc="-1">
                <a:solidFill>
                  <a:srgbClr val="000000"/>
                </a:solidFill>
                <a:latin typeface="Calibri (Body)"/>
              </a:rPr>
              <a:t>int printf( const char *format, argument1, argument2, …);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unde: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1" i="1" strike="noStrike" spc="-1">
                <a:solidFill>
                  <a:srgbClr val="000000"/>
                </a:solidFill>
                <a:latin typeface="Calibri (Body)"/>
              </a:rPr>
              <a:t>format</a:t>
            </a:r>
            <a:r>
              <a:rPr lang="en-US" sz="2000" b="0" strike="noStrike" spc="-1">
                <a:solidFill>
                  <a:srgbClr val="000000"/>
                </a:solidFill>
                <a:latin typeface="Calibri (Body)"/>
              </a:rPr>
              <a:t> este un șir de caractere ce definește textele și formatele datelor care se scriu pe ecran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1" i="1" strike="noStrike" spc="-1">
                <a:solidFill>
                  <a:srgbClr val="000000"/>
                </a:solidFill>
                <a:latin typeface="Calibri (Body)"/>
              </a:rPr>
              <a:t>argument1</a:t>
            </a:r>
            <a:r>
              <a:rPr lang="en-US" sz="2000" b="0" strike="noStrike" spc="-1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sz="2000" b="1" i="1" strike="noStrike" spc="-1">
                <a:solidFill>
                  <a:srgbClr val="000000"/>
                </a:solidFill>
                <a:latin typeface="Calibri (Body)"/>
              </a:rPr>
              <a:t>argument2</a:t>
            </a:r>
            <a:r>
              <a:rPr lang="en-US" sz="2000" b="0" strike="noStrike" spc="-1">
                <a:solidFill>
                  <a:srgbClr val="000000"/>
                </a:solidFill>
                <a:latin typeface="Calibri (Body)"/>
              </a:rPr>
              <a:t>,...  sunt expresii. Valorile lor se scriu pe ecran conform specificatorilor de format prezenți în format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functia </a:t>
            </a:r>
            <a:r>
              <a:rPr lang="en-US" sz="2400" b="1" strike="noStrike" spc="-1">
                <a:solidFill>
                  <a:srgbClr val="000000"/>
                </a:solidFill>
                <a:latin typeface="Calibri (Body)"/>
              </a:rPr>
              <a:t>printf </a:t>
            </a: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întoarce numărul de octeți transferați sau EOF (-1) în caz de eșec.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printf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206280" y="1202760"/>
            <a:ext cx="87609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79" name="Picture 3" descr="Screen shot 2015-11-10 at 1.51.23 PM.png"/>
          <p:cNvPicPr/>
          <p:nvPr/>
        </p:nvPicPr>
        <p:blipFill>
          <a:blip r:embed="rId2"/>
          <a:stretch/>
        </p:blipFill>
        <p:spPr>
          <a:xfrm>
            <a:off x="204325" y="1329291"/>
            <a:ext cx="6438600" cy="3809520"/>
          </a:xfrm>
          <a:prstGeom prst="rect">
            <a:avLst/>
          </a:prstGeom>
          <a:ln>
            <a:noFill/>
          </a:ln>
        </p:spPr>
      </p:pic>
      <p:pic>
        <p:nvPicPr>
          <p:cNvPr id="280" name="Picture 4" descr="Screen shot 2015-11-10 at 1.51.14 PM.png"/>
          <p:cNvPicPr/>
          <p:nvPr/>
        </p:nvPicPr>
        <p:blipFill>
          <a:blip r:embed="rId3"/>
          <a:stretch/>
        </p:blipFill>
        <p:spPr>
          <a:xfrm>
            <a:off x="2487240" y="4462200"/>
            <a:ext cx="6199200" cy="20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printf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206280" y="1202760"/>
            <a:ext cx="87609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1" strike="noStrike" spc="-1">
                <a:solidFill>
                  <a:srgbClr val="3366FF"/>
                </a:solidFill>
                <a:latin typeface="Calibri (Body)"/>
              </a:rPr>
              <a:t>exemplu: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83" name="Picture 5" descr="Screen shot 2015-11-11 at 9.46.25 PM.png"/>
          <p:cNvPicPr/>
          <p:nvPr/>
        </p:nvPicPr>
        <p:blipFill>
          <a:blip r:embed="rId2"/>
          <a:stretch/>
        </p:blipFill>
        <p:spPr>
          <a:xfrm>
            <a:off x="206280" y="1994040"/>
            <a:ext cx="6374880" cy="2857320"/>
          </a:xfrm>
          <a:prstGeom prst="rect">
            <a:avLst/>
          </a:prstGeom>
          <a:ln>
            <a:noFill/>
          </a:ln>
        </p:spPr>
      </p:pic>
      <p:pic>
        <p:nvPicPr>
          <p:cNvPr id="284" name="Picture 6" descr="Screen shot 2015-11-11 at 9.46.16 PM.png"/>
          <p:cNvPicPr/>
          <p:nvPr/>
        </p:nvPicPr>
        <p:blipFill>
          <a:blip r:embed="rId3"/>
          <a:stretch/>
        </p:blipFill>
        <p:spPr>
          <a:xfrm>
            <a:off x="2927880" y="4851360"/>
            <a:ext cx="5295600" cy="135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Modelatori de format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206280" y="1202760"/>
            <a:ext cx="814464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mulți specificatori de format pot accepta modelatori care modifică ușor semnificația lor: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alinierea la stânga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minim de mărime a câmpului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numărul de cifre zecimale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modelatorul de format se află între semnul procent și codul pentru format: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caracterul ‘–’ specifică aliniere la stânga;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șir de cifre zecimale specifică dimensiunea câmpului pentru afișare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6F6F6F"/>
                </a:solidFill>
                <a:latin typeface="Calibri (Body)"/>
              </a:rPr>
              <a:t>caracterul ‘.’ urmat de cifre specifică precizia reprezentării    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Modelatorul flags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%[</a:t>
            </a:r>
            <a:r>
              <a:rPr lang="en-US" sz="2000" b="0" strike="noStrike" spc="-1">
                <a:solidFill>
                  <a:srgbClr val="FF0000"/>
                </a:solidFill>
                <a:latin typeface="Trebuchet MS"/>
              </a:rPr>
              <a:t>flags</a:t>
            </a: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][width][.precision][length]specifier</a:t>
            </a: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89" name="Picture 4" descr="Screen shot 2016-11-02 at 6.28.11 PM.png"/>
          <p:cNvPicPr/>
          <p:nvPr/>
        </p:nvPicPr>
        <p:blipFill>
          <a:blip r:embed="rId2"/>
          <a:stretch/>
        </p:blipFill>
        <p:spPr>
          <a:xfrm>
            <a:off x="306000" y="2563409"/>
            <a:ext cx="8380440" cy="235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Modelatorul width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%[flags][</a:t>
            </a:r>
            <a:r>
              <a:rPr lang="en-US" sz="2000" b="0" strike="noStrike" spc="-1">
                <a:solidFill>
                  <a:srgbClr val="FF0000"/>
                </a:solidFill>
                <a:latin typeface="Trebuchet MS"/>
              </a:rPr>
              <a:t>width</a:t>
            </a: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][.precision][length]specifier</a:t>
            </a: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2" name="Picture 3" descr="Screen shot 2016-11-02 at 6.28.38 PM.png"/>
          <p:cNvPicPr/>
          <p:nvPr/>
        </p:nvPicPr>
        <p:blipFill>
          <a:blip r:embed="rId2"/>
          <a:srcRect b="67742"/>
          <a:stretch/>
        </p:blipFill>
        <p:spPr>
          <a:xfrm>
            <a:off x="206280" y="3226680"/>
            <a:ext cx="8807760" cy="131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Modelatorul precision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%[flags][width][.</a:t>
            </a:r>
            <a:r>
              <a:rPr lang="en-US" sz="2000" b="0" strike="noStrike" spc="-1">
                <a:solidFill>
                  <a:srgbClr val="FF0000"/>
                </a:solidFill>
                <a:latin typeface="Trebuchet MS"/>
              </a:rPr>
              <a:t>precision</a:t>
            </a: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][length]specifier</a:t>
            </a: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5" name="Picture 4" descr="Screen shot 2016-11-02 at 6.28.38 PM.png"/>
          <p:cNvPicPr/>
          <p:nvPr/>
        </p:nvPicPr>
        <p:blipFill>
          <a:blip r:embed="rId2"/>
          <a:srcRect t="33171"/>
          <a:stretch/>
        </p:blipFill>
        <p:spPr>
          <a:xfrm>
            <a:off x="243720" y="2915280"/>
            <a:ext cx="8244720" cy="271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Modelatorul length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206280" y="1202760"/>
            <a:ext cx="88077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latin typeface="Calibri (Body)"/>
              </a:rPr>
              <a:t>formatarea se realizează pe baza descriptorilor de format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%[flags][width][.precision][</a:t>
            </a:r>
            <a:r>
              <a:rPr lang="en-US" sz="2000" b="0" strike="noStrike" spc="-1">
                <a:solidFill>
                  <a:srgbClr val="FF0000"/>
                </a:solidFill>
                <a:latin typeface="Trebuchet MS"/>
              </a:rPr>
              <a:t>length</a:t>
            </a:r>
            <a:r>
              <a:rPr lang="en-US" sz="2000" b="0" strike="noStrike" spc="-1">
                <a:solidFill>
                  <a:srgbClr val="3366FF"/>
                </a:solidFill>
                <a:latin typeface="Trebuchet MS"/>
              </a:rPr>
              <a:t>]specifier</a:t>
            </a:r>
            <a:r>
              <a:rPr lang="en-US" sz="2000" b="0" strike="noStrike" spc="-1">
                <a:solidFill>
                  <a:srgbClr val="6F6F6F"/>
                </a:solidFill>
                <a:latin typeface="Trebuchet MS"/>
              </a:rPr>
              <a:t> </a:t>
            </a:r>
            <a:endParaRPr lang="en-US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8" name="Picture 3" descr="Screen shot 2016-11-02 at 6.34.41 PM.png"/>
          <p:cNvPicPr/>
          <p:nvPr/>
        </p:nvPicPr>
        <p:blipFill>
          <a:blip r:embed="rId2"/>
          <a:stretch/>
        </p:blipFill>
        <p:spPr>
          <a:xfrm>
            <a:off x="391320" y="3191400"/>
            <a:ext cx="8623080" cy="26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 fontScale="94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Modelatori de format pentru printf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206280" y="1202760"/>
            <a:ext cx="87609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01" name="Picture 7" descr="Screen shot 2015-11-11 at 10.10.31 PM.png"/>
          <p:cNvPicPr/>
          <p:nvPr/>
        </p:nvPicPr>
        <p:blipFill>
          <a:blip r:embed="rId2"/>
          <a:stretch/>
        </p:blipFill>
        <p:spPr>
          <a:xfrm>
            <a:off x="457200" y="1202760"/>
            <a:ext cx="5206680" cy="4012920"/>
          </a:xfrm>
          <a:prstGeom prst="rect">
            <a:avLst/>
          </a:prstGeom>
          <a:ln>
            <a:noFill/>
          </a:ln>
        </p:spPr>
      </p:pic>
      <p:pic>
        <p:nvPicPr>
          <p:cNvPr id="302" name="Picture 8" descr="Screen shot 2015-11-11 at 10.10.24 PM.png"/>
          <p:cNvPicPr/>
          <p:nvPr/>
        </p:nvPicPr>
        <p:blipFill>
          <a:blip r:embed="rId3"/>
          <a:stretch/>
        </p:blipFill>
        <p:spPr>
          <a:xfrm>
            <a:off x="3098880" y="4730760"/>
            <a:ext cx="5587560" cy="198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74320" y="19728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914400"/>
            <a:ext cx="8543880" cy="594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Preprocesarea  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gcc –E program.c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0" name="Picture 5"/>
          <p:cNvPicPr/>
          <p:nvPr/>
        </p:nvPicPr>
        <p:blipFill>
          <a:blip r:embed="rId2"/>
          <a:stretch/>
        </p:blipFill>
        <p:spPr>
          <a:xfrm>
            <a:off x="2286000" y="1463040"/>
            <a:ext cx="4023360" cy="5300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printf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06280" y="1202760"/>
            <a:ext cx="87609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1" strike="noStrike" spc="-1">
                <a:solidFill>
                  <a:srgbClr val="3366FF"/>
                </a:solidFill>
                <a:latin typeface="Calibri (Body)"/>
              </a:rPr>
              <a:t>exemplu: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05" name="Picture 5"/>
          <p:cNvPicPr/>
          <p:nvPr/>
        </p:nvPicPr>
        <p:blipFill>
          <a:blip r:embed="rId2"/>
          <a:stretch/>
        </p:blipFill>
        <p:spPr>
          <a:xfrm>
            <a:off x="457200" y="4047480"/>
            <a:ext cx="5188320" cy="1703880"/>
          </a:xfrm>
          <a:prstGeom prst="rect">
            <a:avLst/>
          </a:prstGeom>
          <a:ln>
            <a:noFill/>
          </a:ln>
        </p:spPr>
      </p:pic>
      <p:pic>
        <p:nvPicPr>
          <p:cNvPr id="306" name="Picture 6"/>
          <p:cNvPicPr/>
          <p:nvPr/>
        </p:nvPicPr>
        <p:blipFill>
          <a:blip r:embed="rId3"/>
          <a:stretch/>
        </p:blipFill>
        <p:spPr>
          <a:xfrm>
            <a:off x="332280" y="2105280"/>
            <a:ext cx="8848800" cy="177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206280" y="1202760"/>
            <a:ext cx="89373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1" strike="noStrike" spc="-1">
                <a:solidFill>
                  <a:srgbClr val="000000"/>
                </a:solidFill>
                <a:latin typeface="Calibri (Body)"/>
              </a:rPr>
              <a:t>prototipul funcției: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25000"/>
              </a:lnSpc>
              <a:spcBef>
                <a:spcPts val="499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25000"/>
              </a:lnSpc>
              <a:spcBef>
                <a:spcPts val="49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Calibri (Body)"/>
              </a:rPr>
              <a:t>int  scanf( const char * format ,adresa1, adresa2, …);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unde: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1" i="1" strike="noStrike" spc="-1">
                <a:solidFill>
                  <a:srgbClr val="000000"/>
                </a:solidFill>
                <a:latin typeface="Calibri (Body)"/>
              </a:rPr>
              <a:t>format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 este un șir de caractere ce definește textele și formatele datelor care se citesc de la tastatură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1" i="1" strike="noStrike" spc="-1">
                <a:solidFill>
                  <a:srgbClr val="000000"/>
                </a:solidFill>
                <a:latin typeface="Calibri (Body)"/>
              </a:rPr>
              <a:t>adresa1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sz="1800" b="1" i="1" strike="noStrike" spc="-1">
                <a:solidFill>
                  <a:srgbClr val="000000"/>
                </a:solidFill>
                <a:latin typeface="Calibri (Body)"/>
              </a:rPr>
              <a:t>adresa2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,...  sunt adresele zonelor din memorie în care se păstrează datele citite după ce au fost convertite din reprezentarea lor externă în reprezentare internă.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funcția </a:t>
            </a:r>
            <a:r>
              <a:rPr lang="en-US" sz="2200" b="1" strike="noStrike" spc="-1">
                <a:solidFill>
                  <a:srgbClr val="000000"/>
                </a:solidFill>
                <a:latin typeface="Calibri (Body)"/>
              </a:rPr>
              <a:t>scanf </a:t>
            </a: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întoarce numărul de câmpuri citite si depuse la adresele din listă. Dacă nu s-a stocat nici o valoare, funcția întoarce 0.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06280" y="1202760"/>
            <a:ext cx="800748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șirul de </a:t>
            </a:r>
            <a:r>
              <a:rPr lang="en-US" sz="2200" b="0" strike="noStrike" spc="-7">
                <a:solidFill>
                  <a:srgbClr val="000000"/>
                </a:solidFill>
                <a:latin typeface="Calibri (Body)"/>
              </a:rPr>
              <a:t>formatare (format) poate </a:t>
            </a:r>
            <a:r>
              <a:rPr lang="en-US" sz="2200" b="0" strike="noStrike" spc="-1">
                <a:solidFill>
                  <a:srgbClr val="000000"/>
                </a:solidFill>
                <a:latin typeface="Calibri (Body)"/>
              </a:rPr>
              <a:t>include următoarele elemente: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spațiu alb: funcția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citește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și ignoră spațiile albe (spațiu,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tab,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linie  nouă)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înaintea următorului caracter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diferit de</a:t>
            </a:r>
            <a:r>
              <a:rPr lang="en-US" sz="1800" b="0" strike="noStrike" spc="89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spațiu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457200">
              <a:lnSpc>
                <a:spcPct val="125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521280" lvl="1" indent="-228240">
              <a:lnSpc>
                <a:spcPct val="125000"/>
              </a:lnSpc>
              <a:spcBef>
                <a:spcPts val="499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caracter diferit de spațiu, cu excepția caracterului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%: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funcția 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citește următorul caracter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de la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intrare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și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îl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compară cu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caracterul 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specificat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în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șirul de</a:t>
            </a:r>
            <a:r>
              <a:rPr lang="en-US" sz="1800" b="0" strike="noStrike" spc="-55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formatare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25000"/>
              </a:lnSpc>
              <a:spcBef>
                <a:spcPts val="40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dacă se potrivește, funcția are succes și trece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mai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departe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la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citirea  următorului caracter din</a:t>
            </a:r>
            <a:r>
              <a:rPr lang="en-US" sz="1800" b="0" strike="noStrike" spc="-111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intrare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758880" lvl="2" indent="-228240">
              <a:lnSpc>
                <a:spcPct val="125000"/>
              </a:lnSpc>
              <a:spcBef>
                <a:spcPts val="400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dacă nu se potrivește, funcția eșuează și lasă</a:t>
            </a:r>
            <a:r>
              <a:rPr lang="en-US" sz="1800" b="0" strike="noStrike" spc="-12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următoarele caractere din intrare</a:t>
            </a:r>
            <a:r>
              <a:rPr lang="en-US" sz="1800" b="0" strike="noStrike" spc="-97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 (Body)"/>
              </a:rPr>
              <a:t>nepreluate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>
              <a:lnSpc>
                <a:spcPct val="125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206280" y="1202760"/>
            <a:ext cx="89373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3366FF"/>
                </a:solidFill>
                <a:latin typeface="Calibri (Body)"/>
              </a:rPr>
              <a:t>exemplu: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13" name="Picture 3" descr="Screen shot 2015-11-11 at 10.25.28 PM.png"/>
          <p:cNvPicPr/>
          <p:nvPr/>
        </p:nvPicPr>
        <p:blipFill>
          <a:blip r:embed="rId2"/>
          <a:stretch/>
        </p:blipFill>
        <p:spPr>
          <a:xfrm>
            <a:off x="738000" y="1942920"/>
            <a:ext cx="3390480" cy="4038120"/>
          </a:xfrm>
          <a:prstGeom prst="rect">
            <a:avLst/>
          </a:prstGeom>
          <a:ln>
            <a:noFill/>
          </a:ln>
        </p:spPr>
      </p:pic>
      <p:pic>
        <p:nvPicPr>
          <p:cNvPr id="314" name="Picture 4" descr="Screen shot 2015-11-11 at 10.25.03 PM.png"/>
          <p:cNvPicPr/>
          <p:nvPr/>
        </p:nvPicPr>
        <p:blipFill>
          <a:blip r:embed="rId3"/>
          <a:stretch/>
        </p:blipFill>
        <p:spPr>
          <a:xfrm>
            <a:off x="3733920" y="4381200"/>
            <a:ext cx="4952520" cy="15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31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Trebuchet MS"/>
              </a:rPr>
              <a:t>Funcția scanf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206280" y="1202760"/>
            <a:ext cx="8937360" cy="550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25000"/>
              </a:lnSpc>
              <a:spcBef>
                <a:spcPts val="601"/>
              </a:spcBef>
              <a:buClr>
                <a:srgbClr val="3366FF"/>
              </a:buClr>
              <a:buSzPct val="7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3366FF"/>
                </a:solidFill>
                <a:latin typeface="Calibri (Body)"/>
              </a:rPr>
              <a:t>exemplu:</a:t>
            </a:r>
            <a:endParaRPr lang="en-US" sz="2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17" name="Picture 7"/>
          <p:cNvPicPr/>
          <p:nvPr/>
        </p:nvPicPr>
        <p:blipFill>
          <a:blip r:embed="rId2"/>
          <a:srcRect t="16057"/>
          <a:stretch/>
        </p:blipFill>
        <p:spPr>
          <a:xfrm>
            <a:off x="2623320" y="5232240"/>
            <a:ext cx="5199840" cy="1250280"/>
          </a:xfrm>
          <a:prstGeom prst="rect">
            <a:avLst/>
          </a:prstGeom>
          <a:ln>
            <a:noFill/>
          </a:ln>
        </p:spPr>
      </p:pic>
      <p:pic>
        <p:nvPicPr>
          <p:cNvPr id="318" name="Picture 8"/>
          <p:cNvPicPr/>
          <p:nvPr/>
        </p:nvPicPr>
        <p:blipFill>
          <a:blip r:embed="rId3"/>
          <a:stretch/>
        </p:blipFill>
        <p:spPr>
          <a:xfrm>
            <a:off x="619200" y="1881720"/>
            <a:ext cx="561780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94120" y="197280"/>
            <a:ext cx="9032760" cy="71712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005840"/>
            <a:ext cx="8543880" cy="58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Compilarea      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gcc –S program.c (produce program.s)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3" name="Picture 3"/>
          <p:cNvPicPr/>
          <p:nvPr/>
        </p:nvPicPr>
        <p:blipFill>
          <a:blip r:embed="rId2"/>
          <a:stretch/>
        </p:blipFill>
        <p:spPr>
          <a:xfrm>
            <a:off x="1542960" y="1573560"/>
            <a:ext cx="6057720" cy="5086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85560" y="274320"/>
            <a:ext cx="9032760" cy="62568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146600"/>
            <a:ext cx="8543880" cy="571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Asamblarea        </a:t>
            </a: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gcc –c program.c (produce program.o)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6" name="Picture 6"/>
          <p:cNvPicPr/>
          <p:nvPr/>
        </p:nvPicPr>
        <p:blipFill>
          <a:blip r:embed="rId2"/>
          <a:stretch/>
        </p:blipFill>
        <p:spPr>
          <a:xfrm>
            <a:off x="1828800" y="1751760"/>
            <a:ext cx="5486040" cy="4695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31680"/>
            <a:ext cx="9032760" cy="114264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Trebuchet MS"/>
              </a:rPr>
              <a:t>Etapele realizării unui program în C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19415" y="1137154"/>
            <a:ext cx="8543880" cy="27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21280" lvl="1" indent="-228240">
              <a:lnSpc>
                <a:spcPct val="100000"/>
              </a:lnSpc>
              <a:spcBef>
                <a:spcPts val="499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1" strike="noStrike" spc="-1">
                <a:solidFill>
                  <a:srgbClr val="000000"/>
                </a:solidFill>
                <a:latin typeface="Calibri (Body)"/>
              </a:rPr>
              <a:t>preprocesare + compilare + asamblare + link-editare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gcc program.c 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1005840" lvl="3" indent="-228240">
              <a:lnSpc>
                <a:spcPct val="100000"/>
              </a:lnSpc>
              <a:spcBef>
                <a:spcPts val="36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produce a.out ca fisier executabil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  <a:p>
            <a:pPr marL="758880" lvl="2" indent="-228240">
              <a:lnSpc>
                <a:spcPct val="100000"/>
              </a:lnSpc>
              <a:spcBef>
                <a:spcPts val="40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gcc program.c –o  alt_nume</a:t>
            </a:r>
            <a:endParaRPr lang="en-US" sz="1800" b="0" strike="noStrike" spc="-1">
              <a:solidFill>
                <a:srgbClr val="6F6F6F"/>
              </a:solidFill>
              <a:latin typeface="Trebuchet MS"/>
            </a:endParaRPr>
          </a:p>
          <a:p>
            <a:pPr marL="1005840" lvl="3" indent="-228240">
              <a:lnSpc>
                <a:spcPct val="100000"/>
              </a:lnSpc>
              <a:spcBef>
                <a:spcPts val="36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produce alt_nume ca fisier executabil </a:t>
            </a: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97520" y="3285360"/>
            <a:ext cx="8543880" cy="32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pentru proiecte mari (zeci de mii de linii de cod) daca schimbam o functie nu vrem sa recompilam intreg proiectul ci doar sa compilam fisierul cu functia schimbata.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3366FF"/>
              </a:buClr>
              <a:buSzPct val="69000"/>
              <a:buFont typeface="Wingdings" charset="2"/>
              <a:buChar char=""/>
            </a:pPr>
            <a:r>
              <a:rPr lang="en-US" sz="1800" b="0" strike="noStrike" spc="-7">
                <a:solidFill>
                  <a:srgbClr val="000000"/>
                </a:solidFill>
                <a:latin typeface="Calibri (Body)"/>
              </a:rPr>
              <a:t>Link-editorul va produce codul obiect final.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0EBAC-08FA-49D2-AE42-BC1B2D0AA4A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489AB95611AF4F8937BE1FADFA752B" ma:contentTypeVersion="4" ma:contentTypeDescription="Create a new document." ma:contentTypeScope="" ma:versionID="ea643930fa4fbfccf0c0b3fb55a5fa98">
  <xsd:schema xmlns:xsd="http://www.w3.org/2001/XMLSchema" xmlns:xs="http://www.w3.org/2001/XMLSchema" xmlns:p="http://schemas.microsoft.com/office/2006/metadata/properties" xmlns:ns2="146bfc49-3bf5-4ab1-8600-4e2ca0ccf641" xmlns:ns3="642c5366-4e2d-432e-9182-f81529d4681e" targetNamespace="http://schemas.microsoft.com/office/2006/metadata/properties" ma:root="true" ma:fieldsID="b40bb71591eb2f70e78a5cd463c46feb" ns2:_="" ns3:_="">
    <xsd:import namespace="146bfc49-3bf5-4ab1-8600-4e2ca0ccf641"/>
    <xsd:import namespace="642c5366-4e2d-432e-9182-f81529d468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bfc49-3bf5-4ab1-8600-4e2ca0ccf6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c5366-4e2d-432e-9182-f81529d468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96819-9722-4ED9-B41D-40E0CD0C9E8E}">
  <ds:schemaRefs>
    <ds:schemaRef ds:uri="146bfc49-3bf5-4ab1-8600-4e2ca0ccf641"/>
    <ds:schemaRef ds:uri="642c5366-4e2d-432e-9182-f81529d468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301B19-D399-4930-A014-8B9ADE1263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72641-92B6-4EF5-A9B4-19915738C3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Application>Microsoft Office PowerPoint</Application>
  <PresentationFormat>Expunere pe ecran (4:3)</PresentationFormat>
  <Slides>64</Slides>
  <Notes>3</Notes>
  <HiddenSlides>0</HiddenSlides>
  <ScaleCrop>false</ScaleCrop>
  <HeadingPairs>
    <vt:vector size="4" baseType="variant">
      <vt:variant>
        <vt:lpstr>Temă</vt:lpstr>
      </vt:variant>
      <vt:variant>
        <vt:i4>3</vt:i4>
      </vt:variant>
      <vt:variant>
        <vt:lpstr>Titluri diapozitive</vt:lpstr>
      </vt:variant>
      <vt:variant>
        <vt:i4>64</vt:i4>
      </vt:variant>
    </vt:vector>
  </HeadingPairs>
  <TitlesOfParts>
    <vt:vector size="67" baseType="lpstr">
      <vt:lpstr>Office Theme</vt:lpstr>
      <vt:lpstr>Office Theme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Bogdan Alexe</dc:creator>
  <dc:description/>
  <cp:revision>8</cp:revision>
  <dcterms:created xsi:type="dcterms:W3CDTF">2016-09-25T10:58:17Z</dcterms:created>
  <dcterms:modified xsi:type="dcterms:W3CDTF">2021-12-17T07:07:33Z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65</vt:i4>
  </property>
  <property fmtid="{D5CDD505-2E9C-101B-9397-08002B2CF9AE}" pid="12" name="ContentTypeId">
    <vt:lpwstr>0x010100AD489AB95611AF4F8937BE1FADFA752B</vt:lpwstr>
  </property>
</Properties>
</file>