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4"/>
    <p:sldMasterId id="214748372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Squada One"/>
      <p:regular r:id="rId30"/>
    </p:embeddedFont>
    <p:embeddedFont>
      <p:font typeface="Roboto Condensed Light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Light-regular.fntdata"/><Relationship Id="rId30" Type="http://schemas.openxmlformats.org/officeDocument/2006/relationships/font" Target="fonts/SquadaOne-regular.fntdata"/><Relationship Id="rId33" Type="http://schemas.openxmlformats.org/officeDocument/2006/relationships/font" Target="fonts/RobotoCondensedLight-italic.fntdata"/><Relationship Id="rId32" Type="http://schemas.openxmlformats.org/officeDocument/2006/relationships/font" Target="fonts/RobotoCondensedLight-bold.fntdata"/><Relationship Id="rId35" Type="http://schemas.openxmlformats.org/officeDocument/2006/relationships/font" Target="fonts/RobotoMono-regular.fntdata"/><Relationship Id="rId34" Type="http://schemas.openxmlformats.org/officeDocument/2006/relationships/font" Target="fonts/RobotoCondensedLight-boldItalic.fntdata"/><Relationship Id="rId37" Type="http://schemas.openxmlformats.org/officeDocument/2006/relationships/font" Target="fonts/RobotoMono-italic.fntdata"/><Relationship Id="rId36" Type="http://schemas.openxmlformats.org/officeDocument/2006/relationships/font" Target="fonts/RobotoMono-bold.fntdata"/><Relationship Id="rId38" Type="http://schemas.openxmlformats.org/officeDocument/2006/relationships/font" Target="fonts/RobotoMono-boldItalic.fntdata"/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26" Type="http://schemas.openxmlformats.org/officeDocument/2006/relationships/font" Target="fonts/RobotoCondensed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29" Type="http://schemas.openxmlformats.org/officeDocument/2006/relationships/font" Target="fonts/RobotoCondense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4fcc3a3d7d_2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34fcc3a3d7d_2_5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508026ce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3508026ce2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08026ce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3508026ce2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fcc3a3d7d_2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34fcc3a3d7d_2_5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4fcc3a3d7d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34fcc3a3d7d_2_5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06a933f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3506a933ff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08026c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3508026ce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a1167fc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35a1167fce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087ecf0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5087ecf0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5a2df68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35a2df68d0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5a0f83c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35a0f83c3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1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7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and text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 and text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6" y="1725476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 number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7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41277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80" name="Google Shape;80;p18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" y="-399755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80849" y="-9238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Livvic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Google Shape;93;p20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4" name="Google Shape;94;p20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95" name="Google Shape;95;p20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 rot="5400000">
            <a:off x="4435288" y="1999175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cxnSp>
        <p:nvCxnSpPr>
          <p:cNvPr id="110" name="Google Shape;110;p22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14" name="Google Shape;114;p23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1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18561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600"/>
            </a:lvl9pPr>
          </a:lstStyle>
          <a:p/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4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04897" y="-69508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5664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Table of contents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5" name="Google Shape;145;p28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" name="Google Shape;146;p28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7" name="Google Shape;147;p28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28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9" name="Google Shape;149;p28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28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51" name="Google Shape;151;p28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152" name="Google Shape;152;p28"/>
          <p:cNvSpPr txBox="1"/>
          <p:nvPr>
            <p:ph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Table of contents 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59" name="Google Shape;159;p29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29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61" name="Google Shape;161;p29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29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63" name="Google Shape;163;p29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29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65" name="Google Shape;165;p29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166" name="Google Shape;166;p29"/>
          <p:cNvSpPr txBox="1"/>
          <p:nvPr>
            <p:ph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7" name="Google Shape;167;p29"/>
          <p:cNvSpPr txBox="1"/>
          <p:nvPr>
            <p:ph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8" name="Google Shape;168;p29"/>
          <p:cNvSpPr txBox="1"/>
          <p:nvPr>
            <p:ph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41277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77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Quot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9pPr>
          </a:lstStyle>
          <a:p/>
        </p:txBody>
      </p:sp>
      <p:sp>
        <p:nvSpPr>
          <p:cNvPr id="178" name="Google Shape;178;p30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2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9773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988977" y="2112359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defRPr sz="1000"/>
            </a:lvl9pPr>
          </a:lstStyle>
          <a:p/>
        </p:txBody>
      </p:sp>
      <p:sp>
        <p:nvSpPr>
          <p:cNvPr id="183" name="Google Shape;183;p31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SzPts val="2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77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and text 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3421664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1664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 and text 4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112651" y="344875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97" name="Google Shape;197;p34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98" name="Google Shape;198;p34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9" name="Google Shape;199;p34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00" name="Google Shape;200;p34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pic>
        <p:nvPicPr>
          <p:cNvPr id="201" name="Google Shape;20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Title and  text 5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207" name="Google Shape;207;p35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11458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 and three columns 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212" name="Google Shape;212;p36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13" name="Google Shape;213;p36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4" name="Google Shape;214;p36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15" name="Google Shape;215;p36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16" name="Google Shape;216;p36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17" name="Google Shape;217;p36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 and three columns 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225" name="Google Shape;225;p37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26" name="Google Shape;226;p37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37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28" name="Google Shape;228;p37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30" name="Google Shape;230;p37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31" name="Google Shape;2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38826" y="3806026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339550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 and six columns 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242" name="Google Shape;242;p38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3" name="Google Shape;243;p38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44" name="Google Shape;244;p38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5" name="Google Shape;245;p38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46" name="Google Shape;246;p38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7" name="Google Shape;247;p38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339550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38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52" name="Google Shape;252;p38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3" name="Google Shape;253;p38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54" name="Google Shape;254;p38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5" name="Google Shape;255;p38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256" name="Google Shape;256;p38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 and text 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cxnSp>
        <p:nvCxnSpPr>
          <p:cNvPr id="265" name="Google Shape;265;p3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334326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Title and text 7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cxnSp>
        <p:nvCxnSpPr>
          <p:cNvPr id="271" name="Google Shape;271;p40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2" name="Google Shape;27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01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6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Title and text 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1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277" name="Google Shape;27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pic>
        <p:nvPicPr>
          <p:cNvPr id="281" name="Google Shape;28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83" name="Google Shape;283;p42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42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42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7" name="Google Shape;287;p42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 and four columns 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95" name="Google Shape;295;p43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43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97" name="Google Shape;297;p43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43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9" name="Google Shape;299;p43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43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43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43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3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 and four columns 3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11" name="Google Shape;311;p44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44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44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14" name="Google Shape;314;p44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44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44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44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44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4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4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4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4618346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Title and four columns 4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30" name="Google Shape;330;p45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31" name="Google Shape;331;p45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32" name="Google Shape;332;p45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33" name="Google Shape;333;p45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34" name="Google Shape;334;p45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5" name="Google Shape;335;p45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6" name="Google Shape;336;p45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37" name="Google Shape;337;p45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 and three columns 3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6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42" name="Google Shape;342;p46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46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46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5" name="Google Shape;345;p46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6" name="Google Shape;346;p46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7" name="Google Shape;347;p46"/>
          <p:cNvSpPr/>
          <p:nvPr/>
        </p:nvSpPr>
        <p:spPr>
          <a:xfrm rot="5400000">
            <a:off x="1077064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6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Title and three columns 4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605747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54" name="Google Shape;354;p47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55" name="Google Shape;355;p47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56" name="Google Shape;356;p47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57" name="Google Shape;357;p47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8" name="Google Shape;358;p47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9" name="Google Shape;359;p47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0" name="Google Shape;360;p47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7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7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3" name="Google Shape;363;p47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7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7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67" name="Google Shape;367;p47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68" name="Google Shape;368;p47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71" name="Google Shape;37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75" name="Google Shape;37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605747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0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Title and three columns 5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84" name="Google Shape;384;p51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85" name="Google Shape;385;p51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86" name="Google Shape;386;p51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7" name="Google Shape;387;p51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88" name="Google Shape;388;p51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Title and three columns 6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391" name="Google Shape;39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540058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96" name="Google Shape;396;p52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97" name="Google Shape;397;p52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398" name="Google Shape;398;p52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99" name="Google Shape;399;p52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0" name="Google Shape;400;p52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Title and three columns 7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403" name="Google Shape;40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05" name="Google Shape;405;p53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6" name="Google Shape;406;p53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7" name="Google Shape;407;p53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08" name="Google Shape;408;p53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09" name="Google Shape;409;p53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10" name="Google Shape;410;p53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11" name="Google Shape;411;p53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12" name="Google Shape;412;p53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13" name="Google Shape;413;p53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3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764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o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Title and three columns 8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19" name="Google Shape;419;p54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20" name="Google Shape;420;p54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421" name="Google Shape;421;p54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22" name="Google Shape;422;p54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23" name="Google Shape;423;p54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424" name="Google Shape;42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Title only  4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432" name="Google Shape;432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8926" y="4150898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67965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 only 5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5843475" y="1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Title only  6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71523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972868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Title and four columns 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8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49" name="Google Shape;449;p58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0" name="Google Shape;450;p58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51" name="Google Shape;451;p58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2" name="Google Shape;452;p58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53" name="Google Shape;453;p58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4" name="Google Shape;454;p58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55" name="Google Shape;455;p58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6" name="Google Shape;456;p58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cxnSp>
        <p:nvCxnSpPr>
          <p:cNvPr id="457" name="Google Shape;457;p58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9" name="Google Shape;45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Title and four columns 6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65" name="Google Shape;465;p59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6" name="Google Shape;466;p59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67" name="Google Shape;467;p59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8" name="Google Shape;468;p59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69" name="Google Shape;469;p59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0" name="Google Shape;470;p59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71" name="Google Shape;471;p59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2" name="Google Shape;472;p59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473" name="Google Shape;473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71826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52805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9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9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9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9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Numbers and text 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83" name="Google Shape;483;p60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484" name="Google Shape;484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71826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52805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0"/>
          <p:cNvSpPr txBox="1"/>
          <p:nvPr>
            <p:ph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89" name="Google Shape;489;p60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0" name="Google Shape;490;p60"/>
          <p:cNvSpPr txBox="1"/>
          <p:nvPr>
            <p:ph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91" name="Google Shape;491;p60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2" name="Google Shape;492;p60"/>
          <p:cNvSpPr txBox="1"/>
          <p:nvPr>
            <p:ph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493" name="Google Shape;493;p60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4" name="Google Shape;494;p60"/>
          <p:cNvSpPr txBox="1"/>
          <p:nvPr>
            <p:ph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Numbers and text 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497" name="Google Shape;497;p61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pic>
        <p:nvPicPr>
          <p:cNvPr id="498" name="Google Shape;49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1"/>
          <p:cNvSpPr txBox="1"/>
          <p:nvPr>
            <p:ph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00" name="Google Shape;500;p61"/>
          <p:cNvSpPr txBox="1"/>
          <p:nvPr>
            <p:ph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01" name="Google Shape;501;p61"/>
          <p:cNvSpPr txBox="1"/>
          <p:nvPr>
            <p:ph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02" name="Google Shape;502;p61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03" name="Google Shape;503;p61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04" name="Google Shape;504;p61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05" name="Google Shape;505;p61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06" name="Google Shape;506;p61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 only 7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59555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49519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2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Title only  8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 number 2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9" name="Google Shape;519;p64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pic>
        <p:nvPicPr>
          <p:cNvPr id="520" name="Google Shape;52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43326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843316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4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Title and three columns 9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525" name="Google Shape;525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5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27" name="Google Shape;527;p65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28" name="Google Shape;528;p65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29" name="Google Shape;529;p65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30" name="Google Shape;530;p65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31" name="Google Shape;531;p65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Title and three columns 10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36" name="Google Shape;536;p66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37" name="Google Shape;537;p66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38" name="Google Shape;538;p66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39" name="Google Shape;539;p66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40" name="Google Shape;540;p66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41" name="Google Shape;541;p66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42" name="Google Shape;542;p66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6"/>
          <p:cNvSpPr/>
          <p:nvPr/>
        </p:nvSpPr>
        <p:spPr>
          <a:xfrm rot="5400000">
            <a:off x="1194834" y="1350190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6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66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6"/>
          <p:cNvSpPr/>
          <p:nvPr/>
        </p:nvSpPr>
        <p:spPr>
          <a:xfrm rot="5400000">
            <a:off x="7328448" y="1350202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66"/>
          <p:cNvSpPr/>
          <p:nvPr/>
        </p:nvSpPr>
        <p:spPr>
          <a:xfrm rot="5400000">
            <a:off x="4290136" y="1350202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Title and four columns 7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226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7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52" name="Google Shape;552;p67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3" name="Google Shape;553;p67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54" name="Google Shape;554;p67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5" name="Google Shape;555;p67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56" name="Google Shape;556;p67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7" name="Google Shape;557;p67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58" name="Google Shape;558;p67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9" name="Google Shape;559;p67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Title and five columns 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8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64" name="Google Shape;564;p68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65" name="Google Shape;565;p68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66" name="Google Shape;566;p68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67" name="Google Shape;567;p68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68" name="Google Shape;568;p68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69" name="Google Shape;569;p68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70" name="Google Shape;570;p68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71" name="Google Shape;571;p68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sp>
        <p:nvSpPr>
          <p:cNvPr id="572" name="Google Shape;572;p68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73" name="Google Shape;573;p68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 only 9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576" name="Google Shape;576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831826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 only 10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59555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549519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0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Thanks 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86" name="Google Shape;586;p71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o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b="0" i="0" lang="ro" sz="12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0" i="0" lang="ro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/>
              </a:rPr>
              <a:t>Slidesgo</a:t>
            </a:r>
            <a:r>
              <a:rPr b="0" i="0" lang="ro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0" i="0" lang="ro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/>
              </a:rPr>
              <a:t>Flaticon</a:t>
            </a:r>
            <a:r>
              <a:rPr b="0" i="0" lang="ro" sz="12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b="0" i="0" lang="ro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o" sz="1200" u="none" cap="none" strike="noStrike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71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9pPr>
          </a:lstStyle>
          <a:p/>
        </p:txBody>
      </p:sp>
      <p:pic>
        <p:nvPicPr>
          <p:cNvPr id="588" name="Google Shape;588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5071778" y="-1374104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 only 1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592" name="Google Shape;592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770967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918994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69830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 only 1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3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598" name="Google Shape;598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769830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Title and text 9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602" name="Google Shape;602;p74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1000"/>
            </a:lvl9pPr>
          </a:lstStyle>
          <a:p/>
        </p:txBody>
      </p:sp>
      <p:sp>
        <p:nvSpPr>
          <p:cNvPr id="603" name="Google Shape;603;p74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pic>
        <p:nvPicPr>
          <p:cNvPr id="604" name="Google Shape;60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247965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ackground 2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247965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Squada One"/>
              <a:buNone/>
              <a:defRPr b="0" i="0" sz="2300" u="none" cap="none" strike="noStrik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●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 Condensed Light"/>
              <a:buChar char="○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Roboto Condensed Light"/>
              <a:buChar char="■"/>
              <a:defRPr b="0" i="0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/>
          <p:nvPr>
            <p:ph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None/>
            </a:pPr>
            <a:r>
              <a:rPr lang="ro" sz="4100"/>
              <a:t>Software Testing</a:t>
            </a:r>
            <a:endParaRPr/>
          </a:p>
        </p:txBody>
      </p:sp>
      <p:sp>
        <p:nvSpPr>
          <p:cNvPr id="617" name="Google Shape;617;p77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Andrei Timotei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Bălan Teodor-Daniel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Comârdici Marian-Bogdan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Simion Ștefan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o"/>
              <a:t>Vîrtopeanu Sebastian-Filip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6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Mutants </a:t>
            </a:r>
            <a:r>
              <a:rPr lang="ro" sz="3000"/>
              <a:t>Analysis</a:t>
            </a:r>
            <a:endParaRPr sz="3000"/>
          </a:p>
        </p:txBody>
      </p:sp>
      <p:sp>
        <p:nvSpPr>
          <p:cNvPr id="680" name="Google Shape;680;p86"/>
          <p:cNvSpPr txBox="1"/>
          <p:nvPr/>
        </p:nvSpPr>
        <p:spPr>
          <a:xfrm>
            <a:off x="633469" y="1342417"/>
            <a:ext cx="47436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Purpose</a:t>
            </a:r>
            <a:r>
              <a:rPr lang="ro" sz="1100">
                <a:solidFill>
                  <a:schemeClr val="lt1"/>
                </a:solidFill>
              </a:rPr>
              <a:t>: Evaluates the effectiveness of tests by introducing small changes (mutations) and checking if tests detect them.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Application</a:t>
            </a:r>
            <a:r>
              <a:rPr lang="ro" sz="1100">
                <a:solidFill>
                  <a:schemeClr val="lt1"/>
                </a:solidFill>
              </a:rPr>
              <a:t>: Used mutmut v2.5.2 to generate mutants for the UserManager codebase; version 2.x chosen for HTML report support.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Benefit</a:t>
            </a:r>
            <a:r>
              <a:rPr lang="ro" sz="1100">
                <a:solidFill>
                  <a:schemeClr val="lt1"/>
                </a:solidFill>
              </a:rPr>
              <a:t>: Identifies weak spots in the test suite that allow bugs to survive; improves overall test robustness.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Result</a:t>
            </a:r>
            <a:r>
              <a:rPr lang="ro" sz="1100">
                <a:solidFill>
                  <a:schemeClr val="lt1"/>
                </a:solidFill>
              </a:rPr>
              <a:t>: Increased killed mutants from 6/56 to 53/56 after enhancing the test coverage.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Detected Issue 1</a:t>
            </a:r>
            <a:r>
              <a:rPr lang="ro" sz="1100">
                <a:solidFill>
                  <a:schemeClr val="lt1"/>
                </a:solidFill>
              </a:rPr>
              <a:t>: Wrong country code mappin</a:t>
            </a:r>
            <a:r>
              <a:rPr lang="ro" sz="1100">
                <a:solidFill>
                  <a:schemeClr val="lt1"/>
                </a:solidFill>
              </a:rPr>
              <a:t>g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lt1"/>
                </a:solidFill>
              </a:rPr>
              <a:t>✅ Solution: Added parameterized test for all country codes.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Detected Issue 2</a:t>
            </a:r>
            <a:r>
              <a:rPr lang="ro" sz="1100">
                <a:solidFill>
                  <a:schemeClr val="lt1"/>
                </a:solidFill>
              </a:rPr>
              <a:t>: Incorrect error message mutation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lt1"/>
                </a:solidFill>
              </a:rPr>
              <a:t>✅ Solution: Improved assertions to check exact error messages.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Final status</a:t>
            </a:r>
            <a:r>
              <a:rPr lang="ro" sz="1100">
                <a:solidFill>
                  <a:schemeClr val="lt1"/>
                </a:solidFill>
              </a:rPr>
              <a:t>: 56 mutants killed.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7"/>
          <p:cNvSpPr txBox="1"/>
          <p:nvPr>
            <p:ph idx="2" type="title"/>
          </p:nvPr>
        </p:nvSpPr>
        <p:spPr>
          <a:xfrm>
            <a:off x="2422500" y="2022750"/>
            <a:ext cx="42990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</a:pPr>
            <a:r>
              <a:rPr lang="ro" sz="4500"/>
              <a:t>Mulțumim!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8"/>
          <p:cNvSpPr txBox="1"/>
          <p:nvPr>
            <p:ph idx="1" type="subTitle"/>
          </p:nvPr>
        </p:nvSpPr>
        <p:spPr>
          <a:xfrm>
            <a:off x="2645543" y="1370428"/>
            <a:ext cx="3852915" cy="24026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Equivalance class partitioning</a:t>
            </a:r>
            <a:endParaRPr sz="1500"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Boundary value analysis</a:t>
            </a:r>
            <a:endParaRPr sz="1500"/>
          </a:p>
          <a:p>
            <a:pPr indent="-2540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ro" sz="1500"/>
              <a:t>Control flow graph</a:t>
            </a:r>
            <a:endParaRPr sz="1500"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Instruction level coverage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Decision level coverage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Condition level coverage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Independent circuits</a:t>
            </a:r>
            <a:endParaRPr/>
          </a:p>
          <a:p>
            <a:pPr indent="-2540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lang="ro" sz="1500"/>
              <a:t>Mutants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t/>
            </a:r>
            <a:endParaRPr sz="1500"/>
          </a:p>
        </p:txBody>
      </p:sp>
      <p:sp>
        <p:nvSpPr>
          <p:cNvPr id="623" name="Google Shape;623;p78"/>
          <p:cNvSpPr txBox="1"/>
          <p:nvPr>
            <p:ph type="ctrTitle"/>
          </p:nvPr>
        </p:nvSpPr>
        <p:spPr>
          <a:xfrm>
            <a:off x="2876000" y="709650"/>
            <a:ext cx="3392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Content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9"/>
          <p:cNvSpPr txBox="1"/>
          <p:nvPr>
            <p:ph type="ctrTitle"/>
          </p:nvPr>
        </p:nvSpPr>
        <p:spPr>
          <a:xfrm>
            <a:off x="246144" y="506925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-2540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ro" sz="2600"/>
              <a:t>Equivalance class partitioning</a:t>
            </a:r>
            <a:endParaRPr sz="2600"/>
          </a:p>
        </p:txBody>
      </p:sp>
      <p:sp>
        <p:nvSpPr>
          <p:cNvPr id="629" name="Google Shape;629;p79"/>
          <p:cNvSpPr txBox="1"/>
          <p:nvPr/>
        </p:nvSpPr>
        <p:spPr>
          <a:xfrm>
            <a:off x="-6" y="1244318"/>
            <a:ext cx="4743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Purpose</a:t>
            </a:r>
            <a:r>
              <a:rPr lang="ro" sz="1100">
                <a:solidFill>
                  <a:schemeClr val="lt1"/>
                </a:solidFill>
              </a:rPr>
              <a:t>: Reduces the number of test cases while maintaining effective coverage by grouping inputs that are expected to behave similarly.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Application</a:t>
            </a:r>
            <a:r>
              <a:rPr lang="ro" sz="1100">
                <a:solidFill>
                  <a:schemeClr val="lt1"/>
                </a:solidFill>
              </a:rPr>
              <a:t>: Used on the input validation logic for the create_user method to separate valid and invalid input classes.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Benefit</a:t>
            </a:r>
            <a:r>
              <a:rPr lang="ro" sz="1100">
                <a:solidFill>
                  <a:schemeClr val="lt1"/>
                </a:solidFill>
              </a:rPr>
              <a:t>: Increases testing efficiency by avoiding redundant tests, ensuring representative coverage with fewer cases.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ro" sz="1400" u="none" cap="none" strike="noStrike">
                <a:solidFill>
                  <a:schemeClr val="lt1"/>
                </a:solidFill>
              </a:rPr>
              <a:t>Example: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1</a:t>
            </a:r>
            <a:r>
              <a:rPr lang="ro" sz="1100">
                <a:solidFill>
                  <a:schemeClr val="lt1"/>
                </a:solidFill>
              </a:rPr>
              <a:t>: All parameters valid (E1, U1, B1, P1, R1) – Expected 200 OK ("User successfully created")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2</a:t>
            </a:r>
            <a:r>
              <a:rPr lang="ro" sz="1100">
                <a:solidFill>
                  <a:schemeClr val="lt1"/>
                </a:solidFill>
              </a:rPr>
              <a:t>: Invalid email format (E2) – Expected 400 Bad Request ("Invalid email")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3</a:t>
            </a:r>
            <a:r>
              <a:rPr lang="ro" sz="1100">
                <a:solidFill>
                  <a:schemeClr val="lt1"/>
                </a:solidFill>
              </a:rPr>
              <a:t>: Username too short (U2) – Expected 400 Bad Request ("Username too short")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❑"/>
            </a:pPr>
            <a:r>
              <a:rPr b="1" lang="ro" sz="1100">
                <a:solidFill>
                  <a:schemeClr val="lt1"/>
                </a:solidFill>
              </a:rPr>
              <a:t>Test 4</a:t>
            </a:r>
            <a:r>
              <a:rPr lang="ro" sz="1100">
                <a:solidFill>
                  <a:schemeClr val="lt1"/>
                </a:solidFill>
              </a:rPr>
              <a:t>: Username too long (U3) – Expected 400 Bad Request ("Username too long")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630" name="Google Shape;63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13" y="217950"/>
            <a:ext cx="4000774" cy="27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9"/>
          <p:cNvSpPr txBox="1"/>
          <p:nvPr/>
        </p:nvSpPr>
        <p:spPr>
          <a:xfrm>
            <a:off x="4551388" y="2708075"/>
            <a:ext cx="4627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5</a:t>
            </a:r>
            <a:r>
              <a:rPr lang="ro" sz="1100">
                <a:solidFill>
                  <a:schemeClr val="lt1"/>
                </a:solidFill>
              </a:rPr>
              <a:t>: Incorrect birth date format (B2) – Expected 400 Bad Request ("Invalid birth date")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lang="ro" sz="1100">
                <a:solidFill>
                  <a:schemeClr val="lt1"/>
                </a:solidFill>
              </a:rPr>
              <a:t>T</a:t>
            </a:r>
            <a:r>
              <a:rPr b="1" lang="ro" sz="1100">
                <a:solidFill>
                  <a:schemeClr val="lt1"/>
                </a:solidFill>
              </a:rPr>
              <a:t>est 6</a:t>
            </a:r>
            <a:r>
              <a:rPr lang="ro" sz="1100">
                <a:solidFill>
                  <a:schemeClr val="lt1"/>
                </a:solidFill>
              </a:rPr>
              <a:t>: Birth date in the future (B3) – Expected 400 Bad Request ("Birth date is in the future")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7</a:t>
            </a:r>
            <a:r>
              <a:rPr lang="ro" sz="1100">
                <a:solidFill>
                  <a:schemeClr val="lt1"/>
                </a:solidFill>
              </a:rPr>
              <a:t>: Phone number prefix mismatch (P2) – Expected 400 Bad Request ("Phone number prefix does not match the country")</a:t>
            </a:r>
            <a:endParaRPr sz="11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8</a:t>
            </a:r>
            <a:r>
              <a:rPr lang="ro" sz="1100">
                <a:solidFill>
                  <a:schemeClr val="lt1"/>
                </a:solidFill>
              </a:rPr>
              <a:t>: Invalid country (R2) – Expected 400 Bad Request ("Phone number prefix does not match the country")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0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Boundary Value Analysis</a:t>
            </a:r>
            <a:endParaRPr sz="3000"/>
          </a:p>
        </p:txBody>
      </p:sp>
      <p:sp>
        <p:nvSpPr>
          <p:cNvPr id="637" name="Google Shape;637;p80"/>
          <p:cNvSpPr txBox="1"/>
          <p:nvPr/>
        </p:nvSpPr>
        <p:spPr>
          <a:xfrm>
            <a:off x="633469" y="1342417"/>
            <a:ext cx="474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Boundary Value Analysis helps uncover errors at the edges of input domains.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Often used alongside Equivalence Partitioning.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our case, applied to the </a:t>
            </a:r>
            <a:r>
              <a:rPr b="0" i="1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create_user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method in the </a:t>
            </a:r>
            <a:r>
              <a:rPr b="0" i="1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UserManager</a:t>
            </a: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class.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Focused on testing minimum and maximum values for input fields.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 - Username Length: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aaa (3 chars) → Rejected (too short)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aaaa (4 chars) → Accepted (minimum valid)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× 19 (19 chars) → Accepted (maximum valid)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× 20 (20 chars) → Rejected (too long)</a:t>
            </a:r>
            <a:endParaRPr sz="1100"/>
          </a:p>
        </p:txBody>
      </p:sp>
      <p:pic>
        <p:nvPicPr>
          <p:cNvPr id="638" name="Google Shape;63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469" y="152400"/>
            <a:ext cx="28331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1"/>
          <p:cNvSpPr txBox="1"/>
          <p:nvPr>
            <p:ph type="ctrTitle"/>
          </p:nvPr>
        </p:nvSpPr>
        <p:spPr>
          <a:xfrm>
            <a:off x="3243669" y="527025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Control Flow Graph</a:t>
            </a:r>
            <a:endParaRPr sz="3000"/>
          </a:p>
        </p:txBody>
      </p:sp>
      <p:pic>
        <p:nvPicPr>
          <p:cNvPr id="644" name="Google Shape;644;p81" title="statement_analisys_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0" y="200338"/>
            <a:ext cx="2033301" cy="474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81"/>
          <p:cNvSpPr txBox="1"/>
          <p:nvPr/>
        </p:nvSpPr>
        <p:spPr>
          <a:xfrm>
            <a:off x="3243675" y="1152500"/>
            <a:ext cx="5807400" cy="3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Nodes</a:t>
            </a:r>
            <a:r>
              <a:rPr lang="ro" sz="1100">
                <a:solidFill>
                  <a:schemeClr val="lt1"/>
                </a:solidFill>
              </a:rPr>
              <a:t>: Represent basic blocks (a straight-line sequence of code with no branches).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Edges</a:t>
            </a:r>
            <a:r>
              <a:rPr lang="ro" sz="1100">
                <a:solidFill>
                  <a:schemeClr val="lt1"/>
                </a:solidFill>
              </a:rPr>
              <a:t>: Represent control flow (jumps, decisions like if, while, for, etc.).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Entry Node</a:t>
            </a:r>
            <a:r>
              <a:rPr lang="ro" sz="1100">
                <a:solidFill>
                  <a:schemeClr val="lt1"/>
                </a:solidFill>
              </a:rPr>
              <a:t>: Where execution begins.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Exit Node</a:t>
            </a:r>
            <a:r>
              <a:rPr lang="ro" sz="1100">
                <a:solidFill>
                  <a:schemeClr val="lt1"/>
                </a:solidFill>
              </a:rPr>
              <a:t>: Where execution ends.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lt1"/>
                </a:solidFill>
              </a:rPr>
              <a:t>Visualizes all execution paths through a program and helps design tests for: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Sta</a:t>
            </a:r>
            <a:r>
              <a:rPr b="1" lang="ro" sz="1100">
                <a:solidFill>
                  <a:schemeClr val="lt1"/>
                </a:solidFill>
              </a:rPr>
              <a:t>te</a:t>
            </a:r>
            <a:r>
              <a:rPr b="1" lang="ro" sz="1100">
                <a:solidFill>
                  <a:schemeClr val="lt1"/>
                </a:solidFill>
              </a:rPr>
              <a:t>ment </a:t>
            </a:r>
            <a:r>
              <a:rPr lang="ro" sz="1100">
                <a:solidFill>
                  <a:schemeClr val="lt1"/>
                </a:solidFill>
              </a:rPr>
              <a:t>Coverage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Branch </a:t>
            </a:r>
            <a:r>
              <a:rPr lang="ro" sz="1100">
                <a:solidFill>
                  <a:schemeClr val="lt1"/>
                </a:solidFill>
              </a:rPr>
              <a:t>Coverage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Path </a:t>
            </a:r>
            <a:r>
              <a:rPr lang="ro" sz="1100">
                <a:solidFill>
                  <a:schemeClr val="lt1"/>
                </a:solidFill>
              </a:rPr>
              <a:t>Coverage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100">
                <a:solidFill>
                  <a:schemeClr val="lt1"/>
                </a:solidFill>
              </a:rPr>
              <a:t>Aids in detecting: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Unreachable code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Dead paths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ro" sz="1100">
                <a:solidFill>
                  <a:schemeClr val="lt1"/>
                </a:solidFill>
              </a:rPr>
              <a:t>Logical errors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2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Instruction Level Coverage</a:t>
            </a:r>
            <a:endParaRPr sz="3000"/>
          </a:p>
        </p:txBody>
      </p:sp>
      <p:sp>
        <p:nvSpPr>
          <p:cNvPr id="651" name="Google Shape;651;p82"/>
          <p:cNvSpPr txBox="1"/>
          <p:nvPr/>
        </p:nvSpPr>
        <p:spPr>
          <a:xfrm>
            <a:off x="633469" y="1342418"/>
            <a:ext cx="47436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Purpose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Ensures every executable instruction is run at least once during testing.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Used on the create_user method in UserManager to validate all paths.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Benefit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Catches hidden bugs by covering rarely executed lines.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98% statement coverage achieved through targeted test cases.</a:t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1: Valid user creation - Covers lines: 36-37, 40-41, 43-44, 46-47, 49-50, 52-53, 55-56, 58-61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2: Invalid e-mail format - Covers lines: 36-37, 40-41, 43-45</a:t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 3: Username too short - Covers lines: 36-37, 40-41, 43-44, 46-47, 49-51</a:t>
            </a:r>
            <a:endParaRPr sz="1100"/>
          </a:p>
        </p:txBody>
      </p:sp>
      <p:pic>
        <p:nvPicPr>
          <p:cNvPr id="652" name="Google Shape;652;p82" title="statement_analysis_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469" y="152400"/>
            <a:ext cx="3462131" cy="466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3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Decision-Based Coverage</a:t>
            </a:r>
            <a:endParaRPr sz="3000"/>
          </a:p>
        </p:txBody>
      </p:sp>
      <p:sp>
        <p:nvSpPr>
          <p:cNvPr id="658" name="Google Shape;658;p83"/>
          <p:cNvSpPr txBox="1"/>
          <p:nvPr/>
        </p:nvSpPr>
        <p:spPr>
          <a:xfrm>
            <a:off x="633469" y="1155593"/>
            <a:ext cx="47436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Purpose</a:t>
            </a:r>
            <a:r>
              <a:rPr lang="ro" sz="1100">
                <a:solidFill>
                  <a:schemeClr val="lt1"/>
                </a:solidFill>
              </a:rPr>
              <a:t>: Reduces the number of test cases while ensuring all decision outcomes (true/false) are tested for every decision point in the code.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Application</a:t>
            </a:r>
            <a:r>
              <a:rPr lang="ro" sz="1100">
                <a:solidFill>
                  <a:schemeClr val="lt1"/>
                </a:solidFill>
              </a:rPr>
              <a:t>: Applied on the input validation logic for the </a:t>
            </a:r>
            <a:r>
              <a:rPr lang="ro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create_user</a:t>
            </a:r>
            <a:r>
              <a:rPr lang="ro" sz="1100">
                <a:solidFill>
                  <a:schemeClr val="lt1"/>
                </a:solidFill>
              </a:rPr>
              <a:t> method to test each conditional branch like email format, username length, birth date validation, and phone prefix matching.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Benefit</a:t>
            </a:r>
            <a:r>
              <a:rPr lang="ro" sz="1100">
                <a:solidFill>
                  <a:schemeClr val="lt1"/>
                </a:solidFill>
              </a:rPr>
              <a:t>: Improves test effectiveness by covering all logical branches while minimizing redundant or unnecessary tests.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o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Example -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1</a:t>
            </a:r>
            <a:r>
              <a:rPr lang="ro" sz="1100">
                <a:solidFill>
                  <a:schemeClr val="lt1"/>
                </a:solidFill>
              </a:rPr>
              <a:t>: All parameters valid (D1_T, D2_F, D3_F, D4_F, D5_F, D6_T, D7_T) – Expected 200 OK ("User successfully created")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2</a:t>
            </a:r>
            <a:r>
              <a:rPr lang="ro" sz="1100">
                <a:solidFill>
                  <a:schemeClr val="lt1"/>
                </a:solidFill>
              </a:rPr>
              <a:t>: Invalid email format (D1_F) – Expected 400 Bad Request ("Invalid email")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3</a:t>
            </a:r>
            <a:r>
              <a:rPr lang="ro" sz="1100">
                <a:solidFill>
                  <a:schemeClr val="lt1"/>
                </a:solidFill>
              </a:rPr>
              <a:t>: Duplicate email (D2_T) – Expected 400 Bad Request ("Email already exists")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4</a:t>
            </a:r>
            <a:r>
              <a:rPr lang="ro" sz="1100">
                <a:solidFill>
                  <a:schemeClr val="lt1"/>
                </a:solidFill>
              </a:rPr>
              <a:t>: Username too short (D3_T) – Expected 400 Bad Request ("Username too short")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59" name="Google Shape;659;p83"/>
          <p:cNvSpPr txBox="1"/>
          <p:nvPr/>
        </p:nvSpPr>
        <p:spPr>
          <a:xfrm>
            <a:off x="5466248" y="3150300"/>
            <a:ext cx="33600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5</a:t>
            </a:r>
            <a:r>
              <a:rPr lang="ro" sz="1100">
                <a:solidFill>
                  <a:schemeClr val="lt1"/>
                </a:solidFill>
              </a:rPr>
              <a:t>: Username too long (D4_T) – Expected 400 Bad Request ("Username too long")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6</a:t>
            </a:r>
            <a:r>
              <a:rPr lang="ro" sz="1100">
                <a:solidFill>
                  <a:schemeClr val="lt1"/>
                </a:solidFill>
              </a:rPr>
              <a:t>: Birth date in future (D5_T) – Expected 400 Bad Request ("Birth date is in the future")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7</a:t>
            </a:r>
            <a:r>
              <a:rPr lang="ro" sz="1100">
                <a:solidFill>
                  <a:schemeClr val="lt1"/>
                </a:solidFill>
              </a:rPr>
              <a:t>: Birth date wrong format (D6_F) – Expected 400 Bad Request ("Invalid birth date")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❑"/>
            </a:pPr>
            <a:r>
              <a:rPr b="1" lang="ro" sz="1100">
                <a:solidFill>
                  <a:schemeClr val="lt1"/>
                </a:solidFill>
              </a:rPr>
              <a:t>Test 8</a:t>
            </a:r>
            <a:r>
              <a:rPr lang="ro" sz="1100">
                <a:solidFill>
                  <a:schemeClr val="lt1"/>
                </a:solidFill>
              </a:rPr>
              <a:t>: Phone prefix does not match country (D7_F) – Expected 400 Bad Request ("Phone number prefix does not match the country")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660" name="Google Shape;66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44" y="304800"/>
            <a:ext cx="2701027" cy="28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4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Condition level coverage</a:t>
            </a:r>
            <a:endParaRPr sz="3000"/>
          </a:p>
        </p:txBody>
      </p:sp>
      <p:sp>
        <p:nvSpPr>
          <p:cNvPr id="666" name="Google Shape;666;p84"/>
          <p:cNvSpPr txBox="1"/>
          <p:nvPr/>
        </p:nvSpPr>
        <p:spPr>
          <a:xfrm>
            <a:off x="633475" y="1155599"/>
            <a:ext cx="47436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Purpose: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Ensures that every atomic Boolean condition inside compound decisions is evaluated to both True and False at least once during testing.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Application: 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Applied to the create_user method in UserManager to guarantee that each logical check (email format, duplicate email, birth date validation, username length, phone-country matching) behaves correctly in all Boolean permutations.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Benefit: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Improves detection of subtle logic flaws in compound conditions by testing the internal structure of decision logic—not just their overall result.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Difference from Decision Coverage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While decision (branch) coverage verifies that each full if or control expression evaluates both ways, condition coverage drills deeper—it verifies that each individual Boolean part of a decision is exercised in both states.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67" name="Google Shape;66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044" y="703825"/>
            <a:ext cx="3462131" cy="418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5"/>
          <p:cNvSpPr txBox="1"/>
          <p:nvPr>
            <p:ph type="ctrTitle"/>
          </p:nvPr>
        </p:nvSpPr>
        <p:spPr>
          <a:xfrm>
            <a:off x="633469" y="485100"/>
            <a:ext cx="4251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</a:pPr>
            <a:r>
              <a:rPr lang="ro" sz="3000"/>
              <a:t>Independent Circuits</a:t>
            </a:r>
            <a:endParaRPr sz="3000"/>
          </a:p>
        </p:txBody>
      </p:sp>
      <p:sp>
        <p:nvSpPr>
          <p:cNvPr id="673" name="Google Shape;673;p85"/>
          <p:cNvSpPr txBox="1"/>
          <p:nvPr/>
        </p:nvSpPr>
        <p:spPr>
          <a:xfrm>
            <a:off x="633469" y="1342418"/>
            <a:ext cx="47436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Purpose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Ensures each unique logic path in the code is tested independently, providing full branch coverage.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Application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Applied to the create_user method in UserManager by designing tests for each independent path identified via control flow analysis.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b="1" lang="ro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Benefit</a:t>
            </a: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Improves test accuracy and coverage by isolating logic errors, using McCabe’s Cyclomatic Complexity to guide the number of required paths.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Cyclomatic Complexity Analysis: V(G) = e - n + 2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➤ Simplified formula underestimated complexity (V(G) = 1)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➤ Adjusted approach using predicate nodes: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V(G) = Number of decisions + 1 = 8 + 1 = 9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ro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Result: 9 independent circuits identified for complete coverage.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74" name="Google Shape;67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219" y="721200"/>
            <a:ext cx="3462132" cy="347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