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3" r:id="rId2"/>
  </p:sldMasterIdLst>
  <p:notesMasterIdLst>
    <p:notesMasterId r:id="rId13"/>
  </p:notesMasterIdLst>
  <p:handoutMasterIdLst>
    <p:handoutMasterId r:id="rId14"/>
  </p:handoutMasterIdLst>
  <p:sldIdLst>
    <p:sldId id="290" r:id="rId3"/>
    <p:sldId id="626" r:id="rId4"/>
    <p:sldId id="627" r:id="rId5"/>
    <p:sldId id="632" r:id="rId6"/>
    <p:sldId id="633" r:id="rId7"/>
    <p:sldId id="634" r:id="rId8"/>
    <p:sldId id="635" r:id="rId9"/>
    <p:sldId id="636" r:id="rId10"/>
    <p:sldId id="637" r:id="rId11"/>
    <p:sldId id="639" r:id="rId12"/>
  </p:sldIdLst>
  <p:sldSz cx="13004800" cy="8128000"/>
  <p:notesSz cx="7315200" cy="9601200"/>
  <p:defaultTextStyle>
    <a:defPPr>
      <a:defRPr lang="en-US"/>
    </a:defPPr>
    <a:lvl1pPr algn="l" rtl="0" fontAlgn="base">
      <a:lnSpc>
        <a:spcPct val="90000"/>
      </a:lnSpc>
      <a:spcBef>
        <a:spcPct val="0"/>
      </a:spcBef>
      <a:spcAft>
        <a:spcPct val="0"/>
      </a:spcAft>
      <a:defRPr kern="1200">
        <a:solidFill>
          <a:srgbClr val="000000"/>
        </a:solidFill>
        <a:latin typeface="Vista Sans OT Reg" pitchFamily="-65" charset="0"/>
        <a:ea typeface="ヒラギノ角ゴ ProN W3" pitchFamily="-65" charset="-128"/>
        <a:cs typeface="ヒラギノ角ゴ ProN W3" pitchFamily="-65" charset="-128"/>
        <a:sym typeface="Vista Sans OT Reg" pitchFamily="-65" charset="0"/>
      </a:defRPr>
    </a:lvl1pPr>
    <a:lvl2pPr marL="457041" algn="l" rtl="0" fontAlgn="base">
      <a:lnSpc>
        <a:spcPct val="90000"/>
      </a:lnSpc>
      <a:spcBef>
        <a:spcPct val="0"/>
      </a:spcBef>
      <a:spcAft>
        <a:spcPct val="0"/>
      </a:spcAft>
      <a:defRPr kern="1200">
        <a:solidFill>
          <a:srgbClr val="000000"/>
        </a:solidFill>
        <a:latin typeface="Vista Sans OT Reg" pitchFamily="-65" charset="0"/>
        <a:ea typeface="ヒラギノ角ゴ ProN W3" pitchFamily="-65" charset="-128"/>
        <a:cs typeface="ヒラギノ角ゴ ProN W3" pitchFamily="-65" charset="-128"/>
        <a:sym typeface="Vista Sans OT Reg" pitchFamily="-65" charset="0"/>
      </a:defRPr>
    </a:lvl2pPr>
    <a:lvl3pPr marL="914084" algn="l" rtl="0" fontAlgn="base">
      <a:lnSpc>
        <a:spcPct val="90000"/>
      </a:lnSpc>
      <a:spcBef>
        <a:spcPct val="0"/>
      </a:spcBef>
      <a:spcAft>
        <a:spcPct val="0"/>
      </a:spcAft>
      <a:defRPr kern="1200">
        <a:solidFill>
          <a:srgbClr val="000000"/>
        </a:solidFill>
        <a:latin typeface="Vista Sans OT Reg" pitchFamily="-65" charset="0"/>
        <a:ea typeface="ヒラギノ角ゴ ProN W3" pitchFamily="-65" charset="-128"/>
        <a:cs typeface="ヒラギノ角ゴ ProN W3" pitchFamily="-65" charset="-128"/>
        <a:sym typeface="Vista Sans OT Reg" pitchFamily="-65" charset="0"/>
      </a:defRPr>
    </a:lvl3pPr>
    <a:lvl4pPr marL="1371125" algn="l" rtl="0" fontAlgn="base">
      <a:lnSpc>
        <a:spcPct val="90000"/>
      </a:lnSpc>
      <a:spcBef>
        <a:spcPct val="0"/>
      </a:spcBef>
      <a:spcAft>
        <a:spcPct val="0"/>
      </a:spcAft>
      <a:defRPr kern="1200">
        <a:solidFill>
          <a:srgbClr val="000000"/>
        </a:solidFill>
        <a:latin typeface="Vista Sans OT Reg" pitchFamily="-65" charset="0"/>
        <a:ea typeface="ヒラギノ角ゴ ProN W3" pitchFamily="-65" charset="-128"/>
        <a:cs typeface="ヒラギノ角ゴ ProN W3" pitchFamily="-65" charset="-128"/>
        <a:sym typeface="Vista Sans OT Reg" pitchFamily="-65" charset="0"/>
      </a:defRPr>
    </a:lvl4pPr>
    <a:lvl5pPr marL="1828167" algn="l" rtl="0" fontAlgn="base">
      <a:lnSpc>
        <a:spcPct val="90000"/>
      </a:lnSpc>
      <a:spcBef>
        <a:spcPct val="0"/>
      </a:spcBef>
      <a:spcAft>
        <a:spcPct val="0"/>
      </a:spcAft>
      <a:defRPr kern="1200">
        <a:solidFill>
          <a:srgbClr val="000000"/>
        </a:solidFill>
        <a:latin typeface="Vista Sans OT Reg" pitchFamily="-65" charset="0"/>
        <a:ea typeface="ヒラギノ角ゴ ProN W3" pitchFamily="-65" charset="-128"/>
        <a:cs typeface="ヒラギノ角ゴ ProN W3" pitchFamily="-65" charset="-128"/>
        <a:sym typeface="Vista Sans OT Reg" pitchFamily="-65" charset="0"/>
      </a:defRPr>
    </a:lvl5pPr>
    <a:lvl6pPr marL="2285209" algn="l" defTabSz="457041" rtl="0" eaLnBrk="1" latinLnBrk="0" hangingPunct="1">
      <a:defRPr kern="1200">
        <a:solidFill>
          <a:srgbClr val="000000"/>
        </a:solidFill>
        <a:latin typeface="Vista Sans OT Reg" pitchFamily="-65" charset="0"/>
        <a:ea typeface="ヒラギノ角ゴ ProN W3" pitchFamily="-65" charset="-128"/>
        <a:cs typeface="ヒラギノ角ゴ ProN W3" pitchFamily="-65" charset="-128"/>
        <a:sym typeface="Vista Sans OT Reg" pitchFamily="-65" charset="0"/>
      </a:defRPr>
    </a:lvl6pPr>
    <a:lvl7pPr marL="2742253" algn="l" defTabSz="457041" rtl="0" eaLnBrk="1" latinLnBrk="0" hangingPunct="1">
      <a:defRPr kern="1200">
        <a:solidFill>
          <a:srgbClr val="000000"/>
        </a:solidFill>
        <a:latin typeface="Vista Sans OT Reg" pitchFamily="-65" charset="0"/>
        <a:ea typeface="ヒラギノ角ゴ ProN W3" pitchFamily="-65" charset="-128"/>
        <a:cs typeface="ヒラギノ角ゴ ProN W3" pitchFamily="-65" charset="-128"/>
        <a:sym typeface="Vista Sans OT Reg" pitchFamily="-65" charset="0"/>
      </a:defRPr>
    </a:lvl7pPr>
    <a:lvl8pPr marL="3199294" algn="l" defTabSz="457041" rtl="0" eaLnBrk="1" latinLnBrk="0" hangingPunct="1">
      <a:defRPr kern="1200">
        <a:solidFill>
          <a:srgbClr val="000000"/>
        </a:solidFill>
        <a:latin typeface="Vista Sans OT Reg" pitchFamily="-65" charset="0"/>
        <a:ea typeface="ヒラギノ角ゴ ProN W3" pitchFamily="-65" charset="-128"/>
        <a:cs typeface="ヒラギノ角ゴ ProN W3" pitchFamily="-65" charset="-128"/>
        <a:sym typeface="Vista Sans OT Reg" pitchFamily="-65" charset="0"/>
      </a:defRPr>
    </a:lvl8pPr>
    <a:lvl9pPr marL="3656338" algn="l" defTabSz="457041" rtl="0" eaLnBrk="1" latinLnBrk="0" hangingPunct="1">
      <a:defRPr kern="1200">
        <a:solidFill>
          <a:srgbClr val="000000"/>
        </a:solidFill>
        <a:latin typeface="Vista Sans OT Reg" pitchFamily="-65" charset="0"/>
        <a:ea typeface="ヒラギノ角ゴ ProN W3" pitchFamily="-65" charset="-128"/>
        <a:cs typeface="ヒラギノ角ゴ ProN W3" pitchFamily="-65" charset="-128"/>
        <a:sym typeface="Vista Sans OT Reg" pitchFamily="-65" charset="0"/>
      </a:defRPr>
    </a:lvl9pPr>
  </p:defaultTextStyle>
  <p:extLst>
    <p:ext uri="{521415D9-36F7-43E2-AB2F-B90AF26B5E84}">
      <p14:sectionLst xmlns:p14="http://schemas.microsoft.com/office/powerpoint/2010/main">
        <p14:section name="Default Section" id="{3FA78082-737A-284F-964C-6D84278E63AD}">
          <p14:sldIdLst>
            <p14:sldId id="290"/>
            <p14:sldId id="626"/>
            <p14:sldId id="627"/>
            <p14:sldId id="632"/>
            <p14:sldId id="633"/>
            <p14:sldId id="634"/>
            <p14:sldId id="635"/>
            <p14:sldId id="636"/>
            <p14:sldId id="637"/>
            <p14:sldId id="639"/>
          </p14:sldIdLst>
        </p14:section>
      </p14:sectionLst>
    </p:ext>
    <p:ext uri="{EFAFB233-063F-42B5-8137-9DF3F51BA10A}">
      <p15:sldGuideLst xmlns:p15="http://schemas.microsoft.com/office/powerpoint/2012/main">
        <p15:guide id="1" orient="horz" pos="2560">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2B2B2"/>
    <a:srgbClr val="375999"/>
    <a:srgbClr val="322BBD"/>
    <a:srgbClr val="969696"/>
    <a:srgbClr val="FF9900"/>
    <a:srgbClr val="CE9AC7"/>
    <a:srgbClr val="BE546B"/>
    <a:srgbClr val="CF7843"/>
    <a:srgbClr val="FFFFCC"/>
    <a:srgbClr val="B064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97" autoAdjust="0"/>
    <p:restoredTop sz="85922" autoAdjust="0"/>
  </p:normalViewPr>
  <p:slideViewPr>
    <p:cSldViewPr>
      <p:cViewPr varScale="1">
        <p:scale>
          <a:sx n="72" d="100"/>
          <a:sy n="72" d="100"/>
        </p:scale>
        <p:origin x="1440" y="200"/>
      </p:cViewPr>
      <p:guideLst>
        <p:guide orient="horz" pos="2560"/>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47" tIns="48324" rIns="96647" bIns="48324" rtlCol="0"/>
          <a:lstStyle>
            <a:lvl1pPr algn="r">
              <a:defRPr sz="1300"/>
            </a:lvl1pPr>
          </a:lstStyle>
          <a:p>
            <a:fld id="{6989921E-97FA-4334-A1E6-BC1A0D819833}" type="datetimeFigureOut">
              <a:rPr lang="en-US" smtClean="0"/>
              <a:pPr/>
              <a:t>2/18/17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47" tIns="48324" rIns="96647" bIns="48324"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47" tIns="48324" rIns="96647" bIns="48324" rtlCol="0" anchor="b"/>
          <a:lstStyle>
            <a:lvl1pPr algn="r">
              <a:defRPr sz="1300"/>
            </a:lvl1pPr>
          </a:lstStyle>
          <a:p>
            <a:fld id="{439776D5-5187-4945-9491-8BCD727A7EE2}" type="slidenum">
              <a:rPr lang="en-US" smtClean="0"/>
              <a:pPr/>
              <a:t>‹#›</a:t>
            </a:fld>
            <a:endParaRPr lang="en-US"/>
          </a:p>
        </p:txBody>
      </p:sp>
    </p:spTree>
    <p:extLst>
      <p:ext uri="{BB962C8B-B14F-4D97-AF65-F5344CB8AC3E}">
        <p14:creationId xmlns:p14="http://schemas.microsoft.com/office/powerpoint/2010/main" val="2278346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47" tIns="48324" rIns="96647" bIns="48324" rtlCol="0"/>
          <a:lstStyle>
            <a:lvl1pPr algn="r">
              <a:defRPr sz="1300"/>
            </a:lvl1pPr>
          </a:lstStyle>
          <a:p>
            <a:fld id="{CBE0E1E0-0CB4-1649-8164-0B9CCDC5E0ED}" type="datetimeFigureOut">
              <a:rPr lang="en-US" smtClean="0"/>
              <a:pPr/>
              <a:t>2/18/17</a:t>
            </a:fld>
            <a:endParaRPr lang="en-US"/>
          </a:p>
        </p:txBody>
      </p:sp>
      <p:sp>
        <p:nvSpPr>
          <p:cNvPr id="4" name="Slide Image Placeholder 3"/>
          <p:cNvSpPr>
            <a:spLocks noGrp="1" noRot="1" noChangeAspect="1"/>
          </p:cNvSpPr>
          <p:nvPr>
            <p:ph type="sldImg" idx="2"/>
          </p:nvPr>
        </p:nvSpPr>
        <p:spPr>
          <a:xfrm>
            <a:off x="777875" y="720725"/>
            <a:ext cx="5759450" cy="3600450"/>
          </a:xfrm>
          <a:prstGeom prst="rect">
            <a:avLst/>
          </a:prstGeom>
          <a:noFill/>
          <a:ln w="12700">
            <a:solidFill>
              <a:prstClr val="black"/>
            </a:solidFill>
          </a:ln>
        </p:spPr>
        <p:txBody>
          <a:bodyPr vert="horz" lIns="96647" tIns="48324" rIns="96647" bIns="48324"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47" tIns="48324" rIns="96647" bIns="483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47" tIns="48324" rIns="96647" bIns="48324"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47" tIns="48324" rIns="96647" bIns="48324" rtlCol="0" anchor="b"/>
          <a:lstStyle>
            <a:lvl1pPr algn="r">
              <a:defRPr sz="1300"/>
            </a:lvl1pPr>
          </a:lstStyle>
          <a:p>
            <a:fld id="{F482D980-B585-574E-A40D-6418E1AC5FA0}" type="slidenum">
              <a:rPr lang="en-US" smtClean="0"/>
              <a:pPr/>
              <a:t>‹#›</a:t>
            </a:fld>
            <a:endParaRPr lang="en-US"/>
          </a:p>
        </p:txBody>
      </p:sp>
    </p:spTree>
    <p:extLst>
      <p:ext uri="{BB962C8B-B14F-4D97-AF65-F5344CB8AC3E}">
        <p14:creationId xmlns:p14="http://schemas.microsoft.com/office/powerpoint/2010/main" val="1654692672"/>
      </p:ext>
    </p:extLst>
  </p:cSld>
  <p:clrMap bg1="lt1" tx1="dk1" bg2="lt2" tx2="dk2" accent1="accent1" accent2="accent2" accent3="accent3" accent4="accent4" accent5="accent5" accent6="accent6" hlink="hlink" folHlink="folHlink"/>
  <p:notesStyle>
    <a:lvl1pPr marL="0" algn="l" defTabSz="457041" rtl="0" eaLnBrk="1" latinLnBrk="0" hangingPunct="1">
      <a:defRPr sz="1200" kern="1200">
        <a:solidFill>
          <a:schemeClr val="tx1"/>
        </a:solidFill>
        <a:latin typeface="+mn-lt"/>
        <a:ea typeface="+mn-ea"/>
        <a:cs typeface="+mn-cs"/>
      </a:defRPr>
    </a:lvl1pPr>
    <a:lvl2pPr marL="457041" algn="l" defTabSz="457041" rtl="0" eaLnBrk="1" latinLnBrk="0" hangingPunct="1">
      <a:defRPr sz="1200" kern="1200">
        <a:solidFill>
          <a:schemeClr val="tx1"/>
        </a:solidFill>
        <a:latin typeface="+mn-lt"/>
        <a:ea typeface="+mn-ea"/>
        <a:cs typeface="+mn-cs"/>
      </a:defRPr>
    </a:lvl2pPr>
    <a:lvl3pPr marL="914084" algn="l" defTabSz="457041" rtl="0" eaLnBrk="1" latinLnBrk="0" hangingPunct="1">
      <a:defRPr sz="1200" kern="1200">
        <a:solidFill>
          <a:schemeClr val="tx1"/>
        </a:solidFill>
        <a:latin typeface="+mn-lt"/>
        <a:ea typeface="+mn-ea"/>
        <a:cs typeface="+mn-cs"/>
      </a:defRPr>
    </a:lvl3pPr>
    <a:lvl4pPr marL="1371125" algn="l" defTabSz="457041" rtl="0" eaLnBrk="1" latinLnBrk="0" hangingPunct="1">
      <a:defRPr sz="1200" kern="1200">
        <a:solidFill>
          <a:schemeClr val="tx1"/>
        </a:solidFill>
        <a:latin typeface="+mn-lt"/>
        <a:ea typeface="+mn-ea"/>
        <a:cs typeface="+mn-cs"/>
      </a:defRPr>
    </a:lvl4pPr>
    <a:lvl5pPr marL="1828167" algn="l" defTabSz="457041" rtl="0" eaLnBrk="1" latinLnBrk="0" hangingPunct="1">
      <a:defRPr sz="1200" kern="1200">
        <a:solidFill>
          <a:schemeClr val="tx1"/>
        </a:solidFill>
        <a:latin typeface="+mn-lt"/>
        <a:ea typeface="+mn-ea"/>
        <a:cs typeface="+mn-cs"/>
      </a:defRPr>
    </a:lvl5pPr>
    <a:lvl6pPr marL="2285209" algn="l" defTabSz="457041" rtl="0" eaLnBrk="1" latinLnBrk="0" hangingPunct="1">
      <a:defRPr sz="1200" kern="1200">
        <a:solidFill>
          <a:schemeClr val="tx1"/>
        </a:solidFill>
        <a:latin typeface="+mn-lt"/>
        <a:ea typeface="+mn-ea"/>
        <a:cs typeface="+mn-cs"/>
      </a:defRPr>
    </a:lvl6pPr>
    <a:lvl7pPr marL="2742253" algn="l" defTabSz="457041" rtl="0" eaLnBrk="1" latinLnBrk="0" hangingPunct="1">
      <a:defRPr sz="1200" kern="1200">
        <a:solidFill>
          <a:schemeClr val="tx1"/>
        </a:solidFill>
        <a:latin typeface="+mn-lt"/>
        <a:ea typeface="+mn-ea"/>
        <a:cs typeface="+mn-cs"/>
      </a:defRPr>
    </a:lvl7pPr>
    <a:lvl8pPr marL="3199294" algn="l" defTabSz="457041" rtl="0" eaLnBrk="1" latinLnBrk="0" hangingPunct="1">
      <a:defRPr sz="1200" kern="1200">
        <a:solidFill>
          <a:schemeClr val="tx1"/>
        </a:solidFill>
        <a:latin typeface="+mn-lt"/>
        <a:ea typeface="+mn-ea"/>
        <a:cs typeface="+mn-cs"/>
      </a:defRPr>
    </a:lvl8pPr>
    <a:lvl9pPr marL="3656338" algn="l" defTabSz="45704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20725"/>
            <a:ext cx="575945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82D980-B585-574E-A40D-6418E1AC5FA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Definition from engineering dictionary (</a:t>
            </a:r>
            <a:r>
              <a:rPr lang="en-US" sz="1200" kern="1200" dirty="0" err="1" smtClean="0">
                <a:solidFill>
                  <a:schemeClr val="tx1"/>
                </a:solidFill>
                <a:effectLst/>
                <a:latin typeface="+mn-lt"/>
                <a:ea typeface="+mn-ea"/>
                <a:cs typeface="+mn-cs"/>
              </a:rPr>
              <a:t>www.engineering-dictionary.org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1. The ability to contain and hold something.</a:t>
            </a:r>
          </a:p>
          <a:p>
            <a:r>
              <a:rPr lang="en-US" sz="1200" kern="1200" dirty="0" smtClean="0">
                <a:solidFill>
                  <a:schemeClr val="tx1"/>
                </a:solidFill>
                <a:effectLst/>
                <a:latin typeface="+mn-lt"/>
                <a:ea typeface="+mn-ea"/>
                <a:cs typeface="+mn-cs"/>
              </a:rPr>
              <a:t>2. Maximum production attainable under normal conditions. With regard to normal conditions, the company's operating practices are to be followed with respect to the use of production </a:t>
            </a:r>
            <a:r>
              <a:rPr lang="en-US" sz="1200" kern="1200" dirty="0" err="1" smtClean="0">
                <a:solidFill>
                  <a:schemeClr val="tx1"/>
                </a:solidFill>
                <a:effectLst/>
                <a:latin typeface="+mn-lt"/>
                <a:ea typeface="+mn-ea"/>
                <a:cs typeface="+mn-cs"/>
              </a:rPr>
              <a:t>facitliies</a:t>
            </a:r>
            <a:r>
              <a:rPr lang="en-US" sz="1200" kern="1200" dirty="0" smtClean="0">
                <a:solidFill>
                  <a:schemeClr val="tx1"/>
                </a:solidFill>
                <a:effectLst/>
                <a:latin typeface="+mn-lt"/>
                <a:ea typeface="+mn-ea"/>
                <a:cs typeface="+mn-cs"/>
              </a:rPr>
              <a:t>, overtime, work shifts, holidays, etc.</a:t>
            </a:r>
          </a:p>
          <a:p>
            <a:endParaRPr lang="en-US" dirty="0"/>
          </a:p>
        </p:txBody>
      </p:sp>
      <p:sp>
        <p:nvSpPr>
          <p:cNvPr id="4" name="Slide Number Placeholder 3"/>
          <p:cNvSpPr>
            <a:spLocks noGrp="1"/>
          </p:cNvSpPr>
          <p:nvPr>
            <p:ph type="sldNum" sz="quarter" idx="10"/>
          </p:nvPr>
        </p:nvSpPr>
        <p:spPr/>
        <p:txBody>
          <a:bodyPr/>
          <a:lstStyle/>
          <a:p>
            <a:fld id="{F482D980-B585-574E-A40D-6418E1AC5FA0}" type="slidenum">
              <a:rPr lang="en-US" smtClean="0"/>
              <a:pPr/>
              <a:t>2</a:t>
            </a:fld>
            <a:endParaRPr lang="en-US"/>
          </a:p>
        </p:txBody>
      </p:sp>
    </p:spTree>
    <p:extLst>
      <p:ext uri="{BB962C8B-B14F-4D97-AF65-F5344CB8AC3E}">
        <p14:creationId xmlns:p14="http://schemas.microsoft.com/office/powerpoint/2010/main" val="918676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effectLst/>
                <a:latin typeface="+mn-lt"/>
                <a:ea typeface="+mn-ea"/>
                <a:cs typeface="+mn-cs"/>
              </a:rPr>
              <a:t>Which resources?</a:t>
            </a:r>
          </a:p>
          <a:p>
            <a:r>
              <a:rPr lang="en-US" sz="1200" kern="1200" dirty="0" smtClean="0">
                <a:solidFill>
                  <a:schemeClr val="tx1"/>
                </a:solidFill>
                <a:effectLst/>
                <a:latin typeface="+mn-lt"/>
                <a:ea typeface="+mn-ea"/>
                <a:cs typeface="+mn-cs"/>
              </a:rPr>
              <a:t>This is an interesting question. Depending on the size of the problem/company you are working with, the answer will vary (a lot). For small companies, probably the best approach is to lease everything from a large resource provider. There is a number of different providers available, and you should investigate all the options (hardware AAS, platform AAS, software AAS) and move with whichever one seems most reasonable. (Ideally, you will investigate and deploy multiple options and see how well they perform for you.)</a:t>
            </a:r>
          </a:p>
          <a:p>
            <a:endParaRPr lang="en-US" sz="1200" kern="1200" dirty="0" smtClean="0">
              <a:solidFill>
                <a:schemeClr val="tx1"/>
              </a:solidFill>
              <a:effectLst/>
              <a:latin typeface="+mn-lt"/>
              <a:ea typeface="+mn-ea"/>
              <a:cs typeface="+mn-cs"/>
            </a:endParaRPr>
          </a:p>
          <a:p>
            <a:pPr marL="0" marR="0" indent="0" algn="l" defTabSz="457041"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eventually, you will become large enough that it will make sense to rent some space in a data center and start purchasing and maintaining your own hardware. Typically, in this space, the only resource you are interested in is servers. you do not need to worry about much else, you need to predict how many servers will be required in the near future (which, in this case, can be something 3 - 6 months ahead) and purchase and provision those servers. Typical scale we are discussing here is on the order of tens of hundreds of servers, and in most cases, these servers will be of 2 - 3 different types (think special machines for storage, special machines for compute, etc.)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Provided everything goes well, you will find yourself in a situation where you will want to control and develop all of your infrastructure, and in that case, the list of resources you need to start thinking about will start growing, and the timelines for those resources will have to be adjusted accordingly. On the opposite side of spectrum of a small startup are large technology companies with complex scaling issues and large financial, healthcare, etc. corporation which usually deal with very complex software and legacy issues. Resources, in that case include:</a:t>
            </a:r>
          </a:p>
          <a:p>
            <a:r>
              <a:rPr lang="en-US" sz="1200" kern="1200" dirty="0" smtClean="0">
                <a:solidFill>
                  <a:schemeClr val="tx1"/>
                </a:solidFill>
                <a:effectLst/>
                <a:latin typeface="+mn-lt"/>
                <a:ea typeface="+mn-ea"/>
                <a:cs typeface="+mn-cs"/>
              </a:rPr>
              <a:t>- servers (timeline: 3 - 6 months ahead minimum, 1 - 2 years ahead for hardware development planning)</a:t>
            </a:r>
          </a:p>
          <a:p>
            <a:r>
              <a:rPr lang="en-US" sz="1200" kern="1200" dirty="0" smtClean="0">
                <a:solidFill>
                  <a:schemeClr val="tx1"/>
                </a:solidFill>
                <a:effectLst/>
                <a:latin typeface="+mn-lt"/>
                <a:ea typeface="+mn-ea"/>
                <a:cs typeface="+mn-cs"/>
              </a:rPr>
              <a:t>- network (timeline: 1 year ahead minimum)</a:t>
            </a:r>
          </a:p>
          <a:p>
            <a:r>
              <a:rPr lang="en-US" sz="1200" kern="1200" dirty="0" smtClean="0">
                <a:solidFill>
                  <a:schemeClr val="tx1"/>
                </a:solidFill>
                <a:effectLst/>
                <a:latin typeface="+mn-lt"/>
                <a:ea typeface="+mn-ea"/>
                <a:cs typeface="+mn-cs"/>
              </a:rPr>
              <a:t>- data centers (timeline: 5 years ahead minimum)</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482D980-B585-574E-A40D-6418E1AC5FA0}" type="slidenum">
              <a:rPr lang="en-US" smtClean="0"/>
              <a:pPr/>
              <a:t>3</a:t>
            </a:fld>
            <a:endParaRPr lang="en-US"/>
          </a:p>
        </p:txBody>
      </p:sp>
    </p:spTree>
    <p:extLst>
      <p:ext uri="{BB962C8B-B14F-4D97-AF65-F5344CB8AC3E}">
        <p14:creationId xmlns:p14="http://schemas.microsoft.com/office/powerpoint/2010/main" val="1673375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how do you plan 5 years ahead? How do you plan 6 months ahead and what do you need to accomplish that goal? Let's take a high-level look at what is involved and the steps we might take to accomplish this task.</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482D980-B585-574E-A40D-6418E1AC5FA0}" type="slidenum">
              <a:rPr lang="en-US" smtClean="0"/>
              <a:pPr/>
              <a:t>4</a:t>
            </a:fld>
            <a:endParaRPr lang="en-US"/>
          </a:p>
        </p:txBody>
      </p:sp>
    </p:spTree>
    <p:extLst>
      <p:ext uri="{BB962C8B-B14F-4D97-AF65-F5344CB8AC3E}">
        <p14:creationId xmlns:p14="http://schemas.microsoft.com/office/powerpoint/2010/main" val="99264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effectLst/>
                <a:latin typeface="+mn-lt"/>
                <a:ea typeface="+mn-ea"/>
                <a:cs typeface="+mn-cs"/>
              </a:rPr>
              <a:t>Step 1: Have accurate information about current situation</a:t>
            </a:r>
          </a:p>
          <a:p>
            <a:r>
              <a:rPr lang="en-US" sz="1200" kern="1200" dirty="0" smtClean="0">
                <a:solidFill>
                  <a:schemeClr val="tx1"/>
                </a:solidFill>
                <a:effectLst/>
                <a:latin typeface="+mn-lt"/>
                <a:ea typeface="+mn-ea"/>
                <a:cs typeface="+mn-cs"/>
              </a:rPr>
              <a:t> a) existing infrastructure: </a:t>
            </a:r>
          </a:p>
          <a:p>
            <a:r>
              <a:rPr lang="en-US" sz="1200" kern="1200" dirty="0" smtClean="0">
                <a:solidFill>
                  <a:schemeClr val="tx1"/>
                </a:solidFill>
                <a:effectLst/>
                <a:latin typeface="+mn-lt"/>
                <a:ea typeface="+mn-ea"/>
                <a:cs typeface="+mn-cs"/>
              </a:rPr>
              <a:t>      - how many datacenters do we have, what are their locations, what are their power constraints and what are the timelines on each one of those (how much power will we have at which point in time) </a:t>
            </a:r>
          </a:p>
          <a:p>
            <a:r>
              <a:rPr lang="en-US" sz="1200" kern="1200" dirty="0" smtClean="0">
                <a:solidFill>
                  <a:schemeClr val="tx1"/>
                </a:solidFill>
                <a:effectLst/>
                <a:latin typeface="+mn-lt"/>
                <a:ea typeface="+mn-ea"/>
                <a:cs typeface="+mn-cs"/>
              </a:rPr>
              <a:t>      - what are the timelines and durations of major datacenter operations (network retrofits, power retrofits, anything else)</a:t>
            </a:r>
          </a:p>
          <a:p>
            <a:r>
              <a:rPr lang="en-US" sz="1200" kern="1200" dirty="0" smtClean="0">
                <a:solidFill>
                  <a:schemeClr val="tx1"/>
                </a:solidFill>
                <a:effectLst/>
                <a:latin typeface="+mn-lt"/>
                <a:ea typeface="+mn-ea"/>
                <a:cs typeface="+mn-cs"/>
              </a:rPr>
              <a:t>      - how many servers do we have in these locations and what kinds of servers are these (age + type)</a:t>
            </a:r>
          </a:p>
          <a:p>
            <a:r>
              <a:rPr lang="en-US" sz="1200" kern="1200" dirty="0" smtClean="0">
                <a:solidFill>
                  <a:schemeClr val="tx1"/>
                </a:solidFill>
                <a:effectLst/>
                <a:latin typeface="+mn-lt"/>
                <a:ea typeface="+mn-ea"/>
                <a:cs typeface="+mn-cs"/>
              </a:rPr>
              <a:t>      - when are these servers projected to reach end-of-life and what are the possibilities for extending these (if needed)</a:t>
            </a:r>
          </a:p>
          <a:p>
            <a:r>
              <a:rPr lang="en-US" sz="1200" kern="1200" dirty="0" smtClean="0">
                <a:solidFill>
                  <a:schemeClr val="tx1"/>
                </a:solidFill>
                <a:effectLst/>
                <a:latin typeface="+mn-lt"/>
                <a:ea typeface="+mn-ea"/>
                <a:cs typeface="+mn-cs"/>
              </a:rPr>
              <a:t>b) product information:</a:t>
            </a:r>
          </a:p>
          <a:p>
            <a:r>
              <a:rPr lang="en-US" sz="1200" kern="1200" dirty="0" smtClean="0">
                <a:solidFill>
                  <a:schemeClr val="tx1"/>
                </a:solidFill>
                <a:effectLst/>
                <a:latin typeface="+mn-lt"/>
                <a:ea typeface="+mn-ea"/>
                <a:cs typeface="+mn-cs"/>
              </a:rPr>
              <a:t>      - how many major products do we have and how many users does each of these products support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Step 2: Understand future demands</a:t>
            </a:r>
          </a:p>
          <a:p>
            <a:r>
              <a:rPr lang="en-US" sz="1200" kern="1200" dirty="0" smtClean="0">
                <a:solidFill>
                  <a:schemeClr val="tx1"/>
                </a:solidFill>
                <a:effectLst/>
                <a:latin typeface="+mn-lt"/>
                <a:ea typeface="+mn-ea"/>
                <a:cs typeface="+mn-cs"/>
              </a:rPr>
              <a:t>a) what is planned for future product growth, feature growth and engagement growth</a:t>
            </a:r>
          </a:p>
          <a:p>
            <a:r>
              <a:rPr lang="en-US" sz="1200" kern="1200" dirty="0" smtClean="0">
                <a:solidFill>
                  <a:schemeClr val="tx1"/>
                </a:solidFill>
                <a:effectLst/>
                <a:latin typeface="+mn-lt"/>
                <a:ea typeface="+mn-ea"/>
                <a:cs typeface="+mn-cs"/>
              </a:rPr>
              <a:t>b) what are predictions on user growth (make sure you verify these very, very carefully!) for each product</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Step 3: Create infrastructure plan that meets the demands identified in Step 2</a:t>
            </a:r>
          </a:p>
          <a:p>
            <a:r>
              <a:rPr lang="en-US" sz="1200" kern="1200" dirty="0" smtClean="0">
                <a:solidFill>
                  <a:schemeClr val="tx1"/>
                </a:solidFill>
                <a:effectLst/>
                <a:latin typeface="+mn-lt"/>
                <a:ea typeface="+mn-ea"/>
                <a:cs typeface="+mn-cs"/>
              </a:rPr>
              <a:t>a) prepare the most likely plan, the optimistic plan and the worst case scenario plan</a:t>
            </a:r>
          </a:p>
          <a:p>
            <a:r>
              <a:rPr lang="en-US" sz="1200" kern="1200" dirty="0" smtClean="0">
                <a:solidFill>
                  <a:schemeClr val="tx1"/>
                </a:solidFill>
                <a:effectLst/>
                <a:latin typeface="+mn-lt"/>
                <a:ea typeface="+mn-ea"/>
                <a:cs typeface="+mn-cs"/>
              </a:rPr>
              <a:t>b) publish these predictions and keep tracking and revising on a regular basis</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 what is the distribution of users on the infrastructure</a:t>
            </a:r>
          </a:p>
          <a:p>
            <a:r>
              <a:rPr lang="en-US" sz="1200" kern="1200" dirty="0" smtClean="0">
                <a:solidFill>
                  <a:schemeClr val="tx1"/>
                </a:solidFill>
                <a:effectLst/>
                <a:latin typeface="+mn-lt"/>
                <a:ea typeface="+mn-ea"/>
                <a:cs typeface="+mn-cs"/>
              </a:rPr>
              <a:t>      - what kind of load do the users put on the infrastructure</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482D980-B585-574E-A40D-6418E1AC5FA0}" type="slidenum">
              <a:rPr lang="en-US" smtClean="0"/>
              <a:pPr/>
              <a:t>7</a:t>
            </a:fld>
            <a:endParaRPr lang="en-US"/>
          </a:p>
        </p:txBody>
      </p:sp>
    </p:spTree>
    <p:extLst>
      <p:ext uri="{BB962C8B-B14F-4D97-AF65-F5344CB8AC3E}">
        <p14:creationId xmlns:p14="http://schemas.microsoft.com/office/powerpoint/2010/main" val="1650989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Simple, right? It is not like we need a bit more information about Step 3, at all. So, here it goes:</a:t>
            </a:r>
          </a:p>
          <a:p>
            <a:r>
              <a:rPr lang="en-US" sz="1200" kern="1200" dirty="0" smtClean="0">
                <a:solidFill>
                  <a:schemeClr val="tx1"/>
                </a:solidFill>
                <a:effectLst/>
                <a:latin typeface="+mn-lt"/>
                <a:ea typeface="+mn-ea"/>
                <a:cs typeface="+mn-cs"/>
              </a:rPr>
              <a:t>1. Based on predictions, we can estimate capacity needs in a year (servers -&gt; data centers -&gt; power)</a:t>
            </a:r>
          </a:p>
          <a:p>
            <a:r>
              <a:rPr lang="en-US" sz="1200" kern="1200" dirty="0" smtClean="0">
                <a:solidFill>
                  <a:schemeClr val="tx1"/>
                </a:solidFill>
                <a:effectLst/>
                <a:latin typeface="+mn-lt"/>
                <a:ea typeface="+mn-ea"/>
                <a:cs typeface="+mn-cs"/>
              </a:rPr>
              <a:t>2. Based on current situation, we know how many servers are reaching end of life and how many data centers need to be decommissioned or retrofitted</a:t>
            </a:r>
          </a:p>
          <a:p>
            <a:r>
              <a:rPr lang="en-US" sz="1200" kern="1200" dirty="0" smtClean="0">
                <a:solidFill>
                  <a:schemeClr val="tx1"/>
                </a:solidFill>
                <a:effectLst/>
                <a:latin typeface="+mn-lt"/>
                <a:ea typeface="+mn-ea"/>
                <a:cs typeface="+mn-cs"/>
              </a:rPr>
              <a:t>3. The difference is what needs to be procured, built, installed, provisioned, tested, etc.</a:t>
            </a:r>
          </a:p>
          <a:p>
            <a:r>
              <a:rPr lang="en-US" sz="1200" kern="1200" dirty="0" smtClean="0">
                <a:solidFill>
                  <a:schemeClr val="tx1"/>
                </a:solidFill>
                <a:effectLst/>
                <a:latin typeface="+mn-lt"/>
                <a:ea typeface="+mn-ea"/>
                <a:cs typeface="+mn-cs"/>
              </a:rPr>
              <a:t>4. Timelines need to be sensible: datacenter first, then power, then servers/racks, then provisioning, then test</a:t>
            </a:r>
          </a:p>
          <a:p>
            <a:r>
              <a:rPr lang="en-US" sz="1200" kern="1200" dirty="0" smtClean="0">
                <a:solidFill>
                  <a:schemeClr val="tx1"/>
                </a:solidFill>
                <a:effectLst/>
                <a:latin typeface="+mn-lt"/>
                <a:ea typeface="+mn-ea"/>
                <a:cs typeface="+mn-cs"/>
              </a:rPr>
              <a:t>5. Calculate the reverse timeline: from the predicted time when capacity is needed back to the time when different things need to happen</a:t>
            </a:r>
          </a:p>
          <a:p>
            <a:r>
              <a:rPr lang="en-US" sz="1200" kern="1200" dirty="0" smtClean="0">
                <a:solidFill>
                  <a:schemeClr val="tx1"/>
                </a:solidFill>
                <a:effectLst/>
                <a:latin typeface="+mn-lt"/>
                <a:ea typeface="+mn-ea"/>
                <a:cs typeface="+mn-cs"/>
              </a:rPr>
              <a:t>6. Allow plenty of time for testing, specially if something is happening under new conditions (new location, new hardware, new supplier, etc.)</a:t>
            </a:r>
          </a:p>
          <a:p>
            <a:r>
              <a:rPr lang="en-US" sz="1200" kern="1200" dirty="0" smtClean="0">
                <a:solidFill>
                  <a:schemeClr val="tx1"/>
                </a:solidFill>
                <a:effectLst/>
                <a:latin typeface="+mn-lt"/>
                <a:ea typeface="+mn-ea"/>
                <a:cs typeface="+mn-cs"/>
              </a:rPr>
              <a:t>7. Identify any problems in the timeline</a:t>
            </a:r>
          </a:p>
          <a:p>
            <a:r>
              <a:rPr lang="en-US" sz="1200" kern="1200" dirty="0" smtClean="0">
                <a:solidFill>
                  <a:schemeClr val="tx1"/>
                </a:solidFill>
                <a:effectLst/>
                <a:latin typeface="+mn-lt"/>
                <a:ea typeface="+mn-ea"/>
                <a:cs typeface="+mn-cs"/>
              </a:rPr>
              <a:t>8. Identify as many solutions for each of the problems, rank the solutions based on cost and risk</a:t>
            </a:r>
          </a:p>
          <a:p>
            <a:r>
              <a:rPr lang="en-US" sz="1200" kern="1200" dirty="0" smtClean="0">
                <a:solidFill>
                  <a:schemeClr val="tx1"/>
                </a:solidFill>
                <a:effectLst/>
                <a:latin typeface="+mn-lt"/>
                <a:ea typeface="+mn-ea"/>
                <a:cs typeface="+mn-cs"/>
              </a:rPr>
              <a:t>9. Finalize your plan for future capacity, and publish expected accuracy rates for each stage</a:t>
            </a:r>
          </a:p>
          <a:p>
            <a:r>
              <a:rPr lang="en-US" sz="1200" kern="1200" dirty="0" smtClean="0">
                <a:solidFill>
                  <a:schemeClr val="tx1"/>
                </a:solidFill>
                <a:effectLst/>
                <a:latin typeface="+mn-lt"/>
                <a:ea typeface="+mn-ea"/>
                <a:cs typeface="+mn-cs"/>
              </a:rPr>
              <a:t>10. Keep verifying your predictions against the future needs.</a:t>
            </a:r>
          </a:p>
          <a:p>
            <a:r>
              <a:rPr lang="en-US" sz="1200" kern="1200" dirty="0" smtClean="0">
                <a:solidFill>
                  <a:schemeClr val="tx1"/>
                </a:solidFill>
                <a:effectLst/>
                <a:latin typeface="+mn-lt"/>
                <a:ea typeface="+mn-ea"/>
                <a:cs typeface="+mn-cs"/>
              </a:rPr>
              <a:t>11. Create alternate plans for failure cases in each step and understand implications</a:t>
            </a:r>
          </a:p>
          <a:p>
            <a:r>
              <a:rPr lang="en-US" sz="1200" kern="1200" dirty="0" smtClean="0">
                <a:solidFill>
                  <a:schemeClr val="tx1"/>
                </a:solidFill>
                <a:effectLst/>
                <a:latin typeface="+mn-lt"/>
                <a:ea typeface="+mn-ea"/>
                <a:cs typeface="+mn-cs"/>
              </a:rPr>
              <a:t>12. Leave room for errors, but keep catching, fixing and documenting these going forward.</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482D980-B585-574E-A40D-6418E1AC5FA0}" type="slidenum">
              <a:rPr lang="en-US" smtClean="0"/>
              <a:pPr/>
              <a:t>8</a:t>
            </a:fld>
            <a:endParaRPr lang="en-US"/>
          </a:p>
        </p:txBody>
      </p:sp>
    </p:spTree>
    <p:extLst>
      <p:ext uri="{BB962C8B-B14F-4D97-AF65-F5344CB8AC3E}">
        <p14:creationId xmlns:p14="http://schemas.microsoft.com/office/powerpoint/2010/main" val="88620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87401" y="1943100"/>
            <a:ext cx="11430000" cy="3784600"/>
          </a:xfrm>
        </p:spPr>
        <p:txBody>
          <a:bodyPr/>
          <a:lstStyle/>
          <a:p>
            <a:r>
              <a:rPr lang="en-US" smtClean="0"/>
              <a:t>Click to edit Master title style</a:t>
            </a:r>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alphaModFix amt="0"/>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bwMode="auto">
          <a:xfrm>
            <a:off x="0" y="0"/>
            <a:ext cx="13004800" cy="8128000"/>
          </a:xfrm>
          <a:prstGeom prst="rect">
            <a:avLst/>
          </a:prstGeom>
          <a:solidFill>
            <a:srgbClr val="375999"/>
          </a:solidFill>
          <a:ln w="203200" cap="flat" cmpd="sng" algn="ctr">
            <a:solidFill>
              <a:srgbClr val="6B84B5"/>
            </a:solidFill>
            <a:prstDash val="solid"/>
            <a:miter lim="800000"/>
            <a:headEnd type="arrow" w="med" len="med"/>
            <a:tailEnd type="none" w="med" len="med"/>
          </a:ln>
          <a:effectLst/>
        </p:spPr>
        <p:txBody>
          <a:bodyPr vert="horz" wrap="square" lIns="91408" tIns="45705" rIns="91408" bIns="45705" numCol="1" rtlCol="0" anchor="t" anchorCtr="0" compatLnSpc="1">
            <a:prstTxWarp prst="textNoShape">
              <a:avLst/>
            </a:prstTxWarp>
          </a:bodyPr>
          <a:lstStyle/>
          <a:p>
            <a:pPr marL="0" marR="0" indent="0" algn="l" defTabSz="914084" rtl="0" eaLnBrk="1" fontAlgn="base" latinLnBrk="0" hangingPunct="1">
              <a:lnSpc>
                <a:spcPct val="9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Vista Sans OT Reg" pitchFamily="-65" charset="0"/>
              <a:ea typeface="ヒラギノ角ゴ ProN W3" pitchFamily="-65" charset="-128"/>
              <a:cs typeface="ヒラギノ角ゴ ProN W3" pitchFamily="-65" charset="-128"/>
              <a:sym typeface="Vista Sans OT Reg" pitchFamily="-65" charset="0"/>
            </a:endParaRPr>
          </a:p>
        </p:txBody>
      </p:sp>
      <p:sp>
        <p:nvSpPr>
          <p:cNvPr id="2049" name="Rectangle 1"/>
          <p:cNvSpPr>
            <a:spLocks noGrp="1" noChangeArrowheads="1"/>
          </p:cNvSpPr>
          <p:nvPr>
            <p:ph type="title"/>
          </p:nvPr>
        </p:nvSpPr>
        <p:spPr bwMode="auto">
          <a:xfrm>
            <a:off x="787401" y="1943100"/>
            <a:ext cx="11430000" cy="3784600"/>
          </a:xfrm>
          <a:prstGeom prst="rect">
            <a:avLst/>
          </a:prstGeom>
          <a:noFill/>
          <a:ln w="12700">
            <a:noFill/>
            <a:miter lim="800000"/>
            <a:headEnd/>
            <a:tailEnd/>
          </a:ln>
          <a:effectLst/>
        </p:spPr>
        <p:txBody>
          <a:bodyPr vert="horz" wrap="square" lIns="38086" tIns="38086" rIns="38086" bIns="38086" numCol="1" anchor="ctr" anchorCtr="0" compatLnSpc="1">
            <a:prstTxWarp prst="textNoShape">
              <a:avLst/>
            </a:prstTxWarp>
          </a:bodyPr>
          <a:lstStyle/>
          <a:p>
            <a:pPr lvl="0"/>
            <a:r>
              <a:rPr lang="en-US">
                <a:sym typeface="Vista Sans OT Medium" pitchFamily="-65" charset="0"/>
              </a:rPr>
              <a:t>Click to edit Master title style</a:t>
            </a:r>
          </a:p>
        </p:txBody>
      </p:sp>
      <p:sp>
        <p:nvSpPr>
          <p:cNvPr id="2050" name="Rectangle 2"/>
          <p:cNvSpPr>
            <a:spLocks noGrp="1" noChangeArrowheads="1"/>
          </p:cNvSpPr>
          <p:nvPr>
            <p:ph type="body" idx="1"/>
          </p:nvPr>
        </p:nvSpPr>
        <p:spPr bwMode="auto">
          <a:xfrm>
            <a:off x="787400" y="6448425"/>
            <a:ext cx="11417300" cy="1003300"/>
          </a:xfrm>
          <a:prstGeom prst="rect">
            <a:avLst/>
          </a:prstGeom>
          <a:noFill/>
          <a:ln w="12700">
            <a:noFill/>
            <a:miter lim="800000"/>
            <a:headEnd/>
            <a:tailEnd/>
          </a:ln>
          <a:effectLst/>
        </p:spPr>
        <p:txBody>
          <a:bodyPr vert="horz" wrap="square" lIns="38086" tIns="38086" rIns="38086" bIns="38086" numCol="1" anchor="t" anchorCtr="0" compatLnSpc="1">
            <a:prstTxWarp prst="textNoShape">
              <a:avLst/>
            </a:prstTxWarp>
          </a:bodyPr>
          <a:lstStyle/>
          <a:p>
            <a:pPr lvl="0"/>
            <a:r>
              <a:rPr lang="en-US" dirty="0">
                <a:sym typeface="Vista Sans OT Reg" pitchFamily="-65" charset="0"/>
              </a:rPr>
              <a:t>Click to edit Master text styles</a:t>
            </a:r>
          </a:p>
          <a:p>
            <a:pPr lvl="1"/>
            <a:r>
              <a:rPr lang="en-US" dirty="0">
                <a:sym typeface="Vista Sans OT Reg" pitchFamily="-65" charset="0"/>
              </a:rPr>
              <a:t>Second level</a:t>
            </a:r>
          </a:p>
          <a:p>
            <a:pPr lvl="2"/>
            <a:r>
              <a:rPr lang="en-US" dirty="0">
                <a:sym typeface="Vista Sans OT Reg" pitchFamily="-65" charset="0"/>
              </a:rPr>
              <a:t>Third </a:t>
            </a:r>
            <a:r>
              <a:rPr lang="en-US" dirty="0" smtClean="0">
                <a:sym typeface="Vista Sans OT Reg" pitchFamily="-65" charset="0"/>
              </a:rPr>
              <a:t>level</a:t>
            </a:r>
          </a:p>
        </p:txBody>
      </p:sp>
      <p:pic>
        <p:nvPicPr>
          <p:cNvPr id="2051" name="Picture 3"/>
          <p:cNvPicPr>
            <a:picLocks noChangeAspect="1" noChangeArrowheads="1"/>
          </p:cNvPicPr>
          <p:nvPr/>
        </p:nvPicPr>
        <p:blipFill>
          <a:blip r:embed="rId5"/>
          <a:srcRect/>
          <a:stretch>
            <a:fillRect/>
          </a:stretch>
        </p:blipFill>
        <p:spPr bwMode="auto">
          <a:xfrm>
            <a:off x="792164" y="695325"/>
            <a:ext cx="1663700" cy="342900"/>
          </a:xfrm>
          <a:prstGeom prst="rect">
            <a:avLst/>
          </a:prstGeom>
          <a:noFill/>
          <a:ln w="12700">
            <a:noFill/>
            <a:miter lim="800000"/>
            <a:headEnd/>
            <a:tailEnd/>
          </a:ln>
        </p:spPr>
      </p:pic>
    </p:spTree>
  </p:cSld>
  <p:clrMap bg1="dk2" tx1="lt1" bg2="dk1" tx2="lt2" accent1="accent1" accent2="accent2" accent3="accent3" accent4="accent4" accent5="accent5" accent6="accent6" hlink="hlink" folHlink="folHlink"/>
  <p:sldLayoutIdLst>
    <p:sldLayoutId id="2147483651" r:id="rId1"/>
    <p:sldLayoutId id="2147483652" r:id="rId2"/>
  </p:sldLayoutIdLst>
  <p:transition spd="slow">
    <p:fade thruBlk="1"/>
  </p:transition>
  <p:txStyles>
    <p:titleStyle>
      <a:lvl1pPr algn="l" rtl="0" fontAlgn="base">
        <a:lnSpc>
          <a:spcPct val="90000"/>
        </a:lnSpc>
        <a:spcBef>
          <a:spcPct val="0"/>
        </a:spcBef>
        <a:spcAft>
          <a:spcPct val="0"/>
        </a:spcAft>
        <a:defRPr sz="5800">
          <a:solidFill>
            <a:schemeClr val="tx1"/>
          </a:solidFill>
          <a:latin typeface="+mj-lt"/>
          <a:ea typeface="+mj-ea"/>
          <a:cs typeface="+mj-cs"/>
          <a:sym typeface="Vista Sans OT Medium" pitchFamily="-65" charset="0"/>
        </a:defRPr>
      </a:lvl1pPr>
      <a:lvl2pPr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2pPr>
      <a:lvl3pPr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3pPr>
      <a:lvl4pPr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4pPr>
      <a:lvl5pPr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5pPr>
      <a:lvl6pPr marL="457041"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6pPr>
      <a:lvl7pPr marL="914084"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7pPr>
      <a:lvl8pPr marL="1371125"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8pPr>
      <a:lvl9pPr marL="1828167"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9pPr>
    </p:titleStyle>
    <p:bodyStyle>
      <a:lvl1pPr algn="l" rtl="0" fontAlgn="base">
        <a:spcBef>
          <a:spcPts val="199"/>
        </a:spcBef>
        <a:spcAft>
          <a:spcPct val="0"/>
        </a:spcAft>
        <a:defRPr>
          <a:solidFill>
            <a:srgbClr val="AFBEE3"/>
          </a:solidFill>
          <a:latin typeface="+mn-lt"/>
          <a:ea typeface="+mn-ea"/>
          <a:cs typeface="+mn-cs"/>
          <a:sym typeface="Vista Sans OT Reg" pitchFamily="-65" charset="0"/>
        </a:defRPr>
      </a:lvl1pPr>
      <a:lvl2pPr algn="l" rtl="0" fontAlgn="base">
        <a:spcBef>
          <a:spcPts val="199"/>
        </a:spcBef>
        <a:spcAft>
          <a:spcPct val="0"/>
        </a:spcAft>
        <a:defRPr>
          <a:solidFill>
            <a:srgbClr val="AFBEE3"/>
          </a:solidFill>
          <a:latin typeface="+mn-lt"/>
          <a:ea typeface="+mn-ea"/>
          <a:cs typeface="+mn-cs"/>
          <a:sym typeface="Vista Sans OT Reg" pitchFamily="-65" charset="0"/>
        </a:defRPr>
      </a:lvl2pPr>
      <a:lvl3pPr algn="l" rtl="0" fontAlgn="base">
        <a:spcBef>
          <a:spcPts val="199"/>
        </a:spcBef>
        <a:spcAft>
          <a:spcPct val="0"/>
        </a:spcAft>
        <a:defRPr>
          <a:solidFill>
            <a:srgbClr val="AFBEE3"/>
          </a:solidFill>
          <a:latin typeface="+mn-lt"/>
          <a:ea typeface="+mn-ea"/>
          <a:cs typeface="+mn-cs"/>
          <a:sym typeface="Vista Sans OT Reg" pitchFamily="-65" charset="0"/>
        </a:defRPr>
      </a:lvl3pPr>
      <a:lvl4pPr algn="l" rtl="0" fontAlgn="base">
        <a:spcBef>
          <a:spcPts val="199"/>
        </a:spcBef>
        <a:spcAft>
          <a:spcPct val="0"/>
        </a:spcAft>
        <a:defRPr>
          <a:solidFill>
            <a:srgbClr val="AFBEE3"/>
          </a:solidFill>
          <a:latin typeface="+mn-lt"/>
          <a:ea typeface="+mn-ea"/>
          <a:cs typeface="+mn-cs"/>
          <a:sym typeface="Vista Sans OT Reg" pitchFamily="-65" charset="0"/>
        </a:defRPr>
      </a:lvl4pPr>
      <a:lvl5pPr algn="l" rtl="0" fontAlgn="base">
        <a:spcBef>
          <a:spcPts val="199"/>
        </a:spcBef>
        <a:spcAft>
          <a:spcPct val="0"/>
        </a:spcAft>
        <a:defRPr>
          <a:solidFill>
            <a:srgbClr val="AFBEE3"/>
          </a:solidFill>
          <a:latin typeface="+mn-lt"/>
          <a:ea typeface="+mn-ea"/>
          <a:cs typeface="+mn-cs"/>
          <a:sym typeface="Vista Sans OT Reg" pitchFamily="-65" charset="0"/>
        </a:defRPr>
      </a:lvl5pPr>
      <a:lvl6pPr marL="457041" algn="l" rtl="0" fontAlgn="base">
        <a:spcBef>
          <a:spcPts val="199"/>
        </a:spcBef>
        <a:spcAft>
          <a:spcPct val="0"/>
        </a:spcAft>
        <a:defRPr>
          <a:solidFill>
            <a:srgbClr val="AFBEE3"/>
          </a:solidFill>
          <a:latin typeface="+mn-lt"/>
          <a:ea typeface="+mn-ea"/>
          <a:cs typeface="+mn-cs"/>
          <a:sym typeface="Vista Sans OT Reg" pitchFamily="-65" charset="0"/>
        </a:defRPr>
      </a:lvl6pPr>
      <a:lvl7pPr marL="914084" algn="l" rtl="0" fontAlgn="base">
        <a:spcBef>
          <a:spcPts val="199"/>
        </a:spcBef>
        <a:spcAft>
          <a:spcPct val="0"/>
        </a:spcAft>
        <a:defRPr>
          <a:solidFill>
            <a:srgbClr val="AFBEE3"/>
          </a:solidFill>
          <a:latin typeface="+mn-lt"/>
          <a:ea typeface="+mn-ea"/>
          <a:cs typeface="+mn-cs"/>
          <a:sym typeface="Vista Sans OT Reg" pitchFamily="-65" charset="0"/>
        </a:defRPr>
      </a:lvl7pPr>
      <a:lvl8pPr marL="1371125" algn="l" rtl="0" fontAlgn="base">
        <a:spcBef>
          <a:spcPts val="199"/>
        </a:spcBef>
        <a:spcAft>
          <a:spcPct val="0"/>
        </a:spcAft>
        <a:defRPr>
          <a:solidFill>
            <a:srgbClr val="AFBEE3"/>
          </a:solidFill>
          <a:latin typeface="+mn-lt"/>
          <a:ea typeface="+mn-ea"/>
          <a:cs typeface="+mn-cs"/>
          <a:sym typeface="Vista Sans OT Reg" pitchFamily="-65" charset="0"/>
        </a:defRPr>
      </a:lvl8pPr>
      <a:lvl9pPr marL="1828167" algn="l" rtl="0" fontAlgn="base">
        <a:spcBef>
          <a:spcPts val="199"/>
        </a:spcBef>
        <a:spcAft>
          <a:spcPct val="0"/>
        </a:spcAft>
        <a:defRPr>
          <a:solidFill>
            <a:srgbClr val="AFBEE3"/>
          </a:solidFill>
          <a:latin typeface="+mn-lt"/>
          <a:ea typeface="+mn-ea"/>
          <a:cs typeface="+mn-cs"/>
          <a:sym typeface="Vista Sans OT Reg" pitchFamily="-65" charset="0"/>
        </a:defRPr>
      </a:lvl9pPr>
    </p:bodyStyle>
    <p:otherStyle>
      <a:defPPr>
        <a:defRPr lang="en-US"/>
      </a:defPPr>
      <a:lvl1pPr marL="0" algn="l" defTabSz="457041" rtl="0" eaLnBrk="1" latinLnBrk="0" hangingPunct="1">
        <a:defRPr sz="1800" kern="1200">
          <a:solidFill>
            <a:schemeClr val="tx1"/>
          </a:solidFill>
          <a:latin typeface="+mn-lt"/>
          <a:ea typeface="+mn-ea"/>
          <a:cs typeface="+mn-cs"/>
        </a:defRPr>
      </a:lvl1pPr>
      <a:lvl2pPr marL="457041" algn="l" defTabSz="457041" rtl="0" eaLnBrk="1" latinLnBrk="0" hangingPunct="1">
        <a:defRPr sz="1800" kern="1200">
          <a:solidFill>
            <a:schemeClr val="tx1"/>
          </a:solidFill>
          <a:latin typeface="+mn-lt"/>
          <a:ea typeface="+mn-ea"/>
          <a:cs typeface="+mn-cs"/>
        </a:defRPr>
      </a:lvl2pPr>
      <a:lvl3pPr marL="914084" algn="l" defTabSz="457041" rtl="0" eaLnBrk="1" latinLnBrk="0" hangingPunct="1">
        <a:defRPr sz="1800" kern="1200">
          <a:solidFill>
            <a:schemeClr val="tx1"/>
          </a:solidFill>
          <a:latin typeface="+mn-lt"/>
          <a:ea typeface="+mn-ea"/>
          <a:cs typeface="+mn-cs"/>
        </a:defRPr>
      </a:lvl3pPr>
      <a:lvl4pPr marL="1371125" algn="l" defTabSz="457041" rtl="0" eaLnBrk="1" latinLnBrk="0" hangingPunct="1">
        <a:defRPr sz="1800" kern="1200">
          <a:solidFill>
            <a:schemeClr val="tx1"/>
          </a:solidFill>
          <a:latin typeface="+mn-lt"/>
          <a:ea typeface="+mn-ea"/>
          <a:cs typeface="+mn-cs"/>
        </a:defRPr>
      </a:lvl4pPr>
      <a:lvl5pPr marL="1828167" algn="l" defTabSz="457041" rtl="0" eaLnBrk="1" latinLnBrk="0" hangingPunct="1">
        <a:defRPr sz="1800" kern="1200">
          <a:solidFill>
            <a:schemeClr val="tx1"/>
          </a:solidFill>
          <a:latin typeface="+mn-lt"/>
          <a:ea typeface="+mn-ea"/>
          <a:cs typeface="+mn-cs"/>
        </a:defRPr>
      </a:lvl5pPr>
      <a:lvl6pPr marL="2285209" algn="l" defTabSz="457041" rtl="0" eaLnBrk="1" latinLnBrk="0" hangingPunct="1">
        <a:defRPr sz="1800" kern="1200">
          <a:solidFill>
            <a:schemeClr val="tx1"/>
          </a:solidFill>
          <a:latin typeface="+mn-lt"/>
          <a:ea typeface="+mn-ea"/>
          <a:cs typeface="+mn-cs"/>
        </a:defRPr>
      </a:lvl6pPr>
      <a:lvl7pPr marL="2742253" algn="l" defTabSz="457041" rtl="0" eaLnBrk="1" latinLnBrk="0" hangingPunct="1">
        <a:defRPr sz="1800" kern="1200">
          <a:solidFill>
            <a:schemeClr val="tx1"/>
          </a:solidFill>
          <a:latin typeface="+mn-lt"/>
          <a:ea typeface="+mn-ea"/>
          <a:cs typeface="+mn-cs"/>
        </a:defRPr>
      </a:lvl7pPr>
      <a:lvl8pPr marL="3199294" algn="l" defTabSz="457041" rtl="0" eaLnBrk="1" latinLnBrk="0" hangingPunct="1">
        <a:defRPr sz="1800" kern="1200">
          <a:solidFill>
            <a:schemeClr val="tx1"/>
          </a:solidFill>
          <a:latin typeface="+mn-lt"/>
          <a:ea typeface="+mn-ea"/>
          <a:cs typeface="+mn-cs"/>
        </a:defRPr>
      </a:lvl8pPr>
      <a:lvl9pPr marL="3656338" algn="l" defTabSz="45704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3">
            <a:alphaModFix amt="0"/>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auto">
          <a:xfrm>
            <a:off x="0" y="0"/>
            <a:ext cx="13004800" cy="8128000"/>
          </a:xfrm>
          <a:prstGeom prst="rect">
            <a:avLst/>
          </a:prstGeom>
          <a:solidFill>
            <a:srgbClr val="375999"/>
          </a:solidFill>
          <a:ln w="203200" cap="flat" cmpd="sng" algn="ctr">
            <a:solidFill>
              <a:srgbClr val="6B84B5"/>
            </a:solidFill>
            <a:prstDash val="solid"/>
            <a:miter lim="800000"/>
            <a:headEnd type="arrow" w="med" len="med"/>
            <a:tailEnd type="none" w="med" len="med"/>
          </a:ln>
          <a:effectLst/>
        </p:spPr>
        <p:txBody>
          <a:bodyPr vert="horz" wrap="square" lIns="91408" tIns="45705" rIns="91408" bIns="45705" numCol="1" rtlCol="0" anchor="t" anchorCtr="0" compatLnSpc="1">
            <a:prstTxWarp prst="textNoShape">
              <a:avLst/>
            </a:prstTxWarp>
          </a:bodyPr>
          <a:lstStyle/>
          <a:p>
            <a:pPr marL="0" marR="0" indent="0" algn="l" defTabSz="914084" rtl="0" eaLnBrk="1" fontAlgn="base" latinLnBrk="0" hangingPunct="1">
              <a:lnSpc>
                <a:spcPct val="9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Vista Sans OT Reg" pitchFamily="-65" charset="0"/>
              <a:ea typeface="ヒラギノ角ゴ ProN W3" pitchFamily="-65" charset="-128"/>
              <a:cs typeface="ヒラギノ角ゴ ProN W3" pitchFamily="-65" charset="-128"/>
              <a:sym typeface="Vista Sans OT Reg" pitchFamily="-65" charset="0"/>
            </a:endParaRPr>
          </a:p>
        </p:txBody>
      </p:sp>
      <p:sp>
        <p:nvSpPr>
          <p:cNvPr id="3073" name="Rectangle 1"/>
          <p:cNvSpPr>
            <a:spLocks noGrp="1" noChangeArrowheads="1"/>
          </p:cNvSpPr>
          <p:nvPr>
            <p:ph type="title"/>
          </p:nvPr>
        </p:nvSpPr>
        <p:spPr bwMode="auto">
          <a:xfrm>
            <a:off x="787401" y="1943100"/>
            <a:ext cx="11430000" cy="3784600"/>
          </a:xfrm>
          <a:prstGeom prst="rect">
            <a:avLst/>
          </a:prstGeom>
          <a:noFill/>
          <a:ln w="12700">
            <a:noFill/>
            <a:miter lim="800000"/>
            <a:headEnd/>
            <a:tailEnd/>
          </a:ln>
          <a:effectLst/>
        </p:spPr>
        <p:txBody>
          <a:bodyPr vert="horz" wrap="square" lIns="38086" tIns="38086" rIns="38086" bIns="38086" numCol="1" anchor="ctr" anchorCtr="0" compatLnSpc="1">
            <a:prstTxWarp prst="textNoShape">
              <a:avLst/>
            </a:prstTxWarp>
          </a:bodyPr>
          <a:lstStyle/>
          <a:p>
            <a:pPr lvl="0"/>
            <a:r>
              <a:rPr lang="en-US">
                <a:sym typeface="Vista Sans OT Medium" pitchFamily="-65" charset="0"/>
              </a:rPr>
              <a:t>Click to edit Master title style</a:t>
            </a:r>
          </a:p>
        </p:txBody>
      </p:sp>
    </p:spTree>
  </p:cSld>
  <p:clrMap bg1="dk2" tx1="lt1" bg2="dk1" tx2="lt2" accent1="accent1" accent2="accent2" accent3="accent3" accent4="accent4" accent5="accent5" accent6="accent6" hlink="hlink" folHlink="folHlink"/>
  <p:sldLayoutIdLst>
    <p:sldLayoutId id="2147483654" r:id="rId1"/>
  </p:sldLayoutIdLst>
  <p:transition spd="slow"/>
  <p:txStyles>
    <p:titleStyle>
      <a:lvl1pPr algn="l" rtl="0" fontAlgn="base">
        <a:lnSpc>
          <a:spcPct val="90000"/>
        </a:lnSpc>
        <a:spcBef>
          <a:spcPct val="0"/>
        </a:spcBef>
        <a:spcAft>
          <a:spcPct val="0"/>
        </a:spcAft>
        <a:defRPr sz="5800">
          <a:solidFill>
            <a:schemeClr val="tx1"/>
          </a:solidFill>
          <a:latin typeface="+mj-lt"/>
          <a:ea typeface="+mj-ea"/>
          <a:cs typeface="+mj-cs"/>
          <a:sym typeface="Vista Sans OT Medium" pitchFamily="-65" charset="0"/>
        </a:defRPr>
      </a:lvl1pPr>
      <a:lvl2pPr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2pPr>
      <a:lvl3pPr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3pPr>
      <a:lvl4pPr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4pPr>
      <a:lvl5pPr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5pPr>
      <a:lvl6pPr marL="457041"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6pPr>
      <a:lvl7pPr marL="914084"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7pPr>
      <a:lvl8pPr marL="1371125"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8pPr>
      <a:lvl9pPr marL="1828167"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9pPr>
    </p:titleStyle>
    <p:bodyStyle>
      <a:lvl1pPr algn="ctr" rtl="0" fontAlgn="base">
        <a:spcBef>
          <a:spcPts val="199"/>
        </a:spcBef>
        <a:spcAft>
          <a:spcPct val="0"/>
        </a:spcAft>
        <a:defRPr sz="1500">
          <a:solidFill>
            <a:schemeClr val="tx1"/>
          </a:solidFill>
          <a:latin typeface="+mn-lt"/>
          <a:ea typeface="+mn-ea"/>
          <a:cs typeface="+mn-cs"/>
          <a:sym typeface="Helvetica" pitchFamily="-65" charset="0"/>
        </a:defRPr>
      </a:lvl1pPr>
      <a:lvl2pPr algn="ctr" rtl="0" fontAlgn="base">
        <a:spcBef>
          <a:spcPts val="199"/>
        </a:spcBef>
        <a:spcAft>
          <a:spcPct val="0"/>
        </a:spcAft>
        <a:defRPr sz="1500">
          <a:solidFill>
            <a:schemeClr val="tx1"/>
          </a:solidFill>
          <a:latin typeface="+mn-lt"/>
          <a:ea typeface="+mn-ea"/>
          <a:cs typeface="+mn-cs"/>
          <a:sym typeface="Helvetica" pitchFamily="-65" charset="0"/>
        </a:defRPr>
      </a:lvl2pPr>
      <a:lvl3pPr algn="ctr" rtl="0" fontAlgn="base">
        <a:spcBef>
          <a:spcPts val="199"/>
        </a:spcBef>
        <a:spcAft>
          <a:spcPct val="0"/>
        </a:spcAft>
        <a:defRPr sz="1500">
          <a:solidFill>
            <a:schemeClr val="tx1"/>
          </a:solidFill>
          <a:latin typeface="+mn-lt"/>
          <a:ea typeface="+mn-ea"/>
          <a:cs typeface="+mn-cs"/>
          <a:sym typeface="Helvetica" pitchFamily="-65" charset="0"/>
        </a:defRPr>
      </a:lvl3pPr>
      <a:lvl4pPr algn="ctr" rtl="0" fontAlgn="base">
        <a:spcBef>
          <a:spcPts val="199"/>
        </a:spcBef>
        <a:spcAft>
          <a:spcPct val="0"/>
        </a:spcAft>
        <a:defRPr sz="1500">
          <a:solidFill>
            <a:schemeClr val="tx1"/>
          </a:solidFill>
          <a:latin typeface="+mn-lt"/>
          <a:ea typeface="+mn-ea"/>
          <a:cs typeface="+mn-cs"/>
          <a:sym typeface="Helvetica" pitchFamily="-65" charset="0"/>
        </a:defRPr>
      </a:lvl4pPr>
      <a:lvl5pPr algn="ctr" rtl="0" fontAlgn="base">
        <a:spcBef>
          <a:spcPts val="199"/>
        </a:spcBef>
        <a:spcAft>
          <a:spcPct val="0"/>
        </a:spcAft>
        <a:defRPr sz="1500">
          <a:solidFill>
            <a:schemeClr val="tx1"/>
          </a:solidFill>
          <a:latin typeface="+mn-lt"/>
          <a:ea typeface="+mn-ea"/>
          <a:cs typeface="+mn-cs"/>
          <a:sym typeface="Helvetica" pitchFamily="-65" charset="0"/>
        </a:defRPr>
      </a:lvl5pPr>
      <a:lvl6pPr marL="457041" algn="ctr" rtl="0" fontAlgn="base">
        <a:spcBef>
          <a:spcPts val="199"/>
        </a:spcBef>
        <a:spcAft>
          <a:spcPct val="0"/>
        </a:spcAft>
        <a:defRPr sz="1500">
          <a:solidFill>
            <a:schemeClr val="tx1"/>
          </a:solidFill>
          <a:latin typeface="+mn-lt"/>
          <a:ea typeface="+mn-ea"/>
          <a:cs typeface="+mn-cs"/>
          <a:sym typeface="Helvetica" pitchFamily="-65" charset="0"/>
        </a:defRPr>
      </a:lvl6pPr>
      <a:lvl7pPr marL="914084" algn="ctr" rtl="0" fontAlgn="base">
        <a:spcBef>
          <a:spcPts val="199"/>
        </a:spcBef>
        <a:spcAft>
          <a:spcPct val="0"/>
        </a:spcAft>
        <a:defRPr sz="1500">
          <a:solidFill>
            <a:schemeClr val="tx1"/>
          </a:solidFill>
          <a:latin typeface="+mn-lt"/>
          <a:ea typeface="+mn-ea"/>
          <a:cs typeface="+mn-cs"/>
          <a:sym typeface="Helvetica" pitchFamily="-65" charset="0"/>
        </a:defRPr>
      </a:lvl7pPr>
      <a:lvl8pPr marL="1371125" algn="ctr" rtl="0" fontAlgn="base">
        <a:spcBef>
          <a:spcPts val="199"/>
        </a:spcBef>
        <a:spcAft>
          <a:spcPct val="0"/>
        </a:spcAft>
        <a:defRPr sz="1500">
          <a:solidFill>
            <a:schemeClr val="tx1"/>
          </a:solidFill>
          <a:latin typeface="+mn-lt"/>
          <a:ea typeface="+mn-ea"/>
          <a:cs typeface="+mn-cs"/>
          <a:sym typeface="Helvetica" pitchFamily="-65" charset="0"/>
        </a:defRPr>
      </a:lvl8pPr>
      <a:lvl9pPr marL="1828167" algn="ctr" rtl="0" fontAlgn="base">
        <a:spcBef>
          <a:spcPts val="199"/>
        </a:spcBef>
        <a:spcAft>
          <a:spcPct val="0"/>
        </a:spcAft>
        <a:defRPr sz="1500">
          <a:solidFill>
            <a:schemeClr val="tx1"/>
          </a:solidFill>
          <a:latin typeface="+mn-lt"/>
          <a:ea typeface="+mn-ea"/>
          <a:cs typeface="+mn-cs"/>
          <a:sym typeface="Helvetica" pitchFamily="-65" charset="0"/>
        </a:defRPr>
      </a:lvl9pPr>
    </p:bodyStyle>
    <p:otherStyle>
      <a:defPPr>
        <a:defRPr lang="en-US"/>
      </a:defPPr>
      <a:lvl1pPr marL="0" algn="l" defTabSz="457041" rtl="0" eaLnBrk="1" latinLnBrk="0" hangingPunct="1">
        <a:defRPr sz="1800" kern="1200">
          <a:solidFill>
            <a:schemeClr val="tx1"/>
          </a:solidFill>
          <a:latin typeface="+mn-lt"/>
          <a:ea typeface="+mn-ea"/>
          <a:cs typeface="+mn-cs"/>
        </a:defRPr>
      </a:lvl1pPr>
      <a:lvl2pPr marL="457041" algn="l" defTabSz="457041" rtl="0" eaLnBrk="1" latinLnBrk="0" hangingPunct="1">
        <a:defRPr sz="1800" kern="1200">
          <a:solidFill>
            <a:schemeClr val="tx1"/>
          </a:solidFill>
          <a:latin typeface="+mn-lt"/>
          <a:ea typeface="+mn-ea"/>
          <a:cs typeface="+mn-cs"/>
        </a:defRPr>
      </a:lvl2pPr>
      <a:lvl3pPr marL="914084" algn="l" defTabSz="457041" rtl="0" eaLnBrk="1" latinLnBrk="0" hangingPunct="1">
        <a:defRPr sz="1800" kern="1200">
          <a:solidFill>
            <a:schemeClr val="tx1"/>
          </a:solidFill>
          <a:latin typeface="+mn-lt"/>
          <a:ea typeface="+mn-ea"/>
          <a:cs typeface="+mn-cs"/>
        </a:defRPr>
      </a:lvl3pPr>
      <a:lvl4pPr marL="1371125" algn="l" defTabSz="457041" rtl="0" eaLnBrk="1" latinLnBrk="0" hangingPunct="1">
        <a:defRPr sz="1800" kern="1200">
          <a:solidFill>
            <a:schemeClr val="tx1"/>
          </a:solidFill>
          <a:latin typeface="+mn-lt"/>
          <a:ea typeface="+mn-ea"/>
          <a:cs typeface="+mn-cs"/>
        </a:defRPr>
      </a:lvl4pPr>
      <a:lvl5pPr marL="1828167" algn="l" defTabSz="457041" rtl="0" eaLnBrk="1" latinLnBrk="0" hangingPunct="1">
        <a:defRPr sz="1800" kern="1200">
          <a:solidFill>
            <a:schemeClr val="tx1"/>
          </a:solidFill>
          <a:latin typeface="+mn-lt"/>
          <a:ea typeface="+mn-ea"/>
          <a:cs typeface="+mn-cs"/>
        </a:defRPr>
      </a:lvl5pPr>
      <a:lvl6pPr marL="2285209" algn="l" defTabSz="457041" rtl="0" eaLnBrk="1" latinLnBrk="0" hangingPunct="1">
        <a:defRPr sz="1800" kern="1200">
          <a:solidFill>
            <a:schemeClr val="tx1"/>
          </a:solidFill>
          <a:latin typeface="+mn-lt"/>
          <a:ea typeface="+mn-ea"/>
          <a:cs typeface="+mn-cs"/>
        </a:defRPr>
      </a:lvl6pPr>
      <a:lvl7pPr marL="2742253" algn="l" defTabSz="457041" rtl="0" eaLnBrk="1" latinLnBrk="0" hangingPunct="1">
        <a:defRPr sz="1800" kern="1200">
          <a:solidFill>
            <a:schemeClr val="tx1"/>
          </a:solidFill>
          <a:latin typeface="+mn-lt"/>
          <a:ea typeface="+mn-ea"/>
          <a:cs typeface="+mn-cs"/>
        </a:defRPr>
      </a:lvl7pPr>
      <a:lvl8pPr marL="3199294" algn="l" defTabSz="457041" rtl="0" eaLnBrk="1" latinLnBrk="0" hangingPunct="1">
        <a:defRPr sz="1800" kern="1200">
          <a:solidFill>
            <a:schemeClr val="tx1"/>
          </a:solidFill>
          <a:latin typeface="+mn-lt"/>
          <a:ea typeface="+mn-ea"/>
          <a:cs typeface="+mn-cs"/>
        </a:defRPr>
      </a:lvl8pPr>
      <a:lvl9pPr marL="3656338" algn="l" defTabSz="45704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ln/>
        </p:spPr>
        <p:txBody>
          <a:bodyPr/>
          <a:lstStyle/>
          <a:p>
            <a:r>
              <a:rPr lang="en-US" dirty="0" smtClean="0"/>
              <a:t/>
            </a:r>
            <a:br>
              <a:rPr lang="en-US" dirty="0" smtClean="0"/>
            </a:br>
            <a:r>
              <a:rPr lang="en-US" dirty="0" smtClean="0"/>
              <a:t>Introduction to Capacity in Cloud</a:t>
            </a:r>
            <a:r>
              <a:rPr lang="en-US" dirty="0" smtClean="0"/>
              <a:t/>
            </a:r>
            <a:br>
              <a:rPr lang="en-US" dirty="0" smtClean="0"/>
            </a:br>
            <a:r>
              <a:rPr lang="en-US" dirty="0" smtClean="0"/>
              <a:t/>
            </a:r>
            <a:br>
              <a:rPr lang="en-US" dirty="0" smtClean="0"/>
            </a:br>
            <a:endParaRPr lang="en-US" sz="5200" dirty="0">
              <a:solidFill>
                <a:srgbClr val="AFBEE3"/>
              </a:solidFill>
            </a:endParaRPr>
          </a:p>
        </p:txBody>
      </p:sp>
      <p:sp>
        <p:nvSpPr>
          <p:cNvPr id="8194" name="Rectangle 2"/>
          <p:cNvSpPr>
            <a:spLocks noGrp="1" noChangeArrowheads="1"/>
          </p:cNvSpPr>
          <p:nvPr>
            <p:ph type="body" idx="1"/>
          </p:nvPr>
        </p:nvSpPr>
        <p:spPr>
          <a:ln/>
        </p:spPr>
        <p:txBody>
          <a:bodyPr/>
          <a:lstStyle/>
          <a:p>
            <a:pPr lvl="1"/>
            <a:endParaRPr lang="en-US" dirty="0" smtClean="0"/>
          </a:p>
          <a:p>
            <a:pPr lvl="1"/>
            <a:r>
              <a:rPr lang="en-US" dirty="0" err="1" smtClean="0"/>
              <a:t>Goranka</a:t>
            </a:r>
            <a:r>
              <a:rPr lang="en-US" dirty="0" smtClean="0"/>
              <a:t> </a:t>
            </a:r>
            <a:r>
              <a:rPr lang="en-US" smtClean="0"/>
              <a:t>Bjedov</a:t>
            </a:r>
            <a:endParaRPr lang="en-US" dirty="0" smtClean="0"/>
          </a:p>
          <a:p>
            <a:pPr lvl="1"/>
            <a:endParaRPr lang="en-US"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482600"/>
            <a:ext cx="11811000" cy="762000"/>
          </a:xfrm>
        </p:spPr>
        <p:txBody>
          <a:bodyPr/>
          <a:lstStyle/>
          <a:p>
            <a:r>
              <a:rPr lang="en-US" dirty="0" smtClean="0"/>
              <a:t>Final Thoughts</a:t>
            </a:r>
            <a:endParaRPr lang="en-US" dirty="0"/>
          </a:p>
        </p:txBody>
      </p:sp>
      <p:sp>
        <p:nvSpPr>
          <p:cNvPr id="3" name="TextBox 2"/>
          <p:cNvSpPr txBox="1"/>
          <p:nvPr/>
        </p:nvSpPr>
        <p:spPr>
          <a:xfrm>
            <a:off x="863600" y="1640563"/>
            <a:ext cx="10439400" cy="5862118"/>
          </a:xfrm>
          <a:prstGeom prst="rect">
            <a:avLst/>
          </a:prstGeom>
          <a:noFill/>
        </p:spPr>
        <p:txBody>
          <a:bodyPr wrap="square" rtlCol="0">
            <a:spAutoFit/>
          </a:bodyPr>
          <a:lstStyle/>
          <a:p>
            <a:pPr lvl="1"/>
            <a:r>
              <a:rPr lang="en-US" sz="3200" dirty="0" smtClean="0">
                <a:solidFill>
                  <a:schemeClr val="tx1">
                    <a:lumMod val="85000"/>
                  </a:schemeClr>
                </a:solidFill>
              </a:rPr>
              <a:t>Developers are experts at writing code, creating products and maintaining both, but very rarely do they specialize in performance analysis/tuning or capacity planning.</a:t>
            </a:r>
          </a:p>
          <a:p>
            <a:pPr lvl="1"/>
            <a:endParaRPr lang="en-US" sz="3200" dirty="0">
              <a:solidFill>
                <a:schemeClr val="tx1">
                  <a:lumMod val="85000"/>
                </a:schemeClr>
              </a:solidFill>
            </a:endParaRPr>
          </a:p>
          <a:p>
            <a:pPr lvl="1"/>
            <a:r>
              <a:rPr lang="en-US" sz="3200" dirty="0" smtClean="0">
                <a:solidFill>
                  <a:schemeClr val="tx1">
                    <a:lumMod val="85000"/>
                  </a:schemeClr>
                </a:solidFill>
              </a:rPr>
              <a:t>People are naturally risk averse and too optimistic when it comes to estimating their product’s future – on average, they overestimate their capacity needs. </a:t>
            </a:r>
          </a:p>
          <a:p>
            <a:pPr lvl="1"/>
            <a:endParaRPr lang="en-US" sz="3200" dirty="0">
              <a:solidFill>
                <a:schemeClr val="tx1">
                  <a:lumMod val="85000"/>
                </a:schemeClr>
              </a:solidFill>
            </a:endParaRPr>
          </a:p>
          <a:p>
            <a:pPr lvl="1"/>
            <a:r>
              <a:rPr lang="en-US" sz="3200" dirty="0" smtClean="0">
                <a:solidFill>
                  <a:schemeClr val="tx1">
                    <a:lumMod val="85000"/>
                  </a:schemeClr>
                </a:solidFill>
              </a:rPr>
              <a:t>The really hard part of capacity team’s job is people part: getting everybody involved on the same page about what they will need (as opposed to what they would like.)</a:t>
            </a:r>
          </a:p>
        </p:txBody>
      </p:sp>
    </p:spTree>
    <p:extLst>
      <p:ext uri="{BB962C8B-B14F-4D97-AF65-F5344CB8AC3E}">
        <p14:creationId xmlns:p14="http://schemas.microsoft.com/office/powerpoint/2010/main" val="2332465556"/>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482600"/>
            <a:ext cx="11811000" cy="762000"/>
          </a:xfrm>
        </p:spPr>
        <p:txBody>
          <a:bodyPr/>
          <a:lstStyle/>
          <a:p>
            <a:r>
              <a:rPr lang="en-US" dirty="0" smtClean="0"/>
              <a:t>What is Capacity?</a:t>
            </a:r>
            <a:endParaRPr lang="en-US" dirty="0"/>
          </a:p>
        </p:txBody>
      </p:sp>
      <p:sp>
        <p:nvSpPr>
          <p:cNvPr id="3" name="TextBox 2"/>
          <p:cNvSpPr txBox="1"/>
          <p:nvPr/>
        </p:nvSpPr>
        <p:spPr>
          <a:xfrm>
            <a:off x="863600" y="1640563"/>
            <a:ext cx="10439400" cy="4524315"/>
          </a:xfrm>
          <a:prstGeom prst="rect">
            <a:avLst/>
          </a:prstGeom>
          <a:noFill/>
        </p:spPr>
        <p:txBody>
          <a:bodyPr wrap="square" rtlCol="0">
            <a:spAutoFit/>
          </a:bodyPr>
          <a:lstStyle/>
          <a:p>
            <a:r>
              <a:rPr lang="en-US" sz="3200" dirty="0" smtClean="0">
                <a:solidFill>
                  <a:schemeClr val="tx1">
                    <a:lumMod val="85000"/>
                  </a:schemeClr>
                </a:solidFill>
              </a:rPr>
              <a:t>Definition from engineering dictionary:</a:t>
            </a:r>
          </a:p>
          <a:p>
            <a:endParaRPr lang="en-US" sz="3200" dirty="0" smtClean="0">
              <a:solidFill>
                <a:schemeClr val="tx1">
                  <a:lumMod val="85000"/>
                </a:schemeClr>
              </a:solidFill>
            </a:endParaRPr>
          </a:p>
          <a:p>
            <a:pPr marL="514350" indent="-514350">
              <a:buFont typeface="+mj-lt"/>
              <a:buAutoNum type="arabicPeriod"/>
            </a:pPr>
            <a:r>
              <a:rPr lang="en-US" sz="3200" dirty="0" smtClean="0">
                <a:solidFill>
                  <a:schemeClr val="tx1">
                    <a:lumMod val="85000"/>
                  </a:schemeClr>
                </a:solidFill>
              </a:rPr>
              <a:t>The ability to contain and hold something.</a:t>
            </a:r>
            <a:br>
              <a:rPr lang="en-US" sz="3200" dirty="0" smtClean="0">
                <a:solidFill>
                  <a:schemeClr val="tx1">
                    <a:lumMod val="85000"/>
                  </a:schemeClr>
                </a:solidFill>
              </a:rPr>
            </a:br>
            <a:endParaRPr lang="en-US" sz="3200" dirty="0" smtClean="0">
              <a:solidFill>
                <a:schemeClr val="tx1">
                  <a:lumMod val="85000"/>
                </a:schemeClr>
              </a:solidFill>
            </a:endParaRPr>
          </a:p>
          <a:p>
            <a:pPr marL="514350" indent="-514350">
              <a:buFont typeface="+mj-lt"/>
              <a:buAutoNum type="arabicPeriod"/>
            </a:pPr>
            <a:r>
              <a:rPr lang="en-US" sz="3200" dirty="0" smtClean="0">
                <a:solidFill>
                  <a:schemeClr val="tx1">
                    <a:lumMod val="85000"/>
                  </a:schemeClr>
                </a:solidFill>
              </a:rPr>
              <a:t>Maximum production attainable under normal conditions. With regard to normal conditions, the company’s operating practices are to be followed with respect to the use of production facilities, </a:t>
            </a:r>
            <a:r>
              <a:rPr lang="en-US" sz="3200" dirty="0" err="1" smtClean="0">
                <a:solidFill>
                  <a:schemeClr val="tx1">
                    <a:lumMod val="85000"/>
                  </a:schemeClr>
                </a:solidFill>
              </a:rPr>
              <a:t>ovetime</a:t>
            </a:r>
            <a:r>
              <a:rPr lang="en-US" sz="3200" dirty="0" smtClean="0">
                <a:solidFill>
                  <a:schemeClr val="tx1">
                    <a:lumMod val="85000"/>
                  </a:schemeClr>
                </a:solidFill>
              </a:rPr>
              <a:t>, work shifts, holidays, etc.</a:t>
            </a:r>
            <a:endParaRPr lang="en-US" sz="3200" dirty="0">
              <a:solidFill>
                <a:schemeClr val="tx1">
                  <a:lumMod val="85000"/>
                </a:schemeClr>
              </a:solidFill>
            </a:endParaRPr>
          </a:p>
          <a:p>
            <a:endParaRPr lang="en-US" sz="3200" dirty="0">
              <a:solidFill>
                <a:schemeClr val="tx1">
                  <a:lumMod val="85000"/>
                </a:schemeClr>
              </a:solidFill>
            </a:endParaRPr>
          </a:p>
        </p:txBody>
      </p:sp>
    </p:spTree>
    <p:extLst>
      <p:ext uri="{BB962C8B-B14F-4D97-AF65-F5344CB8AC3E}">
        <p14:creationId xmlns:p14="http://schemas.microsoft.com/office/powerpoint/2010/main" val="2847732701"/>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482600"/>
            <a:ext cx="11811000" cy="762000"/>
          </a:xfrm>
        </p:spPr>
        <p:txBody>
          <a:bodyPr/>
          <a:lstStyle/>
          <a:p>
            <a:r>
              <a:rPr lang="en-US" dirty="0" smtClean="0"/>
              <a:t>What is Capacity Planning?</a:t>
            </a:r>
            <a:endParaRPr lang="en-US" dirty="0"/>
          </a:p>
        </p:txBody>
      </p:sp>
      <p:sp>
        <p:nvSpPr>
          <p:cNvPr id="3" name="TextBox 2"/>
          <p:cNvSpPr txBox="1"/>
          <p:nvPr/>
        </p:nvSpPr>
        <p:spPr>
          <a:xfrm>
            <a:off x="939800" y="1701800"/>
            <a:ext cx="10439400" cy="1421928"/>
          </a:xfrm>
          <a:prstGeom prst="rect">
            <a:avLst/>
          </a:prstGeom>
          <a:noFill/>
        </p:spPr>
        <p:txBody>
          <a:bodyPr wrap="square" rtlCol="0">
            <a:spAutoFit/>
          </a:bodyPr>
          <a:lstStyle/>
          <a:p>
            <a:r>
              <a:rPr lang="en-US" sz="3200" dirty="0" smtClean="0">
                <a:solidFill>
                  <a:schemeClr val="tx1">
                    <a:lumMod val="85000"/>
                  </a:schemeClr>
                </a:solidFill>
              </a:rPr>
              <a:t>The process of forecasting future resource requirements and ensuring that sufficient resources are available at every point in time to meet those requirements.</a:t>
            </a:r>
            <a:endParaRPr lang="en-US" sz="3200" dirty="0" smtClean="0">
              <a:solidFill>
                <a:schemeClr val="tx1">
                  <a:lumMod val="85000"/>
                </a:schemeClr>
              </a:solidFill>
            </a:endParaRPr>
          </a:p>
        </p:txBody>
      </p:sp>
    </p:spTree>
    <p:extLst>
      <p:ext uri="{BB962C8B-B14F-4D97-AF65-F5344CB8AC3E}">
        <p14:creationId xmlns:p14="http://schemas.microsoft.com/office/powerpoint/2010/main" val="1843564257"/>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482600"/>
            <a:ext cx="11811000" cy="762000"/>
          </a:xfrm>
        </p:spPr>
        <p:txBody>
          <a:bodyPr/>
          <a:lstStyle/>
          <a:p>
            <a:r>
              <a:rPr lang="en-US" dirty="0" smtClean="0"/>
              <a:t>Capacity Planning</a:t>
            </a:r>
            <a:endParaRPr lang="en-US" dirty="0"/>
          </a:p>
        </p:txBody>
      </p:sp>
      <p:sp>
        <p:nvSpPr>
          <p:cNvPr id="3" name="TextBox 2"/>
          <p:cNvSpPr txBox="1"/>
          <p:nvPr/>
        </p:nvSpPr>
        <p:spPr>
          <a:xfrm>
            <a:off x="863600" y="1640563"/>
            <a:ext cx="10439400" cy="4532523"/>
          </a:xfrm>
          <a:prstGeom prst="rect">
            <a:avLst/>
          </a:prstGeom>
          <a:noFill/>
        </p:spPr>
        <p:txBody>
          <a:bodyPr wrap="square" rtlCol="0">
            <a:spAutoFit/>
          </a:bodyPr>
          <a:lstStyle/>
          <a:p>
            <a:r>
              <a:rPr lang="en-US" sz="3200" dirty="0" smtClean="0">
                <a:solidFill>
                  <a:schemeClr val="tx1">
                    <a:lumMod val="85000"/>
                  </a:schemeClr>
                </a:solidFill>
              </a:rPr>
              <a:t>Answers questions like:</a:t>
            </a:r>
          </a:p>
          <a:p>
            <a:pPr marL="971391" lvl="1" indent="-514350">
              <a:buFont typeface="+mj-lt"/>
              <a:buAutoNum type="arabicPeriod"/>
            </a:pPr>
            <a:r>
              <a:rPr lang="en-US" sz="3200" dirty="0" smtClean="0">
                <a:solidFill>
                  <a:schemeClr val="tx1">
                    <a:lumMod val="85000"/>
                  </a:schemeClr>
                </a:solidFill>
              </a:rPr>
              <a:t>How many machines and with which configurations are needed?</a:t>
            </a:r>
          </a:p>
          <a:p>
            <a:pPr marL="971391" lvl="1" indent="-514350">
              <a:buFont typeface="+mj-lt"/>
              <a:buAutoNum type="arabicPeriod"/>
            </a:pPr>
            <a:r>
              <a:rPr lang="en-US" sz="3200" dirty="0" smtClean="0">
                <a:solidFill>
                  <a:schemeClr val="tx1">
                    <a:lumMod val="85000"/>
                  </a:schemeClr>
                </a:solidFill>
              </a:rPr>
              <a:t>How many datacenters, clusters, racks are needed?</a:t>
            </a:r>
          </a:p>
          <a:p>
            <a:pPr marL="971391" lvl="1" indent="-514350">
              <a:buFont typeface="+mj-lt"/>
              <a:buAutoNum type="arabicPeriod"/>
            </a:pPr>
            <a:r>
              <a:rPr lang="en-US" sz="3200" dirty="0" smtClean="0">
                <a:solidFill>
                  <a:schemeClr val="tx1">
                    <a:lumMod val="85000"/>
                  </a:schemeClr>
                </a:solidFill>
              </a:rPr>
              <a:t>What is the layout of datacenters and clusters?</a:t>
            </a:r>
          </a:p>
          <a:p>
            <a:pPr marL="971391" lvl="1" indent="-514350">
              <a:buFont typeface="+mj-lt"/>
              <a:buAutoNum type="arabicPeriod"/>
            </a:pPr>
            <a:r>
              <a:rPr lang="en-US" sz="3200" dirty="0" smtClean="0">
                <a:solidFill>
                  <a:schemeClr val="tx1">
                    <a:lumMod val="85000"/>
                  </a:schemeClr>
                </a:solidFill>
              </a:rPr>
              <a:t>How much power is needed?</a:t>
            </a:r>
          </a:p>
          <a:p>
            <a:pPr marL="971391" lvl="1" indent="-514350">
              <a:buFont typeface="+mj-lt"/>
              <a:buAutoNum type="arabicPeriod"/>
            </a:pPr>
            <a:r>
              <a:rPr lang="en-US" sz="3200" dirty="0" smtClean="0">
                <a:solidFill>
                  <a:schemeClr val="tx1">
                    <a:lumMod val="85000"/>
                  </a:schemeClr>
                </a:solidFill>
              </a:rPr>
              <a:t>What are networking needs:</a:t>
            </a:r>
          </a:p>
          <a:p>
            <a:pPr marL="1371284" lvl="2" indent="-457200">
              <a:buFont typeface="Arial"/>
              <a:buChar char="•"/>
            </a:pPr>
            <a:r>
              <a:rPr lang="en-US" sz="3200" dirty="0" smtClean="0">
                <a:solidFill>
                  <a:schemeClr val="tx1">
                    <a:lumMod val="85000"/>
                  </a:schemeClr>
                </a:solidFill>
              </a:rPr>
              <a:t>Between clusters</a:t>
            </a:r>
          </a:p>
          <a:p>
            <a:pPr marL="1371284" lvl="2" indent="-457200">
              <a:buFont typeface="Arial"/>
              <a:buChar char="•"/>
            </a:pPr>
            <a:r>
              <a:rPr lang="en-US" sz="3200" dirty="0" smtClean="0">
                <a:solidFill>
                  <a:schemeClr val="tx1">
                    <a:lumMod val="85000"/>
                  </a:schemeClr>
                </a:solidFill>
              </a:rPr>
              <a:t>Between data centers</a:t>
            </a:r>
          </a:p>
          <a:p>
            <a:pPr marL="1371284" lvl="2" indent="-457200">
              <a:buFont typeface="Arial"/>
              <a:buChar char="•"/>
            </a:pPr>
            <a:r>
              <a:rPr lang="en-US" sz="3200" dirty="0" smtClean="0">
                <a:solidFill>
                  <a:schemeClr val="tx1">
                    <a:lumMod val="85000"/>
                  </a:schemeClr>
                </a:solidFill>
              </a:rPr>
              <a:t>Between racks </a:t>
            </a:r>
          </a:p>
        </p:txBody>
      </p:sp>
    </p:spTree>
    <p:extLst>
      <p:ext uri="{BB962C8B-B14F-4D97-AF65-F5344CB8AC3E}">
        <p14:creationId xmlns:p14="http://schemas.microsoft.com/office/powerpoint/2010/main" val="2557359088"/>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482600"/>
            <a:ext cx="11811000" cy="762000"/>
          </a:xfrm>
        </p:spPr>
        <p:txBody>
          <a:bodyPr/>
          <a:lstStyle/>
          <a:p>
            <a:r>
              <a:rPr lang="en-US" dirty="0" smtClean="0"/>
              <a:t>Capacity Planning, cont.</a:t>
            </a:r>
            <a:endParaRPr lang="en-US" dirty="0"/>
          </a:p>
        </p:txBody>
      </p:sp>
      <p:sp>
        <p:nvSpPr>
          <p:cNvPr id="3" name="TextBox 2"/>
          <p:cNvSpPr txBox="1"/>
          <p:nvPr/>
        </p:nvSpPr>
        <p:spPr>
          <a:xfrm>
            <a:off x="863600" y="1640563"/>
            <a:ext cx="10439400" cy="5862118"/>
          </a:xfrm>
          <a:prstGeom prst="rect">
            <a:avLst/>
          </a:prstGeom>
          <a:noFill/>
        </p:spPr>
        <p:txBody>
          <a:bodyPr wrap="square" rtlCol="0">
            <a:spAutoFit/>
          </a:bodyPr>
          <a:lstStyle/>
          <a:p>
            <a:r>
              <a:rPr lang="en-US" sz="3200" dirty="0" smtClean="0">
                <a:solidFill>
                  <a:schemeClr val="tx1">
                    <a:lumMod val="85000"/>
                  </a:schemeClr>
                </a:solidFill>
              </a:rPr>
              <a:t>What do you need to take into account:</a:t>
            </a:r>
          </a:p>
          <a:p>
            <a:pPr marL="971391" lvl="1" indent="-514350">
              <a:buFont typeface="+mj-lt"/>
              <a:buAutoNum type="arabicPeriod"/>
            </a:pPr>
            <a:r>
              <a:rPr lang="en-US" sz="3200" dirty="0" smtClean="0">
                <a:solidFill>
                  <a:schemeClr val="tx1">
                    <a:lumMod val="85000"/>
                  </a:schemeClr>
                </a:solidFill>
              </a:rPr>
              <a:t>User growth</a:t>
            </a:r>
          </a:p>
          <a:p>
            <a:pPr marL="971391" lvl="1" indent="-514350">
              <a:buFont typeface="+mj-lt"/>
              <a:buAutoNum type="arabicPeriod"/>
            </a:pPr>
            <a:r>
              <a:rPr lang="en-US" sz="3200" dirty="0" smtClean="0">
                <a:solidFill>
                  <a:schemeClr val="tx1">
                    <a:lumMod val="85000"/>
                  </a:schemeClr>
                </a:solidFill>
              </a:rPr>
              <a:t>Usage growth</a:t>
            </a:r>
          </a:p>
          <a:p>
            <a:pPr marL="971391" lvl="1" indent="-514350">
              <a:buFont typeface="+mj-lt"/>
              <a:buAutoNum type="arabicPeriod"/>
            </a:pPr>
            <a:r>
              <a:rPr lang="en-US" sz="3200" dirty="0" smtClean="0">
                <a:solidFill>
                  <a:schemeClr val="tx1">
                    <a:lumMod val="85000"/>
                  </a:schemeClr>
                </a:solidFill>
              </a:rPr>
              <a:t>Product growth</a:t>
            </a:r>
          </a:p>
          <a:p>
            <a:pPr marL="971391" lvl="1" indent="-514350">
              <a:buFont typeface="+mj-lt"/>
              <a:buAutoNum type="arabicPeriod"/>
            </a:pPr>
            <a:r>
              <a:rPr lang="en-US" sz="3200" dirty="0" smtClean="0">
                <a:solidFill>
                  <a:schemeClr val="tx1">
                    <a:lumMod val="85000"/>
                  </a:schemeClr>
                </a:solidFill>
              </a:rPr>
              <a:t>Performance degradations</a:t>
            </a:r>
          </a:p>
          <a:p>
            <a:pPr marL="971391" lvl="1" indent="-514350">
              <a:buFont typeface="+mj-lt"/>
              <a:buAutoNum type="arabicPeriod"/>
            </a:pPr>
            <a:r>
              <a:rPr lang="en-US" sz="3200" dirty="0" smtClean="0">
                <a:solidFill>
                  <a:schemeClr val="tx1">
                    <a:lumMod val="85000"/>
                  </a:schemeClr>
                </a:solidFill>
              </a:rPr>
              <a:t>Hardware improvements</a:t>
            </a:r>
          </a:p>
          <a:p>
            <a:endParaRPr lang="en-US" sz="3200" dirty="0">
              <a:solidFill>
                <a:schemeClr val="tx1">
                  <a:lumMod val="85000"/>
                </a:schemeClr>
              </a:solidFill>
            </a:endParaRPr>
          </a:p>
          <a:p>
            <a:r>
              <a:rPr lang="en-US" sz="3200" dirty="0" smtClean="0">
                <a:solidFill>
                  <a:schemeClr val="tx1">
                    <a:lumMod val="85000"/>
                  </a:schemeClr>
                </a:solidFill>
              </a:rPr>
              <a:t>Design considerations:</a:t>
            </a:r>
          </a:p>
          <a:p>
            <a:pPr marL="914241" lvl="1" indent="-457200">
              <a:buFont typeface="Arial"/>
              <a:buChar char="•"/>
            </a:pPr>
            <a:r>
              <a:rPr lang="en-US" sz="3200" dirty="0" smtClean="0">
                <a:solidFill>
                  <a:schemeClr val="tx1">
                    <a:lumMod val="85000"/>
                  </a:schemeClr>
                </a:solidFill>
              </a:rPr>
              <a:t>No single point of failure</a:t>
            </a:r>
          </a:p>
          <a:p>
            <a:pPr marL="914241" lvl="1" indent="-457200">
              <a:buFont typeface="Arial"/>
              <a:buChar char="•"/>
            </a:pPr>
            <a:r>
              <a:rPr lang="en-US" sz="3200" dirty="0" smtClean="0">
                <a:solidFill>
                  <a:schemeClr val="tx1">
                    <a:lumMod val="85000"/>
                  </a:schemeClr>
                </a:solidFill>
              </a:rPr>
              <a:t>Graceful degradation of service under unpredictable unfavorable conditions (attack, power failure, etc.)</a:t>
            </a:r>
          </a:p>
          <a:p>
            <a:pPr marL="914241" lvl="1" indent="-457200">
              <a:buFont typeface="Arial"/>
              <a:buChar char="•"/>
            </a:pPr>
            <a:r>
              <a:rPr lang="en-US" sz="3200" dirty="0" smtClean="0">
                <a:solidFill>
                  <a:schemeClr val="tx1">
                    <a:lumMod val="85000"/>
                  </a:schemeClr>
                </a:solidFill>
              </a:rPr>
              <a:t>Understand risks and potential losses </a:t>
            </a:r>
          </a:p>
        </p:txBody>
      </p:sp>
    </p:spTree>
    <p:extLst>
      <p:ext uri="{BB962C8B-B14F-4D97-AF65-F5344CB8AC3E}">
        <p14:creationId xmlns:p14="http://schemas.microsoft.com/office/powerpoint/2010/main" val="2562897936"/>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482600"/>
            <a:ext cx="11811000" cy="762000"/>
          </a:xfrm>
        </p:spPr>
        <p:txBody>
          <a:bodyPr/>
          <a:lstStyle/>
          <a:p>
            <a:r>
              <a:rPr lang="en-US" dirty="0" smtClean="0"/>
              <a:t>Capacity Planning, cont.</a:t>
            </a:r>
            <a:endParaRPr lang="en-US" dirty="0"/>
          </a:p>
        </p:txBody>
      </p:sp>
      <p:sp>
        <p:nvSpPr>
          <p:cNvPr id="3" name="TextBox 2"/>
          <p:cNvSpPr txBox="1"/>
          <p:nvPr/>
        </p:nvSpPr>
        <p:spPr>
          <a:xfrm>
            <a:off x="863600" y="1640563"/>
            <a:ext cx="10439400" cy="4089325"/>
          </a:xfrm>
          <a:prstGeom prst="rect">
            <a:avLst/>
          </a:prstGeom>
          <a:noFill/>
        </p:spPr>
        <p:txBody>
          <a:bodyPr wrap="square" rtlCol="0">
            <a:spAutoFit/>
          </a:bodyPr>
          <a:lstStyle/>
          <a:p>
            <a:r>
              <a:rPr lang="en-US" sz="3200" dirty="0" smtClean="0">
                <a:solidFill>
                  <a:schemeClr val="tx1">
                    <a:lumMod val="85000"/>
                  </a:schemeClr>
                </a:solidFill>
              </a:rPr>
              <a:t>Other considerations:</a:t>
            </a:r>
          </a:p>
          <a:p>
            <a:pPr marL="971391" lvl="1" indent="-514350">
              <a:buFont typeface="+mj-lt"/>
              <a:buAutoNum type="arabicPeriod"/>
            </a:pPr>
            <a:r>
              <a:rPr lang="en-US" sz="3200" dirty="0" smtClean="0">
                <a:solidFill>
                  <a:schemeClr val="tx1">
                    <a:lumMod val="85000"/>
                  </a:schemeClr>
                </a:solidFill>
              </a:rPr>
              <a:t>What happens when the machines become too old?</a:t>
            </a:r>
          </a:p>
          <a:p>
            <a:pPr marL="971391" lvl="1" indent="-514350">
              <a:buFont typeface="+mj-lt"/>
              <a:buAutoNum type="arabicPeriod"/>
            </a:pPr>
            <a:r>
              <a:rPr lang="en-US" sz="3200" dirty="0" smtClean="0">
                <a:solidFill>
                  <a:schemeClr val="tx1">
                    <a:lumMod val="85000"/>
                  </a:schemeClr>
                </a:solidFill>
              </a:rPr>
              <a:t>What happens when costs of electricity (or something else) change for different data centers?</a:t>
            </a:r>
          </a:p>
          <a:p>
            <a:pPr marL="971391" lvl="1" indent="-514350">
              <a:buFont typeface="+mj-lt"/>
              <a:buAutoNum type="arabicPeriod"/>
            </a:pPr>
            <a:r>
              <a:rPr lang="en-US" sz="3200" dirty="0" smtClean="0">
                <a:solidFill>
                  <a:schemeClr val="tx1">
                    <a:lumMod val="85000"/>
                  </a:schemeClr>
                </a:solidFill>
              </a:rPr>
              <a:t>How do you plan for a year ahead when you fundamentally don’t know what will happen?</a:t>
            </a:r>
          </a:p>
          <a:p>
            <a:pPr marL="971391" lvl="1" indent="-514350">
              <a:buFont typeface="+mj-lt"/>
              <a:buAutoNum type="arabicPeriod"/>
            </a:pPr>
            <a:endParaRPr lang="en-US" sz="3200" dirty="0">
              <a:solidFill>
                <a:schemeClr val="tx1">
                  <a:lumMod val="85000"/>
                </a:schemeClr>
              </a:solidFill>
            </a:endParaRPr>
          </a:p>
          <a:p>
            <a:r>
              <a:rPr lang="en-US" sz="3200" dirty="0" smtClean="0">
                <a:solidFill>
                  <a:schemeClr val="tx1">
                    <a:lumMod val="85000"/>
                  </a:schemeClr>
                </a:solidFill>
              </a:rPr>
              <a:t>Jason Fink et al. “Linux Performance Tuning and Capacity Planning”</a:t>
            </a:r>
          </a:p>
        </p:txBody>
      </p:sp>
    </p:spTree>
    <p:extLst>
      <p:ext uri="{BB962C8B-B14F-4D97-AF65-F5344CB8AC3E}">
        <p14:creationId xmlns:p14="http://schemas.microsoft.com/office/powerpoint/2010/main" val="2562897936"/>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482600"/>
            <a:ext cx="11811000" cy="762000"/>
          </a:xfrm>
        </p:spPr>
        <p:txBody>
          <a:bodyPr/>
          <a:lstStyle/>
          <a:p>
            <a:r>
              <a:rPr lang="en-US" dirty="0" smtClean="0"/>
              <a:t>Putting it all together</a:t>
            </a:r>
            <a:endParaRPr lang="en-US" dirty="0"/>
          </a:p>
        </p:txBody>
      </p:sp>
      <p:sp>
        <p:nvSpPr>
          <p:cNvPr id="3" name="TextBox 2"/>
          <p:cNvSpPr txBox="1"/>
          <p:nvPr/>
        </p:nvSpPr>
        <p:spPr>
          <a:xfrm>
            <a:off x="863600" y="1640563"/>
            <a:ext cx="10439400" cy="6056017"/>
          </a:xfrm>
          <a:prstGeom prst="rect">
            <a:avLst/>
          </a:prstGeom>
          <a:noFill/>
        </p:spPr>
        <p:txBody>
          <a:bodyPr wrap="square" rtlCol="0">
            <a:spAutoFit/>
          </a:bodyPr>
          <a:lstStyle/>
          <a:p>
            <a:r>
              <a:rPr lang="en-US" sz="3200" dirty="0" smtClean="0">
                <a:solidFill>
                  <a:schemeClr val="tx1">
                    <a:lumMod val="85000"/>
                  </a:schemeClr>
                </a:solidFill>
              </a:rPr>
              <a:t>You have all the information:</a:t>
            </a:r>
          </a:p>
          <a:p>
            <a:pPr marL="971391" lvl="1" indent="-514350">
              <a:buFont typeface="+mj-lt"/>
              <a:buAutoNum type="arabicPeriod"/>
            </a:pPr>
            <a:r>
              <a:rPr lang="en-US" sz="3200" dirty="0" smtClean="0">
                <a:solidFill>
                  <a:schemeClr val="tx1">
                    <a:lumMod val="85000"/>
                  </a:schemeClr>
                </a:solidFill>
              </a:rPr>
              <a:t>You know what you have right now (machines, data centers, users, services, etc.)</a:t>
            </a:r>
          </a:p>
          <a:p>
            <a:pPr marL="971391" lvl="1" indent="-514350">
              <a:buFont typeface="+mj-lt"/>
              <a:buAutoNum type="arabicPeriod"/>
            </a:pPr>
            <a:r>
              <a:rPr lang="en-US" sz="3200" dirty="0" smtClean="0">
                <a:solidFill>
                  <a:schemeClr val="tx1">
                    <a:lumMod val="85000"/>
                  </a:schemeClr>
                </a:solidFill>
              </a:rPr>
              <a:t>You have predictions for the future (1 year, 3 – 5 years)</a:t>
            </a:r>
          </a:p>
          <a:p>
            <a:pPr marL="971391" lvl="1" indent="-514350">
              <a:buFont typeface="+mj-lt"/>
              <a:buAutoNum type="arabicPeriod"/>
            </a:pPr>
            <a:r>
              <a:rPr lang="en-US" sz="3200" dirty="0" smtClean="0">
                <a:solidFill>
                  <a:schemeClr val="tx1">
                    <a:lumMod val="85000"/>
                  </a:schemeClr>
                </a:solidFill>
              </a:rPr>
              <a:t>You can prepare the most likely plan, the optimistic plan and the worst case scenario plan</a:t>
            </a:r>
          </a:p>
          <a:p>
            <a:pPr lvl="1"/>
            <a:endParaRPr lang="en-US" sz="1400" dirty="0">
              <a:solidFill>
                <a:schemeClr val="tx1">
                  <a:lumMod val="85000"/>
                </a:schemeClr>
              </a:solidFill>
            </a:endParaRPr>
          </a:p>
          <a:p>
            <a:r>
              <a:rPr lang="en-US" sz="3200" dirty="0" smtClean="0">
                <a:solidFill>
                  <a:schemeClr val="tx1">
                    <a:lumMod val="85000"/>
                  </a:schemeClr>
                </a:solidFill>
              </a:rPr>
              <a:t>Important:</a:t>
            </a:r>
          </a:p>
          <a:p>
            <a:pPr marL="971391" lvl="1" indent="-514350">
              <a:buFont typeface="+mj-lt"/>
              <a:buAutoNum type="arabicPeriod"/>
            </a:pPr>
            <a:r>
              <a:rPr lang="en-US" sz="3200" dirty="0" smtClean="0">
                <a:solidFill>
                  <a:schemeClr val="tx1">
                    <a:lumMod val="85000"/>
                  </a:schemeClr>
                </a:solidFill>
              </a:rPr>
              <a:t>Document all assumptions</a:t>
            </a:r>
          </a:p>
          <a:p>
            <a:pPr marL="971391" lvl="1" indent="-514350">
              <a:buFont typeface="+mj-lt"/>
              <a:buAutoNum type="arabicPeriod"/>
            </a:pPr>
            <a:r>
              <a:rPr lang="en-US" sz="3200" dirty="0" smtClean="0">
                <a:solidFill>
                  <a:schemeClr val="tx1">
                    <a:lumMod val="85000"/>
                  </a:schemeClr>
                </a:solidFill>
              </a:rPr>
              <a:t>All predictions are clearly communicated to all relevant teams</a:t>
            </a:r>
          </a:p>
          <a:p>
            <a:pPr marL="971391" lvl="1" indent="-514350">
              <a:buFont typeface="+mj-lt"/>
              <a:buAutoNum type="arabicPeriod"/>
            </a:pPr>
            <a:r>
              <a:rPr lang="en-US" sz="3200" dirty="0" smtClean="0">
                <a:solidFill>
                  <a:schemeClr val="tx1">
                    <a:lumMod val="85000"/>
                  </a:schemeClr>
                </a:solidFill>
              </a:rPr>
              <a:t>Analyze all misses as quickly as possible and create a feedback loop</a:t>
            </a:r>
          </a:p>
        </p:txBody>
      </p:sp>
    </p:spTree>
    <p:extLst>
      <p:ext uri="{BB962C8B-B14F-4D97-AF65-F5344CB8AC3E}">
        <p14:creationId xmlns:p14="http://schemas.microsoft.com/office/powerpoint/2010/main" val="3397545450"/>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482600"/>
            <a:ext cx="11811000" cy="762000"/>
          </a:xfrm>
        </p:spPr>
        <p:txBody>
          <a:bodyPr/>
          <a:lstStyle/>
          <a:p>
            <a:r>
              <a:rPr lang="en-US" dirty="0" smtClean="0"/>
              <a:t>Putting it all together, cont.</a:t>
            </a:r>
            <a:endParaRPr lang="en-US" dirty="0"/>
          </a:p>
        </p:txBody>
      </p:sp>
      <p:sp>
        <p:nvSpPr>
          <p:cNvPr id="3" name="TextBox 2"/>
          <p:cNvSpPr txBox="1"/>
          <p:nvPr/>
        </p:nvSpPr>
        <p:spPr>
          <a:xfrm>
            <a:off x="863600" y="1640563"/>
            <a:ext cx="10439400" cy="5862118"/>
          </a:xfrm>
          <a:prstGeom prst="rect">
            <a:avLst/>
          </a:prstGeom>
          <a:noFill/>
        </p:spPr>
        <p:txBody>
          <a:bodyPr wrap="square" rtlCol="0">
            <a:spAutoFit/>
          </a:bodyPr>
          <a:lstStyle/>
          <a:p>
            <a:r>
              <a:rPr lang="en-US" sz="3200" dirty="0" smtClean="0">
                <a:solidFill>
                  <a:schemeClr val="tx1">
                    <a:lumMod val="85000"/>
                  </a:schemeClr>
                </a:solidFill>
              </a:rPr>
              <a:t>Creating a plan:</a:t>
            </a:r>
          </a:p>
          <a:p>
            <a:pPr marL="971391" lvl="1" indent="-514350">
              <a:buFont typeface="+mj-lt"/>
              <a:buAutoNum type="arabicPeriod"/>
            </a:pPr>
            <a:r>
              <a:rPr lang="en-US" sz="3200" dirty="0" smtClean="0">
                <a:solidFill>
                  <a:schemeClr val="tx1">
                    <a:lumMod val="85000"/>
                  </a:schemeClr>
                </a:solidFill>
              </a:rPr>
              <a:t>Based on predictions, we can estimate capacity needs in a year (servers, datacenters, power)</a:t>
            </a:r>
          </a:p>
          <a:p>
            <a:pPr marL="971391" lvl="1" indent="-514350">
              <a:buFont typeface="+mj-lt"/>
              <a:buAutoNum type="arabicPeriod"/>
            </a:pPr>
            <a:r>
              <a:rPr lang="en-US" sz="3200" dirty="0" smtClean="0">
                <a:solidFill>
                  <a:schemeClr val="tx1">
                    <a:lumMod val="85000"/>
                  </a:schemeClr>
                </a:solidFill>
              </a:rPr>
              <a:t>We know how many servers and datacenters need to be decommissioned</a:t>
            </a:r>
          </a:p>
          <a:p>
            <a:pPr marL="971391" lvl="1" indent="-514350">
              <a:buFont typeface="+mj-lt"/>
              <a:buAutoNum type="arabicPeriod"/>
            </a:pPr>
            <a:r>
              <a:rPr lang="en-US" sz="3200" dirty="0" smtClean="0">
                <a:solidFill>
                  <a:schemeClr val="tx1">
                    <a:lumMod val="85000"/>
                  </a:schemeClr>
                </a:solidFill>
              </a:rPr>
              <a:t>The difference is what needs to be procured, built, installed, provisioned, tested, etc.</a:t>
            </a:r>
          </a:p>
          <a:p>
            <a:pPr marL="971391" lvl="1" indent="-514350">
              <a:buFont typeface="+mj-lt"/>
              <a:buAutoNum type="arabicPeriod"/>
            </a:pPr>
            <a:r>
              <a:rPr lang="en-US" sz="3200" dirty="0" smtClean="0">
                <a:solidFill>
                  <a:schemeClr val="tx1">
                    <a:lumMod val="85000"/>
                  </a:schemeClr>
                </a:solidFill>
              </a:rPr>
              <a:t>Sensible timeline: need a datacenter first, then a cluster, then power, then servers/racks, then provisioning, then test</a:t>
            </a:r>
          </a:p>
          <a:p>
            <a:pPr marL="971391" lvl="1" indent="-514350">
              <a:buFont typeface="+mj-lt"/>
              <a:buAutoNum type="arabicPeriod"/>
            </a:pPr>
            <a:r>
              <a:rPr lang="en-US" sz="3200" dirty="0" smtClean="0">
                <a:solidFill>
                  <a:schemeClr val="tx1">
                    <a:lumMod val="85000"/>
                  </a:schemeClr>
                </a:solidFill>
              </a:rPr>
              <a:t>Calculate the reverse timeline – from when you need the capacity count backwards to when things need to happen</a:t>
            </a:r>
          </a:p>
        </p:txBody>
      </p:sp>
    </p:spTree>
    <p:extLst>
      <p:ext uri="{BB962C8B-B14F-4D97-AF65-F5344CB8AC3E}">
        <p14:creationId xmlns:p14="http://schemas.microsoft.com/office/powerpoint/2010/main" val="196590203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482600"/>
            <a:ext cx="11811000" cy="762000"/>
          </a:xfrm>
        </p:spPr>
        <p:txBody>
          <a:bodyPr/>
          <a:lstStyle/>
          <a:p>
            <a:r>
              <a:rPr lang="en-US" dirty="0" smtClean="0"/>
              <a:t>Putting it all together, cont.</a:t>
            </a:r>
            <a:endParaRPr lang="en-US" dirty="0"/>
          </a:p>
        </p:txBody>
      </p:sp>
      <p:sp>
        <p:nvSpPr>
          <p:cNvPr id="3" name="TextBox 2"/>
          <p:cNvSpPr txBox="1"/>
          <p:nvPr/>
        </p:nvSpPr>
        <p:spPr>
          <a:xfrm>
            <a:off x="863600" y="1640563"/>
            <a:ext cx="10439400" cy="4532523"/>
          </a:xfrm>
          <a:prstGeom prst="rect">
            <a:avLst/>
          </a:prstGeom>
          <a:noFill/>
        </p:spPr>
        <p:txBody>
          <a:bodyPr wrap="square" rtlCol="0">
            <a:spAutoFit/>
          </a:bodyPr>
          <a:lstStyle/>
          <a:p>
            <a:pPr marL="971391" lvl="1" indent="-514350">
              <a:buFont typeface="+mj-lt"/>
              <a:buAutoNum type="arabicPeriod" startAt="6"/>
            </a:pPr>
            <a:r>
              <a:rPr lang="en-US" sz="3200" dirty="0" smtClean="0">
                <a:solidFill>
                  <a:schemeClr val="tx1">
                    <a:lumMod val="85000"/>
                  </a:schemeClr>
                </a:solidFill>
              </a:rPr>
              <a:t>Allow plenty of time to test, specially if the configuration is new</a:t>
            </a:r>
          </a:p>
          <a:p>
            <a:pPr marL="971391" lvl="1" indent="-514350">
              <a:buFont typeface="+mj-lt"/>
              <a:buAutoNum type="arabicPeriod" startAt="6"/>
            </a:pPr>
            <a:r>
              <a:rPr lang="en-US" sz="3200" dirty="0" smtClean="0">
                <a:solidFill>
                  <a:schemeClr val="tx1">
                    <a:lumMod val="85000"/>
                  </a:schemeClr>
                </a:solidFill>
              </a:rPr>
              <a:t>Identify any problems in the timeline</a:t>
            </a:r>
          </a:p>
          <a:p>
            <a:pPr marL="971391" lvl="1" indent="-514350">
              <a:buFont typeface="+mj-lt"/>
              <a:buAutoNum type="arabicPeriod" startAt="6"/>
            </a:pPr>
            <a:r>
              <a:rPr lang="en-US" sz="3200" dirty="0" smtClean="0">
                <a:solidFill>
                  <a:schemeClr val="tx1">
                    <a:lumMod val="85000"/>
                  </a:schemeClr>
                </a:solidFill>
              </a:rPr>
              <a:t>Identify as many solutions as realistically possible and their respective costs</a:t>
            </a:r>
          </a:p>
          <a:p>
            <a:pPr marL="971391" lvl="1" indent="-514350">
              <a:buFont typeface="+mj-lt"/>
              <a:buAutoNum type="arabicPeriod" startAt="6"/>
            </a:pPr>
            <a:r>
              <a:rPr lang="en-US" sz="3200" dirty="0" smtClean="0">
                <a:solidFill>
                  <a:schemeClr val="tx1">
                    <a:lumMod val="85000"/>
                  </a:schemeClr>
                </a:solidFill>
              </a:rPr>
              <a:t>Finalize realistic plan for capacity in the future </a:t>
            </a:r>
          </a:p>
          <a:p>
            <a:pPr marL="971391" lvl="1" indent="-514350">
              <a:buFont typeface="+mj-lt"/>
              <a:buAutoNum type="arabicPeriod" startAt="6"/>
            </a:pPr>
            <a:r>
              <a:rPr lang="en-US" sz="3200" dirty="0" smtClean="0">
                <a:solidFill>
                  <a:schemeClr val="tx1">
                    <a:lumMod val="85000"/>
                  </a:schemeClr>
                </a:solidFill>
              </a:rPr>
              <a:t>Verify your predictions against past data</a:t>
            </a:r>
          </a:p>
          <a:p>
            <a:pPr marL="971391" lvl="1" indent="-514350">
              <a:buFont typeface="+mj-lt"/>
              <a:buAutoNum type="arabicPeriod" startAt="6"/>
            </a:pPr>
            <a:r>
              <a:rPr lang="en-US" sz="3200" dirty="0" smtClean="0">
                <a:solidFill>
                  <a:schemeClr val="tx1">
                    <a:lumMod val="85000"/>
                  </a:schemeClr>
                </a:solidFill>
              </a:rPr>
              <a:t>Create alternate plans for cases of failure in each step and understand implications</a:t>
            </a:r>
          </a:p>
          <a:p>
            <a:pPr marL="971391" lvl="1" indent="-514350">
              <a:buFont typeface="+mj-lt"/>
              <a:buAutoNum type="arabicPeriod" startAt="6"/>
            </a:pPr>
            <a:r>
              <a:rPr lang="en-US" sz="3200" dirty="0" smtClean="0">
                <a:solidFill>
                  <a:schemeClr val="tx1">
                    <a:lumMod val="85000"/>
                  </a:schemeClr>
                </a:solidFill>
              </a:rPr>
              <a:t>Leave room for errors</a:t>
            </a:r>
          </a:p>
        </p:txBody>
      </p:sp>
    </p:spTree>
    <p:extLst>
      <p:ext uri="{BB962C8B-B14F-4D97-AF65-F5344CB8AC3E}">
        <p14:creationId xmlns:p14="http://schemas.microsoft.com/office/powerpoint/2010/main" val="269215061"/>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itle">
  <a:themeElements>
    <a:clrScheme name="">
      <a:dk1>
        <a:srgbClr val="808080"/>
      </a:dk1>
      <a:lt1>
        <a:srgbClr val="FFFFFF"/>
      </a:lt1>
      <a:dk2>
        <a:srgbClr val="000000"/>
      </a:dk2>
      <a:lt2>
        <a:srgbClr val="000000"/>
      </a:lt2>
      <a:accent1>
        <a:srgbClr val="F0C423"/>
      </a:accent1>
      <a:accent2>
        <a:srgbClr val="333399"/>
      </a:accent2>
      <a:accent3>
        <a:srgbClr val="AAAAAA"/>
      </a:accent3>
      <a:accent4>
        <a:srgbClr val="DADADA"/>
      </a:accent4>
      <a:accent5>
        <a:srgbClr val="F6DEAC"/>
      </a:accent5>
      <a:accent6>
        <a:srgbClr val="2D2D8A"/>
      </a:accent6>
      <a:hlink>
        <a:srgbClr val="009999"/>
      </a:hlink>
      <a:folHlink>
        <a:srgbClr val="99CC00"/>
      </a:folHlink>
    </a:clrScheme>
    <a:fontScheme name="Title">
      <a:majorFont>
        <a:latin typeface="Vista Sans OT Medium"/>
        <a:ea typeface="ヒラギノ角ゴ ProN W6"/>
        <a:cs typeface="ヒラギノ角ゴ ProN W6"/>
      </a:majorFont>
      <a:minorFont>
        <a:latin typeface="Vista Sans OT Reg"/>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0C423"/>
        </a:solidFill>
        <a:ln w="25400" cap="flat" cmpd="sng" algn="ctr">
          <a:noFill/>
          <a:prstDash val="solid"/>
          <a:round/>
          <a:headEnd type="arrow"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Vista Sans OT Reg" pitchFamily="-65" charset="0"/>
            <a:ea typeface="ヒラギノ角ゴ ProN W3" pitchFamily="-65" charset="-128"/>
            <a:cs typeface="ヒラギノ角ゴ ProN W3" pitchFamily="-65" charset="-128"/>
            <a:sym typeface="Vista Sans OT Reg" pitchFamily="-65" charset="0"/>
          </a:defRPr>
        </a:defPPr>
      </a:lstStyle>
    </a:spDef>
    <a:lnDef>
      <a:spPr bwMode="auto">
        <a:xfrm>
          <a:off x="0" y="0"/>
          <a:ext cx="1" cy="1"/>
        </a:xfrm>
        <a:custGeom>
          <a:avLst/>
          <a:gdLst/>
          <a:ahLst/>
          <a:cxnLst/>
          <a:rect l="0" t="0" r="0" b="0"/>
          <a:pathLst/>
        </a:custGeom>
        <a:solidFill>
          <a:srgbClr val="F0C423"/>
        </a:solidFill>
        <a:ln w="25400" cap="flat" cmpd="sng" algn="ctr">
          <a:noFill/>
          <a:prstDash val="solid"/>
          <a:round/>
          <a:headEnd type="arrow"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Vista Sans OT Reg" pitchFamily="-65" charset="0"/>
            <a:ea typeface="ヒラギノ角ゴ ProN W3" pitchFamily="-65" charset="-128"/>
            <a:cs typeface="ヒラギノ角ゴ ProN W3" pitchFamily="-65" charset="-128"/>
            <a:sym typeface="Vista Sans OT Reg" pitchFamily="-65"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que Blue">
  <a:themeElements>
    <a:clrScheme name="">
      <a:dk1>
        <a:srgbClr val="000000"/>
      </a:dk1>
      <a:lt1>
        <a:srgbClr val="FFFFFF"/>
      </a:lt1>
      <a:dk2>
        <a:srgbClr val="000000"/>
      </a:dk2>
      <a:lt2>
        <a:srgbClr val="000000"/>
      </a:lt2>
      <a:accent1>
        <a:srgbClr val="F0C423"/>
      </a:accent1>
      <a:accent2>
        <a:srgbClr val="333399"/>
      </a:accent2>
      <a:accent3>
        <a:srgbClr val="AAAAAA"/>
      </a:accent3>
      <a:accent4>
        <a:srgbClr val="DADADA"/>
      </a:accent4>
      <a:accent5>
        <a:srgbClr val="F6DEAC"/>
      </a:accent5>
      <a:accent6>
        <a:srgbClr val="2D2D8A"/>
      </a:accent6>
      <a:hlink>
        <a:srgbClr val="009999"/>
      </a:hlink>
      <a:folHlink>
        <a:srgbClr val="99CC00"/>
      </a:folHlink>
    </a:clrScheme>
    <a:fontScheme name="Seque Blue">
      <a:majorFont>
        <a:latin typeface="Vista Sans OT Medium"/>
        <a:ea typeface="ヒラギノ角ゴ ProN W6"/>
        <a:cs typeface="ヒラギノ角ゴ ProN W6"/>
      </a:majorFont>
      <a:minorFont>
        <a:latin typeface="Helvetica"/>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0C423"/>
        </a:solidFill>
        <a:ln w="25400" cap="flat" cmpd="sng" algn="ctr">
          <a:noFill/>
          <a:prstDash val="solid"/>
          <a:round/>
          <a:headEnd type="arrow"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Vista Sans OT Reg" pitchFamily="-65" charset="0"/>
            <a:ea typeface="ヒラギノ角ゴ ProN W3" pitchFamily="-65" charset="-128"/>
            <a:cs typeface="ヒラギノ角ゴ ProN W3" pitchFamily="-65" charset="-128"/>
            <a:sym typeface="Vista Sans OT Reg" pitchFamily="-65" charset="0"/>
          </a:defRPr>
        </a:defPPr>
      </a:lstStyle>
    </a:spDef>
    <a:lnDef>
      <a:spPr bwMode="auto">
        <a:xfrm>
          <a:off x="0" y="0"/>
          <a:ext cx="1" cy="1"/>
        </a:xfrm>
        <a:custGeom>
          <a:avLst/>
          <a:gdLst/>
          <a:ahLst/>
          <a:cxnLst/>
          <a:rect l="0" t="0" r="0" b="0"/>
          <a:pathLst/>
        </a:custGeom>
        <a:solidFill>
          <a:srgbClr val="F0C423"/>
        </a:solidFill>
        <a:ln w="25400" cap="flat" cmpd="sng" algn="ctr">
          <a:noFill/>
          <a:prstDash val="solid"/>
          <a:round/>
          <a:headEnd type="arrow"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Vista Sans OT Reg" pitchFamily="-65" charset="0"/>
            <a:ea typeface="ヒラギノ角ゴ ProN W3" pitchFamily="-65" charset="-128"/>
            <a:cs typeface="ヒラギノ角ゴ ProN W3" pitchFamily="-65" charset="-128"/>
            <a:sym typeface="Vista Sans OT Reg" pitchFamily="-65" charset="0"/>
          </a:defRPr>
        </a:defPPr>
      </a:lstStyle>
    </a:lnDef>
  </a:objectDefaults>
  <a:extraClrSchemeLst>
    <a:extraClrScheme>
      <a:clrScheme name="Seque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24585</TotalTime>
  <Pages>0</Pages>
  <Words>1330</Words>
  <Characters>0</Characters>
  <Application>Microsoft Macintosh PowerPoint</Application>
  <PresentationFormat>Custom</PresentationFormat>
  <Lines>0</Lines>
  <Paragraphs>125</Paragraphs>
  <Slides>10</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Calibri</vt:lpstr>
      <vt:lpstr>Helvetica</vt:lpstr>
      <vt:lpstr>Vista Sans OT Medium</vt:lpstr>
      <vt:lpstr>Vista Sans OT Reg</vt:lpstr>
      <vt:lpstr>ヒラギノ角ゴ ProN W3</vt:lpstr>
      <vt:lpstr>ヒラギノ角ゴ ProN W6</vt:lpstr>
      <vt:lpstr>Arial</vt:lpstr>
      <vt:lpstr>Title</vt:lpstr>
      <vt:lpstr>Seque Blue</vt:lpstr>
      <vt:lpstr> Introduction to Capacity in Cloud  </vt:lpstr>
      <vt:lpstr>What is Capacity?</vt:lpstr>
      <vt:lpstr>What is Capacity Planning?</vt:lpstr>
      <vt:lpstr>Capacity Planning</vt:lpstr>
      <vt:lpstr>Capacity Planning, cont.</vt:lpstr>
      <vt:lpstr>Capacity Planning, cont.</vt:lpstr>
      <vt:lpstr>Putting it all together</vt:lpstr>
      <vt:lpstr>Putting it all together, cont.</vt:lpstr>
      <vt:lpstr>Putting it all together, cont.</vt:lpstr>
      <vt:lpstr>Final Thoughts</vt:lpstr>
    </vt:vector>
  </TitlesOfParts>
  <Company>Facebook Inc.</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ituse</dc:creator>
  <cp:lastModifiedBy>Goranka Bjedov</cp:lastModifiedBy>
  <cp:revision>825</cp:revision>
  <cp:lastPrinted>2011-05-12T13:53:28Z</cp:lastPrinted>
  <dcterms:created xsi:type="dcterms:W3CDTF">2010-07-15T13:15:14Z</dcterms:created>
  <dcterms:modified xsi:type="dcterms:W3CDTF">2017-02-18T01:36:52Z</dcterms:modified>
</cp:coreProperties>
</file>