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3" r:id="rId2"/>
  </p:sldMasterIdLst>
  <p:notesMasterIdLst>
    <p:notesMasterId r:id="rId23"/>
  </p:notesMasterIdLst>
  <p:handoutMasterIdLst>
    <p:handoutMasterId r:id="rId24"/>
  </p:handoutMasterIdLst>
  <p:sldIdLst>
    <p:sldId id="290" r:id="rId3"/>
    <p:sldId id="291" r:id="rId4"/>
    <p:sldId id="626" r:id="rId5"/>
    <p:sldId id="627" r:id="rId6"/>
    <p:sldId id="622" r:id="rId7"/>
    <p:sldId id="621" r:id="rId8"/>
    <p:sldId id="631" r:id="rId9"/>
    <p:sldId id="628" r:id="rId10"/>
    <p:sldId id="623" r:id="rId11"/>
    <p:sldId id="630" r:id="rId12"/>
    <p:sldId id="638" r:id="rId13"/>
    <p:sldId id="624" r:id="rId14"/>
    <p:sldId id="632" r:id="rId15"/>
    <p:sldId id="633" r:id="rId16"/>
    <p:sldId id="634" r:id="rId17"/>
    <p:sldId id="625" r:id="rId18"/>
    <p:sldId id="635" r:id="rId19"/>
    <p:sldId id="636" r:id="rId20"/>
    <p:sldId id="637" r:id="rId21"/>
    <p:sldId id="639" r:id="rId22"/>
  </p:sldIdLst>
  <p:sldSz cx="13004800" cy="8128000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Vista Sans OT Reg" pitchFamily="-65" charset="0"/>
        <a:ea typeface="ヒラギノ角ゴ ProN W3" pitchFamily="-65" charset="-128"/>
        <a:cs typeface="ヒラギノ角ゴ ProN W3" pitchFamily="-65" charset="-128"/>
        <a:sym typeface="Vista Sans OT Reg" pitchFamily="-65" charset="0"/>
      </a:defRPr>
    </a:lvl1pPr>
    <a:lvl2pPr marL="457041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Vista Sans OT Reg" pitchFamily="-65" charset="0"/>
        <a:ea typeface="ヒラギノ角ゴ ProN W3" pitchFamily="-65" charset="-128"/>
        <a:cs typeface="ヒラギノ角ゴ ProN W3" pitchFamily="-65" charset="-128"/>
        <a:sym typeface="Vista Sans OT Reg" pitchFamily="-65" charset="0"/>
      </a:defRPr>
    </a:lvl2pPr>
    <a:lvl3pPr marL="914084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Vista Sans OT Reg" pitchFamily="-65" charset="0"/>
        <a:ea typeface="ヒラギノ角ゴ ProN W3" pitchFamily="-65" charset="-128"/>
        <a:cs typeface="ヒラギノ角ゴ ProN W3" pitchFamily="-65" charset="-128"/>
        <a:sym typeface="Vista Sans OT Reg" pitchFamily="-65" charset="0"/>
      </a:defRPr>
    </a:lvl3pPr>
    <a:lvl4pPr marL="1371125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Vista Sans OT Reg" pitchFamily="-65" charset="0"/>
        <a:ea typeface="ヒラギノ角ゴ ProN W3" pitchFamily="-65" charset="-128"/>
        <a:cs typeface="ヒラギノ角ゴ ProN W3" pitchFamily="-65" charset="-128"/>
        <a:sym typeface="Vista Sans OT Reg" pitchFamily="-65" charset="0"/>
      </a:defRPr>
    </a:lvl4pPr>
    <a:lvl5pPr marL="1828167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Vista Sans OT Reg" pitchFamily="-65" charset="0"/>
        <a:ea typeface="ヒラギノ角ゴ ProN W3" pitchFamily="-65" charset="-128"/>
        <a:cs typeface="ヒラギノ角ゴ ProN W3" pitchFamily="-65" charset="-128"/>
        <a:sym typeface="Vista Sans OT Reg" pitchFamily="-65" charset="0"/>
      </a:defRPr>
    </a:lvl5pPr>
    <a:lvl6pPr marL="2285209" algn="l" defTabSz="457041" rtl="0" eaLnBrk="1" latinLnBrk="0" hangingPunct="1">
      <a:defRPr kern="1200">
        <a:solidFill>
          <a:srgbClr val="000000"/>
        </a:solidFill>
        <a:latin typeface="Vista Sans OT Reg" pitchFamily="-65" charset="0"/>
        <a:ea typeface="ヒラギノ角ゴ ProN W3" pitchFamily="-65" charset="-128"/>
        <a:cs typeface="ヒラギノ角ゴ ProN W3" pitchFamily="-65" charset="-128"/>
        <a:sym typeface="Vista Sans OT Reg" pitchFamily="-65" charset="0"/>
      </a:defRPr>
    </a:lvl6pPr>
    <a:lvl7pPr marL="2742253" algn="l" defTabSz="457041" rtl="0" eaLnBrk="1" latinLnBrk="0" hangingPunct="1">
      <a:defRPr kern="1200">
        <a:solidFill>
          <a:srgbClr val="000000"/>
        </a:solidFill>
        <a:latin typeface="Vista Sans OT Reg" pitchFamily="-65" charset="0"/>
        <a:ea typeface="ヒラギノ角ゴ ProN W3" pitchFamily="-65" charset="-128"/>
        <a:cs typeface="ヒラギノ角ゴ ProN W3" pitchFamily="-65" charset="-128"/>
        <a:sym typeface="Vista Sans OT Reg" pitchFamily="-65" charset="0"/>
      </a:defRPr>
    </a:lvl7pPr>
    <a:lvl8pPr marL="3199294" algn="l" defTabSz="457041" rtl="0" eaLnBrk="1" latinLnBrk="0" hangingPunct="1">
      <a:defRPr kern="1200">
        <a:solidFill>
          <a:srgbClr val="000000"/>
        </a:solidFill>
        <a:latin typeface="Vista Sans OT Reg" pitchFamily="-65" charset="0"/>
        <a:ea typeface="ヒラギノ角ゴ ProN W3" pitchFamily="-65" charset="-128"/>
        <a:cs typeface="ヒラギノ角ゴ ProN W3" pitchFamily="-65" charset="-128"/>
        <a:sym typeface="Vista Sans OT Reg" pitchFamily="-65" charset="0"/>
      </a:defRPr>
    </a:lvl8pPr>
    <a:lvl9pPr marL="3656338" algn="l" defTabSz="457041" rtl="0" eaLnBrk="1" latinLnBrk="0" hangingPunct="1">
      <a:defRPr kern="1200">
        <a:solidFill>
          <a:srgbClr val="000000"/>
        </a:solidFill>
        <a:latin typeface="Vista Sans OT Reg" pitchFamily="-65" charset="0"/>
        <a:ea typeface="ヒラギノ角ゴ ProN W3" pitchFamily="-65" charset="-128"/>
        <a:cs typeface="ヒラギノ角ゴ ProN W3" pitchFamily="-65" charset="-128"/>
        <a:sym typeface="Vista Sans OT Reg" pitchFamily="-65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FA78082-737A-284F-964C-6D84278E63AD}">
          <p14:sldIdLst>
            <p14:sldId id="290"/>
            <p14:sldId id="291"/>
            <p14:sldId id="626"/>
            <p14:sldId id="627"/>
            <p14:sldId id="622"/>
            <p14:sldId id="621"/>
            <p14:sldId id="631"/>
            <p14:sldId id="628"/>
            <p14:sldId id="623"/>
            <p14:sldId id="630"/>
            <p14:sldId id="638"/>
            <p14:sldId id="624"/>
            <p14:sldId id="632"/>
            <p14:sldId id="633"/>
            <p14:sldId id="634"/>
            <p14:sldId id="625"/>
            <p14:sldId id="635"/>
            <p14:sldId id="636"/>
            <p14:sldId id="637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6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2B2B2"/>
    <a:srgbClr val="375999"/>
    <a:srgbClr val="322BBD"/>
    <a:srgbClr val="969696"/>
    <a:srgbClr val="FF9900"/>
    <a:srgbClr val="CE9AC7"/>
    <a:srgbClr val="BE546B"/>
    <a:srgbClr val="CF7843"/>
    <a:srgbClr val="FFFFCC"/>
    <a:srgbClr val="B06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1" autoAdjust="0"/>
    <p:restoredTop sz="95870" autoAdjust="0"/>
  </p:normalViewPr>
  <p:slideViewPr>
    <p:cSldViewPr>
      <p:cViewPr varScale="1">
        <p:scale>
          <a:sx n="90" d="100"/>
          <a:sy n="90" d="100"/>
        </p:scale>
        <p:origin x="296" y="208"/>
      </p:cViewPr>
      <p:guideLst>
        <p:guide orient="horz" pos="256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System</a:t>
            </a:r>
            <a:r>
              <a:rPr lang="en-US" baseline="0"/>
              <a:t> Performance Graph</a:t>
            </a:r>
            <a:endParaRPr lang="en-US"/>
          </a:p>
        </c:rich>
      </c:tx>
      <c:layout>
        <c:manualLayout>
          <c:xMode val="edge"/>
          <c:yMode val="edge"/>
          <c:x val="0.231521491328061"/>
          <c:y val="0.024590163934426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90% Latency [ms]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Sheet1!$A$2:$A$8</c:f>
              <c:numCache>
                <c:formatCode>General</c:formatCode>
                <c:ptCount val="7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37.0</c:v>
                </c:pt>
                <c:pt idx="1">
                  <c:v>39.0</c:v>
                </c:pt>
                <c:pt idx="2">
                  <c:v>41.0</c:v>
                </c:pt>
                <c:pt idx="3">
                  <c:v>53.0</c:v>
                </c:pt>
                <c:pt idx="4">
                  <c:v>64.0</c:v>
                </c:pt>
                <c:pt idx="5">
                  <c:v>79.0</c:v>
                </c:pt>
                <c:pt idx="6">
                  <c:v>115.0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Throughput [t/s]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Sheet1!$A$2:$A$8</c:f>
              <c:numCache>
                <c:formatCode>General</c:formatCode>
                <c:ptCount val="7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3.0</c:v>
                </c:pt>
                <c:pt idx="1">
                  <c:v>11.0</c:v>
                </c:pt>
                <c:pt idx="2">
                  <c:v>19.0</c:v>
                </c:pt>
                <c:pt idx="3">
                  <c:v>27.0</c:v>
                </c:pt>
                <c:pt idx="4">
                  <c:v>36.0</c:v>
                </c:pt>
                <c:pt idx="5">
                  <c:v>34.0</c:v>
                </c:pt>
                <c:pt idx="6">
                  <c:v>33.0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69561232"/>
        <c:axId val="-1970051280"/>
      </c:scatterChart>
      <c:valAx>
        <c:axId val="-1969561232"/>
        <c:scaling>
          <c:orientation val="minMax"/>
          <c:max val="3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 [threads]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970051280"/>
        <c:crosses val="autoZero"/>
        <c:crossBetween val="midCat"/>
      </c:valAx>
      <c:valAx>
        <c:axId val="-1970051280"/>
        <c:scaling>
          <c:orientation val="minMax"/>
          <c:max val="12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9695612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Resource Consumption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CPU [%]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Sheet1!$A$2:$A$8</c:f>
              <c:numCache>
                <c:formatCode>General</c:formatCode>
                <c:ptCount val="7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45.0</c:v>
                </c:pt>
                <c:pt idx="1">
                  <c:v>53.0</c:v>
                </c:pt>
                <c:pt idx="2">
                  <c:v>66.0</c:v>
                </c:pt>
                <c:pt idx="3">
                  <c:v>83.0</c:v>
                </c:pt>
                <c:pt idx="4">
                  <c:v>94.0</c:v>
                </c:pt>
                <c:pt idx="5">
                  <c:v>98.0</c:v>
                </c:pt>
                <c:pt idx="6">
                  <c:v>97.0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Memory [%]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Sheet1!$A$2:$A$8</c:f>
              <c:numCache>
                <c:formatCode>General</c:formatCode>
                <c:ptCount val="7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68.0</c:v>
                </c:pt>
                <c:pt idx="1">
                  <c:v>70.0</c:v>
                </c:pt>
                <c:pt idx="2">
                  <c:v>72.0</c:v>
                </c:pt>
                <c:pt idx="3">
                  <c:v>72.0</c:v>
                </c:pt>
                <c:pt idx="4">
                  <c:v>74.0</c:v>
                </c:pt>
                <c:pt idx="5">
                  <c:v>76.0</c:v>
                </c:pt>
                <c:pt idx="6">
                  <c:v>77.0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2347536"/>
        <c:axId val="-1969526928"/>
      </c:scatterChart>
      <c:valAx>
        <c:axId val="-2072347536"/>
        <c:scaling>
          <c:orientation val="minMax"/>
          <c:max val="3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 [threads]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969526928"/>
        <c:crosses val="autoZero"/>
        <c:crossBetween val="midCat"/>
      </c:valAx>
      <c:valAx>
        <c:axId val="-1969526928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234753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6989921E-97FA-4334-A1E6-BC1A0D819833}" type="datetimeFigureOut">
              <a:rPr lang="en-US" smtClean="0"/>
              <a:pPr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439776D5-5187-4945-9491-8BCD727A7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6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CBE0E1E0-0CB4-1649-8164-0B9CCDC5E0ED}" type="datetimeFigureOut">
              <a:rPr lang="en-US" smtClean="0"/>
              <a:pPr/>
              <a:t>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20725"/>
            <a:ext cx="57594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F482D980-B585-574E-A40D-6418E1AC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1" algn="l" defTabSz="4570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4" algn="l" defTabSz="4570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5" algn="l" defTabSz="4570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7" algn="l" defTabSz="4570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9" algn="l" defTabSz="4570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53" algn="l" defTabSz="4570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94" algn="l" defTabSz="4570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38" algn="l" defTabSz="4570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720725"/>
            <a:ext cx="57594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7401" y="1943100"/>
            <a:ext cx="11430000" cy="378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3004800" cy="8128000"/>
          </a:xfrm>
          <a:prstGeom prst="rect">
            <a:avLst/>
          </a:prstGeom>
          <a:solidFill>
            <a:srgbClr val="375999"/>
          </a:solidFill>
          <a:ln w="203200" cap="flat" cmpd="sng" algn="ctr">
            <a:solidFill>
              <a:srgbClr val="6B84B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vert="horz" wrap="square" lIns="91408" tIns="45705" rIns="91408" bIns="4570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8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1" y="1943100"/>
            <a:ext cx="11430000" cy="378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086" tIns="38086" rIns="38086" bIns="380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ista Sans OT Medium" pitchFamily="-65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6448425"/>
            <a:ext cx="114173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086" tIns="38086" rIns="38086" bIns="38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Vista Sans OT Reg" pitchFamily="-65" charset="0"/>
              </a:rPr>
              <a:t>Click to edit Master text styles</a:t>
            </a:r>
          </a:p>
          <a:p>
            <a:pPr lvl="1"/>
            <a:r>
              <a:rPr lang="en-US" dirty="0">
                <a:sym typeface="Vista Sans OT Reg" pitchFamily="-65" charset="0"/>
              </a:rPr>
              <a:t>Second level</a:t>
            </a:r>
          </a:p>
          <a:p>
            <a:pPr lvl="2"/>
            <a:r>
              <a:rPr lang="en-US" dirty="0">
                <a:sym typeface="Vista Sans OT Reg" pitchFamily="-65" charset="0"/>
              </a:rPr>
              <a:t>Third </a:t>
            </a:r>
            <a:r>
              <a:rPr lang="en-US" dirty="0" smtClean="0">
                <a:sym typeface="Vista Sans OT Reg" pitchFamily="-65" charset="0"/>
              </a:rPr>
              <a:t>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164" y="695325"/>
            <a:ext cx="16637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 spd="slow">
    <p:fade thruBlk="1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Vista Sans OT Medium" pitchFamily="-65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5pPr>
      <a:lvl6pPr marL="457041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6pPr>
      <a:lvl7pPr marL="914084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7pPr>
      <a:lvl8pPr marL="1371125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8pPr>
      <a:lvl9pPr marL="1828167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9pPr>
    </p:titleStyle>
    <p:bodyStyle>
      <a:lvl1pPr algn="l" rtl="0" fontAlgn="base">
        <a:spcBef>
          <a:spcPts val="199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1pPr>
      <a:lvl2pPr algn="l" rtl="0" fontAlgn="base">
        <a:spcBef>
          <a:spcPts val="199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2pPr>
      <a:lvl3pPr algn="l" rtl="0" fontAlgn="base">
        <a:spcBef>
          <a:spcPts val="199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3pPr>
      <a:lvl4pPr algn="l" rtl="0" fontAlgn="base">
        <a:spcBef>
          <a:spcPts val="199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4pPr>
      <a:lvl5pPr algn="l" rtl="0" fontAlgn="base">
        <a:spcBef>
          <a:spcPts val="199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5pPr>
      <a:lvl6pPr marL="457041" algn="l" rtl="0" fontAlgn="base">
        <a:spcBef>
          <a:spcPts val="199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6pPr>
      <a:lvl7pPr marL="914084" algn="l" rtl="0" fontAlgn="base">
        <a:spcBef>
          <a:spcPts val="199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7pPr>
      <a:lvl8pPr marL="1371125" algn="l" rtl="0" fontAlgn="base">
        <a:spcBef>
          <a:spcPts val="199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8pPr>
      <a:lvl9pPr marL="1828167" algn="l" rtl="0" fontAlgn="base">
        <a:spcBef>
          <a:spcPts val="199"/>
        </a:spcBef>
        <a:spcAft>
          <a:spcPct val="0"/>
        </a:spcAft>
        <a:defRPr>
          <a:solidFill>
            <a:srgbClr val="AFBEE3"/>
          </a:solidFill>
          <a:latin typeface="+mn-lt"/>
          <a:ea typeface="+mn-ea"/>
          <a:cs typeface="+mn-cs"/>
          <a:sym typeface="Vista Sans OT Reg" pitchFamily="-65" charset="0"/>
        </a:defRPr>
      </a:lvl9pPr>
    </p:bodyStyle>
    <p:otherStyle>
      <a:defPPr>
        <a:defRPr lang="en-US"/>
      </a:defPPr>
      <a:lvl1pPr marL="0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1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4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25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7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09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53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94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8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3004800" cy="8128000"/>
          </a:xfrm>
          <a:prstGeom prst="rect">
            <a:avLst/>
          </a:prstGeom>
          <a:solidFill>
            <a:srgbClr val="375999"/>
          </a:solidFill>
          <a:ln w="203200" cap="flat" cmpd="sng" algn="ctr">
            <a:solidFill>
              <a:srgbClr val="6B84B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vert="horz" wrap="square" lIns="91408" tIns="45705" rIns="91408" bIns="4570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8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1" y="1943100"/>
            <a:ext cx="11430000" cy="378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086" tIns="38086" rIns="38086" bIns="380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ista Sans OT Medium" pitchFamily="-65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Vista Sans OT Medium" pitchFamily="-65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5pPr>
      <a:lvl6pPr marL="457041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6pPr>
      <a:lvl7pPr marL="914084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7pPr>
      <a:lvl8pPr marL="1371125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8pPr>
      <a:lvl9pPr marL="1828167" algn="l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Vista Sans OT Medium" pitchFamily="-65" charset="0"/>
          <a:ea typeface="ヒラギノ角ゴ ProN W6" pitchFamily="-65" charset="-128"/>
          <a:cs typeface="ヒラギノ角ゴ ProN W6" pitchFamily="-65" charset="-128"/>
          <a:sym typeface="Vista Sans OT Medium" pitchFamily="-65" charset="0"/>
        </a:defRPr>
      </a:lvl9pPr>
    </p:titleStyle>
    <p:bodyStyle>
      <a:lvl1pPr algn="ctr" rtl="0" fontAlgn="base">
        <a:spcBef>
          <a:spcPts val="199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1pPr>
      <a:lvl2pPr algn="ctr" rtl="0" fontAlgn="base">
        <a:spcBef>
          <a:spcPts val="199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2pPr>
      <a:lvl3pPr algn="ctr" rtl="0" fontAlgn="base">
        <a:spcBef>
          <a:spcPts val="199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3pPr>
      <a:lvl4pPr algn="ctr" rtl="0" fontAlgn="base">
        <a:spcBef>
          <a:spcPts val="199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4pPr>
      <a:lvl5pPr algn="ctr" rtl="0" fontAlgn="base">
        <a:spcBef>
          <a:spcPts val="199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5pPr>
      <a:lvl6pPr marL="457041" algn="ctr" rtl="0" fontAlgn="base">
        <a:spcBef>
          <a:spcPts val="199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6pPr>
      <a:lvl7pPr marL="914084" algn="ctr" rtl="0" fontAlgn="base">
        <a:spcBef>
          <a:spcPts val="199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7pPr>
      <a:lvl8pPr marL="1371125" algn="ctr" rtl="0" fontAlgn="base">
        <a:spcBef>
          <a:spcPts val="199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8pPr>
      <a:lvl9pPr marL="1828167" algn="ctr" rtl="0" fontAlgn="base">
        <a:spcBef>
          <a:spcPts val="199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1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4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25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7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09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53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94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8" algn="l" defTabSz="4570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Performance Analysis and Capacity Estimation in the Cloud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5200" dirty="0">
              <a:solidFill>
                <a:srgbClr val="AFBEE3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err="1" smtClean="0"/>
              <a:t>Goranka</a:t>
            </a:r>
            <a:r>
              <a:rPr lang="en-US" dirty="0" smtClean="0"/>
              <a:t> </a:t>
            </a:r>
            <a:r>
              <a:rPr lang="en-US" smtClean="0"/>
              <a:t>Bjedov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Product Performance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4532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Goal: Understand Product System Behavior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Monitor all servers that comprise a system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Create all of their performance graphs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Perform statistical analysis on the data</a:t>
            </a:r>
          </a:p>
          <a:p>
            <a:pPr lvl="1"/>
            <a:endParaRPr lang="en-US" sz="3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Understand optimal system configuration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How many machines?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What kinds of machines?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What should be the layout in a rack? In a datacenter?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What kinds of networking gear is needed?</a:t>
            </a:r>
          </a:p>
        </p:txBody>
      </p:sp>
    </p:spTree>
    <p:extLst>
      <p:ext uri="{BB962C8B-B14F-4D97-AF65-F5344CB8AC3E}">
        <p14:creationId xmlns:p14="http://schemas.microsoft.com/office/powerpoint/2010/main" val="27265120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Product Performance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541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You are trying to eliminate expensive mistakes: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Parts of service require high-performance servers, so the whole service requests the same type of a machine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Sometimes, people ask for the best servers “just in case”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Sometimes, people ask for gear customizations that can be avoided with proper gear selection</a:t>
            </a:r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32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Smart capacity planning team keeps a buffer that allows for quick fixes if the service needs are underestimated and can swap new gear very quickly.</a:t>
            </a:r>
          </a:p>
        </p:txBody>
      </p:sp>
    </p:spTree>
    <p:extLst>
      <p:ext uri="{BB962C8B-B14F-4D97-AF65-F5344CB8AC3E}">
        <p14:creationId xmlns:p14="http://schemas.microsoft.com/office/powerpoint/2010/main" val="4138996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45797"/>
              </p:ext>
            </p:extLst>
          </p:nvPr>
        </p:nvGraphicFramePr>
        <p:xfrm>
          <a:off x="482600" y="1778000"/>
          <a:ext cx="12115800" cy="5061157"/>
        </p:xfrm>
        <a:graphic>
          <a:graphicData uri="http://schemas.openxmlformats.org/drawingml/2006/table">
            <a:tbl>
              <a:tblPr/>
              <a:tblGrid>
                <a:gridCol w="1159520"/>
                <a:gridCol w="10956280"/>
              </a:tblGrid>
              <a:tr h="843967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1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Introduction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2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Single Server Performance Analysis</a:t>
                      </a:r>
                      <a:endParaRPr kumimoji="0" 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Vista Sans OT Reg" pitchFamily="-65" charset="0"/>
                        <a:ea typeface="Vista Sans OT Reg" pitchFamily="-65" charset="0"/>
                        <a:cs typeface="Vista Sans OT Reg" pitchFamily="-65" charset="0"/>
                        <a:sym typeface="Vista Sans OT Reg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3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Product Performance Analysis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4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Capacity Planning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5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Putting it All Together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</a:tbl>
          </a:graphicData>
        </a:graphic>
      </p:graphicFrame>
      <p:sp>
        <p:nvSpPr>
          <p:cNvPr id="9255" name="Rectangle 39"/>
          <p:cNvSpPr>
            <a:spLocks noGrp="1" noChangeArrowheads="1"/>
          </p:cNvSpPr>
          <p:nvPr>
            <p:ph type="title"/>
          </p:nvPr>
        </p:nvSpPr>
        <p:spPr>
          <a:xfrm>
            <a:off x="787400" y="647704"/>
            <a:ext cx="11417300" cy="660401"/>
          </a:xfrm>
          <a:ln/>
        </p:spPr>
        <p:txBody>
          <a:bodyPr lIns="0" tIns="0" rIns="0" bIns="0" anchor="t"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47455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Capacity Planning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4532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Answers questions like: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How many machines and with which configurations are needed?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How many datacenters, clusters, racks are needed?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What is the layout of datacenters and clusters?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How much power is needed?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What are networking needs:</a:t>
            </a:r>
          </a:p>
          <a:p>
            <a:pPr marL="1371284" lvl="2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Between clusters</a:t>
            </a:r>
          </a:p>
          <a:p>
            <a:pPr marL="1371284" lvl="2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Between data centers</a:t>
            </a:r>
          </a:p>
          <a:p>
            <a:pPr marL="1371284" lvl="2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Between racks </a:t>
            </a:r>
          </a:p>
        </p:txBody>
      </p:sp>
    </p:spTree>
    <p:extLst>
      <p:ext uri="{BB962C8B-B14F-4D97-AF65-F5344CB8AC3E}">
        <p14:creationId xmlns:p14="http://schemas.microsoft.com/office/powerpoint/2010/main" val="25573590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Capacity Planning, cont.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586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What do you need to take into account: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User growth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Usage growth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Product growth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Performance degradations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Hardware improvements</a:t>
            </a:r>
          </a:p>
          <a:p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Design considerations: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No single point of failure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Graceful degradation of service under unpredictable unfavorable conditions (attack, power failure, etc.)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Understand risks and potential losses </a:t>
            </a:r>
          </a:p>
        </p:txBody>
      </p:sp>
    </p:spTree>
    <p:extLst>
      <p:ext uri="{BB962C8B-B14F-4D97-AF65-F5344CB8AC3E}">
        <p14:creationId xmlns:p14="http://schemas.microsoft.com/office/powerpoint/2010/main" val="2562897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Capacity Planning, cont.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408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Other considerations: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What happens when the machines become too old?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What happens when costs of electricity (or something else) change for different data centers?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How do you plan for a year ahead when you fundamentally don’t know what will happen?</a:t>
            </a:r>
          </a:p>
          <a:p>
            <a:pPr marL="971391" lvl="1" indent="-514350">
              <a:buFont typeface="+mj-lt"/>
              <a:buAutoNum type="arabicPeriod"/>
            </a:pPr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Jason Fink et al. “Linux Performance Tuning and Capacity Planning”</a:t>
            </a:r>
          </a:p>
        </p:txBody>
      </p:sp>
    </p:spTree>
    <p:extLst>
      <p:ext uri="{BB962C8B-B14F-4D97-AF65-F5344CB8AC3E}">
        <p14:creationId xmlns:p14="http://schemas.microsoft.com/office/powerpoint/2010/main" val="2562897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09449"/>
              </p:ext>
            </p:extLst>
          </p:nvPr>
        </p:nvGraphicFramePr>
        <p:xfrm>
          <a:off x="482600" y="1778000"/>
          <a:ext cx="12115800" cy="5061157"/>
        </p:xfrm>
        <a:graphic>
          <a:graphicData uri="http://schemas.openxmlformats.org/drawingml/2006/table">
            <a:tbl>
              <a:tblPr/>
              <a:tblGrid>
                <a:gridCol w="1159520"/>
                <a:gridCol w="10956280"/>
              </a:tblGrid>
              <a:tr h="843967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1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Introduction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2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Single Server Performance Analysis</a:t>
                      </a:r>
                      <a:endParaRPr kumimoji="0" 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Vista Sans OT Reg" pitchFamily="-65" charset="0"/>
                        <a:ea typeface="Vista Sans OT Reg" pitchFamily="-65" charset="0"/>
                        <a:cs typeface="Vista Sans OT Reg" pitchFamily="-65" charset="0"/>
                        <a:sym typeface="Vista Sans OT Reg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3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Product Performance Analysis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4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Capacity Planning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5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Putting it All Together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</a:tbl>
          </a:graphicData>
        </a:graphic>
      </p:graphicFrame>
      <p:sp>
        <p:nvSpPr>
          <p:cNvPr id="9255" name="Rectangle 39"/>
          <p:cNvSpPr>
            <a:spLocks noGrp="1" noChangeArrowheads="1"/>
          </p:cNvSpPr>
          <p:nvPr>
            <p:ph type="title"/>
          </p:nvPr>
        </p:nvSpPr>
        <p:spPr>
          <a:xfrm>
            <a:off x="787400" y="647704"/>
            <a:ext cx="11417300" cy="660401"/>
          </a:xfrm>
          <a:ln/>
        </p:spPr>
        <p:txBody>
          <a:bodyPr lIns="0" tIns="0" rIns="0" bIns="0" anchor="t"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47455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605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You have all the information: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You know what you have right now (machines, data centers, users, services, etc.)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You have predictions for the future (1 year, 3 – 5 years)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You can prepare the most likely plan, the optimistic plan and the worst case scenario plan</a:t>
            </a:r>
          </a:p>
          <a:p>
            <a:pPr lvl="1"/>
            <a:endParaRPr lang="en-US" sz="1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Important: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Document all assumptions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All predictions are clearly communicated to all relevant teams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Analyze all misses as quickly as possible and create a feedback loop</a:t>
            </a:r>
          </a:p>
        </p:txBody>
      </p:sp>
    </p:spTree>
    <p:extLst>
      <p:ext uri="{BB962C8B-B14F-4D97-AF65-F5344CB8AC3E}">
        <p14:creationId xmlns:p14="http://schemas.microsoft.com/office/powerpoint/2010/main" val="3397545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Putting it all together, cont.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586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Creating a plan: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Based on predictions, we can estimate capacity needs in a year (servers, datacenters, power)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We know how many servers and datacenters need to be decommissioned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The difference is what needs to be procured, built, installed, provisioned, tested, etc.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Sensible timeline: need a datacenter first, then a cluster, then power, then servers/racks, then provisioning, then test</a:t>
            </a:r>
          </a:p>
          <a:p>
            <a:pPr marL="971391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Calculate the reverse timeline – from when you need the capacity count backwards to when things need to happen</a:t>
            </a:r>
          </a:p>
        </p:txBody>
      </p:sp>
    </p:spTree>
    <p:extLst>
      <p:ext uri="{BB962C8B-B14F-4D97-AF65-F5344CB8AC3E}">
        <p14:creationId xmlns:p14="http://schemas.microsoft.com/office/powerpoint/2010/main" val="1965902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Putting it all together, cont.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4532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391" lvl="1" indent="-514350">
              <a:buFont typeface="+mj-lt"/>
              <a:buAutoNum type="arabicPeriod" startAt="6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Allow plenty of time to test, specially if the configuration is new</a:t>
            </a:r>
          </a:p>
          <a:p>
            <a:pPr marL="971391" lvl="1" indent="-514350">
              <a:buFont typeface="+mj-lt"/>
              <a:buAutoNum type="arabicPeriod" startAt="6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Identify any problems in the timeline</a:t>
            </a:r>
          </a:p>
          <a:p>
            <a:pPr marL="971391" lvl="1" indent="-514350">
              <a:buFont typeface="+mj-lt"/>
              <a:buAutoNum type="arabicPeriod" startAt="6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Identify as many solutions as realistically possible and their respective costs</a:t>
            </a:r>
          </a:p>
          <a:p>
            <a:pPr marL="971391" lvl="1" indent="-514350">
              <a:buFont typeface="+mj-lt"/>
              <a:buAutoNum type="arabicPeriod" startAt="6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Finalize realistic plan for capacity in the future </a:t>
            </a:r>
          </a:p>
          <a:p>
            <a:pPr marL="971391" lvl="1" indent="-514350">
              <a:buFont typeface="+mj-lt"/>
              <a:buAutoNum type="arabicPeriod" startAt="6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Verify your predictions against past data</a:t>
            </a:r>
          </a:p>
          <a:p>
            <a:pPr marL="971391" lvl="1" indent="-514350">
              <a:buFont typeface="+mj-lt"/>
              <a:buAutoNum type="arabicPeriod" startAt="6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Create alternate plans for cases of failure in each step and understand implications</a:t>
            </a:r>
          </a:p>
          <a:p>
            <a:pPr marL="971391" lvl="1" indent="-514350">
              <a:buFont typeface="+mj-lt"/>
              <a:buAutoNum type="arabicPeriod" startAt="6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Leave room for errors</a:t>
            </a:r>
          </a:p>
        </p:txBody>
      </p:sp>
    </p:spTree>
    <p:extLst>
      <p:ext uri="{BB962C8B-B14F-4D97-AF65-F5344CB8AC3E}">
        <p14:creationId xmlns:p14="http://schemas.microsoft.com/office/powerpoint/2010/main" val="2692150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44034"/>
              </p:ext>
            </p:extLst>
          </p:nvPr>
        </p:nvGraphicFramePr>
        <p:xfrm>
          <a:off x="482600" y="1778000"/>
          <a:ext cx="12115800" cy="5061157"/>
        </p:xfrm>
        <a:graphic>
          <a:graphicData uri="http://schemas.openxmlformats.org/drawingml/2006/table">
            <a:tbl>
              <a:tblPr/>
              <a:tblGrid>
                <a:gridCol w="1159520"/>
                <a:gridCol w="10956280"/>
              </a:tblGrid>
              <a:tr h="843967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1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Introduction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2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Single Server Performance Analysis</a:t>
                      </a:r>
                      <a:endParaRPr kumimoji="0" 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Vista Sans OT Reg" pitchFamily="-65" charset="0"/>
                        <a:ea typeface="Vista Sans OT Reg" pitchFamily="-65" charset="0"/>
                        <a:cs typeface="Vista Sans OT Reg" pitchFamily="-65" charset="0"/>
                        <a:sym typeface="Vista Sans OT Reg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3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Product Performance Analysis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4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Capacity Planning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5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Putting it All Together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</a:tbl>
          </a:graphicData>
        </a:graphic>
      </p:graphicFrame>
      <p:sp>
        <p:nvSpPr>
          <p:cNvPr id="9255" name="Rectangle 39"/>
          <p:cNvSpPr>
            <a:spLocks noGrp="1" noChangeArrowheads="1"/>
          </p:cNvSpPr>
          <p:nvPr>
            <p:ph type="title"/>
          </p:nvPr>
        </p:nvSpPr>
        <p:spPr>
          <a:xfrm>
            <a:off x="787400" y="647704"/>
            <a:ext cx="11417300" cy="660401"/>
          </a:xfrm>
          <a:ln/>
        </p:spPr>
        <p:txBody>
          <a:bodyPr lIns="0" tIns="0" rIns="0" bIns="0" anchor="t"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586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Developers are experts at writing code, creating products and maintaining both, but very rarely do they specialize in performance analysis/tuning or capacity planning.</a:t>
            </a:r>
          </a:p>
          <a:p>
            <a:pPr lvl="1"/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People are naturally risk averse and too optimistic when it comes to estimating their product’s future – on average, they overestimate their capacity needs. </a:t>
            </a:r>
          </a:p>
          <a:p>
            <a:pPr lvl="1"/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The really hard part of capacity team’s job is people part: getting everybody involved on the same page about what they will need (as opposed to what they would like.)</a:t>
            </a:r>
          </a:p>
        </p:txBody>
      </p:sp>
    </p:spTree>
    <p:extLst>
      <p:ext uri="{BB962C8B-B14F-4D97-AF65-F5344CB8AC3E}">
        <p14:creationId xmlns:p14="http://schemas.microsoft.com/office/powerpoint/2010/main" val="2332465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616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Terminology I will use in this talk: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Performance Test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 - A test that measures how quickly a system responds under various workloads. Answers question: “Given load x, how fast will the system return a result?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</a:p>
          <a:p>
            <a:pPr lvl="1"/>
            <a:endParaRPr lang="en-US" sz="1400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Stress Test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 - A test that increases the workload on a system until the system fails. Answers question: “Under what load will the system fail and how does it fail?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</a:p>
          <a:p>
            <a:pPr lvl="1"/>
            <a:endParaRPr lang="en-US" sz="1400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Load Test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 - A test that determines a system’s behavior under various (high) workloads. Answers question: “Given a certain load, how will the system behave?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endParaRPr lang="en-US" sz="3200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32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Introduction, cont.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9800" y="1701800"/>
            <a:ext cx="10439400" cy="624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</a:schemeClr>
                </a:solidFill>
              </a:rPr>
              <a:t>Benchmark </a:t>
            </a:r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Test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 - A simplified, measurable and reproducible test of the basic procedures an application or service will run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Scalability Testing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 - A test that measures the amount of change in linear throughput corresponding to the change in resources. Answers questions like: “How many more transactions per second can the system handle if I double its memory?”</a:t>
            </a:r>
            <a:endParaRPr lang="en-US" sz="3200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Performance Profiling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 - A test that executes the code in a controlled and specially instrumented environment and returns a report listing different statistics like: number of calls to each function, the time spent in each function, the heap size over time, etc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64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55339"/>
              </p:ext>
            </p:extLst>
          </p:nvPr>
        </p:nvGraphicFramePr>
        <p:xfrm>
          <a:off x="482600" y="1778000"/>
          <a:ext cx="12115800" cy="5061157"/>
        </p:xfrm>
        <a:graphic>
          <a:graphicData uri="http://schemas.openxmlformats.org/drawingml/2006/table">
            <a:tbl>
              <a:tblPr/>
              <a:tblGrid>
                <a:gridCol w="1159520"/>
                <a:gridCol w="10956280"/>
              </a:tblGrid>
              <a:tr h="843967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1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Introduction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2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Single Server Performance Analysis</a:t>
                      </a:r>
                      <a:endParaRPr kumimoji="0" 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ista Sans OT Reg" pitchFamily="-65" charset="0"/>
                        <a:ea typeface="Vista Sans OT Reg" pitchFamily="-65" charset="0"/>
                        <a:cs typeface="Vista Sans OT Reg" pitchFamily="-65" charset="0"/>
                        <a:sym typeface="Vista Sans OT Reg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3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Product Performance Analysis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4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Capacity Planning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5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Putting it All Together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</a:tbl>
          </a:graphicData>
        </a:graphic>
      </p:graphicFrame>
      <p:sp>
        <p:nvSpPr>
          <p:cNvPr id="9255" name="Rectangle 39"/>
          <p:cNvSpPr>
            <a:spLocks noGrp="1" noChangeArrowheads="1"/>
          </p:cNvSpPr>
          <p:nvPr>
            <p:ph type="title"/>
          </p:nvPr>
        </p:nvSpPr>
        <p:spPr>
          <a:xfrm>
            <a:off x="787400" y="647704"/>
            <a:ext cx="11417300" cy="660401"/>
          </a:xfrm>
          <a:ln/>
        </p:spPr>
        <p:txBody>
          <a:bodyPr lIns="0" tIns="0" rIns="0" bIns="0" anchor="t"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47455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Single Server Performance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640563"/>
            <a:ext cx="10439400" cy="586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Goal: Understand Resource Usage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Can be done in two ways: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Run many performance tests with different workloads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Observe/measure live systems under different load conditions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Analyze/graph data and create system performance graphs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References: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Philip 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Ezolt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 “Optimizing Linux Performance”</a:t>
            </a:r>
          </a:p>
          <a:p>
            <a:pPr marL="742791" lvl="1" indent="-28575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Sandra Johnson et al. “Performance Tuning for Linux Servers”</a:t>
            </a:r>
          </a:p>
          <a:p>
            <a:pPr lvl="1"/>
            <a:endParaRPr lang="en-US" sz="32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986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9800" y="1640563"/>
            <a:ext cx="10439400" cy="497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Understand system resource usage: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Memory (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vmstat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top, /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proc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meminfo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CPU (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vmstat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top, 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procinfo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mpstat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sar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Disk I/O (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vmstat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iostat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sar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Network (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ip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sar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iptraf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netstat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914241" lvl="1" indent="-457200">
              <a:buFont typeface="Arial"/>
              <a:buChar char="•"/>
            </a:pPr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Understand per process resource usage: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Memory (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ps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/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proc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/&lt;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pid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&gt;)</a:t>
            </a:r>
          </a:p>
          <a:p>
            <a:pPr marL="914241" lvl="1" indent="-457200"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CPU (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ps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tx1">
                    <a:lumMod val="85000"/>
                  </a:schemeClr>
                </a:solidFill>
              </a:rPr>
              <a:t>strace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914241" lvl="1" indent="-457200">
              <a:buFont typeface="Arial"/>
              <a:buChar char="•"/>
            </a:pPr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Similar utilities exist on other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30048306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2600"/>
            <a:ext cx="11811000" cy="762000"/>
          </a:xfrm>
        </p:spPr>
        <p:txBody>
          <a:bodyPr/>
          <a:lstStyle/>
          <a:p>
            <a:r>
              <a:rPr lang="en-US" dirty="0" smtClean="0"/>
              <a:t>Single Server Performance Graphs</a:t>
            </a:r>
            <a:endParaRPr lang="en-US" dirty="0"/>
          </a:p>
        </p:txBody>
      </p:sp>
      <p:graphicFrame>
        <p:nvGraphicFramePr>
          <p:cNvPr id="6" name="Chart 5" title="System Performanc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532403"/>
              </p:ext>
            </p:extLst>
          </p:nvPr>
        </p:nvGraphicFramePr>
        <p:xfrm>
          <a:off x="330200" y="1778000"/>
          <a:ext cx="570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919178"/>
              </p:ext>
            </p:extLst>
          </p:nvPr>
        </p:nvGraphicFramePr>
        <p:xfrm>
          <a:off x="6959600" y="1778000"/>
          <a:ext cx="56134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0009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00924"/>
              </p:ext>
            </p:extLst>
          </p:nvPr>
        </p:nvGraphicFramePr>
        <p:xfrm>
          <a:off x="482600" y="1778000"/>
          <a:ext cx="12115800" cy="5061157"/>
        </p:xfrm>
        <a:graphic>
          <a:graphicData uri="http://schemas.openxmlformats.org/drawingml/2006/table">
            <a:tbl>
              <a:tblPr/>
              <a:tblGrid>
                <a:gridCol w="1159520"/>
                <a:gridCol w="10956280"/>
              </a:tblGrid>
              <a:tr h="843967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1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Introduction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2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Single Server Performance Analysis</a:t>
                      </a:r>
                      <a:endParaRPr kumimoji="0" 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Vista Sans OT Reg" pitchFamily="-65" charset="0"/>
                        <a:ea typeface="Vista Sans OT Reg" pitchFamily="-65" charset="0"/>
                        <a:cs typeface="Vista Sans OT Reg" pitchFamily="-65" charset="0"/>
                        <a:sym typeface="Vista Sans OT Reg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3</a:t>
                      </a:r>
                      <a:endParaRPr kumimoji="0" lang="en-US" sz="4900" b="0" i="0" u="none" strike="noStrike" cap="none" normalizeH="0" baseline="0" dirty="0">
                        <a:ln>
                          <a:noFill/>
                        </a:ln>
                        <a:solidFill>
                          <a:srgbClr val="415995"/>
                        </a:solidFill>
                        <a:effectLst/>
                        <a:latin typeface="Vista Sans OT Bold" pitchFamily="-65" charset="0"/>
                        <a:ea typeface="Vista Sans OT Bold" pitchFamily="-65" charset="0"/>
                        <a:cs typeface="Vista Sans OT Bold" pitchFamily="-65" charset="0"/>
                        <a:sym typeface="Vista Sans OT Bold" pitchFamily="-65" charset="0"/>
                      </a:endParaRP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Product Performance Analysis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4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Capacity Planning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  <a:tr h="105035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15995"/>
                          </a:solidFill>
                          <a:effectLst/>
                          <a:latin typeface="Vista Sans OT Bold" pitchFamily="-65" charset="0"/>
                          <a:ea typeface="Vista Sans OT Bold" pitchFamily="-65" charset="0"/>
                          <a:cs typeface="Vista Sans OT Bold" pitchFamily="-65" charset="0"/>
                          <a:sym typeface="Vista Sans OT Bold" pitchFamily="-65" charset="0"/>
                        </a:rPr>
                        <a:t>5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ista Sans OT Reg" pitchFamily="-65" charset="0"/>
                          <a:ea typeface="Vista Sans OT Reg" pitchFamily="-65" charset="0"/>
                          <a:cs typeface="Vista Sans OT Reg" pitchFamily="-65" charset="0"/>
                          <a:sym typeface="Vista Sans OT Reg" pitchFamily="-65" charset="0"/>
                        </a:rPr>
                        <a:t>Putting it All Together</a:t>
                      </a:r>
                    </a:p>
                  </a:txBody>
                  <a:tcPr marL="63500" marR="63500" marT="63500" marB="63500" anchor="ctr" horzOverflow="overflow">
                    <a:lnL cap="flat">
                      <a:noFill/>
                    </a:lnL>
                    <a:lnR cap="flat">
                      <a:noFill/>
                    </a:lnR>
                    <a:lnT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4159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</a:tr>
            </a:tbl>
          </a:graphicData>
        </a:graphic>
      </p:graphicFrame>
      <p:sp>
        <p:nvSpPr>
          <p:cNvPr id="9255" name="Rectangle 39"/>
          <p:cNvSpPr>
            <a:spLocks noGrp="1" noChangeArrowheads="1"/>
          </p:cNvSpPr>
          <p:nvPr>
            <p:ph type="title"/>
          </p:nvPr>
        </p:nvSpPr>
        <p:spPr>
          <a:xfrm>
            <a:off x="787400" y="647704"/>
            <a:ext cx="11417300" cy="660401"/>
          </a:xfrm>
          <a:ln/>
        </p:spPr>
        <p:txBody>
          <a:bodyPr lIns="0" tIns="0" rIns="0" bIns="0" anchor="t"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47455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0C423"/>
      </a:accent1>
      <a:accent2>
        <a:srgbClr val="333399"/>
      </a:accent2>
      <a:accent3>
        <a:srgbClr val="AAAAAA"/>
      </a:accent3>
      <a:accent4>
        <a:srgbClr val="DADADA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Vista Sans OT Medium"/>
        <a:ea typeface="ヒラギノ角ゴ ProN W6"/>
        <a:cs typeface="ヒラギノ角ゴ ProN W6"/>
      </a:majorFont>
      <a:minorFont>
        <a:latin typeface="Vista Sans OT Reg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que Blu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0C423"/>
      </a:accent1>
      <a:accent2>
        <a:srgbClr val="333399"/>
      </a:accent2>
      <a:accent3>
        <a:srgbClr val="AAAAAA"/>
      </a:accent3>
      <a:accent4>
        <a:srgbClr val="DADADA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Seque Blue">
      <a:majorFont>
        <a:latin typeface="Vista Sans OT Medium"/>
        <a:ea typeface="ヒラギノ角ゴ ProN W6"/>
        <a:cs typeface="ヒラギノ角ゴ ProN W6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C423"/>
        </a:solidFill>
        <a:ln w="25400" cap="flat" cmpd="sng" algn="ctr">
          <a:noFill/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ista Sans OT Reg" pitchFamily="-65" charset="0"/>
            <a:ea typeface="ヒラギノ角ゴ ProN W3" pitchFamily="-65" charset="-128"/>
            <a:cs typeface="ヒラギノ角ゴ ProN W3" pitchFamily="-65" charset="-128"/>
            <a:sym typeface="Vista Sans OT Reg" pitchFamily="-65" charset="0"/>
          </a:defRPr>
        </a:defPPr>
      </a:lstStyle>
    </a:lnDef>
  </a:objectDefaults>
  <a:extraClrSchemeLst>
    <a:extraClrScheme>
      <a:clrScheme name="Seque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24572</TotalTime>
  <Pages>0</Pages>
  <Words>935</Words>
  <Characters>0</Characters>
  <Application>Microsoft Macintosh PowerPoint</Application>
  <PresentationFormat>Custom</PresentationFormat>
  <Lines>0</Lines>
  <Paragraphs>182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Helvetica</vt:lpstr>
      <vt:lpstr>Vista Sans OT Bold</vt:lpstr>
      <vt:lpstr>Vista Sans OT Medium</vt:lpstr>
      <vt:lpstr>Vista Sans OT Reg</vt:lpstr>
      <vt:lpstr>ヒラギノ角ゴ ProN W3</vt:lpstr>
      <vt:lpstr>ヒラギノ角ゴ ProN W6</vt:lpstr>
      <vt:lpstr>Title</vt:lpstr>
      <vt:lpstr>Seque Blue</vt:lpstr>
      <vt:lpstr> Performance Analysis and Capacity Estimation in the Cloud  </vt:lpstr>
      <vt:lpstr>Agenda</vt:lpstr>
      <vt:lpstr>Introduction</vt:lpstr>
      <vt:lpstr>Introduction, cont.</vt:lpstr>
      <vt:lpstr>Agenda</vt:lpstr>
      <vt:lpstr>Single Server Performance Analysis</vt:lpstr>
      <vt:lpstr>Cont.</vt:lpstr>
      <vt:lpstr>Single Server Performance Graphs</vt:lpstr>
      <vt:lpstr>Agenda</vt:lpstr>
      <vt:lpstr>Product Performance Analysis</vt:lpstr>
      <vt:lpstr>Product Performance Analysis</vt:lpstr>
      <vt:lpstr>Agenda</vt:lpstr>
      <vt:lpstr>Capacity Planning</vt:lpstr>
      <vt:lpstr>Capacity Planning, cont.</vt:lpstr>
      <vt:lpstr>Capacity Planning, cont.</vt:lpstr>
      <vt:lpstr>Agenda</vt:lpstr>
      <vt:lpstr>Putting it all together</vt:lpstr>
      <vt:lpstr>Putting it all together, cont.</vt:lpstr>
      <vt:lpstr>Putting it all together, cont.</vt:lpstr>
      <vt:lpstr>Final Thoughts</vt:lpstr>
    </vt:vector>
  </TitlesOfParts>
  <Company>Facebook Inc.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ituse</dc:creator>
  <cp:lastModifiedBy>Goranka Bjedov</cp:lastModifiedBy>
  <cp:revision>822</cp:revision>
  <cp:lastPrinted>2011-05-12T13:53:28Z</cp:lastPrinted>
  <dcterms:created xsi:type="dcterms:W3CDTF">2010-07-15T13:15:14Z</dcterms:created>
  <dcterms:modified xsi:type="dcterms:W3CDTF">2017-02-18T01:20:58Z</dcterms:modified>
</cp:coreProperties>
</file>