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3"/>
  </p:notesMasterIdLst>
  <p:sldIdLst>
    <p:sldId id="256" r:id="rId2"/>
    <p:sldId id="267" r:id="rId3"/>
    <p:sldId id="257" r:id="rId4"/>
    <p:sldId id="283" r:id="rId5"/>
    <p:sldId id="282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9" r:id="rId16"/>
    <p:sldId id="277" r:id="rId17"/>
    <p:sldId id="278" r:id="rId18"/>
    <p:sldId id="280" r:id="rId19"/>
    <p:sldId id="281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F5BA01D-0B5B-4911-8AE0-6FE6BAC52323}">
          <p14:sldIdLst>
            <p14:sldId id="256"/>
            <p14:sldId id="267"/>
            <p14:sldId id="257"/>
            <p14:sldId id="283"/>
            <p14:sldId id="282"/>
            <p14:sldId id="262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9"/>
            <p14:sldId id="277"/>
            <p14:sldId id="278"/>
            <p14:sldId id="280"/>
            <p14:sldId id="281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39987-42F0-4179-88BD-62FC701A8D6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3DDA5-23AA-46C5-A420-69FA744DC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카카오 엔터프라이즈는 </a:t>
            </a:r>
            <a:r>
              <a:rPr lang="ko-KR" altLang="ko-KR" sz="12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인공지능 기반의 </a:t>
            </a:r>
            <a:r>
              <a:rPr lang="en-US" altLang="ko-KR" sz="12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B2B </a:t>
            </a:r>
            <a:r>
              <a:rPr lang="ko-KR" altLang="ko-KR" sz="12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비즈니스 플랫폼과 솔루션을 개발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카카오 브레인은 </a:t>
            </a:r>
            <a:r>
              <a:rPr lang="ko-KR" altLang="ko-KR" sz="12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머신러닝</a:t>
            </a:r>
            <a:r>
              <a:rPr lang="en-US" altLang="ko-KR" sz="12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로보틱스</a:t>
            </a:r>
            <a:r>
              <a:rPr lang="en-US" altLang="ko-KR" sz="12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자연어처리</a:t>
            </a:r>
            <a:r>
              <a:rPr lang="en-US" altLang="ko-KR" sz="12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의료진단 등 분야의 연구와 기술을 개발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DA5-23AA-46C5-A420-69FA744DC5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37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SNS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해시태그를 통해 배달 어플로 연결하여 해당 해시태그를 검색할 수 있게 한다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어플내에서는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음식사진을 자동적으로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라벨링하여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해당 음식에 대한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검색를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쉽게 한다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리뷰에도 태그가 붙을 수 있게 해줘서 탕수육 관련 태그가 붙은 리뷰나 음식점이 뜰 수 있게 해준다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가게마다 음식 리뷰를 들어가서 보는 것보다 </a:t>
            </a:r>
            <a:r>
              <a:rPr lang="ko-KR" altLang="ko-KR" sz="12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해시태그만 검색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해도 같은 음식을 만드는 모든 음식점들과 리뷰를 확인할 수 있다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DA5-23AA-46C5-A420-69FA744DC5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0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시각관련 분야</a:t>
            </a:r>
            <a:endParaRPr lang="en-US" altLang="ko-KR" dirty="0"/>
          </a:p>
          <a:p>
            <a:r>
              <a:rPr lang="ko-KR" altLang="en-US" dirty="0"/>
              <a:t>저희 관련 기술인 멀티 </a:t>
            </a:r>
            <a:r>
              <a:rPr lang="ko-KR" altLang="en-US" dirty="0" err="1"/>
              <a:t>태그랑</a:t>
            </a:r>
            <a:r>
              <a:rPr lang="ko-KR" altLang="en-US" dirty="0"/>
              <a:t> 상품 검출도 지나가면서 가볍게 설명해주세요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DA5-23AA-46C5-A420-69FA744DC5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6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음성인식 관련 분야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DA5-23AA-46C5-A420-69FA744DC5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2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자연어 처리 관련 분야</a:t>
            </a:r>
            <a:endParaRPr lang="en-US" altLang="ko-KR" dirty="0"/>
          </a:p>
          <a:p>
            <a:r>
              <a:rPr lang="en-US" altLang="ko-KR" dirty="0"/>
              <a:t>MRC </a:t>
            </a:r>
            <a:r>
              <a:rPr lang="ko-KR" altLang="en-US" dirty="0"/>
              <a:t>사용자 질의 응답 </a:t>
            </a:r>
            <a:r>
              <a:rPr lang="ko-KR" altLang="en-US" dirty="0" err="1"/>
              <a:t>찾아줌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심슨 질문에 가장 유사한 답을 </a:t>
            </a:r>
            <a:r>
              <a:rPr lang="ko-KR" altLang="en-US" dirty="0" err="1"/>
              <a:t>찾아줌</a:t>
            </a:r>
            <a:endParaRPr lang="en-US" altLang="ko-KR" dirty="0"/>
          </a:p>
          <a:p>
            <a:r>
              <a:rPr lang="ko-KR" altLang="en-US" dirty="0"/>
              <a:t>요거 두개는 지나가면서 가볍게 설명해주시면 </a:t>
            </a:r>
            <a:r>
              <a:rPr lang="ko-KR" altLang="en-US" dirty="0" err="1"/>
              <a:t>좋을거같아요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DA5-23AA-46C5-A420-69FA744DC5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26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편리성은 필요성에 들어가는데 저희 필요성이 좀 </a:t>
            </a:r>
            <a:r>
              <a:rPr lang="ko-KR" altLang="en-US" dirty="0" err="1"/>
              <a:t>적은거</a:t>
            </a:r>
            <a:r>
              <a:rPr lang="ko-KR" altLang="en-US" dirty="0"/>
              <a:t> 같아서 경험에서 검색이랑 리뷰를 </a:t>
            </a:r>
            <a:r>
              <a:rPr lang="ko-KR" altLang="en-US" dirty="0" err="1"/>
              <a:t>뽑아내기는</a:t>
            </a:r>
            <a:r>
              <a:rPr lang="ko-KR" altLang="en-US" dirty="0"/>
              <a:t> 했는데 가원님이 발표 하시기 </a:t>
            </a:r>
            <a:r>
              <a:rPr lang="ko-KR" altLang="en-US" dirty="0" err="1"/>
              <a:t>편하려면</a:t>
            </a:r>
            <a:endParaRPr lang="en-US" altLang="ko-KR" dirty="0"/>
          </a:p>
          <a:p>
            <a:r>
              <a:rPr lang="ko-KR" altLang="en-US" dirty="0"/>
              <a:t>좀 더 확실한 필요성들을 </a:t>
            </a:r>
            <a:r>
              <a:rPr lang="ko-KR" altLang="en-US" dirty="0" err="1"/>
              <a:t>정리해야할거같아요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DA5-23AA-46C5-A420-69FA744DC5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8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데모 버전은 큰 틀만 구분가능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오픈소스가 제공되지 않아 더 많은 조사가 필요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이두가지 요소를 저희가 더 </a:t>
            </a:r>
            <a:r>
              <a:rPr lang="ko-KR" altLang="en-US" dirty="0" err="1"/>
              <a:t>조사해야할것으로</a:t>
            </a:r>
            <a:r>
              <a:rPr lang="ko-KR" altLang="en-US" dirty="0"/>
              <a:t> </a:t>
            </a:r>
            <a:r>
              <a:rPr lang="ko-KR" altLang="en-US" dirty="0" err="1"/>
              <a:t>말해야할거같아요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DA5-23AA-46C5-A420-69FA744DC5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0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소스에 활용된 모델은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ALS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모델인데 이는 비슷한 제품을 구매하는 두 사용자에게 비슷한 제품을 추천해주는 알고리즘으로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비슷한 특징을 가진 두 이미지에 비슷한 해시태그를 추천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하여 주는 것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으로 이를 이용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이를 이용하다가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DA5-23AA-46C5-A420-69FA744DC5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0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글로 </a:t>
            </a:r>
            <a:r>
              <a:rPr lang="ko-KR" altLang="en-US" dirty="0" err="1"/>
              <a:t>쓰신거</a:t>
            </a:r>
            <a:r>
              <a:rPr lang="ko-KR" altLang="en-US" dirty="0"/>
              <a:t> 간단하게 정리한다고 했는데 만약에 더 </a:t>
            </a:r>
            <a:r>
              <a:rPr lang="ko-KR" altLang="en-US" dirty="0" err="1"/>
              <a:t>요약할수있으면</a:t>
            </a:r>
            <a:r>
              <a:rPr lang="ko-KR" altLang="en-US" dirty="0"/>
              <a:t> 요약하고 가원님이 말로 </a:t>
            </a:r>
            <a:r>
              <a:rPr lang="ko-KR" altLang="en-US" dirty="0" err="1"/>
              <a:t>설명해주시는게</a:t>
            </a:r>
            <a:r>
              <a:rPr lang="ko-KR" altLang="en-US" dirty="0"/>
              <a:t> </a:t>
            </a:r>
            <a:r>
              <a:rPr lang="ko-KR" altLang="en-US" dirty="0" err="1"/>
              <a:t>좋을거같아요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DA5-23AA-46C5-A420-69FA744DC5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7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DA5-23AA-46C5-A420-69FA744DC5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69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cMorgan/Automatic-Image-Tagger" TargetMode="External"/><Relationship Id="rId2" Type="http://schemas.openxmlformats.org/officeDocument/2006/relationships/hyperlink" Target="https://www.kakaoenterpris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8B52EB-B3E4-4908-8000-7695BAD6E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ko-KR" altLang="ko-KR" b="1">
                <a:effectLst/>
                <a:latin typeface="+mj-ea"/>
                <a:cs typeface="Times New Roman" panose="02020603050405020304" pitchFamily="18" charset="0"/>
              </a:rPr>
              <a:t>음식 사진을 분석 및 자동 </a:t>
            </a:r>
            <a:r>
              <a:rPr lang="ko-KR" altLang="ko-KR" b="1" err="1">
                <a:effectLst/>
                <a:latin typeface="+mj-ea"/>
                <a:cs typeface="Times New Roman" panose="02020603050405020304" pitchFamily="18" charset="0"/>
              </a:rPr>
              <a:t>태깅</a:t>
            </a:r>
            <a:r>
              <a:rPr lang="en-US" altLang="ko-KR" b="1">
                <a:effectLst/>
                <a:latin typeface="+mj-ea"/>
                <a:cs typeface="Times New Roman" panose="02020603050405020304" pitchFamily="18" charset="0"/>
              </a:rPr>
              <a:t>(Tagging)</a:t>
            </a:r>
            <a:endParaRPr lang="ko-KR" altLang="en-US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3A1F9D-7A6E-42DF-879B-FA048034D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Autofit/>
          </a:bodyPr>
          <a:lstStyle/>
          <a:p>
            <a:r>
              <a:rPr lang="en-US" altLang="ko-KR" sz="4400" b="1" dirty="0">
                <a:solidFill>
                  <a:srgbClr val="FFFFFF"/>
                </a:solidFill>
              </a:rPr>
              <a:t>#CESCO</a:t>
            </a:r>
            <a:endParaRPr lang="ko-KR" altLang="en-US" sz="4400" b="1" dirty="0">
              <a:solidFill>
                <a:srgbClr val="FFFF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957E3A-3E5D-4107-8185-0A0FBD7D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82" y="736333"/>
            <a:ext cx="2164635" cy="216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98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Heavy survey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A69A6-915F-477A-A5E1-30D018D25440}"/>
              </a:ext>
            </a:extLst>
          </p:cNvPr>
          <p:cNvSpPr txBox="1"/>
          <p:nvPr/>
        </p:nvSpPr>
        <p:spPr>
          <a:xfrm>
            <a:off x="6643409" y="2634699"/>
            <a:ext cx="3678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/>
              <a:t>음성 합성</a:t>
            </a:r>
            <a:endParaRPr lang="en-US" altLang="ko-K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/>
              <a:t>음성 인식</a:t>
            </a:r>
            <a:endParaRPr lang="en-US" altLang="ko-K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/>
              <a:t>핵심어 검출</a:t>
            </a:r>
            <a:endParaRPr lang="en-US" altLang="ko-K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/>
              <a:t>화자 인식</a:t>
            </a:r>
            <a:endParaRPr lang="en-US" altLang="ko-K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B0B38C-7A0C-4465-AF72-F953AA88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69" y="1853366"/>
            <a:ext cx="3484123" cy="34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Heavy survey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A69A6-915F-477A-A5E1-30D018D25440}"/>
              </a:ext>
            </a:extLst>
          </p:cNvPr>
          <p:cNvSpPr txBox="1"/>
          <p:nvPr/>
        </p:nvSpPr>
        <p:spPr>
          <a:xfrm>
            <a:off x="6643409" y="2634699"/>
            <a:ext cx="3678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+mn-ea"/>
                <a:cs typeface="Times New Roman" panose="02020603050405020304" pitchFamily="18" charset="0"/>
              </a:rPr>
              <a:t>번역</a:t>
            </a:r>
            <a:endParaRPr lang="en-US" altLang="ko-KR" sz="3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+mn-ea"/>
                <a:cs typeface="Times New Roman" panose="02020603050405020304" pitchFamily="18" charset="0"/>
              </a:rPr>
              <a:t>MRC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+mn-ea"/>
                <a:cs typeface="Times New Roman" panose="02020603050405020304" pitchFamily="18" charset="0"/>
              </a:rPr>
              <a:t>심슨</a:t>
            </a:r>
            <a:endParaRPr lang="en-US" altLang="ko-KR" sz="3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+mn-ea"/>
                <a:cs typeface="Times New Roman" panose="02020603050405020304" pitchFamily="18" charset="0"/>
              </a:rPr>
              <a:t>형태소 분석기</a:t>
            </a:r>
            <a:endParaRPr lang="en-US" altLang="ko-KR" sz="3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8BBD7E-F88E-42C2-8438-E48183925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379" y="1876625"/>
            <a:ext cx="3445213" cy="34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0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969756-9A1E-45A0-9215-84C9B7AFB0D0}"/>
              </a:ext>
            </a:extLst>
          </p:cNvPr>
          <p:cNvSpPr/>
          <p:nvPr/>
        </p:nvSpPr>
        <p:spPr>
          <a:xfrm>
            <a:off x="150829" y="1423447"/>
            <a:ext cx="11858919" cy="41100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13992-2E5C-4FCC-82EA-18C4CFB1827B}"/>
              </a:ext>
            </a:extLst>
          </p:cNvPr>
          <p:cNvSpPr txBox="1"/>
          <p:nvPr/>
        </p:nvSpPr>
        <p:spPr>
          <a:xfrm>
            <a:off x="685014" y="2678920"/>
            <a:ext cx="10394623" cy="150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Deep learning </a:t>
            </a:r>
            <a:r>
              <a:rPr lang="ko-KR" altLang="ko-KR" sz="3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이용한 </a:t>
            </a:r>
            <a:endParaRPr lang="en-US" altLang="ko-KR" sz="36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4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음식 사진을 분석 및 자동 </a:t>
            </a:r>
            <a:r>
              <a:rPr lang="ko-KR" altLang="ko-KR" sz="44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태깅</a:t>
            </a:r>
            <a:r>
              <a:rPr lang="en-US" altLang="ko-KR" sz="4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(Tagging)</a:t>
            </a:r>
            <a:endParaRPr lang="ko-KR" altLang="en-US" sz="4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95FD4C-8453-457F-B386-FECF9CB8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285" y="3248183"/>
            <a:ext cx="1164346" cy="11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3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필요성</a:t>
            </a: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56B534D5-0249-41FC-95E9-67C864A4FC70}"/>
              </a:ext>
            </a:extLst>
          </p:cNvPr>
          <p:cNvSpPr/>
          <p:nvPr/>
        </p:nvSpPr>
        <p:spPr>
          <a:xfrm>
            <a:off x="848413" y="2227867"/>
            <a:ext cx="2941163" cy="2865749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#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편리성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7C97C961-AB43-436A-AB2D-8286F1324746}"/>
              </a:ext>
            </a:extLst>
          </p:cNvPr>
          <p:cNvSpPr/>
          <p:nvPr/>
        </p:nvSpPr>
        <p:spPr>
          <a:xfrm>
            <a:off x="4403890" y="2227866"/>
            <a:ext cx="2941163" cy="2865749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#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검색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AA93641-BB01-4BF6-9A0C-F2033BE426EF}"/>
              </a:ext>
            </a:extLst>
          </p:cNvPr>
          <p:cNvSpPr/>
          <p:nvPr/>
        </p:nvSpPr>
        <p:spPr>
          <a:xfrm>
            <a:off x="8033208" y="2227865"/>
            <a:ext cx="2941163" cy="2865749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#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97775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기술 조사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D6F35-5156-4C8A-99C8-599C88C5B1F1}"/>
              </a:ext>
            </a:extLst>
          </p:cNvPr>
          <p:cNvSpPr txBox="1"/>
          <p:nvPr/>
        </p:nvSpPr>
        <p:spPr>
          <a:xfrm>
            <a:off x="1156355" y="5890741"/>
            <a:ext cx="5607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#</a:t>
            </a:r>
            <a:r>
              <a:rPr lang="ko-KR" altLang="en-US" sz="3200" b="1" dirty="0"/>
              <a:t>카카오 </a:t>
            </a:r>
            <a:r>
              <a:rPr lang="en-US" altLang="ko-KR" sz="3200" b="1" dirty="0"/>
              <a:t>#</a:t>
            </a:r>
            <a:r>
              <a:rPr lang="ko-KR" altLang="en-US" sz="3200" b="1" dirty="0"/>
              <a:t>시각분야 </a:t>
            </a:r>
            <a:r>
              <a:rPr lang="en-US" altLang="ko-KR" sz="3200" b="1" dirty="0"/>
              <a:t>#</a:t>
            </a:r>
            <a:r>
              <a:rPr lang="ko-KR" altLang="en-US" sz="3200" b="1" dirty="0"/>
              <a:t>멀티태그 </a:t>
            </a:r>
          </a:p>
        </p:txBody>
      </p:sp>
      <p:pic>
        <p:nvPicPr>
          <p:cNvPr id="6" name="그림 5" descr="텍스트, 사람, 앉아있는, 실내이(가) 표시된 사진&#10;&#10;자동 생성된 설명">
            <a:extLst>
              <a:ext uri="{FF2B5EF4-FFF2-40B4-BE49-F238E27FC236}">
                <a16:creationId xmlns:a16="http://schemas.microsoft.com/office/drawing/2014/main" id="{19975856-0271-4B36-81B6-826CD59D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331" y="2017492"/>
            <a:ext cx="4115157" cy="3581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4542C-E140-4E4F-8CEE-31C38931DCB8}"/>
              </a:ext>
            </a:extLst>
          </p:cNvPr>
          <p:cNvSpPr txBox="1"/>
          <p:nvPr/>
        </p:nvSpPr>
        <p:spPr>
          <a:xfrm>
            <a:off x="6460671" y="2205542"/>
            <a:ext cx="54171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n-ea"/>
                <a:cs typeface="Times New Roman" panose="02020603050405020304" pitchFamily="18" charset="0"/>
              </a:rPr>
              <a:t>이미지를 </a:t>
            </a:r>
            <a:r>
              <a:rPr lang="ko-KR" altLang="en-US" sz="2800" dirty="0" err="1">
                <a:latin typeface="+mn-ea"/>
                <a:cs typeface="Times New Roman" panose="02020603050405020304" pitchFamily="18" charset="0"/>
              </a:rPr>
              <a:t>라벨링</a:t>
            </a:r>
            <a:r>
              <a:rPr lang="ko-KR" altLang="en-US" sz="2800" dirty="0">
                <a:latin typeface="+mn-ea"/>
                <a:cs typeface="Times New Roman" panose="02020603050405020304" pitchFamily="18" charset="0"/>
              </a:rPr>
              <a:t> 하여 이에 알맞은 태그를 부여하는 기능 </a:t>
            </a:r>
            <a:endParaRPr lang="en-US" altLang="ko-KR" sz="28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ko-KR" sz="28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800" dirty="0">
                <a:effectLst/>
                <a:latin typeface="+mn-ea"/>
                <a:cs typeface="Times New Roman" panose="02020603050405020304" pitchFamily="18" charset="0"/>
              </a:rPr>
              <a:t>멀티태그 기능이 우리가 목표로 하는 것과 매우 유사</a:t>
            </a:r>
            <a:endParaRPr lang="en-US" altLang="ko-KR" sz="28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latin typeface="+mn-ea"/>
                <a:cs typeface="Times New Roman" panose="02020603050405020304" pitchFamily="18" charset="0"/>
              </a:rPr>
              <a:t>카카오 엔터프라이즈</a:t>
            </a:r>
            <a:r>
              <a:rPr lang="ko-KR" altLang="ko-KR" sz="2800" dirty="0">
                <a:effectLst/>
                <a:latin typeface="+mn-ea"/>
                <a:cs typeface="Times New Roman" panose="02020603050405020304" pitchFamily="18" charset="0"/>
              </a:rPr>
              <a:t>에서 데모버전을 실행</a:t>
            </a: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effectLst/>
                <a:latin typeface="+mn-ea"/>
                <a:cs typeface="Times New Roman" panose="02020603050405020304" pitchFamily="18" charset="0"/>
              </a:rPr>
              <a:t>가능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652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50709A-238F-4759-9DB6-FE20F8670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6" y="463900"/>
            <a:ext cx="4712212" cy="593019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7BC193C-F93D-484F-9B9C-FF292B70C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379" y="2253316"/>
            <a:ext cx="4922947" cy="3459780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2CA94C12-8DC7-485B-B9AC-98651B470EEA}"/>
              </a:ext>
            </a:extLst>
          </p:cNvPr>
          <p:cNvSpPr/>
          <p:nvPr/>
        </p:nvSpPr>
        <p:spPr>
          <a:xfrm>
            <a:off x="5492205" y="161770"/>
            <a:ext cx="2724347" cy="1595522"/>
          </a:xfrm>
          <a:prstGeom prst="wedgeRectCallout">
            <a:avLst>
              <a:gd name="adj1" fmla="val -41594"/>
              <a:gd name="adj2" fmla="val 85114"/>
            </a:avLst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#</a:t>
            </a:r>
            <a:r>
              <a:rPr lang="ko-KR" altLang="en-US" sz="2800" dirty="0">
                <a:solidFill>
                  <a:schemeClr val="tx1"/>
                </a:solidFill>
              </a:rPr>
              <a:t>카카오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#</a:t>
            </a:r>
            <a:r>
              <a:rPr lang="ko-KR" altLang="en-US" sz="2800" dirty="0">
                <a:solidFill>
                  <a:schemeClr val="tx1"/>
                </a:solidFill>
              </a:rPr>
              <a:t>자동태그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#</a:t>
            </a:r>
            <a:r>
              <a:rPr lang="ko-KR" altLang="en-US" sz="2800" dirty="0">
                <a:solidFill>
                  <a:schemeClr val="tx1"/>
                </a:solidFill>
              </a:rPr>
              <a:t>구현코드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C70E35-C111-4BDA-9AE4-56A5C7EC7ADC}"/>
              </a:ext>
            </a:extLst>
          </p:cNvPr>
          <p:cNvSpPr/>
          <p:nvPr/>
        </p:nvSpPr>
        <p:spPr>
          <a:xfrm>
            <a:off x="7152400" y="5911391"/>
            <a:ext cx="4326903" cy="784839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#</a:t>
            </a:r>
            <a:r>
              <a:rPr lang="ko-KR" altLang="en-US" sz="2800" dirty="0">
                <a:solidFill>
                  <a:schemeClr val="tx1"/>
                </a:solidFill>
              </a:rPr>
              <a:t>카카오</a:t>
            </a:r>
            <a:r>
              <a:rPr lang="en-US" altLang="ko-KR" sz="2800" dirty="0">
                <a:solidFill>
                  <a:schemeClr val="tx1"/>
                </a:solidFill>
              </a:rPr>
              <a:t> #</a:t>
            </a:r>
            <a:r>
              <a:rPr lang="ko-KR" altLang="en-US" sz="2800" dirty="0">
                <a:solidFill>
                  <a:schemeClr val="tx1"/>
                </a:solidFill>
              </a:rPr>
              <a:t>데모 </a:t>
            </a:r>
            <a:r>
              <a:rPr lang="en-US" altLang="ko-KR" sz="2800" dirty="0">
                <a:solidFill>
                  <a:schemeClr val="tx1"/>
                </a:solidFill>
              </a:rPr>
              <a:t>#</a:t>
            </a:r>
            <a:r>
              <a:rPr lang="ko-KR" altLang="en-US" sz="2800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428878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기술 조사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D6F35-5156-4C8A-99C8-599C88C5B1F1}"/>
              </a:ext>
            </a:extLst>
          </p:cNvPr>
          <p:cNvSpPr txBox="1"/>
          <p:nvPr/>
        </p:nvSpPr>
        <p:spPr>
          <a:xfrm>
            <a:off x="648066" y="5643164"/>
            <a:ext cx="5607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#</a:t>
            </a:r>
            <a:r>
              <a:rPr lang="ko-KR" altLang="en-US" sz="3200" b="1" dirty="0"/>
              <a:t>오픈소스 </a:t>
            </a:r>
            <a:r>
              <a:rPr lang="en-US" altLang="ko-KR" sz="3200" b="1" dirty="0"/>
              <a:t>#GitHub #</a:t>
            </a:r>
            <a:r>
              <a:rPr lang="ko-KR" altLang="en-US" sz="3200" b="1" dirty="0"/>
              <a:t>이미지태그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4542C-E140-4E4F-8CEE-31C38931DCB8}"/>
              </a:ext>
            </a:extLst>
          </p:cNvPr>
          <p:cNvSpPr txBox="1"/>
          <p:nvPr/>
        </p:nvSpPr>
        <p:spPr>
          <a:xfrm>
            <a:off x="6460671" y="2205542"/>
            <a:ext cx="54171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kern="100" dirty="0" err="1">
                <a:effectLst/>
                <a:latin typeface="+mn-ea"/>
                <a:cs typeface="Times New Roman" panose="02020603050405020304" pitchFamily="18" charset="0"/>
              </a:rPr>
              <a:t>sns</a:t>
            </a:r>
            <a:r>
              <a:rPr lang="en-US" altLang="ko-KR" sz="28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effectLst/>
                <a:latin typeface="+mn-ea"/>
                <a:cs typeface="Times New Roman" panose="02020603050405020304" pitchFamily="18" charset="0"/>
              </a:rPr>
              <a:t>상에서 해시태그와 그에 관한 이미지들을 전부 수집하여 저장</a:t>
            </a:r>
            <a:endParaRPr lang="en-US" altLang="ko-KR" sz="2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ko-KR" sz="2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800" kern="100" dirty="0">
                <a:effectLst/>
                <a:latin typeface="+mn-ea"/>
                <a:cs typeface="Times New Roman" panose="02020603050405020304" pitchFamily="18" charset="0"/>
              </a:rPr>
              <a:t>그 다음 개별 </a:t>
            </a:r>
            <a:r>
              <a:rPr lang="ko-KR" altLang="ko-KR" sz="2800" kern="100" dirty="0" err="1">
                <a:effectLst/>
                <a:latin typeface="+mn-ea"/>
                <a:cs typeface="Times New Roman" panose="02020603050405020304" pitchFamily="18" charset="0"/>
              </a:rPr>
              <a:t>이미지들에서</a:t>
            </a:r>
            <a:r>
              <a:rPr lang="ko-KR" altLang="ko-KR" sz="2800" kern="100" dirty="0">
                <a:effectLst/>
                <a:latin typeface="+mn-ea"/>
                <a:cs typeface="Times New Roman" panose="02020603050405020304" pitchFamily="18" charset="0"/>
              </a:rPr>
              <a:t> 특징들을 추출하여 </a:t>
            </a:r>
            <a:r>
              <a:rPr lang="ko-KR" altLang="en-US" sz="2800" kern="100" dirty="0">
                <a:effectLst/>
                <a:latin typeface="+mn-ea"/>
                <a:cs typeface="Times New Roman" panose="02020603050405020304" pitchFamily="18" charset="0"/>
              </a:rPr>
              <a:t>별도로 저장</a:t>
            </a:r>
            <a:endParaRPr lang="en-US" altLang="ko-KR" sz="2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ko-KR" sz="2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deep feature</a:t>
            </a:r>
            <a:r>
              <a:rPr lang="ko-KR" altLang="ko-KR" sz="2800" dirty="0">
                <a:effectLst/>
                <a:latin typeface="+mn-ea"/>
                <a:cs typeface="Times New Roman" panose="02020603050405020304" pitchFamily="18" charset="0"/>
              </a:rPr>
              <a:t>를 생성하기 위해 미리 훈련된 모델</a:t>
            </a: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, MobileNetV2</a:t>
            </a:r>
            <a:r>
              <a:rPr lang="ko-KR" altLang="ko-KR" sz="2800" dirty="0">
                <a:effectLst/>
                <a:latin typeface="+mn-ea"/>
                <a:cs typeface="Times New Roman" panose="02020603050405020304" pitchFamily="18" charset="0"/>
              </a:rPr>
              <a:t>를 사용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12D4E3E-5F98-4311-B4EB-6BE133263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3" y="2235708"/>
            <a:ext cx="5836335" cy="31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3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기술 조사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D6F35-5156-4C8A-99C8-599C88C5B1F1}"/>
              </a:ext>
            </a:extLst>
          </p:cNvPr>
          <p:cNvSpPr txBox="1"/>
          <p:nvPr/>
        </p:nvSpPr>
        <p:spPr>
          <a:xfrm>
            <a:off x="4148763" y="1809970"/>
            <a:ext cx="942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#</a:t>
            </a:r>
            <a:r>
              <a:rPr lang="ko-KR" altLang="en-US" sz="3200" b="1" dirty="0"/>
              <a:t>논문 </a:t>
            </a:r>
            <a:r>
              <a:rPr lang="en-US" altLang="ko-KR" sz="3200" b="1" dirty="0"/>
              <a:t>#</a:t>
            </a:r>
            <a:r>
              <a:rPr lang="ko-KR" altLang="en-US" sz="3200" b="1" dirty="0"/>
              <a:t>딥러닝</a:t>
            </a:r>
            <a:r>
              <a:rPr lang="en-US" altLang="ko-KR" sz="3200" b="1" dirty="0"/>
              <a:t> #</a:t>
            </a:r>
            <a:r>
              <a:rPr lang="ko-KR" altLang="en-US" sz="3200" b="1" dirty="0" err="1"/>
              <a:t>이미지레이블추출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#</a:t>
            </a:r>
            <a:r>
              <a:rPr lang="ko-KR" altLang="en-US" sz="3200" b="1" dirty="0" err="1"/>
              <a:t>해시태그추천</a:t>
            </a:r>
            <a:r>
              <a:rPr lang="ko-KR" altLang="en-US" sz="3200" b="1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99006B-3AD8-487F-9F16-9246620F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45" y="1554727"/>
            <a:ext cx="2960453" cy="5244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FAB351-7D44-409D-A5C3-0CD53A72BC36}"/>
              </a:ext>
            </a:extLst>
          </p:cNvPr>
          <p:cNvSpPr txBox="1"/>
          <p:nvPr/>
        </p:nvSpPr>
        <p:spPr>
          <a:xfrm>
            <a:off x="4506014" y="2771151"/>
            <a:ext cx="71266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+mn-ea"/>
                <a:cs typeface="Times New Roman" panose="02020603050405020304" pitchFamily="18" charset="0"/>
              </a:rPr>
              <a:t>사진을 </a:t>
            </a:r>
            <a:r>
              <a:rPr lang="ko-KR" altLang="ko-KR" sz="2800" dirty="0" err="1">
                <a:effectLst/>
                <a:latin typeface="+mn-ea"/>
                <a:cs typeface="Times New Roman" panose="02020603050405020304" pitchFamily="18" charset="0"/>
              </a:rPr>
              <a:t>입력</a:t>
            </a:r>
            <a:r>
              <a:rPr lang="ko-KR" altLang="en-US" sz="2800" dirty="0" err="1">
                <a:latin typeface="+mn-ea"/>
                <a:cs typeface="Times New Roman" panose="02020603050405020304" pitchFamily="18" charset="0"/>
              </a:rPr>
              <a:t>받아</a:t>
            </a:r>
            <a:r>
              <a:rPr lang="ko-KR" altLang="ko-KR" sz="2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CNN(Convolutional Neural Network)</a:t>
            </a:r>
            <a:r>
              <a:rPr lang="ko-KR" altLang="ko-KR" sz="2800" dirty="0">
                <a:effectLst/>
                <a:latin typeface="+mn-ea"/>
                <a:cs typeface="Times New Roman" panose="02020603050405020304" pitchFamily="18" charset="0"/>
              </a:rPr>
              <a:t>을 활용한 </a:t>
            </a: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Incetion-v3 </a:t>
            </a:r>
            <a:r>
              <a:rPr lang="ko-KR" altLang="ko-KR" sz="2800" dirty="0">
                <a:effectLst/>
                <a:latin typeface="+mn-ea"/>
                <a:cs typeface="Times New Roman" panose="02020603050405020304" pitchFamily="18" charset="0"/>
              </a:rPr>
              <a:t>이미지 인식 모델을 적용</a:t>
            </a:r>
            <a:endParaRPr lang="en-US" altLang="ko-KR" sz="28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n-ea"/>
                <a:cs typeface="Times New Roman" panose="02020603050405020304" pitchFamily="18" charset="0"/>
              </a:rPr>
              <a:t>이미지를 통해 레이블 추출</a:t>
            </a:r>
            <a:endParaRPr lang="en-US" altLang="ko-KR" sz="28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n-ea"/>
              </a:rPr>
              <a:t>레이블을 포함한 게시물 해시태그 추출</a:t>
            </a:r>
            <a:endParaRPr lang="en-US" altLang="ko-KR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n-ea"/>
              </a:rPr>
              <a:t>빈도수에 따라 정리</a:t>
            </a:r>
            <a:endParaRPr lang="en-US" altLang="ko-KR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n-ea"/>
              </a:rPr>
              <a:t>높은 빈도수는 등록할 사진의 특징을 설명하므로 사용자에게 추천</a:t>
            </a:r>
          </a:p>
        </p:txBody>
      </p:sp>
    </p:spTree>
    <p:extLst>
      <p:ext uri="{BB962C8B-B14F-4D97-AF65-F5344CB8AC3E}">
        <p14:creationId xmlns:p14="http://schemas.microsoft.com/office/powerpoint/2010/main" val="70823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사업화 전략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857BE7-2E99-4471-964E-558B52FE6398}"/>
              </a:ext>
            </a:extLst>
          </p:cNvPr>
          <p:cNvSpPr/>
          <p:nvPr/>
        </p:nvSpPr>
        <p:spPr>
          <a:xfrm>
            <a:off x="243192" y="1896894"/>
            <a:ext cx="5204297" cy="46303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84DF9B-E5B5-4163-9EF4-FDA0A355B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8" t="9563" r="6300" b="9563"/>
          <a:stretch/>
        </p:blipFill>
        <p:spPr>
          <a:xfrm>
            <a:off x="614314" y="5046070"/>
            <a:ext cx="1154852" cy="1178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15457F-BC48-4503-96DF-FE36C7F7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162" y="3784621"/>
            <a:ext cx="2836331" cy="2836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9CDF73-2319-4D16-B9EB-3B2F74EFB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4021" y="1115909"/>
            <a:ext cx="4086878" cy="4086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7E1CE4-CAA2-4266-ABE0-B99BFCB4B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496" y="2193546"/>
            <a:ext cx="2255491" cy="22554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ECDFEB-9238-447A-A070-A154B631C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3493" y="3146011"/>
            <a:ext cx="1590966" cy="15909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DCF79-59DE-49A2-88E1-03E65B7B90CB}"/>
              </a:ext>
            </a:extLst>
          </p:cNvPr>
          <p:cNvSpPr/>
          <p:nvPr/>
        </p:nvSpPr>
        <p:spPr>
          <a:xfrm>
            <a:off x="7650888" y="1896893"/>
            <a:ext cx="4297919" cy="46303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FDA7A6-5D07-4989-92A8-0C771F493A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4299" y="2193546"/>
            <a:ext cx="2140451" cy="21438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F38B3C9-A16F-416A-8EC3-3AEF19CBA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9960" y="3875268"/>
            <a:ext cx="1563637" cy="16810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2C059F6-943C-4235-8990-D8F05FCF9F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0330" y="4800755"/>
            <a:ext cx="1461549" cy="15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사업화 전략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D24F6009-E87A-4A31-A22E-2CF06462CD28}"/>
              </a:ext>
            </a:extLst>
          </p:cNvPr>
          <p:cNvSpPr/>
          <p:nvPr/>
        </p:nvSpPr>
        <p:spPr>
          <a:xfrm>
            <a:off x="393969" y="1792004"/>
            <a:ext cx="5398852" cy="1653702"/>
          </a:xfrm>
          <a:prstGeom prst="flowChartConnector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1. SNS </a:t>
            </a:r>
            <a:r>
              <a:rPr lang="ko-KR" altLang="en-US" sz="2000" dirty="0">
                <a:solidFill>
                  <a:schemeClr val="tx1"/>
                </a:solidFill>
              </a:rPr>
              <a:t>해시태그를 통해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배달 어플로 연결</a:t>
            </a: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27DE1371-5DB0-459C-AC48-64839DC9461E}"/>
              </a:ext>
            </a:extLst>
          </p:cNvPr>
          <p:cNvSpPr/>
          <p:nvPr/>
        </p:nvSpPr>
        <p:spPr>
          <a:xfrm>
            <a:off x="6269475" y="1792004"/>
            <a:ext cx="5398852" cy="1653702"/>
          </a:xfrm>
          <a:prstGeom prst="flowChartConnector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2. </a:t>
            </a:r>
            <a:r>
              <a:rPr lang="ko-KR" altLang="en-US" sz="2000" dirty="0">
                <a:solidFill>
                  <a:schemeClr val="tx1"/>
                </a:solidFill>
              </a:rPr>
              <a:t>배달 어플 내에서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해당 해시태그 자동 검색</a:t>
            </a: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8F683B1D-B719-4296-A947-3C698304C2EF}"/>
              </a:ext>
            </a:extLst>
          </p:cNvPr>
          <p:cNvSpPr/>
          <p:nvPr/>
        </p:nvSpPr>
        <p:spPr>
          <a:xfrm>
            <a:off x="393969" y="4288244"/>
            <a:ext cx="5398852" cy="1653702"/>
          </a:xfrm>
          <a:prstGeom prst="flowChartConnector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3. </a:t>
            </a:r>
            <a:r>
              <a:rPr lang="ko-KR" altLang="en-US" sz="2000" dirty="0">
                <a:solidFill>
                  <a:schemeClr val="tx1"/>
                </a:solidFill>
              </a:rPr>
              <a:t>배달 어플 내에서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음식 사진 자동 </a:t>
            </a:r>
            <a:r>
              <a:rPr lang="ko-KR" altLang="en-US" sz="2000" dirty="0" err="1">
                <a:solidFill>
                  <a:schemeClr val="tx1"/>
                </a:solidFill>
              </a:rPr>
              <a:t>라벨링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77A2F731-F462-40A8-9E10-62B743D4CE54}"/>
              </a:ext>
            </a:extLst>
          </p:cNvPr>
          <p:cNvSpPr/>
          <p:nvPr/>
        </p:nvSpPr>
        <p:spPr>
          <a:xfrm>
            <a:off x="6399181" y="4288244"/>
            <a:ext cx="5398852" cy="1653702"/>
          </a:xfrm>
          <a:prstGeom prst="flowChartConnector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4.</a:t>
            </a:r>
            <a:r>
              <a:rPr lang="ko-KR" altLang="en-US" sz="2000" dirty="0">
                <a:solidFill>
                  <a:schemeClr val="tx1"/>
                </a:solidFill>
              </a:rPr>
              <a:t>해당 음식의 리뷰와 가게를 쉽게 검색</a:t>
            </a:r>
          </a:p>
        </p:txBody>
      </p:sp>
    </p:spTree>
    <p:extLst>
      <p:ext uri="{BB962C8B-B14F-4D97-AF65-F5344CB8AC3E}">
        <p14:creationId xmlns:p14="http://schemas.microsoft.com/office/powerpoint/2010/main" val="202258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4D426-EE9F-4B3B-8E94-05B3EB4AAB9D}"/>
              </a:ext>
            </a:extLst>
          </p:cNvPr>
          <p:cNvSpPr txBox="1"/>
          <p:nvPr/>
        </p:nvSpPr>
        <p:spPr>
          <a:xfrm>
            <a:off x="4062952" y="1791093"/>
            <a:ext cx="430805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200" dirty="0"/>
              <a:t>조원 소개 및 역할</a:t>
            </a:r>
            <a:endParaRPr lang="en-US" altLang="ko-KR" sz="3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3200" dirty="0"/>
              <a:t>일정 및 계획</a:t>
            </a:r>
            <a:endParaRPr lang="en-US" altLang="ko-KR" sz="3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3200" dirty="0"/>
              <a:t>Light Survey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200" dirty="0"/>
              <a:t>Heavy Survey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3200" dirty="0"/>
              <a:t>주제</a:t>
            </a:r>
            <a:endParaRPr lang="en-US" altLang="ko-KR" sz="3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3200" dirty="0"/>
              <a:t>필요성</a:t>
            </a:r>
            <a:endParaRPr lang="en-US" altLang="ko-KR" sz="3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3200" dirty="0"/>
              <a:t>기술 조사</a:t>
            </a:r>
            <a:endParaRPr lang="en-US" altLang="ko-KR" sz="3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3200" dirty="0"/>
              <a:t>사업화 전략</a:t>
            </a:r>
            <a:endParaRPr lang="en-US" altLang="ko-KR" sz="3200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71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D3F637-55BB-47C0-A9AD-0B1098107FDE}"/>
              </a:ext>
            </a:extLst>
          </p:cNvPr>
          <p:cNvSpPr/>
          <p:nvPr/>
        </p:nvSpPr>
        <p:spPr>
          <a:xfrm>
            <a:off x="1460770" y="1099226"/>
            <a:ext cx="9270460" cy="481519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2272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E5AE2-EE0B-4F10-ACA9-5A32ED6C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83660"/>
            <a:ext cx="7729728" cy="5865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/>
              <a:t>출처</a:t>
            </a:r>
            <a:endParaRPr lang="en-US" altLang="ko-KR" sz="3600" dirty="0"/>
          </a:p>
          <a:p>
            <a:pPr marL="0" indent="0">
              <a:buNone/>
            </a:pPr>
            <a:r>
              <a:rPr lang="ko-KR" altLang="en-US" sz="2000" dirty="0"/>
              <a:t>이미지 </a:t>
            </a:r>
            <a:r>
              <a:rPr lang="en-US" altLang="ko-KR" sz="2000" dirty="0"/>
              <a:t>- </a:t>
            </a:r>
            <a:r>
              <a:rPr lang="ko-KR" altLang="en-US" sz="2000" dirty="0"/>
              <a:t>구글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이모티콘 </a:t>
            </a:r>
            <a:r>
              <a:rPr lang="en-US" altLang="ko-KR" sz="2000" dirty="0"/>
              <a:t>- https://icon-icons.com/ko/</a:t>
            </a:r>
          </a:p>
          <a:p>
            <a:pPr marL="0" indent="0">
              <a:buNone/>
            </a:pPr>
            <a:r>
              <a:rPr lang="ko-KR" altLang="en-US" sz="2000" dirty="0"/>
              <a:t>기술조사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카카오 엔터프라이즈 </a:t>
            </a:r>
            <a:r>
              <a:rPr lang="en-US" altLang="ko-KR" sz="2000" dirty="0">
                <a:hlinkClick r:id="rId2"/>
              </a:rPr>
              <a:t>https://www.kakaoenterprise.com/</a:t>
            </a:r>
            <a:endParaRPr lang="en-US" altLang="ko-KR" sz="2000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dirty="0"/>
              <a:t>-</a:t>
            </a:r>
            <a:r>
              <a:rPr lang="en-US" altLang="ko-KR" sz="2000" u="sng" kern="100" dirty="0">
                <a:solidFill>
                  <a:srgbClr val="0563C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https://github.com/</a:t>
            </a:r>
            <a:r>
              <a:rPr lang="en-US" altLang="ko-KR" sz="2000" u="sng" kern="100" dirty="0" err="1">
                <a:solidFill>
                  <a:srgbClr val="0563C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AlecMorgan</a:t>
            </a:r>
            <a:r>
              <a:rPr lang="en-US" altLang="ko-KR" sz="2000" u="sng" kern="100" dirty="0">
                <a:solidFill>
                  <a:srgbClr val="0563C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/Automatic-Image-Tagger</a:t>
            </a:r>
            <a:endParaRPr lang="ko-KR" altLang="ko-KR" sz="2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-https://algorima.tistory.com/4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ko-KR" sz="2000" kern="100" dirty="0">
                <a:effectLst/>
                <a:latin typeface="+mn-ea"/>
                <a:cs typeface="Times New Roman" panose="02020603050405020304" pitchFamily="18" charset="0"/>
              </a:rPr>
              <a:t>논문 </a:t>
            </a:r>
            <a:endParaRPr lang="en-US" altLang="ko-KR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2000" kern="100" dirty="0" err="1">
                <a:effectLst/>
                <a:latin typeface="+mn-ea"/>
                <a:cs typeface="Times New Roman" panose="02020603050405020304" pitchFamily="18" charset="0"/>
              </a:rPr>
              <a:t>딥러닝을</a:t>
            </a:r>
            <a:r>
              <a:rPr lang="ko-KR" altLang="ko-KR" sz="2000" kern="100" dirty="0">
                <a:effectLst/>
                <a:latin typeface="+mn-ea"/>
                <a:cs typeface="Times New Roman" panose="02020603050405020304" pitchFamily="18" charset="0"/>
              </a:rPr>
              <a:t> 이용한 이미지 레이블 추출 기반 해시태그 추천 시스템 설계 및 구현</a:t>
            </a:r>
          </a:p>
          <a:p>
            <a:pPr marL="0" indent="0">
              <a:buNone/>
            </a:pPr>
            <a:r>
              <a:rPr lang="ko-KR" altLang="ko-KR" sz="2000" dirty="0">
                <a:effectLst/>
                <a:latin typeface="+mn-ea"/>
                <a:cs typeface="Times New Roman" panose="02020603050405020304" pitchFamily="18" charset="0"/>
              </a:rPr>
              <a:t>저</a:t>
            </a:r>
            <a:r>
              <a:rPr lang="en-US" altLang="ko-KR" sz="2000" dirty="0">
                <a:effectLst/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ko-KR" sz="2000" dirty="0">
                <a:effectLst/>
                <a:latin typeface="+mn-ea"/>
                <a:cs typeface="Times New Roman" panose="02020603050405020304" pitchFamily="18" charset="0"/>
              </a:rPr>
              <a:t>김선민</a:t>
            </a:r>
            <a:r>
              <a:rPr lang="en-US" altLang="ko-KR" sz="20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2000" dirty="0" err="1">
                <a:effectLst/>
                <a:latin typeface="+mn-ea"/>
                <a:cs typeface="Times New Roman" panose="02020603050405020304" pitchFamily="18" charset="0"/>
              </a:rPr>
              <a:t>조대수</a:t>
            </a:r>
            <a:endParaRPr lang="ko-KR" altLang="ko-KR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081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조원 소개 및 역할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1FA08B-74E9-4FCC-B6A5-0E751948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82" y="2034070"/>
            <a:ext cx="1567774" cy="15677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CB30D8-E666-4099-8B7F-964C1DD5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544" y="2034070"/>
            <a:ext cx="1567774" cy="15677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C71BA8-637F-4281-804F-E0E11B24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99" y="2055779"/>
            <a:ext cx="1567774" cy="15677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FFB7BB3-6ACB-4678-BAF7-4EEC6945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316" y="2034070"/>
            <a:ext cx="1567774" cy="156777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BE5FBAB-0C38-49B1-A519-236AE8F8AEE6}"/>
              </a:ext>
            </a:extLst>
          </p:cNvPr>
          <p:cNvSpPr/>
          <p:nvPr/>
        </p:nvSpPr>
        <p:spPr>
          <a:xfrm>
            <a:off x="3323727" y="3837919"/>
            <a:ext cx="2706767" cy="65339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201711133 </a:t>
            </a:r>
            <a:r>
              <a:rPr lang="ko-KR" altLang="en-US" sz="2400" dirty="0">
                <a:solidFill>
                  <a:schemeClr val="tx1"/>
                </a:solidFill>
              </a:rPr>
              <a:t>김민우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3C865F4-8B24-477A-B6D2-55D3BD3E4BFE}"/>
              </a:ext>
            </a:extLst>
          </p:cNvPr>
          <p:cNvSpPr/>
          <p:nvPr/>
        </p:nvSpPr>
        <p:spPr>
          <a:xfrm>
            <a:off x="446185" y="3837919"/>
            <a:ext cx="2706767" cy="65339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201811140 </a:t>
            </a:r>
            <a:r>
              <a:rPr lang="ko-KR" altLang="en-US" sz="2400" dirty="0">
                <a:solidFill>
                  <a:schemeClr val="tx1"/>
                </a:solidFill>
              </a:rPr>
              <a:t>강은영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B1A937B-F114-425F-941F-3D330B8DBEEA}"/>
              </a:ext>
            </a:extLst>
          </p:cNvPr>
          <p:cNvSpPr/>
          <p:nvPr/>
        </p:nvSpPr>
        <p:spPr>
          <a:xfrm>
            <a:off x="6201269" y="3837918"/>
            <a:ext cx="2706767" cy="65339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201810786 </a:t>
            </a:r>
            <a:r>
              <a:rPr lang="ko-KR" altLang="en-US" sz="2400" dirty="0">
                <a:solidFill>
                  <a:schemeClr val="tx1"/>
                </a:solidFill>
              </a:rPr>
              <a:t>유세빈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4BD4014-347A-4AB6-939B-63B5795D25A8}"/>
              </a:ext>
            </a:extLst>
          </p:cNvPr>
          <p:cNvSpPr/>
          <p:nvPr/>
        </p:nvSpPr>
        <p:spPr>
          <a:xfrm>
            <a:off x="9078811" y="3837917"/>
            <a:ext cx="2706767" cy="65339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201921027 </a:t>
            </a:r>
            <a:r>
              <a:rPr lang="ko-KR" altLang="en-US" sz="2400" dirty="0" err="1">
                <a:solidFill>
                  <a:schemeClr val="tx1"/>
                </a:solidFill>
              </a:rPr>
              <a:t>최가원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67D9D-F95C-4CE7-B2F0-3C2727014D53}"/>
              </a:ext>
            </a:extLst>
          </p:cNvPr>
          <p:cNvSpPr txBox="1"/>
          <p:nvPr/>
        </p:nvSpPr>
        <p:spPr>
          <a:xfrm>
            <a:off x="379148" y="4926847"/>
            <a:ext cx="2944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팀장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자료조사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오픈 소스 기술 조사 및 분석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7633F-5C0A-4EC2-8977-C775FBA477A3}"/>
              </a:ext>
            </a:extLst>
          </p:cNvPr>
          <p:cNvSpPr txBox="1"/>
          <p:nvPr/>
        </p:nvSpPr>
        <p:spPr>
          <a:xfrm>
            <a:off x="3316644" y="4932902"/>
            <a:ext cx="2944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팀원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자료조사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오픈 소스 기술 조사 및 분석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7A08C8-C7AE-468C-A634-DBC73FDA4396}"/>
              </a:ext>
            </a:extLst>
          </p:cNvPr>
          <p:cNvSpPr txBox="1"/>
          <p:nvPr/>
        </p:nvSpPr>
        <p:spPr>
          <a:xfrm>
            <a:off x="6321178" y="4926847"/>
            <a:ext cx="2547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팀원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/>
              <a:t>ppt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기술 구현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421A32-31E1-4DB8-B6A7-552156786C59}"/>
              </a:ext>
            </a:extLst>
          </p:cNvPr>
          <p:cNvSpPr txBox="1"/>
          <p:nvPr/>
        </p:nvSpPr>
        <p:spPr>
          <a:xfrm>
            <a:off x="9198720" y="4926847"/>
            <a:ext cx="2547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팀원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발표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기술 구현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05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일정 및 계획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0769596A-798F-478E-AE62-B155093822B9}"/>
              </a:ext>
            </a:extLst>
          </p:cNvPr>
          <p:cNvSpPr/>
          <p:nvPr/>
        </p:nvSpPr>
        <p:spPr>
          <a:xfrm>
            <a:off x="742804" y="2674133"/>
            <a:ext cx="2976664" cy="3134251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오픈소스 조사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F0081-A3E2-4FDF-A38F-786749B8AD11}"/>
              </a:ext>
            </a:extLst>
          </p:cNvPr>
          <p:cNvSpPr txBox="1"/>
          <p:nvPr/>
        </p:nvSpPr>
        <p:spPr>
          <a:xfrm>
            <a:off x="2937754" y="1614791"/>
            <a:ext cx="6643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#</a:t>
            </a:r>
            <a:r>
              <a:rPr lang="ko-KR" altLang="en-US" sz="4400" dirty="0"/>
              <a:t>오픈소스 </a:t>
            </a:r>
            <a:r>
              <a:rPr lang="en-US" altLang="ko-KR" sz="4400" dirty="0"/>
              <a:t>#</a:t>
            </a:r>
            <a:r>
              <a:rPr lang="ko-KR" altLang="en-US" sz="4400" dirty="0"/>
              <a:t>기술조사 </a:t>
            </a:r>
            <a:r>
              <a:rPr lang="en-US" altLang="ko-KR" sz="4400" dirty="0"/>
              <a:t>#</a:t>
            </a:r>
            <a:r>
              <a:rPr lang="ko-KR" altLang="en-US" sz="4400" dirty="0"/>
              <a:t>분석</a:t>
            </a: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420B127A-BDE1-404D-A9A5-0485A80481C7}"/>
              </a:ext>
            </a:extLst>
          </p:cNvPr>
          <p:cNvSpPr/>
          <p:nvPr/>
        </p:nvSpPr>
        <p:spPr>
          <a:xfrm>
            <a:off x="4607668" y="2674133"/>
            <a:ext cx="2976664" cy="3134251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오픈소스 분석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B051A04-EE41-4C24-9BD8-3093A1830635}"/>
              </a:ext>
            </a:extLst>
          </p:cNvPr>
          <p:cNvSpPr/>
          <p:nvPr/>
        </p:nvSpPr>
        <p:spPr>
          <a:xfrm>
            <a:off x="8453340" y="2674132"/>
            <a:ext cx="2976664" cy="3134251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프로토타입 구상</a:t>
            </a:r>
          </a:p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6908E3B-C8D9-49E0-B955-97320ECE5B26}"/>
              </a:ext>
            </a:extLst>
          </p:cNvPr>
          <p:cNvSpPr/>
          <p:nvPr/>
        </p:nvSpPr>
        <p:spPr>
          <a:xfrm>
            <a:off x="3323616" y="3784058"/>
            <a:ext cx="17120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1901BBD-D52E-4E3A-9E93-547B2383CA9D}"/>
              </a:ext>
            </a:extLst>
          </p:cNvPr>
          <p:cNvSpPr/>
          <p:nvPr/>
        </p:nvSpPr>
        <p:spPr>
          <a:xfrm>
            <a:off x="7162802" y="3784058"/>
            <a:ext cx="17120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1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일정 및 계획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0769596A-798F-478E-AE62-B155093822B9}"/>
              </a:ext>
            </a:extLst>
          </p:cNvPr>
          <p:cNvSpPr/>
          <p:nvPr/>
        </p:nvSpPr>
        <p:spPr>
          <a:xfrm>
            <a:off x="2649426" y="2674132"/>
            <a:ext cx="2976664" cy="3134251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데이터셋 조사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F0081-A3E2-4FDF-A38F-786749B8AD11}"/>
              </a:ext>
            </a:extLst>
          </p:cNvPr>
          <p:cNvSpPr txBox="1"/>
          <p:nvPr/>
        </p:nvSpPr>
        <p:spPr>
          <a:xfrm>
            <a:off x="2649426" y="1603807"/>
            <a:ext cx="6643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#</a:t>
            </a:r>
            <a:r>
              <a:rPr lang="ko-KR" altLang="en-US" sz="4400" dirty="0"/>
              <a:t>기술구현</a:t>
            </a:r>
            <a:endParaRPr lang="en-US" altLang="ko-KR" sz="44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420B127A-BDE1-404D-A9A5-0485A80481C7}"/>
              </a:ext>
            </a:extLst>
          </p:cNvPr>
          <p:cNvSpPr/>
          <p:nvPr/>
        </p:nvSpPr>
        <p:spPr>
          <a:xfrm>
            <a:off x="6633746" y="2674132"/>
            <a:ext cx="2976664" cy="3134251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프로토타입 구현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6908E3B-C8D9-49E0-B955-97320ECE5B26}"/>
              </a:ext>
            </a:extLst>
          </p:cNvPr>
          <p:cNvSpPr/>
          <p:nvPr/>
        </p:nvSpPr>
        <p:spPr>
          <a:xfrm>
            <a:off x="5273884" y="3784057"/>
            <a:ext cx="17120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1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0A53F3B7-15A6-4FEA-8A4D-86F2CC7C0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932268"/>
              </p:ext>
            </p:extLst>
          </p:nvPr>
        </p:nvGraphicFramePr>
        <p:xfrm>
          <a:off x="177307" y="226660"/>
          <a:ext cx="11902700" cy="6360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46157">
                  <a:extLst>
                    <a:ext uri="{9D8B030D-6E8A-4147-A177-3AD203B41FA5}">
                      <a16:colId xmlns:a16="http://schemas.microsoft.com/office/drawing/2014/main" val="1615735508"/>
                    </a:ext>
                  </a:extLst>
                </a:gridCol>
                <a:gridCol w="919828">
                  <a:extLst>
                    <a:ext uri="{9D8B030D-6E8A-4147-A177-3AD203B41FA5}">
                      <a16:colId xmlns:a16="http://schemas.microsoft.com/office/drawing/2014/main" val="1631971032"/>
                    </a:ext>
                  </a:extLst>
                </a:gridCol>
                <a:gridCol w="3376708">
                  <a:extLst>
                    <a:ext uri="{9D8B030D-6E8A-4147-A177-3AD203B41FA5}">
                      <a16:colId xmlns:a16="http://schemas.microsoft.com/office/drawing/2014/main" val="2410317143"/>
                    </a:ext>
                  </a:extLst>
                </a:gridCol>
                <a:gridCol w="817662">
                  <a:extLst>
                    <a:ext uri="{9D8B030D-6E8A-4147-A177-3AD203B41FA5}">
                      <a16:colId xmlns:a16="http://schemas.microsoft.com/office/drawing/2014/main" val="2406768760"/>
                    </a:ext>
                  </a:extLst>
                </a:gridCol>
                <a:gridCol w="3642345">
                  <a:extLst>
                    <a:ext uri="{9D8B030D-6E8A-4147-A177-3AD203B41FA5}">
                      <a16:colId xmlns:a16="http://schemas.microsoft.com/office/drawing/2014/main" val="2710255691"/>
                    </a:ext>
                  </a:extLst>
                </a:gridCol>
              </a:tblGrid>
              <a:tr h="30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기업명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하는 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인공지능 관련 기술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76552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AIZEN GLOBAL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중소기업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개인 행동양식과 소비심리를 파악하여 마케팅에 활용할 수 있는 </a:t>
                      </a:r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기술 연구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3911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분석</a:t>
                      </a:r>
                      <a:r>
                        <a:rPr lang="en-US" altLang="ko-KR" sz="1200" dirty="0"/>
                        <a:t>, Deep Learning</a:t>
                      </a:r>
                      <a:r>
                        <a:rPr lang="ko-KR" altLang="en-US" sz="1200" dirty="0"/>
                        <a:t>을 통한 개인의 행동양식과 소비심리를 파악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950912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Aurora Innovation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스타트업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자율주행자동차 자율주행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단계 중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단계를 목표로 기술을 개발하고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16161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수백 수천가지의 시나리오를 </a:t>
                      </a:r>
                      <a:r>
                        <a:rPr lang="ko-KR" altLang="en-US" sz="1200" dirty="0" err="1"/>
                        <a:t>자동생성시켜서</a:t>
                      </a:r>
                      <a:r>
                        <a:rPr lang="ko-KR" altLang="en-US" sz="1200" dirty="0"/>
                        <a:t> 시뮬레이션을 하는 </a:t>
                      </a:r>
                      <a:r>
                        <a:rPr lang="en-US" altLang="ko-KR" sz="1200" dirty="0"/>
                        <a:t>Scaling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Simulation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30682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초록소프트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Big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Data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Deep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Learning</a:t>
                      </a:r>
                      <a:r>
                        <a:rPr lang="ko-KR" altLang="en-US" sz="1200" dirty="0"/>
                        <a:t> 응용기술을 유동인구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스포츠 분야 등 에 적용함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Neural Networks </a:t>
                      </a:r>
                      <a:r>
                        <a:rPr lang="ko-KR" altLang="en-US" sz="1200" dirty="0"/>
                        <a:t>기반으로 </a:t>
                      </a:r>
                      <a:r>
                        <a:rPr lang="en-US" altLang="ko-KR" sz="1200" dirty="0"/>
                        <a:t>Computer Vison</a:t>
                      </a:r>
                      <a:r>
                        <a:rPr lang="ko-KR" altLang="en-US" sz="1200" dirty="0"/>
                        <a:t>을 통해 참여자의 자세와 움직임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521"/>
                  </a:ext>
                </a:extLst>
              </a:tr>
              <a:tr h="552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디즈니 </a:t>
                      </a:r>
                      <a:r>
                        <a:rPr lang="en-US" altLang="ko-KR" dirty="0"/>
                        <a:t>(Disney)</a:t>
                      </a:r>
                      <a:r>
                        <a:rPr lang="en-US" altLang="ko-KR" sz="1400" dirty="0"/>
                        <a:t> –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Disney Research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로봇</a:t>
                      </a:r>
                      <a:r>
                        <a:rPr lang="en-US" altLang="ko-KR" sz="1200" dirty="0"/>
                        <a:t>, AR,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MR</a:t>
                      </a:r>
                      <a:r>
                        <a:rPr lang="ko-KR" altLang="en-US" sz="1200" dirty="0"/>
                        <a:t> 기술을 주로 연구함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Project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Camera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System </a:t>
                      </a:r>
                      <a:r>
                        <a:rPr lang="ko-KR" altLang="en-US" sz="1200" dirty="0"/>
                        <a:t>기술을 통해 </a:t>
                      </a:r>
                      <a:r>
                        <a:rPr lang="en-US" altLang="ko-KR" sz="1200" dirty="0"/>
                        <a:t>AR </a:t>
                      </a:r>
                      <a:r>
                        <a:rPr lang="ko-KR" altLang="en-US" sz="1200" dirty="0"/>
                        <a:t>구현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입력음성과 동기화되는 음성 애니메이션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8156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JLK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인공지능 의료 솔루션 기업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폐질환 진단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비대면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진료 플랫폼 등을 개발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4226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Convolutional Neural Network</a:t>
                      </a:r>
                      <a:r>
                        <a:rPr lang="ko-KR" altLang="en-US" sz="1200" dirty="0"/>
                        <a:t>를 이용한 </a:t>
                      </a:r>
                      <a:r>
                        <a:rPr lang="en-US" altLang="ko-KR" sz="1200" dirty="0"/>
                        <a:t>MRI </a:t>
                      </a:r>
                      <a:r>
                        <a:rPr lang="ko-KR" altLang="en-US" sz="1200" dirty="0"/>
                        <a:t>진단 분야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96681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카카오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Kakao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en-US" altLang="ko-KR" sz="1400" dirty="0" err="1"/>
                        <a:t>Kakao</a:t>
                      </a:r>
                      <a:r>
                        <a:rPr lang="en-US" altLang="ko-KR" sz="1400" dirty="0"/>
                        <a:t> 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Kakao</a:t>
                      </a:r>
                      <a:r>
                        <a:rPr lang="en-US" altLang="ko-KR" sz="1200" dirty="0"/>
                        <a:t> I </a:t>
                      </a:r>
                      <a:r>
                        <a:rPr lang="ko-KR" altLang="en-US" sz="1200" dirty="0"/>
                        <a:t>의 경우 카카오의 </a:t>
                      </a:r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 전문 부서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음성인식 및 다국어 번역 기능</a:t>
                      </a:r>
                      <a:r>
                        <a:rPr lang="en-US" altLang="ko-KR" sz="1200" dirty="0"/>
                        <a:t> / Graph Neural Networks </a:t>
                      </a:r>
                      <a:r>
                        <a:rPr lang="ko-KR" altLang="en-US" sz="1200" dirty="0"/>
                        <a:t>통한 이미지 유사성 검출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59596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레모네이드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미국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스타트업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보험과 </a:t>
                      </a:r>
                      <a:r>
                        <a:rPr lang="en-US" altLang="ko-KR" sz="1200" dirty="0"/>
                        <a:t>IT</a:t>
                      </a:r>
                      <a:r>
                        <a:rPr lang="ko-KR" altLang="en-US" sz="1200" dirty="0"/>
                        <a:t>를 결합한 온라인 주택보험업체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15063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를 활용한 보험 판매 및 심사 </a:t>
                      </a:r>
                      <a:r>
                        <a:rPr lang="ko-KR" altLang="en-US" sz="1200" dirty="0" err="1"/>
                        <a:t>챗봇</a:t>
                      </a:r>
                      <a:r>
                        <a:rPr lang="ko-KR" altLang="en-US" sz="1200" dirty="0"/>
                        <a:t> 기술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32911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네이버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Naver</a:t>
                      </a:r>
                      <a:r>
                        <a:rPr lang="en-US" altLang="ko-KR" dirty="0"/>
                        <a:t>)</a:t>
                      </a:r>
                      <a:r>
                        <a:rPr lang="en-US" altLang="ko-KR" sz="1400" dirty="0"/>
                        <a:t> – </a:t>
                      </a:r>
                      <a:r>
                        <a:rPr lang="en-US" altLang="ko-KR" sz="1400" dirty="0" err="1"/>
                        <a:t>Naver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Clover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중견기업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검색 포털사이트 </a:t>
                      </a:r>
                      <a:r>
                        <a:rPr lang="en-US" altLang="ko-KR" sz="1200" dirty="0"/>
                        <a:t>/ Clover</a:t>
                      </a:r>
                      <a:r>
                        <a:rPr lang="ko-KR" altLang="en-US" sz="1200" dirty="0"/>
                        <a:t>의 경우 네이버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전문 부서이다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8673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음성인식</a:t>
                      </a:r>
                      <a:r>
                        <a:rPr lang="en-US" altLang="ko-KR" sz="1200" dirty="0"/>
                        <a:t>, Speech To Text </a:t>
                      </a:r>
                      <a:r>
                        <a:rPr lang="ko-KR" altLang="en-US" sz="1200" dirty="0"/>
                        <a:t>기술에 관심이 많음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48032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엔씨소프트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(NC soft)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개발 회사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대한민국 게임회사 </a:t>
                      </a:r>
                      <a:r>
                        <a:rPr lang="en-US" altLang="ko-KR" sz="1200" dirty="0" err="1"/>
                        <a:t>clhch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전문조직을 구축함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8641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 : 1 </a:t>
                      </a:r>
                      <a:r>
                        <a:rPr lang="ko-KR" altLang="en-US" sz="1200" dirty="0"/>
                        <a:t>대전 컨텐츠의 </a:t>
                      </a:r>
                      <a:r>
                        <a:rPr lang="en-US" altLang="ko-KR" sz="1200" dirty="0"/>
                        <a:t>NPC AI </a:t>
                      </a:r>
                      <a:r>
                        <a:rPr lang="ko-KR" altLang="en-US" sz="1200" dirty="0"/>
                        <a:t>기술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음성합성 기술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00469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넷마블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Netmarble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게임회사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9821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가 게임 테스트 자동화 시스템을 통해 </a:t>
                      </a:r>
                      <a:r>
                        <a:rPr lang="en-US" altLang="ko-KR" sz="1200" dirty="0"/>
                        <a:t>QA</a:t>
                      </a:r>
                      <a:r>
                        <a:rPr lang="ko-KR" altLang="en-US" sz="1200" dirty="0"/>
                        <a:t>가 가능하게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1137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넥슨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Nexon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 err="1"/>
                        <a:t>인텔리전스랩스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중견기업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온라인 게임 제작사 넥슨의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전문 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6245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이용한 핵 탐지 시스템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82620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엔디비아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(NVIDIA)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중소기업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미국 컴퓨터 </a:t>
                      </a:r>
                      <a:r>
                        <a:rPr lang="en-US" altLang="ko-KR" sz="1200" dirty="0"/>
                        <a:t>GPU </a:t>
                      </a:r>
                      <a:r>
                        <a:rPr lang="ko-KR" altLang="en-US" sz="1200" dirty="0"/>
                        <a:t>설계 회사이자 자율주행 자동차 분야 회사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14394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Interval Bound </a:t>
                      </a:r>
                      <a:r>
                        <a:rPr lang="en-US" altLang="ko-KR" sz="1200" dirty="0" err="1"/>
                        <a:t>Propagaton</a:t>
                      </a:r>
                      <a:r>
                        <a:rPr lang="ko-KR" altLang="en-US" sz="1200" dirty="0"/>
                        <a:t>을 이용한 </a:t>
                      </a:r>
                      <a:r>
                        <a:rPr lang="en-US" altLang="ko-KR" sz="1200" dirty="0"/>
                        <a:t>Robust Vision-Based Cheat Detection in Competitive Gaming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74015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지피지기소프트</a:t>
                      </a:r>
                      <a:r>
                        <a:rPr lang="en-US" altLang="ko-KR" dirty="0"/>
                        <a:t>(ZPZGSOFT)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환경정보화 시스템 연구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스마트시티 구축 사업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5700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측정 데이터의 오류를 기계학습 기반으로 보정하는 데이터 보정기술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56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0D9EC36-1BEF-4B65-898F-4A810FCE1036}"/>
              </a:ext>
            </a:extLst>
          </p:cNvPr>
          <p:cNvSpPr txBox="1"/>
          <p:nvPr/>
        </p:nvSpPr>
        <p:spPr>
          <a:xfrm>
            <a:off x="10886504" y="-32658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연봉 </a:t>
            </a:r>
            <a:r>
              <a:rPr lang="en-US" altLang="ko-KR" sz="1000" dirty="0"/>
              <a:t>*</a:t>
            </a:r>
            <a:r>
              <a:rPr lang="ko-KR" altLang="en-US" sz="1000" dirty="0"/>
              <a:t>단위 </a:t>
            </a:r>
            <a:r>
              <a:rPr lang="en-US" altLang="ko-KR" sz="1000" dirty="0"/>
              <a:t>:  (</a:t>
            </a:r>
            <a:r>
              <a:rPr lang="ko-KR" altLang="en-US" sz="1000" dirty="0"/>
              <a:t>만원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580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Heavy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survey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7FE682-0FBC-4256-8069-935B75A3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8" y="1881037"/>
            <a:ext cx="6076026" cy="4227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B34559-1FA6-4120-946E-913253433751}"/>
              </a:ext>
            </a:extLst>
          </p:cNvPr>
          <p:cNvSpPr txBox="1"/>
          <p:nvPr/>
        </p:nvSpPr>
        <p:spPr>
          <a:xfrm>
            <a:off x="6744511" y="3146898"/>
            <a:ext cx="5447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2006</a:t>
            </a:r>
            <a:r>
              <a:rPr lang="ko-KR" altLang="en-US" sz="2400" dirty="0"/>
              <a:t>년 벤처기업인 ㈜</a:t>
            </a:r>
            <a:r>
              <a:rPr lang="ko-KR" altLang="en-US" sz="2400" dirty="0" err="1"/>
              <a:t>아이위랩으로</a:t>
            </a:r>
            <a:r>
              <a:rPr lang="ko-KR" altLang="en-US" sz="2400" dirty="0"/>
              <a:t> 시작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2010</a:t>
            </a:r>
            <a:r>
              <a:rPr lang="ko-KR" altLang="en-US" sz="2400" dirty="0"/>
              <a:t>년 </a:t>
            </a:r>
            <a:r>
              <a:rPr lang="en-US" altLang="ko-KR" sz="2400" dirty="0"/>
              <a:t>3</a:t>
            </a:r>
            <a:r>
              <a:rPr lang="ko-KR" altLang="en-US" sz="2400" dirty="0"/>
              <a:t>월 카카오톡 발표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2014</a:t>
            </a:r>
            <a:r>
              <a:rPr lang="ko-KR" altLang="en-US" sz="2400" dirty="0"/>
              <a:t>년 </a:t>
            </a:r>
            <a:r>
              <a:rPr lang="en-US" altLang="ko-KR" sz="2400" dirty="0"/>
              <a:t>5</a:t>
            </a:r>
            <a:r>
              <a:rPr lang="ko-KR" altLang="en-US" sz="2400" dirty="0"/>
              <a:t>월 다음 합병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2017</a:t>
            </a:r>
            <a:r>
              <a:rPr lang="ko-KR" altLang="en-US" sz="2400" dirty="0"/>
              <a:t>년 </a:t>
            </a:r>
            <a:r>
              <a:rPr lang="en-US" altLang="ko-KR" sz="2400" dirty="0"/>
              <a:t>2</a:t>
            </a:r>
            <a:r>
              <a:rPr lang="ko-KR" altLang="en-US" sz="2400" dirty="0"/>
              <a:t>월 인공지능 자회사 카카오 브레인 설립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2019</a:t>
            </a:r>
            <a:r>
              <a:rPr lang="ko-KR" altLang="en-US" sz="2400" dirty="0"/>
              <a:t>년 </a:t>
            </a:r>
            <a:r>
              <a:rPr lang="en-US" altLang="ko-KR" sz="2400" dirty="0"/>
              <a:t>12</a:t>
            </a:r>
            <a:r>
              <a:rPr lang="ko-KR" altLang="en-US" sz="2400" dirty="0"/>
              <a:t>월 카카오 엔터프라이즈 설립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8710B-8DB4-46E6-8512-48FED7ABBE1D}"/>
              </a:ext>
            </a:extLst>
          </p:cNvPr>
          <p:cNvSpPr txBox="1"/>
          <p:nvPr/>
        </p:nvSpPr>
        <p:spPr>
          <a:xfrm>
            <a:off x="8103140" y="2101175"/>
            <a:ext cx="2383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카카오</a:t>
            </a:r>
          </a:p>
        </p:txBody>
      </p:sp>
    </p:spTree>
    <p:extLst>
      <p:ext uri="{BB962C8B-B14F-4D97-AF65-F5344CB8AC3E}">
        <p14:creationId xmlns:p14="http://schemas.microsoft.com/office/powerpoint/2010/main" val="312778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Heavy survey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80B4F1-FCE2-4E7F-8091-93E6CA10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2225083"/>
            <a:ext cx="2609010" cy="260901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C74ED6-1D05-4575-ADDB-ACD32994AFDC}"/>
              </a:ext>
            </a:extLst>
          </p:cNvPr>
          <p:cNvSpPr/>
          <p:nvPr/>
        </p:nvSpPr>
        <p:spPr>
          <a:xfrm>
            <a:off x="2096806" y="5322878"/>
            <a:ext cx="2877670" cy="8068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카카오 엔터프라이즈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45E840-9FB3-418F-8AA1-E1AAC96D5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549" y="2301137"/>
            <a:ext cx="3926164" cy="245690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8994B7-62E3-4878-91E3-C444230AEC81}"/>
              </a:ext>
            </a:extLst>
          </p:cNvPr>
          <p:cNvSpPr/>
          <p:nvPr/>
        </p:nvSpPr>
        <p:spPr>
          <a:xfrm>
            <a:off x="6707796" y="5322878"/>
            <a:ext cx="2877670" cy="8068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카카오 브레인</a:t>
            </a:r>
          </a:p>
        </p:txBody>
      </p:sp>
    </p:spTree>
    <p:extLst>
      <p:ext uri="{BB962C8B-B14F-4D97-AF65-F5344CB8AC3E}">
        <p14:creationId xmlns:p14="http://schemas.microsoft.com/office/powerpoint/2010/main" val="202099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FC6-34A4-436D-8299-FA1DFF1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845"/>
            <a:ext cx="7729728" cy="1188720"/>
          </a:xfrm>
          <a:solidFill>
            <a:schemeClr val="accent2"/>
          </a:solidFill>
          <a:ln w="571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Heavy survey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078F32-CED5-4A13-8D0A-48E985CD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34" y="2059338"/>
            <a:ext cx="3318755" cy="3318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5A69A6-915F-477A-A5E1-30D018D25440}"/>
              </a:ext>
            </a:extLst>
          </p:cNvPr>
          <p:cNvSpPr txBox="1"/>
          <p:nvPr/>
        </p:nvSpPr>
        <p:spPr>
          <a:xfrm>
            <a:off x="6643409" y="2634699"/>
            <a:ext cx="3678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/>
              <a:t>얼굴 검출</a:t>
            </a:r>
            <a:endParaRPr lang="en-US" altLang="ko-K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effectLst/>
                <a:latin typeface="+mn-ea"/>
                <a:cs typeface="Times New Roman" panose="02020603050405020304" pitchFamily="18" charset="0"/>
              </a:rPr>
              <a:t>상품 검출</a:t>
            </a:r>
            <a:endParaRPr lang="en-US" altLang="ko-KR" sz="3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+mn-ea"/>
                <a:cs typeface="Times New Roman" panose="02020603050405020304" pitchFamily="18" charset="0"/>
              </a:rPr>
              <a:t>멀티 태그 생성</a:t>
            </a:r>
            <a:endParaRPr lang="en-US" altLang="ko-KR" sz="3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+mn-ea"/>
                <a:cs typeface="Times New Roman" panose="02020603050405020304" pitchFamily="18" charset="0"/>
              </a:rPr>
              <a:t>유사 이미지 검색</a:t>
            </a:r>
            <a:endParaRPr lang="en-US" altLang="ko-KR" sz="3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93049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TM89191271[[fn=선]]</Template>
  <TotalTime>230</TotalTime>
  <Words>977</Words>
  <Application>Microsoft Office PowerPoint</Application>
  <PresentationFormat>와이드스크린</PresentationFormat>
  <Paragraphs>215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휴먼매직체</vt:lpstr>
      <vt:lpstr>Arial</vt:lpstr>
      <vt:lpstr>Gill Sans MT</vt:lpstr>
      <vt:lpstr>Wingdings</vt:lpstr>
      <vt:lpstr>소포</vt:lpstr>
      <vt:lpstr>음식 사진을 분석 및 자동 태깅(Tagging)</vt:lpstr>
      <vt:lpstr>목차</vt:lpstr>
      <vt:lpstr>조원 소개 및 역할</vt:lpstr>
      <vt:lpstr>일정 및 계획</vt:lpstr>
      <vt:lpstr>일정 및 계획</vt:lpstr>
      <vt:lpstr>PowerPoint 프레젠테이션</vt:lpstr>
      <vt:lpstr>Heavy survey</vt:lpstr>
      <vt:lpstr>Heavy survey</vt:lpstr>
      <vt:lpstr>Heavy survey</vt:lpstr>
      <vt:lpstr>Heavy survey</vt:lpstr>
      <vt:lpstr>Heavy survey</vt:lpstr>
      <vt:lpstr>PowerPoint 프레젠테이션</vt:lpstr>
      <vt:lpstr>필요성</vt:lpstr>
      <vt:lpstr>기술 조사</vt:lpstr>
      <vt:lpstr>PowerPoint 프레젠테이션</vt:lpstr>
      <vt:lpstr>기술 조사</vt:lpstr>
      <vt:lpstr>기술 조사</vt:lpstr>
      <vt:lpstr>사업화 전략</vt:lpstr>
      <vt:lpstr>사업화 전략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세빈 유</dc:creator>
  <cp:lastModifiedBy>세빈 유</cp:lastModifiedBy>
  <cp:revision>27</cp:revision>
  <dcterms:created xsi:type="dcterms:W3CDTF">2021-04-14T14:27:54Z</dcterms:created>
  <dcterms:modified xsi:type="dcterms:W3CDTF">2021-04-16T02:50:02Z</dcterms:modified>
</cp:coreProperties>
</file>